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sldIdLst>
    <p:sldId id="530" r:id="rId5"/>
    <p:sldId id="531" r:id="rId6"/>
    <p:sldId id="533" r:id="rId7"/>
    <p:sldId id="547" r:id="rId8"/>
    <p:sldId id="543" r:id="rId9"/>
    <p:sldId id="54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AF46A-F097-4DD8-8657-425974E1BDF2}" v="2" dt="2025-04-27T16:40:40.0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0" y="149352"/>
            <a:ext cx="12191999" cy="3279648"/>
          </a:xfrm>
        </p:spPr>
        <p:txBody>
          <a:bodyPr/>
          <a:lstStyle/>
          <a:p>
            <a:r>
              <a:rPr lang="en-US" dirty="0"/>
              <a:t>Addidas sales analysis</a:t>
            </a:r>
            <a:br>
              <a:rPr lang="en-US" dirty="0"/>
            </a:br>
            <a:r>
              <a:rPr lang="en-US" dirty="0"/>
              <a:t>   Business Requirements</a:t>
            </a:r>
          </a:p>
        </p:txBody>
      </p:sp>
    </p:spTree>
    <p:extLst>
      <p:ext uri="{BB962C8B-B14F-4D97-AF65-F5344CB8AC3E}">
        <p14:creationId xmlns:p14="http://schemas.microsoft.com/office/powerpoint/2010/main" val="1723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948267" y="0"/>
            <a:ext cx="9681238" cy="2156178"/>
          </a:xfrm>
        </p:spPr>
        <p:txBody>
          <a:bodyPr>
            <a:normAutofit/>
          </a:bodyPr>
          <a:lstStyle/>
          <a:p>
            <a:r>
              <a:rPr lang="en-US" sz="1590" dirty="0"/>
              <a:t>Through this Power Bl-driven analysis, Adidas aims to empower its decision-makers with data-driven insights, fostering strategic growth and competitiveness in the dynamic sports and athletic industry.</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536192" y="2754489"/>
            <a:ext cx="5779008" cy="1930400"/>
          </a:xfrm>
        </p:spPr>
        <p:txBody>
          <a:bodyPr/>
          <a:lstStyle/>
          <a:p>
            <a:pPr marL="342900" indent="-342900" algn="l">
              <a:lnSpc>
                <a:spcPct val="150000"/>
              </a:lnSpc>
              <a:buClr>
                <a:schemeClr val="accent6"/>
              </a:buClr>
              <a:buFont typeface="Courier New" panose="02070309020205020404" pitchFamily="49" charset="0"/>
              <a:buChar char="o"/>
            </a:pPr>
            <a:r>
              <a:rPr lang="en-US" sz="1400" dirty="0">
                <a:solidFill>
                  <a:schemeClr val="bg1"/>
                </a:solidFill>
                <a:latin typeface="Segoe UI Light" panose="020B0502040204020203" pitchFamily="34" charset="0"/>
                <a:cs typeface="Segoe UI Light" panose="020B0502040204020203" pitchFamily="34" charset="0"/>
              </a:rPr>
              <a:t>Enhanced understanding of sales dynamics and performance drivers.</a:t>
            </a:r>
          </a:p>
          <a:p>
            <a:pPr marL="342900" indent="-342900" algn="l">
              <a:lnSpc>
                <a:spcPct val="150000"/>
              </a:lnSpc>
              <a:buClr>
                <a:schemeClr val="accent6"/>
              </a:buClr>
              <a:buFont typeface="Courier New" panose="02070309020205020404" pitchFamily="49" charset="0"/>
              <a:buChar char="o"/>
            </a:pPr>
            <a:r>
              <a:rPr lang="en-US" sz="1400" dirty="0">
                <a:solidFill>
                  <a:schemeClr val="bg1"/>
                </a:solidFill>
                <a:latin typeface="Segoe UI Light" panose="020B0502040204020203" pitchFamily="34" charset="0"/>
                <a:cs typeface="Segoe UI Light" panose="020B0502040204020203" pitchFamily="34" charset="0"/>
              </a:rPr>
              <a:t>Identification of geographical areas with high and low sales potential.</a:t>
            </a:r>
          </a:p>
          <a:p>
            <a:pPr marL="342900" indent="-342900" algn="l">
              <a:lnSpc>
                <a:spcPct val="150000"/>
              </a:lnSpc>
              <a:buClr>
                <a:schemeClr val="accent6"/>
              </a:buClr>
              <a:buFont typeface="Courier New" panose="02070309020205020404" pitchFamily="49" charset="0"/>
              <a:buChar char="o"/>
            </a:pPr>
            <a:r>
              <a:rPr lang="en-US" sz="1400" dirty="0">
                <a:solidFill>
                  <a:schemeClr val="bg1"/>
                </a:solidFill>
                <a:latin typeface="Segoe UI Light" panose="020B0502040204020203" pitchFamily="34" charset="0"/>
                <a:cs typeface="Segoe UI Light" panose="020B0502040204020203" pitchFamily="34" charset="0"/>
              </a:rPr>
              <a:t>Insights into product performance, aiding in inventory and marketing decisions.</a:t>
            </a:r>
          </a:p>
          <a:p>
            <a:pPr marL="342900" indent="-342900" algn="l">
              <a:lnSpc>
                <a:spcPct val="150000"/>
              </a:lnSpc>
              <a:buClr>
                <a:schemeClr val="accent6"/>
              </a:buClr>
              <a:buFont typeface="Courier New" panose="02070309020205020404" pitchFamily="49" charset="0"/>
              <a:buChar char="o"/>
            </a:pPr>
            <a:r>
              <a:rPr lang="en-US" sz="1400" dirty="0">
                <a:solidFill>
                  <a:schemeClr val="bg1"/>
                </a:solidFill>
                <a:latin typeface="Segoe UI Light" panose="020B0502040204020203" pitchFamily="34" charset="0"/>
                <a:cs typeface="Segoe UI Light" panose="020B0502040204020203" pitchFamily="34" charset="0"/>
              </a:rPr>
              <a:t>Informed pricing and margin strategies for improved profitability.</a:t>
            </a:r>
          </a:p>
          <a:p>
            <a:pPr marL="342900" indent="-342900" algn="l">
              <a:lnSpc>
                <a:spcPct val="150000"/>
              </a:lnSpc>
              <a:buClr>
                <a:schemeClr val="accent6"/>
              </a:buClr>
              <a:buFont typeface="Courier New" panose="02070309020205020404" pitchFamily="49" charset="0"/>
              <a:buChar char="o"/>
            </a:pPr>
            <a:r>
              <a:rPr lang="en-US" sz="1400" dirty="0">
                <a:solidFill>
                  <a:schemeClr val="bg1"/>
                </a:solidFill>
                <a:latin typeface="Segoe UI Light" panose="020B0502040204020203" pitchFamily="34" charset="0"/>
                <a:cs typeface="Segoe UI Light" panose="020B0502040204020203" pitchFamily="34" charset="0"/>
              </a:rPr>
              <a:t>Actionable recommendations for optimizing sales and profit across various dimensions</a:t>
            </a: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535289" y="180623"/>
            <a:ext cx="8805333" cy="1603022"/>
          </a:xfrm>
        </p:spPr>
        <p:txBody>
          <a:bodyPr/>
          <a:lstStyle/>
          <a:p>
            <a:r>
              <a:rPr lang="en-US" dirty="0"/>
              <a:t>PROBLEM STATEMENT</a:t>
            </a:r>
            <a:br>
              <a:rPr lang="en-US" dirty="0"/>
            </a:br>
            <a:r>
              <a:rPr lang="en-US" sz="3060" dirty="0"/>
              <a:t>KPI's (Key Point Indicators)</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228087" y="2257778"/>
            <a:ext cx="8451202" cy="4741333"/>
          </a:xfrm>
        </p:spPr>
        <p:txBody>
          <a:bodyPr/>
          <a:lstStyle/>
          <a:p>
            <a:pPr marL="342900" indent="-342900">
              <a:buAutoNum type="arabicPeriod"/>
            </a:pPr>
            <a:r>
              <a:rPr lang="en-US" dirty="0"/>
              <a:t>Total Sales Analysis:</a:t>
            </a:r>
          </a:p>
          <a:p>
            <a:r>
              <a:rPr lang="en-US" dirty="0"/>
              <a:t>Understand the overall sales performance of Adidas over time.</a:t>
            </a:r>
          </a:p>
          <a:p>
            <a:r>
              <a:rPr lang="en-US" dirty="0"/>
              <a:t>2.Profitability Analysis:</a:t>
            </a:r>
          </a:p>
          <a:p>
            <a:r>
              <a:rPr lang="en-US" dirty="0"/>
              <a:t>Evaluate the total profit generated by Adidas across different dimensions.</a:t>
            </a:r>
          </a:p>
          <a:p>
            <a:r>
              <a:rPr lang="en-US" dirty="0"/>
              <a:t>3.Sales Volume Analysis:</a:t>
            </a:r>
          </a:p>
          <a:p>
            <a:r>
              <a:rPr lang="en-US" dirty="0"/>
              <a:t>Examine the total units sold to gain insights into product demand.</a:t>
            </a:r>
          </a:p>
          <a:p>
            <a:r>
              <a:rPr lang="en-US" dirty="0"/>
              <a:t>4. Pricing Strategy:</a:t>
            </a:r>
          </a:p>
          <a:p>
            <a:r>
              <a:rPr lang="en-US" dirty="0"/>
              <a:t>Determine the average price per unit to assess the pricing strategy.</a:t>
            </a:r>
          </a:p>
          <a:p>
            <a:r>
              <a:rPr lang="en-US" dirty="0"/>
              <a:t>5.Margin Analysis:</a:t>
            </a:r>
          </a:p>
          <a:p>
            <a:r>
              <a:rPr lang="en-US" dirty="0"/>
              <a:t>Evaluate the average margin to understand the overall profitability of sales.</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4ACB0-391F-35FE-E937-4404B705E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5E35D5-7A41-4220-3560-B205CE5F2C70}"/>
              </a:ext>
            </a:extLst>
          </p:cNvPr>
          <p:cNvSpPr>
            <a:spLocks noGrp="1"/>
          </p:cNvSpPr>
          <p:nvPr>
            <p:ph type="ctrTitle"/>
          </p:nvPr>
        </p:nvSpPr>
        <p:spPr>
          <a:xfrm>
            <a:off x="1535289" y="1"/>
            <a:ext cx="8805333" cy="1162756"/>
          </a:xfrm>
        </p:spPr>
        <p:txBody>
          <a:bodyPr/>
          <a:lstStyle/>
          <a:p>
            <a:r>
              <a:rPr lang="en-US" dirty="0"/>
              <a:t>PROBLEM STATEMENT</a:t>
            </a:r>
            <a:br>
              <a:rPr lang="en-US" dirty="0"/>
            </a:br>
            <a:r>
              <a:rPr lang="en-US" sz="3090" dirty="0"/>
              <a:t>Charts Requirements</a:t>
            </a:r>
          </a:p>
        </p:txBody>
      </p:sp>
      <p:sp>
        <p:nvSpPr>
          <p:cNvPr id="3" name="Subtitle 2">
            <a:extLst>
              <a:ext uri="{FF2B5EF4-FFF2-40B4-BE49-F238E27FC236}">
                <a16:creationId xmlns:a16="http://schemas.microsoft.com/office/drawing/2014/main" id="{DCFB896A-FE72-0007-EA79-C858720433BF}"/>
              </a:ext>
            </a:extLst>
          </p:cNvPr>
          <p:cNvSpPr>
            <a:spLocks noGrp="1"/>
          </p:cNvSpPr>
          <p:nvPr>
            <p:ph type="subTitle" idx="1"/>
          </p:nvPr>
        </p:nvSpPr>
        <p:spPr>
          <a:xfrm>
            <a:off x="-112889" y="1162757"/>
            <a:ext cx="11977511" cy="5836354"/>
          </a:xfrm>
        </p:spPr>
        <p:txBody>
          <a:bodyPr/>
          <a:lstStyle/>
          <a:p>
            <a:pPr marL="342900" indent="-342900">
              <a:buAutoNum type="arabicPeriod"/>
            </a:pPr>
            <a:r>
              <a:rPr lang="en-US" dirty="0"/>
              <a:t>Total Sales by Month (Area Chart):</a:t>
            </a:r>
          </a:p>
          <a:p>
            <a:r>
              <a:rPr lang="en-US" dirty="0"/>
              <a:t>Visualize the monthly distribution of total sales to identify peak periods.</a:t>
            </a:r>
          </a:p>
          <a:p>
            <a:endParaRPr lang="en-US" dirty="0"/>
          </a:p>
          <a:p>
            <a:r>
              <a:rPr lang="en-US" dirty="0"/>
              <a:t>2. Total Sales by State (Filled Map):</a:t>
            </a:r>
          </a:p>
          <a:p>
            <a:r>
              <a:rPr lang="en-US" dirty="0"/>
              <a:t>Geographically represent total sales across different states using a filled map.</a:t>
            </a:r>
          </a:p>
          <a:p>
            <a:endParaRPr lang="en-US" dirty="0"/>
          </a:p>
          <a:p>
            <a:r>
              <a:rPr lang="en-US" dirty="0"/>
              <a:t>3. Total Sales by Region (Donut Chart):</a:t>
            </a:r>
          </a:p>
          <a:p>
            <a:r>
              <a:rPr lang="en-US" dirty="0"/>
              <a:t>Use a donut chart to represent the contribution of different regions to total sales.</a:t>
            </a:r>
          </a:p>
          <a:p>
            <a:endParaRPr lang="en-US" dirty="0"/>
          </a:p>
          <a:p>
            <a:r>
              <a:rPr lang="en-US" dirty="0"/>
              <a:t>4. Total Sales by Product (Bar Chart):</a:t>
            </a:r>
          </a:p>
          <a:p>
            <a:r>
              <a:rPr lang="en-US" dirty="0"/>
              <a:t>Analyze the sales distribution among various Adidas products using a bar chart.</a:t>
            </a:r>
          </a:p>
          <a:p>
            <a:endParaRPr lang="en-US" dirty="0"/>
          </a:p>
          <a:p>
            <a:r>
              <a:rPr lang="en-US" dirty="0"/>
              <a:t>5. Total Sales by Retailer (Bar Chart):</a:t>
            </a:r>
          </a:p>
          <a:p>
            <a:r>
              <a:rPr lang="en-US" dirty="0"/>
              <a:t>Visualize the contribution of different retailers to total sales using a bar chart.</a:t>
            </a:r>
          </a:p>
          <a:p>
            <a:endParaRPr lang="en-US" dirty="0"/>
          </a:p>
        </p:txBody>
      </p:sp>
    </p:spTree>
    <p:extLst>
      <p:ext uri="{BB962C8B-B14F-4D97-AF65-F5344CB8AC3E}">
        <p14:creationId xmlns:p14="http://schemas.microsoft.com/office/powerpoint/2010/main" val="279684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dirty="0"/>
              <a:t>Interactive Adidas Sales Dashboard showcasing total sales, profit, units sold, and margin with monthly trends, regional, state, product, and retailer insights. Built for quick business analysis using dynamic filters and clean visualizations.</a:t>
            </a:r>
          </a:p>
        </p:txBody>
      </p:sp>
    </p:spTree>
    <p:extLst>
      <p:ext uri="{BB962C8B-B14F-4D97-AF65-F5344CB8AC3E}">
        <p14:creationId xmlns:p14="http://schemas.microsoft.com/office/powerpoint/2010/main" val="195875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601968" y="3429000"/>
            <a:ext cx="4709159" cy="2339621"/>
          </a:xfrm>
        </p:spPr>
        <p:txBody>
          <a:bodyPr/>
          <a:lstStyle/>
          <a:p>
            <a:pPr algn="l"/>
            <a:r>
              <a:rPr lang="en-US" dirty="0">
                <a:latin typeface="Segoe UI Light" panose="020B0502040204020203" pitchFamily="34" charset="0"/>
                <a:cs typeface="Segoe UI Light" panose="020B0502040204020203" pitchFamily="34" charset="0"/>
              </a:rPr>
              <a:t>Ramya </a:t>
            </a:r>
            <a:r>
              <a:rPr lang="en-US" dirty="0" err="1">
                <a:latin typeface="Segoe UI Light" panose="020B0502040204020203" pitchFamily="34" charset="0"/>
                <a:cs typeface="Segoe UI Light" panose="020B0502040204020203" pitchFamily="34" charset="0"/>
              </a:rPr>
              <a:t>Armugam</a:t>
            </a:r>
            <a:endParaRPr lang="en-US" dirty="0">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ea typeface="Calibri"/>
                <a:cs typeface="Segoe UI Light" panose="020B0502040204020203" pitchFamily="34" charset="0"/>
              </a:rPr>
              <a:t>ramyaa15200@gmail.com</a:t>
            </a:r>
          </a:p>
          <a:p>
            <a:pPr algn="l"/>
            <a:endParaRPr lang="en-US" dirty="0">
              <a:latin typeface="Segoe UI Light" panose="020B0502040204020203" pitchFamily="34" charset="0"/>
              <a:ea typeface="Calibri"/>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46</TotalTime>
  <Words>349</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Courier New</vt:lpstr>
      <vt:lpstr>Segoe UI Light</vt:lpstr>
      <vt:lpstr>Tw Cen MT</vt:lpstr>
      <vt:lpstr>Office Theme</vt:lpstr>
      <vt:lpstr>Addidas sales analysis    Business Requirements</vt:lpstr>
      <vt:lpstr>Through this Power Bl-driven analysis, Adidas aims to empower its decision-makers with data-driven insights, fostering strategic growth and competitiveness in the dynamic sports and athletic industry.</vt:lpstr>
      <vt:lpstr>PROBLEM STATEMENT KPI's (Key Point Indicators)</vt:lpstr>
      <vt:lpstr>PROBLEM STATEMENT Charts Requirements</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vicky pendrive</dc:creator>
  <cp:lastModifiedBy>vicky pendrive</cp:lastModifiedBy>
  <cp:revision>2</cp:revision>
  <dcterms:created xsi:type="dcterms:W3CDTF">2025-04-27T16:25:52Z</dcterms:created>
  <dcterms:modified xsi:type="dcterms:W3CDTF">2025-04-27T17:12:10Z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