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69" r:id="rId2"/>
    <p:sldId id="296" r:id="rId3"/>
    <p:sldId id="298" r:id="rId4"/>
    <p:sldId id="265" r:id="rId5"/>
    <p:sldId id="266" r:id="rId6"/>
    <p:sldId id="273" r:id="rId7"/>
    <p:sldId id="297" r:id="rId8"/>
    <p:sldId id="274" r:id="rId9"/>
    <p:sldId id="299" r:id="rId10"/>
    <p:sldId id="277" r:id="rId11"/>
    <p:sldId id="278" r:id="rId12"/>
    <p:sldId id="280" r:id="rId13"/>
    <p:sldId id="279" r:id="rId14"/>
    <p:sldId id="282" r:id="rId15"/>
    <p:sldId id="283" r:id="rId16"/>
    <p:sldId id="281" r:id="rId17"/>
    <p:sldId id="285" r:id="rId18"/>
    <p:sldId id="286" r:id="rId19"/>
    <p:sldId id="294" r:id="rId20"/>
    <p:sldId id="287" r:id="rId21"/>
    <p:sldId id="288" r:id="rId22"/>
    <p:sldId id="289" r:id="rId23"/>
    <p:sldId id="290" r:id="rId24"/>
    <p:sldId id="291" r:id="rId25"/>
    <p:sldId id="292" r:id="rId26"/>
    <p:sldId id="293" r:id="rId27"/>
    <p:sldId id="272" r:id="rId2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mya Danappa" initials="RD" lastIdx="1" clrIdx="0">
    <p:extLst>
      <p:ext uri="{19B8F6BF-5375-455C-9EA6-DF929625EA0E}">
        <p15:presenceInfo xmlns:p15="http://schemas.microsoft.com/office/powerpoint/2012/main" userId="Ramya Danapp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409F"/>
    <a:srgbClr val="CAB447"/>
    <a:srgbClr val="FFE15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005" autoAdjust="0"/>
  </p:normalViewPr>
  <p:slideViewPr>
    <p:cSldViewPr snapToGrid="0" snapToObjects="1">
      <p:cViewPr varScale="1">
        <p:scale>
          <a:sx n="95" d="100"/>
          <a:sy n="95" d="100"/>
        </p:scale>
        <p:origin x="533" y="62"/>
      </p:cViewPr>
      <p:guideLst>
        <p:guide orient="horz" pos="1620"/>
        <p:guide pos="2880"/>
      </p:guideLst>
    </p:cSldViewPr>
  </p:slideViewPr>
  <p:notesTextViewPr>
    <p:cViewPr>
      <p:scale>
        <a:sx n="100" d="100"/>
        <a:sy n="100" d="100"/>
      </p:scale>
      <p:origin x="0" y="0"/>
    </p:cViewPr>
  </p:notesTextViewPr>
  <p:sorterViewPr>
    <p:cViewPr>
      <p:scale>
        <a:sx n="171" d="100"/>
        <a:sy n="171"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5-09T12:21:06.436" idx="1">
    <p:pos x="10" y="10"/>
    <p:text/>
    <p:extLst>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7DBE3A-D63D-4648-8C46-BF88FD57FEF5}" type="datetimeFigureOut">
              <a:rPr lang="en-US" smtClean="0"/>
              <a:t>5/30/2020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17E75B-B352-466D-8665-D7DF13EE6A54}" type="slidenum">
              <a:rPr lang="en-US" smtClean="0"/>
              <a:t>‹#›</a:t>
            </a:fld>
            <a:endParaRPr lang="en-US"/>
          </a:p>
        </p:txBody>
      </p:sp>
    </p:spTree>
    <p:extLst>
      <p:ext uri="{BB962C8B-B14F-4D97-AF65-F5344CB8AC3E}">
        <p14:creationId xmlns:p14="http://schemas.microsoft.com/office/powerpoint/2010/main" val="12146196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Online_problem"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and good evening all, Thank you for being part of my thesis defense, </a:t>
            </a:r>
          </a:p>
          <a:p>
            <a:r>
              <a:rPr lang="en-US" dirty="0"/>
              <a:t>I have done some research work on page replacement algorithm and built an new page replacement algorithm,</a:t>
            </a:r>
          </a:p>
          <a:p>
            <a:r>
              <a:rPr lang="en-US" dirty="0"/>
              <a:t>Under the guidance of my professor, </a:t>
            </a:r>
            <a:r>
              <a:rPr lang="en-US" dirty="0" err="1"/>
              <a:t>dr.song</a:t>
            </a:r>
            <a:r>
              <a:rPr lang="en-US" dirty="0"/>
              <a:t> jiang.</a:t>
            </a:r>
          </a:p>
          <a:p>
            <a:r>
              <a:rPr lang="en-US" dirty="0"/>
              <a:t>I want to thank to </a:t>
            </a:r>
            <a:r>
              <a:rPr lang="en-US" dirty="0" err="1"/>
              <a:t>dr</a:t>
            </a:r>
            <a:r>
              <a:rPr lang="en-US" dirty="0"/>
              <a:t> </a:t>
            </a:r>
            <a:r>
              <a:rPr lang="en-US" dirty="0" err="1"/>
              <a:t>hao</a:t>
            </a:r>
            <a:r>
              <a:rPr lang="en-US" dirty="0"/>
              <a:t> </a:t>
            </a:r>
            <a:r>
              <a:rPr lang="en-US" dirty="0" err="1"/>
              <a:t>che</a:t>
            </a:r>
            <a:r>
              <a:rPr lang="en-US" dirty="0"/>
              <a:t> and Dr. </a:t>
            </a:r>
            <a:r>
              <a:rPr lang="en-US" dirty="0" err="1"/>
              <a:t>jia</a:t>
            </a:r>
            <a:r>
              <a:rPr lang="en-US" dirty="0"/>
              <a:t> for being my committee member for this defense</a:t>
            </a:r>
          </a:p>
          <a:p>
            <a:endParaRPr lang="en-US" dirty="0"/>
          </a:p>
          <a:p>
            <a:r>
              <a:rPr lang="en-US" dirty="0"/>
              <a:t>Okay let start DAS </a:t>
            </a:r>
            <a:r>
              <a:rPr lang="en-US" dirty="0" err="1"/>
              <a:t>algorthim</a:t>
            </a:r>
            <a:r>
              <a:rPr lang="en-US" dirty="0"/>
              <a:t> </a:t>
            </a:r>
          </a:p>
        </p:txBody>
      </p:sp>
      <p:sp>
        <p:nvSpPr>
          <p:cNvPr id="4" name="Slide Number Placeholder 3"/>
          <p:cNvSpPr>
            <a:spLocks noGrp="1"/>
          </p:cNvSpPr>
          <p:nvPr>
            <p:ph type="sldNum" sz="quarter" idx="5"/>
          </p:nvPr>
        </p:nvSpPr>
        <p:spPr/>
        <p:txBody>
          <a:bodyPr/>
          <a:lstStyle/>
          <a:p>
            <a:fld id="{2317E75B-B352-466D-8665-D7DF13EE6A54}" type="slidenum">
              <a:rPr lang="en-US" smtClean="0"/>
              <a:t>1</a:t>
            </a:fld>
            <a:endParaRPr lang="en-US"/>
          </a:p>
        </p:txBody>
      </p:sp>
    </p:spTree>
    <p:extLst>
      <p:ext uri="{BB962C8B-B14F-4D97-AF65-F5344CB8AC3E}">
        <p14:creationId xmlns:p14="http://schemas.microsoft.com/office/powerpoint/2010/main" val="17973890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can observe LRU and LFU both performs lowest hit rates,</a:t>
            </a:r>
          </a:p>
          <a:p>
            <a:r>
              <a:rPr lang="en-US" dirty="0"/>
              <a:t>Cs is pure looping –each block accessed at almost the same </a:t>
            </a:r>
            <a:r>
              <a:rPr lang="en-US" dirty="0" err="1"/>
              <a:t>freq</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Glimpse- loop with intervals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Postgres –is loop pattern  with different </a:t>
            </a:r>
            <a:r>
              <a:rPr lang="en-US" dirty="0" err="1"/>
              <a:t>freq</a:t>
            </a:r>
            <a:r>
              <a:rPr lang="en-US" dirty="0"/>
              <a:t> </a:t>
            </a:r>
          </a:p>
        </p:txBody>
      </p:sp>
      <p:sp>
        <p:nvSpPr>
          <p:cNvPr id="4" name="Slide Number Placeholder 3"/>
          <p:cNvSpPr>
            <a:spLocks noGrp="1"/>
          </p:cNvSpPr>
          <p:nvPr>
            <p:ph type="sldNum" sz="quarter" idx="5"/>
          </p:nvPr>
        </p:nvSpPr>
        <p:spPr/>
        <p:txBody>
          <a:bodyPr/>
          <a:lstStyle/>
          <a:p>
            <a:fld id="{2317E75B-B352-466D-8665-D7DF13EE6A54}" type="slidenum">
              <a:rPr lang="en-US" smtClean="0"/>
              <a:t>20</a:t>
            </a:fld>
            <a:endParaRPr lang="en-US"/>
          </a:p>
        </p:txBody>
      </p:sp>
    </p:spTree>
    <p:extLst>
      <p:ext uri="{BB962C8B-B14F-4D97-AF65-F5344CB8AC3E}">
        <p14:creationId xmlns:p14="http://schemas.microsoft.com/office/powerpoint/2010/main" val="23042961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a:t>
            </a:r>
            <a:r>
              <a:rPr lang="en-US" dirty="0" err="1"/>
              <a:t>ppols</a:t>
            </a:r>
            <a:r>
              <a:rPr lang="en-US" dirty="0"/>
              <a:t> – where blocks are referred once and after long time it will be referred </a:t>
            </a:r>
          </a:p>
          <a:p>
            <a:r>
              <a:rPr lang="en-US" dirty="0" err="1"/>
              <a:t>Cpp</a:t>
            </a:r>
            <a:r>
              <a:rPr lang="en-US" dirty="0"/>
              <a:t>-completely probabilistic workload</a:t>
            </a:r>
          </a:p>
        </p:txBody>
      </p:sp>
      <p:sp>
        <p:nvSpPr>
          <p:cNvPr id="4" name="Slide Number Placeholder 3"/>
          <p:cNvSpPr>
            <a:spLocks noGrp="1"/>
          </p:cNvSpPr>
          <p:nvPr>
            <p:ph type="sldNum" sz="quarter" idx="5"/>
          </p:nvPr>
        </p:nvSpPr>
        <p:spPr/>
        <p:txBody>
          <a:bodyPr/>
          <a:lstStyle/>
          <a:p>
            <a:fld id="{2317E75B-B352-466D-8665-D7DF13EE6A54}" type="slidenum">
              <a:rPr lang="en-US" smtClean="0"/>
              <a:t>21</a:t>
            </a:fld>
            <a:endParaRPr lang="en-US"/>
          </a:p>
        </p:txBody>
      </p:sp>
    </p:spTree>
    <p:extLst>
      <p:ext uri="{BB962C8B-B14F-4D97-AF65-F5344CB8AC3E}">
        <p14:creationId xmlns:p14="http://schemas.microsoft.com/office/powerpoint/2010/main" val="10893397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Multi1=have both seq and loop</a:t>
            </a:r>
          </a:p>
          <a:p>
            <a:r>
              <a:rPr lang="en-US" dirty="0"/>
              <a:t>Multi2 – interval loop and seq</a:t>
            </a:r>
          </a:p>
          <a:p>
            <a:r>
              <a:rPr lang="en-US" dirty="0"/>
              <a:t>Multi3.- probabilistic and interval loop and seq</a:t>
            </a:r>
          </a:p>
        </p:txBody>
      </p:sp>
      <p:sp>
        <p:nvSpPr>
          <p:cNvPr id="4" name="Slide Number Placeholder 3"/>
          <p:cNvSpPr>
            <a:spLocks noGrp="1"/>
          </p:cNvSpPr>
          <p:nvPr>
            <p:ph type="sldNum" sz="quarter" idx="5"/>
          </p:nvPr>
        </p:nvSpPr>
        <p:spPr/>
        <p:txBody>
          <a:bodyPr/>
          <a:lstStyle/>
          <a:p>
            <a:fld id="{2317E75B-B352-466D-8665-D7DF13EE6A54}" type="slidenum">
              <a:rPr lang="en-US" smtClean="0"/>
              <a:t>22</a:t>
            </a:fld>
            <a:endParaRPr lang="en-US"/>
          </a:p>
        </p:txBody>
      </p:sp>
    </p:spTree>
    <p:extLst>
      <p:ext uri="{BB962C8B-B14F-4D97-AF65-F5344CB8AC3E}">
        <p14:creationId xmlns:p14="http://schemas.microsoft.com/office/powerpoint/2010/main" val="11547221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317E75B-B352-466D-8665-D7DF13EE6A54}" type="slidenum">
              <a:rPr lang="en-US" smtClean="0"/>
              <a:t>23</a:t>
            </a:fld>
            <a:endParaRPr lang="en-US"/>
          </a:p>
        </p:txBody>
      </p:sp>
    </p:spTree>
    <p:extLst>
      <p:ext uri="{BB962C8B-B14F-4D97-AF65-F5344CB8AC3E}">
        <p14:creationId xmlns:p14="http://schemas.microsoft.com/office/powerpoint/2010/main" val="29143299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 an 60 years , We are working on page replacement algorithm.</a:t>
            </a:r>
          </a:p>
          <a:p>
            <a:r>
              <a:rPr lang="en-US" dirty="0"/>
              <a:t>Why page replacement ago is imp </a:t>
            </a:r>
            <a:br>
              <a:rPr lang="en-US" dirty="0"/>
            </a:br>
            <a:r>
              <a:rPr lang="en-US" b="0" i="0" dirty="0">
                <a:solidFill>
                  <a:srgbClr val="202122"/>
                </a:solidFill>
                <a:effectLst/>
                <a:latin typeface="Arial" panose="020B0604020202020204" pitchFamily="34" charset="0"/>
              </a:rPr>
              <a:t>When the page that was selected for replacement and paged out is referenced again it has to be paged in (read in from disk), and this involves waiting for I/O completion.</a:t>
            </a:r>
            <a:br>
              <a:rPr lang="en-US" b="0" i="0" dirty="0">
                <a:solidFill>
                  <a:srgbClr val="202122"/>
                </a:solidFill>
                <a:effectLst/>
                <a:latin typeface="Arial" panose="020B0604020202020204" pitchFamily="34" charset="0"/>
              </a:rPr>
            </a:br>
            <a:r>
              <a:rPr lang="en-US" b="0" i="0" dirty="0">
                <a:solidFill>
                  <a:srgbClr val="202122"/>
                </a:solidFill>
                <a:effectLst/>
                <a:latin typeface="Arial" panose="020B0604020202020204" pitchFamily="34" charset="0"/>
              </a:rPr>
              <a:t>We have one of the best replacement algorithm that is OPT</a:t>
            </a:r>
            <a:endParaRPr lang="en-US" dirty="0"/>
          </a:p>
        </p:txBody>
      </p:sp>
      <p:sp>
        <p:nvSpPr>
          <p:cNvPr id="4" name="Slide Number Placeholder 3"/>
          <p:cNvSpPr>
            <a:spLocks noGrp="1"/>
          </p:cNvSpPr>
          <p:nvPr>
            <p:ph type="sldNum" sz="quarter" idx="5"/>
          </p:nvPr>
        </p:nvSpPr>
        <p:spPr/>
        <p:txBody>
          <a:bodyPr/>
          <a:lstStyle/>
          <a:p>
            <a:fld id="{2317E75B-B352-466D-8665-D7DF13EE6A54}" type="slidenum">
              <a:rPr lang="en-US" smtClean="0"/>
              <a:t>2</a:t>
            </a:fld>
            <a:endParaRPr lang="en-US"/>
          </a:p>
        </p:txBody>
      </p:sp>
    </p:spTree>
    <p:extLst>
      <p:ext uri="{BB962C8B-B14F-4D97-AF65-F5344CB8AC3E}">
        <p14:creationId xmlns:p14="http://schemas.microsoft.com/office/powerpoint/2010/main" val="3908171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2"/>
                </a:solidFill>
                <a:effectLst/>
                <a:latin typeface="Arial" panose="020B0604020202020204" pitchFamily="34" charset="0"/>
              </a:rPr>
              <a:t>The page replacing problem is a typical </a:t>
            </a:r>
            <a:r>
              <a:rPr lang="en-US" b="0" i="0" u="none" strike="noStrike" dirty="0">
                <a:solidFill>
                  <a:srgbClr val="0B0080"/>
                </a:solidFill>
                <a:effectLst/>
                <a:latin typeface="Arial" panose="020B0604020202020204" pitchFamily="34" charset="0"/>
                <a:hlinkClick r:id="rId3" tooltip="Online problem"/>
              </a:rPr>
              <a:t>online problem</a:t>
            </a:r>
            <a:r>
              <a:rPr lang="en-US" b="0" i="0" dirty="0">
                <a:solidFill>
                  <a:srgbClr val="202122"/>
                </a:solidFill>
                <a:effectLst/>
                <a:latin typeface="Arial" panose="020B0604020202020204" pitchFamily="34" charset="0"/>
              </a:rPr>
              <a:t> from the competitive analysis perspective in the sense that the optimal is offline algo</a:t>
            </a:r>
            <a:endParaRPr lang="en-US" dirty="0"/>
          </a:p>
        </p:txBody>
      </p:sp>
      <p:sp>
        <p:nvSpPr>
          <p:cNvPr id="4" name="Slide Number Placeholder 3"/>
          <p:cNvSpPr>
            <a:spLocks noGrp="1"/>
          </p:cNvSpPr>
          <p:nvPr>
            <p:ph type="sldNum" sz="quarter" idx="5"/>
          </p:nvPr>
        </p:nvSpPr>
        <p:spPr/>
        <p:txBody>
          <a:bodyPr/>
          <a:lstStyle/>
          <a:p>
            <a:fld id="{2317E75B-B352-466D-8665-D7DF13EE6A54}" type="slidenum">
              <a:rPr lang="en-US" smtClean="0"/>
              <a:t>3</a:t>
            </a:fld>
            <a:endParaRPr lang="en-US"/>
          </a:p>
        </p:txBody>
      </p:sp>
    </p:spTree>
    <p:extLst>
      <p:ext uri="{BB962C8B-B14F-4D97-AF65-F5344CB8AC3E}">
        <p14:creationId xmlns:p14="http://schemas.microsoft.com/office/powerpoint/2010/main" val="126773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317E75B-B352-466D-8665-D7DF13EE6A54}" type="slidenum">
              <a:rPr lang="en-US" smtClean="0"/>
              <a:t>4</a:t>
            </a:fld>
            <a:endParaRPr lang="en-US"/>
          </a:p>
        </p:txBody>
      </p:sp>
    </p:spTree>
    <p:extLst>
      <p:ext uri="{BB962C8B-B14F-4D97-AF65-F5344CB8AC3E}">
        <p14:creationId xmlns:p14="http://schemas.microsoft.com/office/powerpoint/2010/main" val="35745820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gn="just">
              <a:lnSpc>
                <a:spcPct val="106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Symbol" panose="05050102010706020507" pitchFamily="18" charset="2"/>
              </a:rPr>
              <a:t>The LRU algorithm sequential scans can cause commonly referenced blocks in the cache to be replaced. In an ideal page replacement algorithm commonly referenced two blocks must not be replaced by blocks that haven't been used.</a:t>
            </a:r>
            <a:endParaRPr lang="en-US" sz="1800" dirty="0">
              <a:effectLst/>
              <a:latin typeface="Calibri" panose="020F0502020204030204" pitchFamily="34" charset="0"/>
              <a:ea typeface="Calibri" panose="020F0502020204030204" pitchFamily="34" charset="0"/>
              <a:cs typeface="Symbol" panose="05050102010706020507" pitchFamily="18" charset="2"/>
            </a:endParaRPr>
          </a:p>
          <a:p>
            <a:pPr marL="342900" marR="0" lvl="0" indent="-342900" algn="just">
              <a:lnSpc>
                <a:spcPct val="106000"/>
              </a:lnSpc>
              <a:spcBef>
                <a:spcPts val="0"/>
              </a:spcBef>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Symbol" panose="05050102010706020507" pitchFamily="18" charset="2"/>
              </a:rPr>
              <a:t>The LRU algorithm for loop access does not maintain a miss rate which is close to the buffer space shortage ratio hence this algorithm always removes the blocks that will be accessed the soonest as these blocks have not been accessed recently.</a:t>
            </a:r>
            <a:endParaRPr lang="en-US" sz="1800" dirty="0">
              <a:effectLst/>
              <a:latin typeface="Calibri" panose="020F0502020204030204" pitchFamily="34" charset="0"/>
              <a:ea typeface="Calibri" panose="020F0502020204030204" pitchFamily="34" charset="0"/>
              <a:cs typeface="Symbol" panose="05050102010706020507" pitchFamily="18" charset="2"/>
            </a:endParaRPr>
          </a:p>
          <a:p>
            <a:endParaRPr lang="en-US" dirty="0"/>
          </a:p>
        </p:txBody>
      </p:sp>
      <p:sp>
        <p:nvSpPr>
          <p:cNvPr id="4" name="Slide Number Placeholder 3"/>
          <p:cNvSpPr>
            <a:spLocks noGrp="1"/>
          </p:cNvSpPr>
          <p:nvPr>
            <p:ph type="sldNum" sz="quarter" idx="5"/>
          </p:nvPr>
        </p:nvSpPr>
        <p:spPr/>
        <p:txBody>
          <a:bodyPr/>
          <a:lstStyle/>
          <a:p>
            <a:fld id="{2317E75B-B352-466D-8665-D7DF13EE6A54}" type="slidenum">
              <a:rPr lang="en-US" smtClean="0"/>
              <a:t>6</a:t>
            </a:fld>
            <a:endParaRPr lang="en-US"/>
          </a:p>
        </p:txBody>
      </p:sp>
    </p:spTree>
    <p:extLst>
      <p:ext uri="{BB962C8B-B14F-4D97-AF65-F5344CB8AC3E}">
        <p14:creationId xmlns:p14="http://schemas.microsoft.com/office/powerpoint/2010/main" val="318138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gn="just">
              <a:lnSpc>
                <a:spcPct val="106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Symbol" panose="05050102010706020507" pitchFamily="18" charset="2"/>
              </a:rPr>
              <a:t>In LFU when a block having high frequency although not being accessed for a long time does not get evicted from the cache.</a:t>
            </a:r>
            <a:endParaRPr lang="en-US" sz="1800" dirty="0">
              <a:effectLst/>
              <a:latin typeface="Calibri" panose="020F0502020204030204" pitchFamily="34" charset="0"/>
              <a:ea typeface="Calibri" panose="020F0502020204030204" pitchFamily="34" charset="0"/>
              <a:cs typeface="Symbol" panose="05050102010706020507" pitchFamily="18" charset="2"/>
            </a:endParaRPr>
          </a:p>
          <a:p>
            <a:pPr marL="342900" marR="0" lvl="0" indent="-342900" algn="just">
              <a:lnSpc>
                <a:spcPct val="106000"/>
              </a:lnSpc>
              <a:spcBef>
                <a:spcPts val="0"/>
              </a:spcBef>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Symbol" panose="05050102010706020507" pitchFamily="18" charset="2"/>
              </a:rPr>
              <a:t>LFU does not take into consideration the recency of the blocks.</a:t>
            </a:r>
            <a:endParaRPr lang="en-US" sz="1800" dirty="0">
              <a:effectLst/>
              <a:latin typeface="Calibri" panose="020F0502020204030204" pitchFamily="34" charset="0"/>
              <a:ea typeface="Calibri" panose="020F0502020204030204" pitchFamily="34" charset="0"/>
              <a:cs typeface="Symbol" panose="05050102010706020507" pitchFamily="18" charset="2"/>
            </a:endParaRPr>
          </a:p>
          <a:p>
            <a:endParaRPr lang="en-US" dirty="0"/>
          </a:p>
        </p:txBody>
      </p:sp>
      <p:sp>
        <p:nvSpPr>
          <p:cNvPr id="4" name="Slide Number Placeholder 3"/>
          <p:cNvSpPr>
            <a:spLocks noGrp="1"/>
          </p:cNvSpPr>
          <p:nvPr>
            <p:ph type="sldNum" sz="quarter" idx="5"/>
          </p:nvPr>
        </p:nvSpPr>
        <p:spPr/>
        <p:txBody>
          <a:bodyPr/>
          <a:lstStyle/>
          <a:p>
            <a:fld id="{2317E75B-B352-466D-8665-D7DF13EE6A54}" type="slidenum">
              <a:rPr lang="en-US" smtClean="0"/>
              <a:t>7</a:t>
            </a:fld>
            <a:endParaRPr lang="en-US"/>
          </a:p>
        </p:txBody>
      </p:sp>
    </p:spTree>
    <p:extLst>
      <p:ext uri="{BB962C8B-B14F-4D97-AF65-F5344CB8AC3E}">
        <p14:creationId xmlns:p14="http://schemas.microsoft.com/office/powerpoint/2010/main" val="19873268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Dyanmic</a:t>
            </a:r>
            <a:r>
              <a:rPr lang="en-US" dirty="0"/>
              <a:t> has one tunable parameter</a:t>
            </a:r>
          </a:p>
          <a:p>
            <a:r>
              <a:rPr lang="en-US" dirty="0"/>
              <a:t>I executed with both </a:t>
            </a:r>
            <a:r>
              <a:rPr lang="en-US" dirty="0" err="1"/>
              <a:t>freq</a:t>
            </a:r>
            <a:r>
              <a:rPr lang="en-US" dirty="0"/>
              <a:t> and recency</a:t>
            </a:r>
          </a:p>
        </p:txBody>
      </p:sp>
      <p:sp>
        <p:nvSpPr>
          <p:cNvPr id="4" name="Slide Number Placeholder 3"/>
          <p:cNvSpPr>
            <a:spLocks noGrp="1"/>
          </p:cNvSpPr>
          <p:nvPr>
            <p:ph type="sldNum" sz="quarter" idx="5"/>
          </p:nvPr>
        </p:nvSpPr>
        <p:spPr/>
        <p:txBody>
          <a:bodyPr/>
          <a:lstStyle/>
          <a:p>
            <a:fld id="{2317E75B-B352-466D-8665-D7DF13EE6A54}" type="slidenum">
              <a:rPr lang="en-US" smtClean="0"/>
              <a:t>9</a:t>
            </a:fld>
            <a:endParaRPr lang="en-US"/>
          </a:p>
        </p:txBody>
      </p:sp>
    </p:spTree>
    <p:extLst>
      <p:ext uri="{BB962C8B-B14F-4D97-AF65-F5344CB8AC3E}">
        <p14:creationId xmlns:p14="http://schemas.microsoft.com/office/powerpoint/2010/main" val="19842941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t>
            </a:r>
            <a:r>
              <a:rPr lang="en-US" dirty="0" err="1"/>
              <a:t>devide</a:t>
            </a:r>
            <a:r>
              <a:rPr lang="en-US" dirty="0"/>
              <a:t> the cache size c into two partition LRU and LFU portion. </a:t>
            </a:r>
          </a:p>
        </p:txBody>
      </p:sp>
      <p:sp>
        <p:nvSpPr>
          <p:cNvPr id="4" name="Slide Number Placeholder 3"/>
          <p:cNvSpPr>
            <a:spLocks noGrp="1"/>
          </p:cNvSpPr>
          <p:nvPr>
            <p:ph type="sldNum" sz="quarter" idx="5"/>
          </p:nvPr>
        </p:nvSpPr>
        <p:spPr/>
        <p:txBody>
          <a:bodyPr/>
          <a:lstStyle/>
          <a:p>
            <a:fld id="{2317E75B-B352-466D-8665-D7DF13EE6A54}" type="slidenum">
              <a:rPr lang="en-US" smtClean="0"/>
              <a:t>11</a:t>
            </a:fld>
            <a:endParaRPr lang="en-US"/>
          </a:p>
        </p:txBody>
      </p:sp>
    </p:spTree>
    <p:extLst>
      <p:ext uri="{BB962C8B-B14F-4D97-AF65-F5344CB8AC3E}">
        <p14:creationId xmlns:p14="http://schemas.microsoft.com/office/powerpoint/2010/main" val="20767824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317E75B-B352-466D-8665-D7DF13EE6A54}" type="slidenum">
              <a:rPr lang="en-US" smtClean="0"/>
              <a:t>13</a:t>
            </a:fld>
            <a:endParaRPr lang="en-US"/>
          </a:p>
        </p:txBody>
      </p:sp>
    </p:spTree>
    <p:extLst>
      <p:ext uri="{BB962C8B-B14F-4D97-AF65-F5344CB8AC3E}">
        <p14:creationId xmlns:p14="http://schemas.microsoft.com/office/powerpoint/2010/main" val="28046036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0957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279185" y="1200151"/>
            <a:ext cx="6565570" cy="32883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34863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wo Content">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77166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039884"/>
            <a:ext cx="8229600" cy="857253"/>
          </a:xfrm>
        </p:spPr>
        <p:txBody>
          <a:bodyPr/>
          <a:lstStyle>
            <a:lvl1pPr>
              <a:defRPr b="1" i="0"/>
            </a:lvl1pPr>
          </a:lstStyle>
          <a:p>
            <a:r>
              <a:rPr lang="en-US" dirty="0"/>
              <a:t>Click to edit Master title style</a:t>
            </a:r>
          </a:p>
        </p:txBody>
      </p:sp>
    </p:spTree>
    <p:extLst>
      <p:ext uri="{BB962C8B-B14F-4D97-AF65-F5344CB8AC3E}">
        <p14:creationId xmlns:p14="http://schemas.microsoft.com/office/powerpoint/2010/main" val="2452877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ontent with Caption">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6" name="Picture Placeholder 2"/>
          <p:cNvSpPr>
            <a:spLocks noGrp="1"/>
          </p:cNvSpPr>
          <p:nvPr>
            <p:ph type="pic" idx="1"/>
          </p:nvPr>
        </p:nvSpPr>
        <p:spPr>
          <a:xfrm>
            <a:off x="1785578" y="1316923"/>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Tree>
    <p:extLst>
      <p:ext uri="{BB962C8B-B14F-4D97-AF65-F5344CB8AC3E}">
        <p14:creationId xmlns:p14="http://schemas.microsoft.com/office/powerpoint/2010/main" val="1853557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with Caption">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279185" y="1297480"/>
            <a:ext cx="6565569" cy="3099281"/>
          </a:xfrm>
        </p:spPr>
        <p:txBody>
          <a:bodyPr>
            <a:normAutofit/>
          </a:bodyPr>
          <a:lstStyle>
            <a:lvl1pPr marL="0" indent="0">
              <a:buNone/>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3096838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279185" y="1200151"/>
            <a:ext cx="6565570" cy="32883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66960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14677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5381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Content with Caption">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6" name="Picture Placeholder 2"/>
          <p:cNvSpPr>
            <a:spLocks noGrp="1"/>
          </p:cNvSpPr>
          <p:nvPr>
            <p:ph type="pic" idx="1"/>
          </p:nvPr>
        </p:nvSpPr>
        <p:spPr>
          <a:xfrm>
            <a:off x="1785578" y="1316923"/>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Tree>
    <p:extLst>
      <p:ext uri="{BB962C8B-B14F-4D97-AF65-F5344CB8AC3E}">
        <p14:creationId xmlns:p14="http://schemas.microsoft.com/office/powerpoint/2010/main" val="3103584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Content with Caption">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279185" y="1297480"/>
            <a:ext cx="6565569" cy="3099281"/>
          </a:xfrm>
        </p:spPr>
        <p:txBody>
          <a:bodyPr>
            <a:normAutofit/>
          </a:bodyPr>
          <a:lstStyle>
            <a:lvl1pPr marL="0" indent="0">
              <a:buNone/>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555311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84154639"/>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58" r:id="rId3"/>
    <p:sldLayoutId id="2147483656" r:id="rId4"/>
    <p:sldLayoutId id="2147483650" r:id="rId5"/>
    <p:sldLayoutId id="2147483652" r:id="rId6"/>
    <p:sldLayoutId id="2147483655" r:id="rId7"/>
    <p:sldLayoutId id="2147483662" r:id="rId8"/>
    <p:sldLayoutId id="2147483663" r:id="rId9"/>
    <p:sldLayoutId id="2147483664" r:id="rId10"/>
    <p:sldLayoutId id="2147483665"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image" Target="../media/image10.png"/><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5.xml"/><Relationship Id="rId5" Type="http://schemas.openxmlformats.org/officeDocument/2006/relationships/image" Target="../media/image15.png"/><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606587" y="2732932"/>
            <a:ext cx="8018620" cy="541174"/>
          </a:xfrm>
          <a:prstGeom prst="rect">
            <a:avLst/>
          </a:prstGeom>
          <a:noFill/>
        </p:spPr>
        <p:txBody>
          <a:bodyPr wrap="square" rtlCol="0">
            <a:spAutoFit/>
          </a:bodyPr>
          <a:lstStyle/>
          <a:p>
            <a:pPr>
              <a:lnSpc>
                <a:spcPct val="80000"/>
              </a:lnSpc>
            </a:pPr>
            <a:r>
              <a:rPr lang="en-US" sz="3500" b="1" dirty="0">
                <a:latin typeface="Arial"/>
              </a:rPr>
              <a:t>DAS Page Replacement Algorithm</a:t>
            </a:r>
          </a:p>
        </p:txBody>
      </p:sp>
      <p:sp>
        <p:nvSpPr>
          <p:cNvPr id="3" name="TextBox 2"/>
          <p:cNvSpPr txBox="1"/>
          <p:nvPr/>
        </p:nvSpPr>
        <p:spPr>
          <a:xfrm>
            <a:off x="597079" y="3806556"/>
            <a:ext cx="5486400" cy="323165"/>
          </a:xfrm>
          <a:prstGeom prst="rect">
            <a:avLst/>
          </a:prstGeom>
          <a:noFill/>
        </p:spPr>
        <p:txBody>
          <a:bodyPr wrap="square" rtlCol="0">
            <a:spAutoFit/>
          </a:bodyPr>
          <a:lstStyle/>
          <a:p>
            <a:pPr>
              <a:lnSpc>
                <a:spcPct val="80000"/>
              </a:lnSpc>
            </a:pPr>
            <a:r>
              <a:rPr lang="en-US" b="1" dirty="0">
                <a:solidFill>
                  <a:schemeClr val="tx1">
                    <a:lumMod val="75000"/>
                    <a:lumOff val="25000"/>
                  </a:schemeClr>
                </a:solidFill>
                <a:latin typeface="Arial"/>
              </a:rPr>
              <a:t>Ramya Danappa</a:t>
            </a:r>
          </a:p>
        </p:txBody>
      </p:sp>
      <p:sp>
        <p:nvSpPr>
          <p:cNvPr id="6" name="TextBox 5"/>
          <p:cNvSpPr txBox="1"/>
          <p:nvPr/>
        </p:nvSpPr>
        <p:spPr>
          <a:xfrm>
            <a:off x="601720" y="3224918"/>
            <a:ext cx="5325993" cy="430887"/>
          </a:xfrm>
          <a:prstGeom prst="rect">
            <a:avLst/>
          </a:prstGeom>
          <a:noFill/>
        </p:spPr>
        <p:txBody>
          <a:bodyPr wrap="square" rtlCol="0">
            <a:spAutoFit/>
          </a:bodyPr>
          <a:lstStyle/>
          <a:p>
            <a:pPr>
              <a:lnSpc>
                <a:spcPct val="90000"/>
              </a:lnSpc>
            </a:pPr>
            <a:r>
              <a:rPr lang="en-US" sz="2400" dirty="0">
                <a:solidFill>
                  <a:srgbClr val="13409F"/>
                </a:solidFill>
                <a:latin typeface="Arial"/>
              </a:rPr>
              <a:t>(Dynamic And Stable)</a:t>
            </a:r>
          </a:p>
        </p:txBody>
      </p:sp>
      <p:cxnSp>
        <p:nvCxnSpPr>
          <p:cNvPr id="8" name="Straight Connector 7"/>
          <p:cNvCxnSpPr/>
          <p:nvPr/>
        </p:nvCxnSpPr>
        <p:spPr>
          <a:xfrm>
            <a:off x="690413" y="3719916"/>
            <a:ext cx="488696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54469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889F9B7-AF11-487C-B94B-8B71081BF02B}"/>
              </a:ext>
            </a:extLst>
          </p:cNvPr>
          <p:cNvSpPr>
            <a:spLocks noGrp="1"/>
          </p:cNvSpPr>
          <p:nvPr>
            <p:ph idx="1"/>
          </p:nvPr>
        </p:nvSpPr>
        <p:spPr/>
        <p:txBody>
          <a:bodyPr/>
          <a:lstStyle/>
          <a:p>
            <a:r>
              <a:rPr lang="en-US" dirty="0"/>
              <a:t>DAS algorithm design </a:t>
            </a:r>
          </a:p>
          <a:p>
            <a:r>
              <a:rPr lang="en-US" dirty="0">
                <a:solidFill>
                  <a:schemeClr val="bg1">
                    <a:lumMod val="50000"/>
                  </a:schemeClr>
                </a:solidFill>
              </a:rPr>
              <a:t>Adding blocks in empty cache</a:t>
            </a:r>
          </a:p>
          <a:p>
            <a:r>
              <a:rPr lang="en-US" dirty="0">
                <a:solidFill>
                  <a:schemeClr val="bg1">
                    <a:lumMod val="50000"/>
                  </a:schemeClr>
                </a:solidFill>
              </a:rPr>
              <a:t>Hit in cache</a:t>
            </a:r>
          </a:p>
          <a:p>
            <a:r>
              <a:rPr lang="en-US" dirty="0">
                <a:solidFill>
                  <a:schemeClr val="bg1">
                    <a:lumMod val="50000"/>
                  </a:schemeClr>
                </a:solidFill>
              </a:rPr>
              <a:t>Miss in the cache</a:t>
            </a:r>
          </a:p>
        </p:txBody>
      </p:sp>
      <p:sp>
        <p:nvSpPr>
          <p:cNvPr id="3" name="TextBox 2">
            <a:extLst>
              <a:ext uri="{FF2B5EF4-FFF2-40B4-BE49-F238E27FC236}">
                <a16:creationId xmlns:a16="http://schemas.microsoft.com/office/drawing/2014/main" id="{CCB418C7-1BA0-4625-8BCE-1C5078047C95}"/>
              </a:ext>
            </a:extLst>
          </p:cNvPr>
          <p:cNvSpPr txBox="1"/>
          <p:nvPr/>
        </p:nvSpPr>
        <p:spPr>
          <a:xfrm>
            <a:off x="3250406" y="635794"/>
            <a:ext cx="2357438" cy="461665"/>
          </a:xfrm>
          <a:prstGeom prst="rect">
            <a:avLst/>
          </a:prstGeom>
          <a:noFill/>
        </p:spPr>
        <p:txBody>
          <a:bodyPr wrap="square" rtlCol="0">
            <a:spAutoFit/>
          </a:bodyPr>
          <a:lstStyle/>
          <a:p>
            <a:pPr algn="ctr"/>
            <a:r>
              <a:rPr lang="en-US" sz="2400" b="1" dirty="0"/>
              <a:t>Overview</a:t>
            </a:r>
          </a:p>
        </p:txBody>
      </p:sp>
    </p:spTree>
    <p:extLst>
      <p:ext uri="{BB962C8B-B14F-4D97-AF65-F5344CB8AC3E}">
        <p14:creationId xmlns:p14="http://schemas.microsoft.com/office/powerpoint/2010/main" val="2456964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71573CD-1C52-4583-9C62-97511359D6D2}"/>
              </a:ext>
            </a:extLst>
          </p:cNvPr>
          <p:cNvPicPr>
            <a:picLocks noChangeAspect="1"/>
          </p:cNvPicPr>
          <p:nvPr/>
        </p:nvPicPr>
        <p:blipFill>
          <a:blip r:embed="rId3"/>
          <a:stretch>
            <a:fillRect/>
          </a:stretch>
        </p:blipFill>
        <p:spPr>
          <a:xfrm>
            <a:off x="2721037" y="292893"/>
            <a:ext cx="2560862" cy="4207669"/>
          </a:xfrm>
          <a:prstGeom prst="rect">
            <a:avLst/>
          </a:prstGeom>
        </p:spPr>
      </p:pic>
      <p:sp>
        <p:nvSpPr>
          <p:cNvPr id="13" name="TextBox 12">
            <a:extLst>
              <a:ext uri="{FF2B5EF4-FFF2-40B4-BE49-F238E27FC236}">
                <a16:creationId xmlns:a16="http://schemas.microsoft.com/office/drawing/2014/main" id="{FD955D68-02A5-45D0-AC3E-C0FF55E1BA88}"/>
              </a:ext>
            </a:extLst>
          </p:cNvPr>
          <p:cNvSpPr txBox="1"/>
          <p:nvPr/>
        </p:nvSpPr>
        <p:spPr>
          <a:xfrm>
            <a:off x="3328987" y="0"/>
            <a:ext cx="3964049" cy="369332"/>
          </a:xfrm>
          <a:prstGeom prst="rect">
            <a:avLst/>
          </a:prstGeom>
          <a:noFill/>
        </p:spPr>
        <p:txBody>
          <a:bodyPr wrap="square">
            <a:spAutoFit/>
          </a:bodyPr>
          <a:lstStyle/>
          <a:p>
            <a:r>
              <a:rPr lang="en-US" dirty="0"/>
              <a:t>DAS design </a:t>
            </a:r>
          </a:p>
        </p:txBody>
      </p:sp>
    </p:spTree>
    <p:extLst>
      <p:ext uri="{BB962C8B-B14F-4D97-AF65-F5344CB8AC3E}">
        <p14:creationId xmlns:p14="http://schemas.microsoft.com/office/powerpoint/2010/main" val="36273053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889F9B7-AF11-487C-B94B-8B71081BF02B}"/>
              </a:ext>
            </a:extLst>
          </p:cNvPr>
          <p:cNvSpPr>
            <a:spLocks noGrp="1"/>
          </p:cNvSpPr>
          <p:nvPr>
            <p:ph idx="1"/>
          </p:nvPr>
        </p:nvSpPr>
        <p:spPr/>
        <p:txBody>
          <a:bodyPr/>
          <a:lstStyle/>
          <a:p>
            <a:r>
              <a:rPr lang="en-US" dirty="0"/>
              <a:t>DAS algorithm Structure</a:t>
            </a:r>
          </a:p>
          <a:p>
            <a:r>
              <a:rPr lang="en-US" dirty="0"/>
              <a:t>Adding blocks in empty cache</a:t>
            </a:r>
          </a:p>
          <a:p>
            <a:r>
              <a:rPr lang="en-US" dirty="0">
                <a:solidFill>
                  <a:schemeClr val="bg1">
                    <a:lumMod val="50000"/>
                  </a:schemeClr>
                </a:solidFill>
              </a:rPr>
              <a:t>Hit in cache</a:t>
            </a:r>
          </a:p>
          <a:p>
            <a:r>
              <a:rPr lang="en-US" dirty="0">
                <a:solidFill>
                  <a:schemeClr val="bg1">
                    <a:lumMod val="50000"/>
                  </a:schemeClr>
                </a:solidFill>
              </a:rPr>
              <a:t>Miss in the cache</a:t>
            </a:r>
          </a:p>
        </p:txBody>
      </p:sp>
      <p:sp>
        <p:nvSpPr>
          <p:cNvPr id="3" name="TextBox 2">
            <a:extLst>
              <a:ext uri="{FF2B5EF4-FFF2-40B4-BE49-F238E27FC236}">
                <a16:creationId xmlns:a16="http://schemas.microsoft.com/office/drawing/2014/main" id="{CCB418C7-1BA0-4625-8BCE-1C5078047C95}"/>
              </a:ext>
            </a:extLst>
          </p:cNvPr>
          <p:cNvSpPr txBox="1"/>
          <p:nvPr/>
        </p:nvSpPr>
        <p:spPr>
          <a:xfrm>
            <a:off x="3250406" y="635794"/>
            <a:ext cx="2357438" cy="461665"/>
          </a:xfrm>
          <a:prstGeom prst="rect">
            <a:avLst/>
          </a:prstGeom>
          <a:noFill/>
        </p:spPr>
        <p:txBody>
          <a:bodyPr wrap="square" rtlCol="0">
            <a:spAutoFit/>
          </a:bodyPr>
          <a:lstStyle/>
          <a:p>
            <a:pPr algn="ctr"/>
            <a:r>
              <a:rPr lang="en-US" sz="2400" b="1" dirty="0"/>
              <a:t>Overview</a:t>
            </a:r>
          </a:p>
        </p:txBody>
      </p:sp>
    </p:spTree>
    <p:extLst>
      <p:ext uri="{BB962C8B-B14F-4D97-AF65-F5344CB8AC3E}">
        <p14:creationId xmlns:p14="http://schemas.microsoft.com/office/powerpoint/2010/main" val="1424786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7BC5301-045B-4157-AE69-B23A797EB25C}"/>
              </a:ext>
            </a:extLst>
          </p:cNvPr>
          <p:cNvSpPr/>
          <p:nvPr/>
        </p:nvSpPr>
        <p:spPr>
          <a:xfrm>
            <a:off x="2964260" y="671511"/>
            <a:ext cx="1029096" cy="3586162"/>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0D6D3C22-F076-42B3-B9D4-157042494366}"/>
              </a:ext>
            </a:extLst>
          </p:cNvPr>
          <p:cNvCxnSpPr>
            <a:cxnSpLocks/>
            <a:stCxn id="4" idx="1"/>
            <a:endCxn id="4" idx="3"/>
          </p:cNvCxnSpPr>
          <p:nvPr/>
        </p:nvCxnSpPr>
        <p:spPr>
          <a:xfrm>
            <a:off x="2964260" y="2464592"/>
            <a:ext cx="1029096" cy="0"/>
          </a:xfrm>
          <a:prstGeom prst="line">
            <a:avLst/>
          </a:prstGeom>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3DE63BD8-F865-4BA8-99D7-8A2E13A05418}"/>
              </a:ext>
            </a:extLst>
          </p:cNvPr>
          <p:cNvSpPr txBox="1"/>
          <p:nvPr/>
        </p:nvSpPr>
        <p:spPr>
          <a:xfrm>
            <a:off x="228600" y="221456"/>
            <a:ext cx="4343400" cy="369332"/>
          </a:xfrm>
          <a:prstGeom prst="rect">
            <a:avLst/>
          </a:prstGeom>
          <a:noFill/>
        </p:spPr>
        <p:txBody>
          <a:bodyPr wrap="square" rtlCol="0">
            <a:spAutoFit/>
          </a:bodyPr>
          <a:lstStyle/>
          <a:p>
            <a:pPr algn="r"/>
            <a:r>
              <a:rPr lang="en-US" dirty="0"/>
              <a:t>Filling empty cache	…..F E D C B A </a:t>
            </a:r>
          </a:p>
        </p:txBody>
      </p:sp>
      <p:sp>
        <p:nvSpPr>
          <p:cNvPr id="14" name="TextBox 13">
            <a:extLst>
              <a:ext uri="{FF2B5EF4-FFF2-40B4-BE49-F238E27FC236}">
                <a16:creationId xmlns:a16="http://schemas.microsoft.com/office/drawing/2014/main" id="{2057FC47-80F8-45D9-B97F-D603FD9CE0DA}"/>
              </a:ext>
            </a:extLst>
          </p:cNvPr>
          <p:cNvSpPr txBox="1"/>
          <p:nvPr/>
        </p:nvSpPr>
        <p:spPr>
          <a:xfrm>
            <a:off x="3078956" y="4257675"/>
            <a:ext cx="914400" cy="307777"/>
          </a:xfrm>
          <a:prstGeom prst="rect">
            <a:avLst/>
          </a:prstGeom>
          <a:noFill/>
        </p:spPr>
        <p:txBody>
          <a:bodyPr wrap="square" rtlCol="0">
            <a:spAutoFit/>
          </a:bodyPr>
          <a:lstStyle/>
          <a:p>
            <a:r>
              <a:rPr lang="en-US" sz="1400" dirty="0"/>
              <a:t>cache</a:t>
            </a:r>
          </a:p>
        </p:txBody>
      </p:sp>
      <p:graphicFrame>
        <p:nvGraphicFramePr>
          <p:cNvPr id="21" name="Table 9">
            <a:extLst>
              <a:ext uri="{FF2B5EF4-FFF2-40B4-BE49-F238E27FC236}">
                <a16:creationId xmlns:a16="http://schemas.microsoft.com/office/drawing/2014/main" id="{DE58D877-36CE-4512-BA75-929CB6FAFF15}"/>
              </a:ext>
            </a:extLst>
          </p:cNvPr>
          <p:cNvGraphicFramePr>
            <a:graphicFrameLocks noGrp="1"/>
          </p:cNvGraphicFramePr>
          <p:nvPr>
            <p:ph idx="1"/>
            <p:extLst>
              <p:ext uri="{D42A27DB-BD31-4B8C-83A1-F6EECF244321}">
                <p14:modId xmlns:p14="http://schemas.microsoft.com/office/powerpoint/2010/main" val="1530984845"/>
              </p:ext>
            </p:extLst>
          </p:nvPr>
        </p:nvGraphicFramePr>
        <p:xfrm>
          <a:off x="3064867" y="3737478"/>
          <a:ext cx="827882" cy="304800"/>
        </p:xfrm>
        <a:graphic>
          <a:graphicData uri="http://schemas.openxmlformats.org/drawingml/2006/table">
            <a:tbl>
              <a:tblPr firstRow="1" bandRow="1">
                <a:tableStyleId>{5C22544A-7EE6-4342-B048-85BDC9FD1C3A}</a:tableStyleId>
              </a:tblPr>
              <a:tblGrid>
                <a:gridCol w="413941">
                  <a:extLst>
                    <a:ext uri="{9D8B030D-6E8A-4147-A177-3AD203B41FA5}">
                      <a16:colId xmlns:a16="http://schemas.microsoft.com/office/drawing/2014/main" val="1488194741"/>
                    </a:ext>
                  </a:extLst>
                </a:gridCol>
                <a:gridCol w="413941">
                  <a:extLst>
                    <a:ext uri="{9D8B030D-6E8A-4147-A177-3AD203B41FA5}">
                      <a16:colId xmlns:a16="http://schemas.microsoft.com/office/drawing/2014/main" val="4153957943"/>
                    </a:ext>
                  </a:extLst>
                </a:gridCol>
              </a:tblGrid>
              <a:tr h="0">
                <a:tc>
                  <a:txBody>
                    <a:bodyPr/>
                    <a:lstStyle/>
                    <a:p>
                      <a:r>
                        <a:rPr lang="en-US" sz="1400" b="0" dirty="0">
                          <a:solidFill>
                            <a:schemeClr val="tx1"/>
                          </a:solidFill>
                        </a:rPr>
                        <a:t> 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US" sz="1400" b="0" dirty="0">
                          <a:solidFill>
                            <a:schemeClr val="tx1"/>
                          </a:solidFill>
                        </a:rPr>
                        <a:t>F</a:t>
                      </a:r>
                      <a:r>
                        <a:rPr lang="en-US" sz="1000" b="0" dirty="0">
                          <a:solidFill>
                            <a:schemeClr val="tx1"/>
                          </a:solidFill>
                        </a:rPr>
                        <a:t>A</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795495178"/>
                  </a:ext>
                </a:extLst>
              </a:tr>
            </a:tbl>
          </a:graphicData>
        </a:graphic>
      </p:graphicFrame>
      <p:graphicFrame>
        <p:nvGraphicFramePr>
          <p:cNvPr id="25" name="Table 9">
            <a:extLst>
              <a:ext uri="{FF2B5EF4-FFF2-40B4-BE49-F238E27FC236}">
                <a16:creationId xmlns:a16="http://schemas.microsoft.com/office/drawing/2014/main" id="{F9261276-8E37-471A-9E6F-A8A758C292DE}"/>
              </a:ext>
            </a:extLst>
          </p:cNvPr>
          <p:cNvGraphicFramePr>
            <a:graphicFrameLocks/>
          </p:cNvGraphicFramePr>
          <p:nvPr>
            <p:extLst>
              <p:ext uri="{D42A27DB-BD31-4B8C-83A1-F6EECF244321}">
                <p14:modId xmlns:p14="http://schemas.microsoft.com/office/powerpoint/2010/main" val="685189062"/>
              </p:ext>
            </p:extLst>
          </p:nvPr>
        </p:nvGraphicFramePr>
        <p:xfrm>
          <a:off x="3064867" y="3201477"/>
          <a:ext cx="827882" cy="304800"/>
        </p:xfrm>
        <a:graphic>
          <a:graphicData uri="http://schemas.openxmlformats.org/drawingml/2006/table">
            <a:tbl>
              <a:tblPr firstRow="1" bandRow="1">
                <a:tableStyleId>{5C22544A-7EE6-4342-B048-85BDC9FD1C3A}</a:tableStyleId>
              </a:tblPr>
              <a:tblGrid>
                <a:gridCol w="413941">
                  <a:extLst>
                    <a:ext uri="{9D8B030D-6E8A-4147-A177-3AD203B41FA5}">
                      <a16:colId xmlns:a16="http://schemas.microsoft.com/office/drawing/2014/main" val="1488194741"/>
                    </a:ext>
                  </a:extLst>
                </a:gridCol>
                <a:gridCol w="413941">
                  <a:extLst>
                    <a:ext uri="{9D8B030D-6E8A-4147-A177-3AD203B41FA5}">
                      <a16:colId xmlns:a16="http://schemas.microsoft.com/office/drawing/2014/main" val="4153957943"/>
                    </a:ext>
                  </a:extLst>
                </a:gridCol>
              </a:tblGrid>
              <a:tr h="0">
                <a:tc>
                  <a:txBody>
                    <a:bodyPr/>
                    <a:lstStyle/>
                    <a:p>
                      <a:r>
                        <a:rPr lang="en-US" sz="1400" b="0" dirty="0">
                          <a:solidFill>
                            <a:schemeClr val="tx1"/>
                          </a:solidFill>
                        </a:rPr>
                        <a:t> 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US" sz="1400" b="0" dirty="0">
                          <a:solidFill>
                            <a:schemeClr val="tx1"/>
                          </a:solidFill>
                        </a:rPr>
                        <a:t>F</a:t>
                      </a:r>
                      <a:r>
                        <a:rPr lang="en-US" sz="1000" b="0" dirty="0">
                          <a:solidFill>
                            <a:schemeClr val="tx1"/>
                          </a:solidFill>
                        </a:rPr>
                        <a:t>B</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795495178"/>
                  </a:ext>
                </a:extLst>
              </a:tr>
            </a:tbl>
          </a:graphicData>
        </a:graphic>
      </p:graphicFrame>
      <p:graphicFrame>
        <p:nvGraphicFramePr>
          <p:cNvPr id="26" name="Table 9">
            <a:extLst>
              <a:ext uri="{FF2B5EF4-FFF2-40B4-BE49-F238E27FC236}">
                <a16:creationId xmlns:a16="http://schemas.microsoft.com/office/drawing/2014/main" id="{1C6608C8-4B15-4E57-8049-4F4AEEB5706E}"/>
              </a:ext>
            </a:extLst>
          </p:cNvPr>
          <p:cNvGraphicFramePr>
            <a:graphicFrameLocks/>
          </p:cNvGraphicFramePr>
          <p:nvPr>
            <p:extLst>
              <p:ext uri="{D42A27DB-BD31-4B8C-83A1-F6EECF244321}">
                <p14:modId xmlns:p14="http://schemas.microsoft.com/office/powerpoint/2010/main" val="2374481866"/>
              </p:ext>
            </p:extLst>
          </p:nvPr>
        </p:nvGraphicFramePr>
        <p:xfrm>
          <a:off x="3064867" y="2691250"/>
          <a:ext cx="827882" cy="304800"/>
        </p:xfrm>
        <a:graphic>
          <a:graphicData uri="http://schemas.openxmlformats.org/drawingml/2006/table">
            <a:tbl>
              <a:tblPr firstRow="1" bandRow="1">
                <a:tableStyleId>{5C22544A-7EE6-4342-B048-85BDC9FD1C3A}</a:tableStyleId>
              </a:tblPr>
              <a:tblGrid>
                <a:gridCol w="393106">
                  <a:extLst>
                    <a:ext uri="{9D8B030D-6E8A-4147-A177-3AD203B41FA5}">
                      <a16:colId xmlns:a16="http://schemas.microsoft.com/office/drawing/2014/main" val="1488194741"/>
                    </a:ext>
                  </a:extLst>
                </a:gridCol>
                <a:gridCol w="434776">
                  <a:extLst>
                    <a:ext uri="{9D8B030D-6E8A-4147-A177-3AD203B41FA5}">
                      <a16:colId xmlns:a16="http://schemas.microsoft.com/office/drawing/2014/main" val="4153957943"/>
                    </a:ext>
                  </a:extLst>
                </a:gridCol>
              </a:tblGrid>
              <a:tr h="0">
                <a:tc>
                  <a:txBody>
                    <a:bodyPr/>
                    <a:lstStyle/>
                    <a:p>
                      <a:r>
                        <a:rPr lang="en-US" sz="1400" b="0" dirty="0">
                          <a:solidFill>
                            <a:schemeClr val="tx1"/>
                          </a:solidFill>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US" sz="1400" b="0" dirty="0">
                          <a:solidFill>
                            <a:schemeClr val="tx1"/>
                          </a:solidFill>
                        </a:rPr>
                        <a:t>F</a:t>
                      </a:r>
                      <a:r>
                        <a:rPr lang="en-US" sz="1000" b="0" dirty="0">
                          <a:solidFill>
                            <a:schemeClr val="tx1"/>
                          </a:solidFill>
                        </a:rPr>
                        <a:t>C</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795495178"/>
                  </a:ext>
                </a:extLst>
              </a:tr>
            </a:tbl>
          </a:graphicData>
        </a:graphic>
      </p:graphicFrame>
      <p:graphicFrame>
        <p:nvGraphicFramePr>
          <p:cNvPr id="27" name="Table 9">
            <a:extLst>
              <a:ext uri="{FF2B5EF4-FFF2-40B4-BE49-F238E27FC236}">
                <a16:creationId xmlns:a16="http://schemas.microsoft.com/office/drawing/2014/main" id="{981724A5-AE83-47C1-A1D0-F84C78620DD4}"/>
              </a:ext>
            </a:extLst>
          </p:cNvPr>
          <p:cNvGraphicFramePr>
            <a:graphicFrameLocks/>
          </p:cNvGraphicFramePr>
          <p:nvPr>
            <p:extLst>
              <p:ext uri="{D42A27DB-BD31-4B8C-83A1-F6EECF244321}">
                <p14:modId xmlns:p14="http://schemas.microsoft.com/office/powerpoint/2010/main" val="683884537"/>
              </p:ext>
            </p:extLst>
          </p:nvPr>
        </p:nvGraphicFramePr>
        <p:xfrm>
          <a:off x="3064867" y="1978855"/>
          <a:ext cx="827882" cy="304800"/>
        </p:xfrm>
        <a:graphic>
          <a:graphicData uri="http://schemas.openxmlformats.org/drawingml/2006/table">
            <a:tbl>
              <a:tblPr firstRow="1" bandRow="1">
                <a:tableStyleId>{5C22544A-7EE6-4342-B048-85BDC9FD1C3A}</a:tableStyleId>
              </a:tblPr>
              <a:tblGrid>
                <a:gridCol w="413941">
                  <a:extLst>
                    <a:ext uri="{9D8B030D-6E8A-4147-A177-3AD203B41FA5}">
                      <a16:colId xmlns:a16="http://schemas.microsoft.com/office/drawing/2014/main" val="1488194741"/>
                    </a:ext>
                  </a:extLst>
                </a:gridCol>
                <a:gridCol w="413941">
                  <a:extLst>
                    <a:ext uri="{9D8B030D-6E8A-4147-A177-3AD203B41FA5}">
                      <a16:colId xmlns:a16="http://schemas.microsoft.com/office/drawing/2014/main" val="4153957943"/>
                    </a:ext>
                  </a:extLst>
                </a:gridCol>
              </a:tblGrid>
              <a:tr h="0">
                <a:tc>
                  <a:txBody>
                    <a:bodyPr/>
                    <a:lstStyle/>
                    <a:p>
                      <a:r>
                        <a:rPr lang="en-US" sz="1400" b="0" dirty="0">
                          <a:solidFill>
                            <a:schemeClr val="tx1"/>
                          </a:solidFill>
                        </a:rPr>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US" sz="1400" b="0" dirty="0">
                          <a:solidFill>
                            <a:schemeClr val="tx1"/>
                          </a:solidFill>
                        </a:rPr>
                        <a:t>F</a:t>
                      </a:r>
                      <a:r>
                        <a:rPr lang="en-US" sz="1000" b="0" dirty="0">
                          <a:solidFill>
                            <a:schemeClr val="tx1"/>
                          </a:solidFill>
                        </a:rPr>
                        <a:t>D</a:t>
                      </a:r>
                      <a:endParaRPr 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795495178"/>
                  </a:ext>
                </a:extLst>
              </a:tr>
            </a:tbl>
          </a:graphicData>
        </a:graphic>
      </p:graphicFrame>
      <p:graphicFrame>
        <p:nvGraphicFramePr>
          <p:cNvPr id="29" name="Table 9">
            <a:extLst>
              <a:ext uri="{FF2B5EF4-FFF2-40B4-BE49-F238E27FC236}">
                <a16:creationId xmlns:a16="http://schemas.microsoft.com/office/drawing/2014/main" id="{9189508B-97A0-43A6-9624-20E8ADC004F1}"/>
              </a:ext>
            </a:extLst>
          </p:cNvPr>
          <p:cNvGraphicFramePr>
            <a:graphicFrameLocks/>
          </p:cNvGraphicFramePr>
          <p:nvPr>
            <p:extLst>
              <p:ext uri="{D42A27DB-BD31-4B8C-83A1-F6EECF244321}">
                <p14:modId xmlns:p14="http://schemas.microsoft.com/office/powerpoint/2010/main" val="2675949450"/>
              </p:ext>
            </p:extLst>
          </p:nvPr>
        </p:nvGraphicFramePr>
        <p:xfrm>
          <a:off x="3078164" y="1437973"/>
          <a:ext cx="827882" cy="304800"/>
        </p:xfrm>
        <a:graphic>
          <a:graphicData uri="http://schemas.openxmlformats.org/drawingml/2006/table">
            <a:tbl>
              <a:tblPr firstRow="1" bandRow="1">
                <a:tableStyleId>{5C22544A-7EE6-4342-B048-85BDC9FD1C3A}</a:tableStyleId>
              </a:tblPr>
              <a:tblGrid>
                <a:gridCol w="413941">
                  <a:extLst>
                    <a:ext uri="{9D8B030D-6E8A-4147-A177-3AD203B41FA5}">
                      <a16:colId xmlns:a16="http://schemas.microsoft.com/office/drawing/2014/main" val="1488194741"/>
                    </a:ext>
                  </a:extLst>
                </a:gridCol>
                <a:gridCol w="413941">
                  <a:extLst>
                    <a:ext uri="{9D8B030D-6E8A-4147-A177-3AD203B41FA5}">
                      <a16:colId xmlns:a16="http://schemas.microsoft.com/office/drawing/2014/main" val="4153957943"/>
                    </a:ext>
                  </a:extLst>
                </a:gridCol>
              </a:tblGrid>
              <a:tr h="276817">
                <a:tc>
                  <a:txBody>
                    <a:bodyPr/>
                    <a:lstStyle/>
                    <a:p>
                      <a:r>
                        <a:rPr lang="en-US" sz="1400" b="0" dirty="0">
                          <a:solidFill>
                            <a:schemeClr val="tx1"/>
                          </a:solidFill>
                        </a:rPr>
                        <a:t> 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US" sz="1400" b="0" dirty="0">
                          <a:solidFill>
                            <a:schemeClr val="tx1"/>
                          </a:solidFill>
                        </a:rPr>
                        <a:t>F</a:t>
                      </a:r>
                      <a:r>
                        <a:rPr lang="en-US" sz="1000" b="0" dirty="0">
                          <a:solidFill>
                            <a:schemeClr val="tx1"/>
                          </a:solidFill>
                        </a:rPr>
                        <a:t>E</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795495178"/>
                  </a:ext>
                </a:extLst>
              </a:tr>
            </a:tbl>
          </a:graphicData>
        </a:graphic>
      </p:graphicFrame>
      <p:graphicFrame>
        <p:nvGraphicFramePr>
          <p:cNvPr id="32" name="Table 9">
            <a:extLst>
              <a:ext uri="{FF2B5EF4-FFF2-40B4-BE49-F238E27FC236}">
                <a16:creationId xmlns:a16="http://schemas.microsoft.com/office/drawing/2014/main" id="{5027AE8F-9D94-4B33-9838-BE26ED42FCAC}"/>
              </a:ext>
            </a:extLst>
          </p:cNvPr>
          <p:cNvGraphicFramePr>
            <a:graphicFrameLocks/>
          </p:cNvGraphicFramePr>
          <p:nvPr>
            <p:extLst>
              <p:ext uri="{D42A27DB-BD31-4B8C-83A1-F6EECF244321}">
                <p14:modId xmlns:p14="http://schemas.microsoft.com/office/powerpoint/2010/main" val="2381898230"/>
              </p:ext>
            </p:extLst>
          </p:nvPr>
        </p:nvGraphicFramePr>
        <p:xfrm>
          <a:off x="3078956" y="872174"/>
          <a:ext cx="827882" cy="304800"/>
        </p:xfrm>
        <a:graphic>
          <a:graphicData uri="http://schemas.openxmlformats.org/drawingml/2006/table">
            <a:tbl>
              <a:tblPr firstRow="1" bandRow="1">
                <a:tableStyleId>{5C22544A-7EE6-4342-B048-85BDC9FD1C3A}</a:tableStyleId>
              </a:tblPr>
              <a:tblGrid>
                <a:gridCol w="413941">
                  <a:extLst>
                    <a:ext uri="{9D8B030D-6E8A-4147-A177-3AD203B41FA5}">
                      <a16:colId xmlns:a16="http://schemas.microsoft.com/office/drawing/2014/main" val="1488194741"/>
                    </a:ext>
                  </a:extLst>
                </a:gridCol>
                <a:gridCol w="413941">
                  <a:extLst>
                    <a:ext uri="{9D8B030D-6E8A-4147-A177-3AD203B41FA5}">
                      <a16:colId xmlns:a16="http://schemas.microsoft.com/office/drawing/2014/main" val="4153957943"/>
                    </a:ext>
                  </a:extLst>
                </a:gridCol>
              </a:tblGrid>
              <a:tr h="0">
                <a:tc>
                  <a:txBody>
                    <a:bodyPr/>
                    <a:lstStyle/>
                    <a:p>
                      <a:r>
                        <a:rPr lang="en-US" sz="1400" b="0" dirty="0">
                          <a:solidFill>
                            <a:schemeClr val="tx1"/>
                          </a:solidFill>
                        </a:rPr>
                        <a:t> 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US" sz="1400" b="0" dirty="0">
                          <a:solidFill>
                            <a:schemeClr val="tx1"/>
                          </a:solidFill>
                        </a:rPr>
                        <a:t>F</a:t>
                      </a:r>
                      <a:r>
                        <a:rPr lang="en-US" sz="1000" b="0" dirty="0">
                          <a:solidFill>
                            <a:schemeClr val="tx1"/>
                          </a:solidFill>
                        </a:rPr>
                        <a:t>F</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795495178"/>
                  </a:ext>
                </a:extLst>
              </a:tr>
            </a:tbl>
          </a:graphicData>
        </a:graphic>
      </p:graphicFrame>
      <p:pic>
        <p:nvPicPr>
          <p:cNvPr id="2" name="Picture 1">
            <a:extLst>
              <a:ext uri="{FF2B5EF4-FFF2-40B4-BE49-F238E27FC236}">
                <a16:creationId xmlns:a16="http://schemas.microsoft.com/office/drawing/2014/main" id="{2A25EF17-3D47-4368-A997-F530B1831650}"/>
              </a:ext>
            </a:extLst>
          </p:cNvPr>
          <p:cNvPicPr>
            <a:picLocks noChangeAspect="1"/>
          </p:cNvPicPr>
          <p:nvPr/>
        </p:nvPicPr>
        <p:blipFill>
          <a:blip r:embed="rId3"/>
          <a:stretch>
            <a:fillRect/>
          </a:stretch>
        </p:blipFill>
        <p:spPr>
          <a:xfrm>
            <a:off x="1438850" y="671510"/>
            <a:ext cx="1303857" cy="3586165"/>
          </a:xfrm>
          <a:prstGeom prst="rect">
            <a:avLst/>
          </a:prstGeom>
        </p:spPr>
      </p:pic>
    </p:spTree>
    <p:extLst>
      <p:ext uri="{BB962C8B-B14F-4D97-AF65-F5344CB8AC3E}">
        <p14:creationId xmlns:p14="http://schemas.microsoft.com/office/powerpoint/2010/main" val="1311600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9" fill="hold" nodeType="click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additive="base">
                                        <p:cTn id="13" dur="500" fill="hold"/>
                                        <p:tgtEl>
                                          <p:spTgt spid="21"/>
                                        </p:tgtEl>
                                        <p:attrNameLst>
                                          <p:attrName>ppt_x</p:attrName>
                                        </p:attrNameLst>
                                      </p:cBhvr>
                                      <p:tavLst>
                                        <p:tav tm="0">
                                          <p:val>
                                            <p:strVal val="0-#ppt_w/2"/>
                                          </p:val>
                                        </p:tav>
                                        <p:tav tm="100000">
                                          <p:val>
                                            <p:strVal val="#ppt_x"/>
                                          </p:val>
                                        </p:tav>
                                      </p:tavLst>
                                    </p:anim>
                                    <p:anim calcmode="lin" valueType="num">
                                      <p:cBhvr additive="base">
                                        <p:cTn id="14" dur="500" fill="hold"/>
                                        <p:tgtEl>
                                          <p:spTgt spid="21"/>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9"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anim calcmode="lin" valueType="num">
                                      <p:cBhvr additive="base">
                                        <p:cTn id="19" dur="500" fill="hold"/>
                                        <p:tgtEl>
                                          <p:spTgt spid="25"/>
                                        </p:tgtEl>
                                        <p:attrNameLst>
                                          <p:attrName>ppt_x</p:attrName>
                                        </p:attrNameLst>
                                      </p:cBhvr>
                                      <p:tavLst>
                                        <p:tav tm="0">
                                          <p:val>
                                            <p:strVal val="0-#ppt_w/2"/>
                                          </p:val>
                                        </p:tav>
                                        <p:tav tm="100000">
                                          <p:val>
                                            <p:strVal val="#ppt_x"/>
                                          </p:val>
                                        </p:tav>
                                      </p:tavLst>
                                    </p:anim>
                                    <p:anim calcmode="lin" valueType="num">
                                      <p:cBhvr additive="base">
                                        <p:cTn id="20" dur="500" fill="hold"/>
                                        <p:tgtEl>
                                          <p:spTgt spid="25"/>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9"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anim calcmode="lin" valueType="num">
                                      <p:cBhvr additive="base">
                                        <p:cTn id="25" dur="500" fill="hold"/>
                                        <p:tgtEl>
                                          <p:spTgt spid="26"/>
                                        </p:tgtEl>
                                        <p:attrNameLst>
                                          <p:attrName>ppt_x</p:attrName>
                                        </p:attrNameLst>
                                      </p:cBhvr>
                                      <p:tavLst>
                                        <p:tav tm="0">
                                          <p:val>
                                            <p:strVal val="0-#ppt_w/2"/>
                                          </p:val>
                                        </p:tav>
                                        <p:tav tm="100000">
                                          <p:val>
                                            <p:strVal val="#ppt_x"/>
                                          </p:val>
                                        </p:tav>
                                      </p:tavLst>
                                    </p:anim>
                                    <p:anim calcmode="lin" valueType="num">
                                      <p:cBhvr additive="base">
                                        <p:cTn id="26" dur="500" fill="hold"/>
                                        <p:tgtEl>
                                          <p:spTgt spid="26"/>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9" fill="hold" nodeType="clickEffect">
                                  <p:stCondLst>
                                    <p:cond delay="0"/>
                                  </p:stCondLst>
                                  <p:childTnLst>
                                    <p:set>
                                      <p:cBhvr>
                                        <p:cTn id="30" dur="1" fill="hold">
                                          <p:stCondLst>
                                            <p:cond delay="0"/>
                                          </p:stCondLst>
                                        </p:cTn>
                                        <p:tgtEl>
                                          <p:spTgt spid="27"/>
                                        </p:tgtEl>
                                        <p:attrNameLst>
                                          <p:attrName>style.visibility</p:attrName>
                                        </p:attrNameLst>
                                      </p:cBhvr>
                                      <p:to>
                                        <p:strVal val="visible"/>
                                      </p:to>
                                    </p:set>
                                    <p:anim calcmode="lin" valueType="num">
                                      <p:cBhvr additive="base">
                                        <p:cTn id="31" dur="500" fill="hold"/>
                                        <p:tgtEl>
                                          <p:spTgt spid="27"/>
                                        </p:tgtEl>
                                        <p:attrNameLst>
                                          <p:attrName>ppt_x</p:attrName>
                                        </p:attrNameLst>
                                      </p:cBhvr>
                                      <p:tavLst>
                                        <p:tav tm="0">
                                          <p:val>
                                            <p:strVal val="0-#ppt_w/2"/>
                                          </p:val>
                                        </p:tav>
                                        <p:tav tm="100000">
                                          <p:val>
                                            <p:strVal val="#ppt_x"/>
                                          </p:val>
                                        </p:tav>
                                      </p:tavLst>
                                    </p:anim>
                                    <p:anim calcmode="lin" valueType="num">
                                      <p:cBhvr additive="base">
                                        <p:cTn id="32" dur="500" fill="hold"/>
                                        <p:tgtEl>
                                          <p:spTgt spid="27"/>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9" fill="hold" nodeType="clickEffect">
                                  <p:stCondLst>
                                    <p:cond delay="0"/>
                                  </p:stCondLst>
                                  <p:childTnLst>
                                    <p:set>
                                      <p:cBhvr>
                                        <p:cTn id="36" dur="1" fill="hold">
                                          <p:stCondLst>
                                            <p:cond delay="0"/>
                                          </p:stCondLst>
                                        </p:cTn>
                                        <p:tgtEl>
                                          <p:spTgt spid="29"/>
                                        </p:tgtEl>
                                        <p:attrNameLst>
                                          <p:attrName>style.visibility</p:attrName>
                                        </p:attrNameLst>
                                      </p:cBhvr>
                                      <p:to>
                                        <p:strVal val="visible"/>
                                      </p:to>
                                    </p:set>
                                    <p:anim calcmode="lin" valueType="num">
                                      <p:cBhvr additive="base">
                                        <p:cTn id="37" dur="500" fill="hold"/>
                                        <p:tgtEl>
                                          <p:spTgt spid="29"/>
                                        </p:tgtEl>
                                        <p:attrNameLst>
                                          <p:attrName>ppt_x</p:attrName>
                                        </p:attrNameLst>
                                      </p:cBhvr>
                                      <p:tavLst>
                                        <p:tav tm="0">
                                          <p:val>
                                            <p:strVal val="0-#ppt_w/2"/>
                                          </p:val>
                                        </p:tav>
                                        <p:tav tm="100000">
                                          <p:val>
                                            <p:strVal val="#ppt_x"/>
                                          </p:val>
                                        </p:tav>
                                      </p:tavLst>
                                    </p:anim>
                                    <p:anim calcmode="lin" valueType="num">
                                      <p:cBhvr additive="base">
                                        <p:cTn id="38" dur="500" fill="hold"/>
                                        <p:tgtEl>
                                          <p:spTgt spid="29"/>
                                        </p:tgtEl>
                                        <p:attrNameLst>
                                          <p:attrName>ppt_y</p:attrName>
                                        </p:attrNameLst>
                                      </p:cBhvr>
                                      <p:tavLst>
                                        <p:tav tm="0">
                                          <p:val>
                                            <p:strVal val="0-#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9" fill="hold" nodeType="clickEffect">
                                  <p:stCondLst>
                                    <p:cond delay="0"/>
                                  </p:stCondLst>
                                  <p:childTnLst>
                                    <p:set>
                                      <p:cBhvr>
                                        <p:cTn id="42" dur="1" fill="hold">
                                          <p:stCondLst>
                                            <p:cond delay="0"/>
                                          </p:stCondLst>
                                        </p:cTn>
                                        <p:tgtEl>
                                          <p:spTgt spid="32"/>
                                        </p:tgtEl>
                                        <p:attrNameLst>
                                          <p:attrName>style.visibility</p:attrName>
                                        </p:attrNameLst>
                                      </p:cBhvr>
                                      <p:to>
                                        <p:strVal val="visible"/>
                                      </p:to>
                                    </p:set>
                                    <p:anim calcmode="lin" valueType="num">
                                      <p:cBhvr additive="base">
                                        <p:cTn id="43" dur="500" fill="hold"/>
                                        <p:tgtEl>
                                          <p:spTgt spid="32"/>
                                        </p:tgtEl>
                                        <p:attrNameLst>
                                          <p:attrName>ppt_x</p:attrName>
                                        </p:attrNameLst>
                                      </p:cBhvr>
                                      <p:tavLst>
                                        <p:tav tm="0">
                                          <p:val>
                                            <p:strVal val="0-#ppt_w/2"/>
                                          </p:val>
                                        </p:tav>
                                        <p:tav tm="100000">
                                          <p:val>
                                            <p:strVal val="#ppt_x"/>
                                          </p:val>
                                        </p:tav>
                                      </p:tavLst>
                                    </p:anim>
                                    <p:anim calcmode="lin" valueType="num">
                                      <p:cBhvr additive="base">
                                        <p:cTn id="44" dur="500" fill="hold"/>
                                        <p:tgtEl>
                                          <p:spTgt spid="3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889F9B7-AF11-487C-B94B-8B71081BF02B}"/>
              </a:ext>
            </a:extLst>
          </p:cNvPr>
          <p:cNvSpPr>
            <a:spLocks noGrp="1"/>
          </p:cNvSpPr>
          <p:nvPr>
            <p:ph idx="1"/>
          </p:nvPr>
        </p:nvSpPr>
        <p:spPr/>
        <p:txBody>
          <a:bodyPr/>
          <a:lstStyle/>
          <a:p>
            <a:r>
              <a:rPr lang="en-US" dirty="0"/>
              <a:t>DAS algorithm Structure</a:t>
            </a:r>
          </a:p>
          <a:p>
            <a:r>
              <a:rPr lang="en-US" dirty="0"/>
              <a:t>Adding blocks in empty cache</a:t>
            </a:r>
          </a:p>
          <a:p>
            <a:r>
              <a:rPr lang="en-US" dirty="0"/>
              <a:t>Hit in cache</a:t>
            </a:r>
          </a:p>
          <a:p>
            <a:r>
              <a:rPr lang="en-US" dirty="0">
                <a:solidFill>
                  <a:schemeClr val="bg1">
                    <a:lumMod val="50000"/>
                  </a:schemeClr>
                </a:solidFill>
              </a:rPr>
              <a:t>Miss in the cache</a:t>
            </a:r>
          </a:p>
        </p:txBody>
      </p:sp>
      <p:sp>
        <p:nvSpPr>
          <p:cNvPr id="3" name="TextBox 2">
            <a:extLst>
              <a:ext uri="{FF2B5EF4-FFF2-40B4-BE49-F238E27FC236}">
                <a16:creationId xmlns:a16="http://schemas.microsoft.com/office/drawing/2014/main" id="{CCB418C7-1BA0-4625-8BCE-1C5078047C95}"/>
              </a:ext>
            </a:extLst>
          </p:cNvPr>
          <p:cNvSpPr txBox="1"/>
          <p:nvPr/>
        </p:nvSpPr>
        <p:spPr>
          <a:xfrm>
            <a:off x="3250406" y="635794"/>
            <a:ext cx="2357438" cy="461665"/>
          </a:xfrm>
          <a:prstGeom prst="rect">
            <a:avLst/>
          </a:prstGeom>
          <a:noFill/>
        </p:spPr>
        <p:txBody>
          <a:bodyPr wrap="square" rtlCol="0">
            <a:spAutoFit/>
          </a:bodyPr>
          <a:lstStyle/>
          <a:p>
            <a:pPr algn="ctr"/>
            <a:r>
              <a:rPr lang="en-US" sz="2400" b="1" dirty="0"/>
              <a:t>Overview</a:t>
            </a:r>
          </a:p>
        </p:txBody>
      </p:sp>
    </p:spTree>
    <p:extLst>
      <p:ext uri="{BB962C8B-B14F-4D97-AF65-F5344CB8AC3E}">
        <p14:creationId xmlns:p14="http://schemas.microsoft.com/office/powerpoint/2010/main" val="719870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 calcmode="lin" valueType="num">
                                      <p:cBhvr additive="base">
                                        <p:cTn id="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7BC5301-045B-4157-AE69-B23A797EB25C}"/>
              </a:ext>
            </a:extLst>
          </p:cNvPr>
          <p:cNvSpPr/>
          <p:nvPr/>
        </p:nvSpPr>
        <p:spPr>
          <a:xfrm>
            <a:off x="2964260" y="671511"/>
            <a:ext cx="1029096" cy="3586162"/>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0D6D3C22-F076-42B3-B9D4-157042494366}"/>
              </a:ext>
            </a:extLst>
          </p:cNvPr>
          <p:cNvCxnSpPr>
            <a:cxnSpLocks/>
            <a:stCxn id="4" idx="1"/>
            <a:endCxn id="4" idx="3"/>
          </p:cNvCxnSpPr>
          <p:nvPr/>
        </p:nvCxnSpPr>
        <p:spPr>
          <a:xfrm>
            <a:off x="2964260" y="2464592"/>
            <a:ext cx="1029096" cy="0"/>
          </a:xfrm>
          <a:prstGeom prst="line">
            <a:avLst/>
          </a:prstGeom>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3DE63BD8-F865-4BA8-99D7-8A2E13A05418}"/>
              </a:ext>
            </a:extLst>
          </p:cNvPr>
          <p:cNvSpPr txBox="1"/>
          <p:nvPr/>
        </p:nvSpPr>
        <p:spPr>
          <a:xfrm>
            <a:off x="228600" y="221456"/>
            <a:ext cx="3907631" cy="369332"/>
          </a:xfrm>
          <a:prstGeom prst="rect">
            <a:avLst/>
          </a:prstGeom>
          <a:noFill/>
        </p:spPr>
        <p:txBody>
          <a:bodyPr wrap="square" rtlCol="0">
            <a:spAutoFit/>
          </a:bodyPr>
          <a:lstStyle/>
          <a:p>
            <a:r>
              <a:rPr lang="en-US" dirty="0"/>
              <a:t>Hit on LFU	…..E F E D C B A </a:t>
            </a:r>
          </a:p>
        </p:txBody>
      </p:sp>
      <p:sp>
        <p:nvSpPr>
          <p:cNvPr id="14" name="TextBox 13">
            <a:extLst>
              <a:ext uri="{FF2B5EF4-FFF2-40B4-BE49-F238E27FC236}">
                <a16:creationId xmlns:a16="http://schemas.microsoft.com/office/drawing/2014/main" id="{2057FC47-80F8-45D9-B97F-D603FD9CE0DA}"/>
              </a:ext>
            </a:extLst>
          </p:cNvPr>
          <p:cNvSpPr txBox="1"/>
          <p:nvPr/>
        </p:nvSpPr>
        <p:spPr>
          <a:xfrm>
            <a:off x="3078956" y="4257675"/>
            <a:ext cx="914400" cy="307777"/>
          </a:xfrm>
          <a:prstGeom prst="rect">
            <a:avLst/>
          </a:prstGeom>
          <a:noFill/>
        </p:spPr>
        <p:txBody>
          <a:bodyPr wrap="square" rtlCol="0">
            <a:spAutoFit/>
          </a:bodyPr>
          <a:lstStyle/>
          <a:p>
            <a:r>
              <a:rPr lang="en-US" sz="1400" dirty="0"/>
              <a:t>cache</a:t>
            </a:r>
          </a:p>
        </p:txBody>
      </p:sp>
      <p:graphicFrame>
        <p:nvGraphicFramePr>
          <p:cNvPr id="21" name="Table 9">
            <a:extLst>
              <a:ext uri="{FF2B5EF4-FFF2-40B4-BE49-F238E27FC236}">
                <a16:creationId xmlns:a16="http://schemas.microsoft.com/office/drawing/2014/main" id="{DE58D877-36CE-4512-BA75-929CB6FAFF15}"/>
              </a:ext>
            </a:extLst>
          </p:cNvPr>
          <p:cNvGraphicFramePr>
            <a:graphicFrameLocks noGrp="1"/>
          </p:cNvGraphicFramePr>
          <p:nvPr>
            <p:ph idx="1"/>
            <p:extLst>
              <p:ext uri="{D42A27DB-BD31-4B8C-83A1-F6EECF244321}">
                <p14:modId xmlns:p14="http://schemas.microsoft.com/office/powerpoint/2010/main" val="1013384112"/>
              </p:ext>
            </p:extLst>
          </p:nvPr>
        </p:nvGraphicFramePr>
        <p:xfrm>
          <a:off x="3047262" y="3735584"/>
          <a:ext cx="827882" cy="304800"/>
        </p:xfrm>
        <a:graphic>
          <a:graphicData uri="http://schemas.openxmlformats.org/drawingml/2006/table">
            <a:tbl>
              <a:tblPr firstRow="1" bandRow="1">
                <a:tableStyleId>{5C22544A-7EE6-4342-B048-85BDC9FD1C3A}</a:tableStyleId>
              </a:tblPr>
              <a:tblGrid>
                <a:gridCol w="413941">
                  <a:extLst>
                    <a:ext uri="{9D8B030D-6E8A-4147-A177-3AD203B41FA5}">
                      <a16:colId xmlns:a16="http://schemas.microsoft.com/office/drawing/2014/main" val="1488194741"/>
                    </a:ext>
                  </a:extLst>
                </a:gridCol>
                <a:gridCol w="413941">
                  <a:extLst>
                    <a:ext uri="{9D8B030D-6E8A-4147-A177-3AD203B41FA5}">
                      <a16:colId xmlns:a16="http://schemas.microsoft.com/office/drawing/2014/main" val="4153957943"/>
                    </a:ext>
                  </a:extLst>
                </a:gridCol>
              </a:tblGrid>
              <a:tr h="0">
                <a:tc>
                  <a:txBody>
                    <a:bodyPr/>
                    <a:lstStyle/>
                    <a:p>
                      <a:r>
                        <a:rPr lang="en-US" sz="1400" b="0" dirty="0">
                          <a:solidFill>
                            <a:schemeClr val="tx1"/>
                          </a:solidFill>
                        </a:rPr>
                        <a:t> 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US" sz="1400" b="0" dirty="0">
                          <a:solidFill>
                            <a:schemeClr val="tx1"/>
                          </a:solidFill>
                        </a:rPr>
                        <a:t>F</a:t>
                      </a:r>
                      <a:r>
                        <a:rPr lang="en-US" sz="1100" b="0" dirty="0">
                          <a:solidFill>
                            <a:schemeClr val="tx1"/>
                          </a:solidFill>
                        </a:rPr>
                        <a:t>A</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795495178"/>
                  </a:ext>
                </a:extLst>
              </a:tr>
            </a:tbl>
          </a:graphicData>
        </a:graphic>
      </p:graphicFrame>
      <p:graphicFrame>
        <p:nvGraphicFramePr>
          <p:cNvPr id="25" name="Table 9">
            <a:extLst>
              <a:ext uri="{FF2B5EF4-FFF2-40B4-BE49-F238E27FC236}">
                <a16:creationId xmlns:a16="http://schemas.microsoft.com/office/drawing/2014/main" id="{F9261276-8E37-471A-9E6F-A8A758C292DE}"/>
              </a:ext>
            </a:extLst>
          </p:cNvPr>
          <p:cNvGraphicFramePr>
            <a:graphicFrameLocks/>
          </p:cNvGraphicFramePr>
          <p:nvPr>
            <p:extLst>
              <p:ext uri="{D42A27DB-BD31-4B8C-83A1-F6EECF244321}">
                <p14:modId xmlns:p14="http://schemas.microsoft.com/office/powerpoint/2010/main" val="2760931687"/>
              </p:ext>
            </p:extLst>
          </p:nvPr>
        </p:nvGraphicFramePr>
        <p:xfrm>
          <a:off x="3057325" y="3238023"/>
          <a:ext cx="827882" cy="304800"/>
        </p:xfrm>
        <a:graphic>
          <a:graphicData uri="http://schemas.openxmlformats.org/drawingml/2006/table">
            <a:tbl>
              <a:tblPr firstRow="1" bandRow="1">
                <a:tableStyleId>{5C22544A-7EE6-4342-B048-85BDC9FD1C3A}</a:tableStyleId>
              </a:tblPr>
              <a:tblGrid>
                <a:gridCol w="413941">
                  <a:extLst>
                    <a:ext uri="{9D8B030D-6E8A-4147-A177-3AD203B41FA5}">
                      <a16:colId xmlns:a16="http://schemas.microsoft.com/office/drawing/2014/main" val="1488194741"/>
                    </a:ext>
                  </a:extLst>
                </a:gridCol>
                <a:gridCol w="413941">
                  <a:extLst>
                    <a:ext uri="{9D8B030D-6E8A-4147-A177-3AD203B41FA5}">
                      <a16:colId xmlns:a16="http://schemas.microsoft.com/office/drawing/2014/main" val="4153957943"/>
                    </a:ext>
                  </a:extLst>
                </a:gridCol>
              </a:tblGrid>
              <a:tr h="0">
                <a:tc>
                  <a:txBody>
                    <a:bodyPr/>
                    <a:lstStyle/>
                    <a:p>
                      <a:r>
                        <a:rPr lang="en-US" sz="1400" b="0" dirty="0">
                          <a:solidFill>
                            <a:schemeClr val="tx1"/>
                          </a:solidFill>
                        </a:rPr>
                        <a:t> 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US" sz="1400" b="0" dirty="0">
                          <a:solidFill>
                            <a:schemeClr val="tx1"/>
                          </a:solidFill>
                        </a:rPr>
                        <a:t>F</a:t>
                      </a:r>
                      <a:r>
                        <a:rPr lang="en-US" sz="1100" b="0" dirty="0">
                          <a:solidFill>
                            <a:schemeClr val="tx1"/>
                          </a:solidFill>
                        </a:rPr>
                        <a:t>B</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795495178"/>
                  </a:ext>
                </a:extLst>
              </a:tr>
            </a:tbl>
          </a:graphicData>
        </a:graphic>
      </p:graphicFrame>
      <p:graphicFrame>
        <p:nvGraphicFramePr>
          <p:cNvPr id="26" name="Table 9">
            <a:extLst>
              <a:ext uri="{FF2B5EF4-FFF2-40B4-BE49-F238E27FC236}">
                <a16:creationId xmlns:a16="http://schemas.microsoft.com/office/drawing/2014/main" id="{1C6608C8-4B15-4E57-8049-4F4AEEB5706E}"/>
              </a:ext>
            </a:extLst>
          </p:cNvPr>
          <p:cNvGraphicFramePr>
            <a:graphicFrameLocks/>
          </p:cNvGraphicFramePr>
          <p:nvPr>
            <p:extLst>
              <p:ext uri="{D42A27DB-BD31-4B8C-83A1-F6EECF244321}">
                <p14:modId xmlns:p14="http://schemas.microsoft.com/office/powerpoint/2010/main" val="3206282035"/>
              </p:ext>
            </p:extLst>
          </p:nvPr>
        </p:nvGraphicFramePr>
        <p:xfrm>
          <a:off x="3064867" y="2678908"/>
          <a:ext cx="827882" cy="304800"/>
        </p:xfrm>
        <a:graphic>
          <a:graphicData uri="http://schemas.openxmlformats.org/drawingml/2006/table">
            <a:tbl>
              <a:tblPr firstRow="1" bandRow="1">
                <a:tableStyleId>{5C22544A-7EE6-4342-B048-85BDC9FD1C3A}</a:tableStyleId>
              </a:tblPr>
              <a:tblGrid>
                <a:gridCol w="393106">
                  <a:extLst>
                    <a:ext uri="{9D8B030D-6E8A-4147-A177-3AD203B41FA5}">
                      <a16:colId xmlns:a16="http://schemas.microsoft.com/office/drawing/2014/main" val="1488194741"/>
                    </a:ext>
                  </a:extLst>
                </a:gridCol>
                <a:gridCol w="434776">
                  <a:extLst>
                    <a:ext uri="{9D8B030D-6E8A-4147-A177-3AD203B41FA5}">
                      <a16:colId xmlns:a16="http://schemas.microsoft.com/office/drawing/2014/main" val="4153957943"/>
                    </a:ext>
                  </a:extLst>
                </a:gridCol>
              </a:tblGrid>
              <a:tr h="0">
                <a:tc>
                  <a:txBody>
                    <a:bodyPr/>
                    <a:lstStyle/>
                    <a:p>
                      <a:r>
                        <a:rPr lang="en-US" sz="1400" b="0" dirty="0">
                          <a:solidFill>
                            <a:schemeClr val="tx1"/>
                          </a:solidFill>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US" sz="1400" b="0" dirty="0">
                          <a:solidFill>
                            <a:schemeClr val="tx1"/>
                          </a:solidFill>
                        </a:rPr>
                        <a:t>F</a:t>
                      </a:r>
                      <a:r>
                        <a:rPr lang="en-US" sz="1100" b="0" dirty="0">
                          <a:solidFill>
                            <a:schemeClr val="tx1"/>
                          </a:solidFill>
                        </a:rPr>
                        <a:t>C</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795495178"/>
                  </a:ext>
                </a:extLst>
              </a:tr>
            </a:tbl>
          </a:graphicData>
        </a:graphic>
      </p:graphicFrame>
      <p:graphicFrame>
        <p:nvGraphicFramePr>
          <p:cNvPr id="27" name="Table 9">
            <a:extLst>
              <a:ext uri="{FF2B5EF4-FFF2-40B4-BE49-F238E27FC236}">
                <a16:creationId xmlns:a16="http://schemas.microsoft.com/office/drawing/2014/main" id="{981724A5-AE83-47C1-A1D0-F84C78620DD4}"/>
              </a:ext>
            </a:extLst>
          </p:cNvPr>
          <p:cNvGraphicFramePr>
            <a:graphicFrameLocks/>
          </p:cNvGraphicFramePr>
          <p:nvPr>
            <p:extLst>
              <p:ext uri="{D42A27DB-BD31-4B8C-83A1-F6EECF244321}">
                <p14:modId xmlns:p14="http://schemas.microsoft.com/office/powerpoint/2010/main" val="3288001676"/>
              </p:ext>
            </p:extLst>
          </p:nvPr>
        </p:nvGraphicFramePr>
        <p:xfrm>
          <a:off x="3078956" y="1967031"/>
          <a:ext cx="827882" cy="304800"/>
        </p:xfrm>
        <a:graphic>
          <a:graphicData uri="http://schemas.openxmlformats.org/drawingml/2006/table">
            <a:tbl>
              <a:tblPr firstRow="1" bandRow="1">
                <a:tableStyleId>{5C22544A-7EE6-4342-B048-85BDC9FD1C3A}</a:tableStyleId>
              </a:tblPr>
              <a:tblGrid>
                <a:gridCol w="413941">
                  <a:extLst>
                    <a:ext uri="{9D8B030D-6E8A-4147-A177-3AD203B41FA5}">
                      <a16:colId xmlns:a16="http://schemas.microsoft.com/office/drawing/2014/main" val="1488194741"/>
                    </a:ext>
                  </a:extLst>
                </a:gridCol>
                <a:gridCol w="413941">
                  <a:extLst>
                    <a:ext uri="{9D8B030D-6E8A-4147-A177-3AD203B41FA5}">
                      <a16:colId xmlns:a16="http://schemas.microsoft.com/office/drawing/2014/main" val="4153957943"/>
                    </a:ext>
                  </a:extLst>
                </a:gridCol>
              </a:tblGrid>
              <a:tr h="0">
                <a:tc>
                  <a:txBody>
                    <a:bodyPr/>
                    <a:lstStyle/>
                    <a:p>
                      <a:r>
                        <a:rPr lang="en-US" sz="1400" b="0" dirty="0">
                          <a:solidFill>
                            <a:schemeClr val="tx1"/>
                          </a:solidFill>
                        </a:rPr>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US" sz="1400" b="0" dirty="0">
                          <a:solidFill>
                            <a:schemeClr val="tx1"/>
                          </a:solidFill>
                        </a:rPr>
                        <a:t>F</a:t>
                      </a:r>
                      <a:r>
                        <a:rPr lang="en-US" sz="1050" b="0" dirty="0">
                          <a:solidFill>
                            <a:schemeClr val="tx1"/>
                          </a:solidFill>
                        </a:rPr>
                        <a:t>D</a:t>
                      </a:r>
                      <a:endParaRPr 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795495178"/>
                  </a:ext>
                </a:extLst>
              </a:tr>
            </a:tbl>
          </a:graphicData>
        </a:graphic>
      </p:graphicFrame>
      <p:graphicFrame>
        <p:nvGraphicFramePr>
          <p:cNvPr id="29" name="Table 9">
            <a:extLst>
              <a:ext uri="{FF2B5EF4-FFF2-40B4-BE49-F238E27FC236}">
                <a16:creationId xmlns:a16="http://schemas.microsoft.com/office/drawing/2014/main" id="{9189508B-97A0-43A6-9624-20E8ADC004F1}"/>
              </a:ext>
            </a:extLst>
          </p:cNvPr>
          <p:cNvGraphicFramePr>
            <a:graphicFrameLocks/>
          </p:cNvGraphicFramePr>
          <p:nvPr>
            <p:extLst>
              <p:ext uri="{D42A27DB-BD31-4B8C-83A1-F6EECF244321}">
                <p14:modId xmlns:p14="http://schemas.microsoft.com/office/powerpoint/2010/main" val="14139341"/>
              </p:ext>
            </p:extLst>
          </p:nvPr>
        </p:nvGraphicFramePr>
        <p:xfrm>
          <a:off x="3064867" y="1482899"/>
          <a:ext cx="827882" cy="304800"/>
        </p:xfrm>
        <a:graphic>
          <a:graphicData uri="http://schemas.openxmlformats.org/drawingml/2006/table">
            <a:tbl>
              <a:tblPr firstRow="1" bandRow="1">
                <a:tableStyleId>{5C22544A-7EE6-4342-B048-85BDC9FD1C3A}</a:tableStyleId>
              </a:tblPr>
              <a:tblGrid>
                <a:gridCol w="413941">
                  <a:extLst>
                    <a:ext uri="{9D8B030D-6E8A-4147-A177-3AD203B41FA5}">
                      <a16:colId xmlns:a16="http://schemas.microsoft.com/office/drawing/2014/main" val="1488194741"/>
                    </a:ext>
                  </a:extLst>
                </a:gridCol>
                <a:gridCol w="413941">
                  <a:extLst>
                    <a:ext uri="{9D8B030D-6E8A-4147-A177-3AD203B41FA5}">
                      <a16:colId xmlns:a16="http://schemas.microsoft.com/office/drawing/2014/main" val="4153957943"/>
                    </a:ext>
                  </a:extLst>
                </a:gridCol>
              </a:tblGrid>
              <a:tr h="266219">
                <a:tc>
                  <a:txBody>
                    <a:bodyPr/>
                    <a:lstStyle/>
                    <a:p>
                      <a:r>
                        <a:rPr lang="en-US" sz="1400" b="0" dirty="0">
                          <a:solidFill>
                            <a:schemeClr val="tx1"/>
                          </a:solidFill>
                        </a:rPr>
                        <a:t> 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US" sz="1400" b="0" dirty="0">
                          <a:solidFill>
                            <a:schemeClr val="tx1"/>
                          </a:solidFill>
                        </a:rPr>
                        <a:t>F</a:t>
                      </a:r>
                      <a:r>
                        <a:rPr lang="en-US" sz="1100" b="0" dirty="0">
                          <a:solidFill>
                            <a:schemeClr val="tx1"/>
                          </a:solidFill>
                        </a:rPr>
                        <a:t>E</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795495178"/>
                  </a:ext>
                </a:extLst>
              </a:tr>
            </a:tbl>
          </a:graphicData>
        </a:graphic>
      </p:graphicFrame>
      <p:graphicFrame>
        <p:nvGraphicFramePr>
          <p:cNvPr id="32" name="Table 9">
            <a:extLst>
              <a:ext uri="{FF2B5EF4-FFF2-40B4-BE49-F238E27FC236}">
                <a16:creationId xmlns:a16="http://schemas.microsoft.com/office/drawing/2014/main" id="{5027AE8F-9D94-4B33-9838-BE26ED42FCAC}"/>
              </a:ext>
            </a:extLst>
          </p:cNvPr>
          <p:cNvGraphicFramePr>
            <a:graphicFrameLocks/>
          </p:cNvGraphicFramePr>
          <p:nvPr>
            <p:extLst>
              <p:ext uri="{D42A27DB-BD31-4B8C-83A1-F6EECF244321}">
                <p14:modId xmlns:p14="http://schemas.microsoft.com/office/powerpoint/2010/main" val="2502645883"/>
              </p:ext>
            </p:extLst>
          </p:nvPr>
        </p:nvGraphicFramePr>
        <p:xfrm>
          <a:off x="3078956" y="985338"/>
          <a:ext cx="827882" cy="304800"/>
        </p:xfrm>
        <a:graphic>
          <a:graphicData uri="http://schemas.openxmlformats.org/drawingml/2006/table">
            <a:tbl>
              <a:tblPr firstRow="1" bandRow="1">
                <a:tableStyleId>{5C22544A-7EE6-4342-B048-85BDC9FD1C3A}</a:tableStyleId>
              </a:tblPr>
              <a:tblGrid>
                <a:gridCol w="413941">
                  <a:extLst>
                    <a:ext uri="{9D8B030D-6E8A-4147-A177-3AD203B41FA5}">
                      <a16:colId xmlns:a16="http://schemas.microsoft.com/office/drawing/2014/main" val="1488194741"/>
                    </a:ext>
                  </a:extLst>
                </a:gridCol>
                <a:gridCol w="413941">
                  <a:extLst>
                    <a:ext uri="{9D8B030D-6E8A-4147-A177-3AD203B41FA5}">
                      <a16:colId xmlns:a16="http://schemas.microsoft.com/office/drawing/2014/main" val="4153957943"/>
                    </a:ext>
                  </a:extLst>
                </a:gridCol>
              </a:tblGrid>
              <a:tr h="0">
                <a:tc>
                  <a:txBody>
                    <a:bodyPr/>
                    <a:lstStyle/>
                    <a:p>
                      <a:r>
                        <a:rPr lang="en-US" sz="1400" b="0" dirty="0">
                          <a:solidFill>
                            <a:schemeClr val="tx1"/>
                          </a:solidFill>
                        </a:rPr>
                        <a:t> 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US" sz="1400" b="0" dirty="0">
                          <a:solidFill>
                            <a:schemeClr val="tx1"/>
                          </a:solidFill>
                        </a:rPr>
                        <a:t>F</a:t>
                      </a:r>
                      <a:r>
                        <a:rPr lang="en-US" sz="1100" b="0" dirty="0">
                          <a:solidFill>
                            <a:schemeClr val="tx1"/>
                          </a:solidFill>
                        </a:rPr>
                        <a:t>F</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795495178"/>
                  </a:ext>
                </a:extLst>
              </a:tr>
            </a:tbl>
          </a:graphicData>
        </a:graphic>
      </p:graphicFrame>
      <p:pic>
        <p:nvPicPr>
          <p:cNvPr id="2" name="Picture 1">
            <a:extLst>
              <a:ext uri="{FF2B5EF4-FFF2-40B4-BE49-F238E27FC236}">
                <a16:creationId xmlns:a16="http://schemas.microsoft.com/office/drawing/2014/main" id="{482D6E1E-28BA-402B-957D-A31C4B895E27}"/>
              </a:ext>
            </a:extLst>
          </p:cNvPr>
          <p:cNvPicPr>
            <a:picLocks noChangeAspect="1"/>
          </p:cNvPicPr>
          <p:nvPr/>
        </p:nvPicPr>
        <p:blipFill>
          <a:blip r:embed="rId2"/>
          <a:stretch>
            <a:fillRect/>
          </a:stretch>
        </p:blipFill>
        <p:spPr>
          <a:xfrm>
            <a:off x="1299223" y="634352"/>
            <a:ext cx="1556888" cy="3586161"/>
          </a:xfrm>
          <a:prstGeom prst="rect">
            <a:avLst/>
          </a:prstGeom>
        </p:spPr>
      </p:pic>
      <p:sp>
        <p:nvSpPr>
          <p:cNvPr id="5" name="TextBox 4">
            <a:extLst>
              <a:ext uri="{FF2B5EF4-FFF2-40B4-BE49-F238E27FC236}">
                <a16:creationId xmlns:a16="http://schemas.microsoft.com/office/drawing/2014/main" id="{B0492497-0C90-40B8-8759-79DC008E8973}"/>
              </a:ext>
            </a:extLst>
          </p:cNvPr>
          <p:cNvSpPr txBox="1"/>
          <p:nvPr/>
        </p:nvSpPr>
        <p:spPr>
          <a:xfrm>
            <a:off x="4136231" y="1482899"/>
            <a:ext cx="5283779" cy="369332"/>
          </a:xfrm>
          <a:prstGeom prst="rect">
            <a:avLst/>
          </a:prstGeom>
          <a:noFill/>
        </p:spPr>
        <p:txBody>
          <a:bodyPr wrap="square" rtlCol="0">
            <a:spAutoFit/>
          </a:bodyPr>
          <a:lstStyle/>
          <a:p>
            <a:r>
              <a:rPr lang="en-US" dirty="0"/>
              <a:t>F</a:t>
            </a:r>
            <a:r>
              <a:rPr lang="en-US" sz="1100" dirty="0"/>
              <a:t>E </a:t>
            </a:r>
            <a:r>
              <a:rPr lang="en-US" dirty="0"/>
              <a:t>will increment by 1</a:t>
            </a:r>
          </a:p>
        </p:txBody>
      </p:sp>
    </p:spTree>
    <p:extLst>
      <p:ext uri="{BB962C8B-B14F-4D97-AF65-F5344CB8AC3E}">
        <p14:creationId xmlns:p14="http://schemas.microsoft.com/office/powerpoint/2010/main" val="3066151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mph" presetSubtype="0" fill="hold" nodeType="clickEffect">
                                  <p:stCondLst>
                                    <p:cond delay="0"/>
                                  </p:stCondLst>
                                  <p:childTnLst>
                                    <p:animRot by="21600000">
                                      <p:cBhvr>
                                        <p:cTn id="12" dur="2000" fill="hold"/>
                                        <p:tgtEl>
                                          <p:spTgt spid="29"/>
                                        </p:tgtEl>
                                        <p:attrNameLst>
                                          <p:attrName>r</p:attrName>
                                        </p:attrNameLst>
                                      </p:cBhvr>
                                    </p:animRo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C9CE674-E8F3-45DB-869B-39BB856BC2E2}"/>
              </a:ext>
            </a:extLst>
          </p:cNvPr>
          <p:cNvSpPr txBox="1"/>
          <p:nvPr/>
        </p:nvSpPr>
        <p:spPr>
          <a:xfrm>
            <a:off x="71438" y="164306"/>
            <a:ext cx="4386263" cy="369332"/>
          </a:xfrm>
          <a:prstGeom prst="rect">
            <a:avLst/>
          </a:prstGeom>
          <a:noFill/>
        </p:spPr>
        <p:txBody>
          <a:bodyPr wrap="square" rtlCol="0">
            <a:spAutoFit/>
          </a:bodyPr>
          <a:lstStyle/>
          <a:p>
            <a:r>
              <a:rPr lang="en-US" dirty="0"/>
              <a:t>Hit on LRU portion:   . . . B F E D C B A </a:t>
            </a:r>
          </a:p>
        </p:txBody>
      </p:sp>
      <p:sp>
        <p:nvSpPr>
          <p:cNvPr id="9" name="Rectangle 8">
            <a:extLst>
              <a:ext uri="{FF2B5EF4-FFF2-40B4-BE49-F238E27FC236}">
                <a16:creationId xmlns:a16="http://schemas.microsoft.com/office/drawing/2014/main" id="{E5748EB1-1A5A-4E84-AE06-4A19A7307B5D}"/>
              </a:ext>
            </a:extLst>
          </p:cNvPr>
          <p:cNvSpPr/>
          <p:nvPr/>
        </p:nvSpPr>
        <p:spPr>
          <a:xfrm>
            <a:off x="2964260" y="671511"/>
            <a:ext cx="1029096" cy="3586162"/>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p>
        </p:txBody>
      </p:sp>
      <p:pic>
        <p:nvPicPr>
          <p:cNvPr id="14" name="Picture 13">
            <a:extLst>
              <a:ext uri="{FF2B5EF4-FFF2-40B4-BE49-F238E27FC236}">
                <a16:creationId xmlns:a16="http://schemas.microsoft.com/office/drawing/2014/main" id="{BBF58257-82BB-4C4A-BA32-9361CA1E79C6}"/>
              </a:ext>
            </a:extLst>
          </p:cNvPr>
          <p:cNvPicPr>
            <a:picLocks noChangeAspect="1"/>
          </p:cNvPicPr>
          <p:nvPr/>
        </p:nvPicPr>
        <p:blipFill>
          <a:blip r:embed="rId2"/>
          <a:stretch>
            <a:fillRect/>
          </a:stretch>
        </p:blipFill>
        <p:spPr>
          <a:xfrm>
            <a:off x="1585912" y="671510"/>
            <a:ext cx="1388079" cy="3586165"/>
          </a:xfrm>
          <a:prstGeom prst="rect">
            <a:avLst/>
          </a:prstGeom>
        </p:spPr>
      </p:pic>
      <p:cxnSp>
        <p:nvCxnSpPr>
          <p:cNvPr id="16" name="Straight Connector 15">
            <a:extLst>
              <a:ext uri="{FF2B5EF4-FFF2-40B4-BE49-F238E27FC236}">
                <a16:creationId xmlns:a16="http://schemas.microsoft.com/office/drawing/2014/main" id="{C54C0A71-E6FB-47BB-A898-9929DB171414}"/>
              </a:ext>
            </a:extLst>
          </p:cNvPr>
          <p:cNvCxnSpPr>
            <a:cxnSpLocks/>
            <a:stCxn id="14" idx="3"/>
            <a:endCxn id="9" idx="3"/>
          </p:cNvCxnSpPr>
          <p:nvPr/>
        </p:nvCxnSpPr>
        <p:spPr>
          <a:xfrm flipV="1">
            <a:off x="2973991" y="2464592"/>
            <a:ext cx="1019365" cy="1"/>
          </a:xfrm>
          <a:prstGeom prst="line">
            <a:avLst/>
          </a:prstGeom>
        </p:spPr>
        <p:style>
          <a:lnRef idx="2">
            <a:schemeClr val="accent1"/>
          </a:lnRef>
          <a:fillRef idx="0">
            <a:schemeClr val="accent1"/>
          </a:fillRef>
          <a:effectRef idx="1">
            <a:schemeClr val="accent1"/>
          </a:effectRef>
          <a:fontRef idx="minor">
            <a:schemeClr val="tx1"/>
          </a:fontRef>
        </p:style>
      </p:cxnSp>
      <p:graphicFrame>
        <p:nvGraphicFramePr>
          <p:cNvPr id="19" name="Table 9">
            <a:extLst>
              <a:ext uri="{FF2B5EF4-FFF2-40B4-BE49-F238E27FC236}">
                <a16:creationId xmlns:a16="http://schemas.microsoft.com/office/drawing/2014/main" id="{CEB85AEB-CF3E-48CD-AC24-E65550FA6586}"/>
              </a:ext>
            </a:extLst>
          </p:cNvPr>
          <p:cNvGraphicFramePr>
            <a:graphicFrameLocks/>
          </p:cNvGraphicFramePr>
          <p:nvPr>
            <p:extLst>
              <p:ext uri="{D42A27DB-BD31-4B8C-83A1-F6EECF244321}">
                <p14:modId xmlns:p14="http://schemas.microsoft.com/office/powerpoint/2010/main" val="727138764"/>
              </p:ext>
            </p:extLst>
          </p:nvPr>
        </p:nvGraphicFramePr>
        <p:xfrm>
          <a:off x="3087559" y="880746"/>
          <a:ext cx="827882" cy="304800"/>
        </p:xfrm>
        <a:graphic>
          <a:graphicData uri="http://schemas.openxmlformats.org/drawingml/2006/table">
            <a:tbl>
              <a:tblPr firstRow="1" bandRow="1">
                <a:tableStyleId>{5C22544A-7EE6-4342-B048-85BDC9FD1C3A}</a:tableStyleId>
              </a:tblPr>
              <a:tblGrid>
                <a:gridCol w="413941">
                  <a:extLst>
                    <a:ext uri="{9D8B030D-6E8A-4147-A177-3AD203B41FA5}">
                      <a16:colId xmlns:a16="http://schemas.microsoft.com/office/drawing/2014/main" val="1488194741"/>
                    </a:ext>
                  </a:extLst>
                </a:gridCol>
                <a:gridCol w="413941">
                  <a:extLst>
                    <a:ext uri="{9D8B030D-6E8A-4147-A177-3AD203B41FA5}">
                      <a16:colId xmlns:a16="http://schemas.microsoft.com/office/drawing/2014/main" val="4153957943"/>
                    </a:ext>
                  </a:extLst>
                </a:gridCol>
              </a:tblGrid>
              <a:tr h="0">
                <a:tc>
                  <a:txBody>
                    <a:bodyPr/>
                    <a:lstStyle/>
                    <a:p>
                      <a:r>
                        <a:rPr lang="en-US" sz="1400" b="0" dirty="0">
                          <a:solidFill>
                            <a:schemeClr val="tx1"/>
                          </a:solidFill>
                        </a:rPr>
                        <a:t> 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US" sz="1400" b="0" dirty="0">
                          <a:solidFill>
                            <a:schemeClr val="tx1"/>
                          </a:solidFill>
                        </a:rPr>
                        <a:t>F</a:t>
                      </a:r>
                      <a:r>
                        <a:rPr lang="en-US" sz="1100" b="0" dirty="0">
                          <a:solidFill>
                            <a:schemeClr val="tx1"/>
                          </a:solidFill>
                        </a:rPr>
                        <a:t>P</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795495178"/>
                  </a:ext>
                </a:extLst>
              </a:tr>
            </a:tbl>
          </a:graphicData>
        </a:graphic>
      </p:graphicFrame>
      <p:graphicFrame>
        <p:nvGraphicFramePr>
          <p:cNvPr id="21" name="Table 9">
            <a:extLst>
              <a:ext uri="{FF2B5EF4-FFF2-40B4-BE49-F238E27FC236}">
                <a16:creationId xmlns:a16="http://schemas.microsoft.com/office/drawing/2014/main" id="{A0EE4B10-AE46-48E9-8FDD-DF0DCB652B6D}"/>
              </a:ext>
            </a:extLst>
          </p:cNvPr>
          <p:cNvGraphicFramePr>
            <a:graphicFrameLocks/>
          </p:cNvGraphicFramePr>
          <p:nvPr>
            <p:extLst>
              <p:ext uri="{D42A27DB-BD31-4B8C-83A1-F6EECF244321}">
                <p14:modId xmlns:p14="http://schemas.microsoft.com/office/powerpoint/2010/main" val="4220252601"/>
              </p:ext>
            </p:extLst>
          </p:nvPr>
        </p:nvGraphicFramePr>
        <p:xfrm>
          <a:off x="3087559" y="1418667"/>
          <a:ext cx="827882" cy="304800"/>
        </p:xfrm>
        <a:graphic>
          <a:graphicData uri="http://schemas.openxmlformats.org/drawingml/2006/table">
            <a:tbl>
              <a:tblPr firstRow="1" bandRow="1">
                <a:tableStyleId>{5C22544A-7EE6-4342-B048-85BDC9FD1C3A}</a:tableStyleId>
              </a:tblPr>
              <a:tblGrid>
                <a:gridCol w="413941">
                  <a:extLst>
                    <a:ext uri="{9D8B030D-6E8A-4147-A177-3AD203B41FA5}">
                      <a16:colId xmlns:a16="http://schemas.microsoft.com/office/drawing/2014/main" val="1488194741"/>
                    </a:ext>
                  </a:extLst>
                </a:gridCol>
                <a:gridCol w="413941">
                  <a:extLst>
                    <a:ext uri="{9D8B030D-6E8A-4147-A177-3AD203B41FA5}">
                      <a16:colId xmlns:a16="http://schemas.microsoft.com/office/drawing/2014/main" val="4153957943"/>
                    </a:ext>
                  </a:extLst>
                </a:gridCol>
              </a:tblGrid>
              <a:tr h="276817">
                <a:tc>
                  <a:txBody>
                    <a:bodyPr/>
                    <a:lstStyle/>
                    <a:p>
                      <a:r>
                        <a:rPr lang="en-US" sz="1400" b="0" dirty="0">
                          <a:solidFill>
                            <a:schemeClr val="tx1"/>
                          </a:solidFill>
                        </a:rPr>
                        <a:t> 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US" sz="1400" b="0" dirty="0">
                          <a:solidFill>
                            <a:schemeClr val="tx1"/>
                          </a:solidFill>
                        </a:rPr>
                        <a:t>F</a:t>
                      </a:r>
                      <a:r>
                        <a:rPr lang="en-US" sz="1100" b="0" dirty="0">
                          <a:solidFill>
                            <a:schemeClr val="tx1"/>
                          </a:solidFill>
                        </a:rPr>
                        <a:t>E</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795495178"/>
                  </a:ext>
                </a:extLst>
              </a:tr>
            </a:tbl>
          </a:graphicData>
        </a:graphic>
      </p:graphicFrame>
      <p:graphicFrame>
        <p:nvGraphicFramePr>
          <p:cNvPr id="24" name="Table 9">
            <a:extLst>
              <a:ext uri="{FF2B5EF4-FFF2-40B4-BE49-F238E27FC236}">
                <a16:creationId xmlns:a16="http://schemas.microsoft.com/office/drawing/2014/main" id="{FC8C7E23-D5AE-43DA-9B83-4177F1BA8AC5}"/>
              </a:ext>
            </a:extLst>
          </p:cNvPr>
          <p:cNvGraphicFramePr>
            <a:graphicFrameLocks/>
          </p:cNvGraphicFramePr>
          <p:nvPr>
            <p:extLst>
              <p:ext uri="{D42A27DB-BD31-4B8C-83A1-F6EECF244321}">
                <p14:modId xmlns:p14="http://schemas.microsoft.com/office/powerpoint/2010/main" val="3026372008"/>
              </p:ext>
            </p:extLst>
          </p:nvPr>
        </p:nvGraphicFramePr>
        <p:xfrm>
          <a:off x="3087559" y="1890267"/>
          <a:ext cx="827882" cy="304800"/>
        </p:xfrm>
        <a:graphic>
          <a:graphicData uri="http://schemas.openxmlformats.org/drawingml/2006/table">
            <a:tbl>
              <a:tblPr firstRow="1" bandRow="1">
                <a:tableStyleId>{5C22544A-7EE6-4342-B048-85BDC9FD1C3A}</a:tableStyleId>
              </a:tblPr>
              <a:tblGrid>
                <a:gridCol w="413941">
                  <a:extLst>
                    <a:ext uri="{9D8B030D-6E8A-4147-A177-3AD203B41FA5}">
                      <a16:colId xmlns:a16="http://schemas.microsoft.com/office/drawing/2014/main" val="1488194741"/>
                    </a:ext>
                  </a:extLst>
                </a:gridCol>
                <a:gridCol w="413941">
                  <a:extLst>
                    <a:ext uri="{9D8B030D-6E8A-4147-A177-3AD203B41FA5}">
                      <a16:colId xmlns:a16="http://schemas.microsoft.com/office/drawing/2014/main" val="4153957943"/>
                    </a:ext>
                  </a:extLst>
                </a:gridCol>
              </a:tblGrid>
              <a:tr h="283832">
                <a:tc>
                  <a:txBody>
                    <a:bodyPr/>
                    <a:lstStyle/>
                    <a:p>
                      <a:r>
                        <a:rPr lang="en-US" sz="1400" b="0" dirty="0">
                          <a:solidFill>
                            <a:schemeClr val="tx1"/>
                          </a:solidFill>
                        </a:rPr>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US" sz="1400" b="0" dirty="0">
                          <a:solidFill>
                            <a:schemeClr val="tx1"/>
                          </a:solidFill>
                        </a:rPr>
                        <a:t>F</a:t>
                      </a:r>
                      <a:r>
                        <a:rPr lang="en-US" sz="1100" b="0" dirty="0">
                          <a:solidFill>
                            <a:schemeClr val="tx1"/>
                          </a:solidFill>
                        </a:rPr>
                        <a:t>D</a:t>
                      </a:r>
                      <a:endParaRPr 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795495178"/>
                  </a:ext>
                </a:extLst>
              </a:tr>
            </a:tbl>
          </a:graphicData>
        </a:graphic>
      </p:graphicFrame>
      <p:graphicFrame>
        <p:nvGraphicFramePr>
          <p:cNvPr id="32" name="Table 9">
            <a:extLst>
              <a:ext uri="{FF2B5EF4-FFF2-40B4-BE49-F238E27FC236}">
                <a16:creationId xmlns:a16="http://schemas.microsoft.com/office/drawing/2014/main" id="{2DB180FC-7524-4C43-AC59-5FCD7CB91221}"/>
              </a:ext>
            </a:extLst>
          </p:cNvPr>
          <p:cNvGraphicFramePr>
            <a:graphicFrameLocks/>
          </p:cNvGraphicFramePr>
          <p:nvPr>
            <p:extLst>
              <p:ext uri="{D42A27DB-BD31-4B8C-83A1-F6EECF244321}">
                <p14:modId xmlns:p14="http://schemas.microsoft.com/office/powerpoint/2010/main" val="2600833206"/>
              </p:ext>
            </p:extLst>
          </p:nvPr>
        </p:nvGraphicFramePr>
        <p:xfrm>
          <a:off x="3118952" y="3270348"/>
          <a:ext cx="827882" cy="304800"/>
        </p:xfrm>
        <a:graphic>
          <a:graphicData uri="http://schemas.openxmlformats.org/drawingml/2006/table">
            <a:tbl>
              <a:tblPr firstRow="1" bandRow="1">
                <a:tableStyleId>{5C22544A-7EE6-4342-B048-85BDC9FD1C3A}</a:tableStyleId>
              </a:tblPr>
              <a:tblGrid>
                <a:gridCol w="413941">
                  <a:extLst>
                    <a:ext uri="{9D8B030D-6E8A-4147-A177-3AD203B41FA5}">
                      <a16:colId xmlns:a16="http://schemas.microsoft.com/office/drawing/2014/main" val="1488194741"/>
                    </a:ext>
                  </a:extLst>
                </a:gridCol>
                <a:gridCol w="413941">
                  <a:extLst>
                    <a:ext uri="{9D8B030D-6E8A-4147-A177-3AD203B41FA5}">
                      <a16:colId xmlns:a16="http://schemas.microsoft.com/office/drawing/2014/main" val="4153957943"/>
                    </a:ext>
                  </a:extLst>
                </a:gridCol>
              </a:tblGrid>
              <a:tr h="0">
                <a:tc>
                  <a:txBody>
                    <a:bodyPr/>
                    <a:lstStyle/>
                    <a:p>
                      <a:r>
                        <a:rPr lang="en-US" sz="1400" b="0" dirty="0">
                          <a:solidFill>
                            <a:schemeClr val="tx1"/>
                          </a:solidFill>
                        </a:rPr>
                        <a:t> 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US" sz="1400" b="0" dirty="0">
                          <a:solidFill>
                            <a:schemeClr val="tx1"/>
                          </a:solidFill>
                        </a:rPr>
                        <a:t>F</a:t>
                      </a:r>
                      <a:r>
                        <a:rPr lang="en-US" sz="1100" b="0" dirty="0">
                          <a:solidFill>
                            <a:schemeClr val="tx1"/>
                          </a:solidFill>
                        </a:rPr>
                        <a:t>B</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795495178"/>
                  </a:ext>
                </a:extLst>
              </a:tr>
            </a:tbl>
          </a:graphicData>
        </a:graphic>
      </p:graphicFrame>
      <p:graphicFrame>
        <p:nvGraphicFramePr>
          <p:cNvPr id="34" name="Table 9">
            <a:extLst>
              <a:ext uri="{FF2B5EF4-FFF2-40B4-BE49-F238E27FC236}">
                <a16:creationId xmlns:a16="http://schemas.microsoft.com/office/drawing/2014/main" id="{78008465-8B4B-4070-9E46-1B2B3189358E}"/>
              </a:ext>
            </a:extLst>
          </p:cNvPr>
          <p:cNvGraphicFramePr>
            <a:graphicFrameLocks/>
          </p:cNvGraphicFramePr>
          <p:nvPr>
            <p:extLst>
              <p:ext uri="{D42A27DB-BD31-4B8C-83A1-F6EECF244321}">
                <p14:modId xmlns:p14="http://schemas.microsoft.com/office/powerpoint/2010/main" val="845715133"/>
              </p:ext>
            </p:extLst>
          </p:nvPr>
        </p:nvGraphicFramePr>
        <p:xfrm>
          <a:off x="3118952" y="3796484"/>
          <a:ext cx="765096" cy="304800"/>
        </p:xfrm>
        <a:graphic>
          <a:graphicData uri="http://schemas.openxmlformats.org/drawingml/2006/table">
            <a:tbl>
              <a:tblPr firstRow="1" bandRow="1">
                <a:tableStyleId>{5C22544A-7EE6-4342-B048-85BDC9FD1C3A}</a:tableStyleId>
              </a:tblPr>
              <a:tblGrid>
                <a:gridCol w="351155">
                  <a:extLst>
                    <a:ext uri="{9D8B030D-6E8A-4147-A177-3AD203B41FA5}">
                      <a16:colId xmlns:a16="http://schemas.microsoft.com/office/drawing/2014/main" val="1488194741"/>
                    </a:ext>
                  </a:extLst>
                </a:gridCol>
                <a:gridCol w="413941">
                  <a:extLst>
                    <a:ext uri="{9D8B030D-6E8A-4147-A177-3AD203B41FA5}">
                      <a16:colId xmlns:a16="http://schemas.microsoft.com/office/drawing/2014/main" val="4153957943"/>
                    </a:ext>
                  </a:extLst>
                </a:gridCol>
              </a:tblGrid>
              <a:tr h="276817">
                <a:tc>
                  <a:txBody>
                    <a:bodyPr/>
                    <a:lstStyle/>
                    <a:p>
                      <a:r>
                        <a:rPr lang="en-US" sz="1400" b="0" dirty="0">
                          <a:solidFill>
                            <a:schemeClr val="tx1"/>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US" sz="1400" b="0" dirty="0">
                          <a:solidFill>
                            <a:schemeClr val="tx1"/>
                          </a:solidFill>
                        </a:rPr>
                        <a:t>F</a:t>
                      </a:r>
                      <a:r>
                        <a:rPr lang="en-US" sz="1100" b="0" dirty="0">
                          <a:solidFill>
                            <a:schemeClr val="tx1"/>
                          </a:solidFill>
                        </a:rPr>
                        <a:t>A</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795495178"/>
                  </a:ext>
                </a:extLst>
              </a:tr>
            </a:tbl>
          </a:graphicData>
        </a:graphic>
      </p:graphicFrame>
      <p:graphicFrame>
        <p:nvGraphicFramePr>
          <p:cNvPr id="36" name="Table 9">
            <a:extLst>
              <a:ext uri="{FF2B5EF4-FFF2-40B4-BE49-F238E27FC236}">
                <a16:creationId xmlns:a16="http://schemas.microsoft.com/office/drawing/2014/main" id="{F6D5BFB1-31D6-4C49-90E3-B1084A3E56EB}"/>
              </a:ext>
            </a:extLst>
          </p:cNvPr>
          <p:cNvGraphicFramePr>
            <a:graphicFrameLocks/>
          </p:cNvGraphicFramePr>
          <p:nvPr>
            <p:extLst>
              <p:ext uri="{D42A27DB-BD31-4B8C-83A1-F6EECF244321}">
                <p14:modId xmlns:p14="http://schemas.microsoft.com/office/powerpoint/2010/main" val="2527790477"/>
              </p:ext>
            </p:extLst>
          </p:nvPr>
        </p:nvGraphicFramePr>
        <p:xfrm>
          <a:off x="3087559" y="2715070"/>
          <a:ext cx="827882" cy="304800"/>
        </p:xfrm>
        <a:graphic>
          <a:graphicData uri="http://schemas.openxmlformats.org/drawingml/2006/table">
            <a:tbl>
              <a:tblPr firstRow="1" bandRow="1">
                <a:tableStyleId>{5C22544A-7EE6-4342-B048-85BDC9FD1C3A}</a:tableStyleId>
              </a:tblPr>
              <a:tblGrid>
                <a:gridCol w="413941">
                  <a:extLst>
                    <a:ext uri="{9D8B030D-6E8A-4147-A177-3AD203B41FA5}">
                      <a16:colId xmlns:a16="http://schemas.microsoft.com/office/drawing/2014/main" val="1488194741"/>
                    </a:ext>
                  </a:extLst>
                </a:gridCol>
                <a:gridCol w="413941">
                  <a:extLst>
                    <a:ext uri="{9D8B030D-6E8A-4147-A177-3AD203B41FA5}">
                      <a16:colId xmlns:a16="http://schemas.microsoft.com/office/drawing/2014/main" val="4153957943"/>
                    </a:ext>
                  </a:extLst>
                </a:gridCol>
              </a:tblGrid>
              <a:tr h="0">
                <a:tc>
                  <a:txBody>
                    <a:bodyPr/>
                    <a:lstStyle/>
                    <a:p>
                      <a:r>
                        <a:rPr lang="en-US" sz="1400" b="0" dirty="0">
                          <a:solidFill>
                            <a:schemeClr val="tx1"/>
                          </a:solidFill>
                        </a:rPr>
                        <a:t> 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US" sz="1200" b="0" dirty="0">
                          <a:solidFill>
                            <a:schemeClr val="tx1"/>
                          </a:solidFill>
                        </a:rPr>
                        <a:t>Fc</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795495178"/>
                  </a:ext>
                </a:extLst>
              </a:tr>
            </a:tbl>
          </a:graphicData>
        </a:graphic>
      </p:graphicFrame>
      <p:sp>
        <p:nvSpPr>
          <p:cNvPr id="43" name="Rectangle 42">
            <a:extLst>
              <a:ext uri="{FF2B5EF4-FFF2-40B4-BE49-F238E27FC236}">
                <a16:creationId xmlns:a16="http://schemas.microsoft.com/office/drawing/2014/main" id="{22774871-67AD-4079-AFEF-85D28B753E2B}"/>
              </a:ext>
            </a:extLst>
          </p:cNvPr>
          <p:cNvSpPr/>
          <p:nvPr/>
        </p:nvSpPr>
        <p:spPr>
          <a:xfrm>
            <a:off x="3043530" y="4178834"/>
            <a:ext cx="800219" cy="369332"/>
          </a:xfrm>
          <a:prstGeom prst="rect">
            <a:avLst/>
          </a:prstGeom>
        </p:spPr>
        <p:txBody>
          <a:bodyPr wrap="none">
            <a:spAutoFit/>
          </a:bodyPr>
          <a:lstStyle/>
          <a:p>
            <a:r>
              <a:rPr lang="en-US" dirty="0"/>
              <a:t>cache</a:t>
            </a:r>
          </a:p>
        </p:txBody>
      </p:sp>
      <p:sp>
        <p:nvSpPr>
          <p:cNvPr id="50" name="TextBox 49">
            <a:extLst>
              <a:ext uri="{FF2B5EF4-FFF2-40B4-BE49-F238E27FC236}">
                <a16:creationId xmlns:a16="http://schemas.microsoft.com/office/drawing/2014/main" id="{1F986CEF-34A2-40F7-BB59-63B211102E22}"/>
              </a:ext>
            </a:extLst>
          </p:cNvPr>
          <p:cNvSpPr txBox="1"/>
          <p:nvPr/>
        </p:nvSpPr>
        <p:spPr>
          <a:xfrm>
            <a:off x="6429829" y="355600"/>
            <a:ext cx="2642733" cy="738664"/>
          </a:xfrm>
          <a:prstGeom prst="rect">
            <a:avLst/>
          </a:prstGeom>
          <a:noFill/>
        </p:spPr>
        <p:txBody>
          <a:bodyPr wrap="square" rtlCol="0">
            <a:spAutoFit/>
          </a:bodyPr>
          <a:lstStyle/>
          <a:p>
            <a:r>
              <a:rPr lang="en-US" sz="1400" b="1" dirty="0"/>
              <a:t>Increase frequency of B now,</a:t>
            </a:r>
          </a:p>
          <a:p>
            <a:r>
              <a:rPr lang="en-US" sz="1400" b="1" dirty="0"/>
              <a:t>If F</a:t>
            </a:r>
            <a:r>
              <a:rPr lang="en-US" sz="1100" b="1" dirty="0"/>
              <a:t>B</a:t>
            </a:r>
            <a:r>
              <a:rPr lang="en-US" sz="1400" b="1" dirty="0"/>
              <a:t> &gt; </a:t>
            </a:r>
            <a:r>
              <a:rPr lang="en-US" sz="1400" b="1" i="1" dirty="0"/>
              <a:t>min</a:t>
            </a:r>
            <a:r>
              <a:rPr lang="en-US" sz="1400" b="1" dirty="0"/>
              <a:t>(F</a:t>
            </a:r>
            <a:r>
              <a:rPr lang="en-US" sz="1100" b="1" dirty="0"/>
              <a:t>P</a:t>
            </a:r>
            <a:r>
              <a:rPr lang="en-US" sz="1400" b="1" dirty="0"/>
              <a:t>, F</a:t>
            </a:r>
            <a:r>
              <a:rPr lang="en-US" sz="1100" b="1" dirty="0"/>
              <a:t>E</a:t>
            </a:r>
            <a:r>
              <a:rPr lang="en-US" sz="1400" b="1" dirty="0"/>
              <a:t>,F</a:t>
            </a:r>
            <a:r>
              <a:rPr lang="en-US" sz="1100" b="1" dirty="0"/>
              <a:t>D</a:t>
            </a:r>
            <a:r>
              <a:rPr lang="en-US" sz="1400" b="1" dirty="0"/>
              <a:t>),</a:t>
            </a:r>
          </a:p>
          <a:p>
            <a:r>
              <a:rPr lang="en-US" sz="1400" b="1" dirty="0"/>
              <a:t>Then swap the location</a:t>
            </a:r>
          </a:p>
        </p:txBody>
      </p:sp>
      <p:pic>
        <p:nvPicPr>
          <p:cNvPr id="22" name="Picture 21">
            <a:extLst>
              <a:ext uri="{FF2B5EF4-FFF2-40B4-BE49-F238E27FC236}">
                <a16:creationId xmlns:a16="http://schemas.microsoft.com/office/drawing/2014/main" id="{10840C9C-B775-40B0-8FA5-51C201463631}"/>
              </a:ext>
            </a:extLst>
          </p:cNvPr>
          <p:cNvPicPr>
            <a:picLocks noChangeAspect="1"/>
          </p:cNvPicPr>
          <p:nvPr/>
        </p:nvPicPr>
        <p:blipFill>
          <a:blip r:embed="rId3"/>
          <a:stretch>
            <a:fillRect/>
          </a:stretch>
        </p:blipFill>
        <p:spPr>
          <a:xfrm>
            <a:off x="1438850" y="671510"/>
            <a:ext cx="1303857" cy="3586165"/>
          </a:xfrm>
          <a:prstGeom prst="rect">
            <a:avLst/>
          </a:prstGeom>
        </p:spPr>
      </p:pic>
    </p:spTree>
    <p:extLst>
      <p:ext uri="{BB962C8B-B14F-4D97-AF65-F5344CB8AC3E}">
        <p14:creationId xmlns:p14="http://schemas.microsoft.com/office/powerpoint/2010/main" val="1331010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 calcmode="lin" valueType="num">
                                      <p:cBhvr additive="base">
                                        <p:cTn id="7" dur="500" fill="hold"/>
                                        <p:tgtEl>
                                          <p:spTgt spid="50"/>
                                        </p:tgtEl>
                                        <p:attrNameLst>
                                          <p:attrName>ppt_x</p:attrName>
                                        </p:attrNameLst>
                                      </p:cBhvr>
                                      <p:tavLst>
                                        <p:tav tm="0">
                                          <p:val>
                                            <p:strVal val="#ppt_x"/>
                                          </p:val>
                                        </p:tav>
                                        <p:tav tm="100000">
                                          <p:val>
                                            <p:strVal val="#ppt_x"/>
                                          </p:val>
                                        </p:tav>
                                      </p:tavLst>
                                    </p:anim>
                                    <p:anim calcmode="lin" valueType="num">
                                      <p:cBhvr additive="base">
                                        <p:cTn id="8"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path" presetSubtype="0" accel="50000" decel="50000" fill="hold" nodeType="clickEffect">
                                  <p:stCondLst>
                                    <p:cond delay="0"/>
                                  </p:stCondLst>
                                  <p:childTnLst>
                                    <p:animMotion origin="layout" path="M -0.00399 -0.00679 L -0.00348 -0.35988 " pathEditMode="relative" rAng="0" ptsTypes="AA">
                                      <p:cBhvr>
                                        <p:cTn id="12" dur="2000" fill="hold"/>
                                        <p:tgtEl>
                                          <p:spTgt spid="32"/>
                                        </p:tgtEl>
                                        <p:attrNameLst>
                                          <p:attrName>ppt_x</p:attrName>
                                          <p:attrName>ppt_y</p:attrName>
                                        </p:attrNameLst>
                                      </p:cBhvr>
                                      <p:rCtr x="52" y="-17593"/>
                                    </p:animMotion>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nodeType="clickEffect">
                                  <p:stCondLst>
                                    <p:cond delay="0"/>
                                  </p:stCondLst>
                                  <p:childTnLst>
                                    <p:animMotion origin="layout" path="M -2.5E-6 2.59259E-6 L -0.00052 0.10123 " pathEditMode="relative" rAng="0" ptsTypes="AA">
                                      <p:cBhvr>
                                        <p:cTn id="16" dur="2000" fill="hold"/>
                                        <p:tgtEl>
                                          <p:spTgt spid="36"/>
                                        </p:tgtEl>
                                        <p:attrNameLst>
                                          <p:attrName>ppt_x</p:attrName>
                                          <p:attrName>ppt_y</p:attrName>
                                        </p:attrNameLst>
                                      </p:cBhvr>
                                      <p:rCtr x="-35" y="5062"/>
                                    </p:animMotion>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nodeType="clickEffect">
                                  <p:stCondLst>
                                    <p:cond delay="0"/>
                                  </p:stCondLst>
                                  <p:childTnLst>
                                    <p:animMotion origin="layout" path="M -2.5E-6 4.44444E-6 L -1.38889E-6 0.25185 " pathEditMode="relative" rAng="0" ptsTypes="AA">
                                      <p:cBhvr>
                                        <p:cTn id="20" dur="2000" fill="hold"/>
                                        <p:tgtEl>
                                          <p:spTgt spid="21"/>
                                        </p:tgtEl>
                                        <p:attrNameLst>
                                          <p:attrName>ppt_x</p:attrName>
                                          <p:attrName>ppt_y</p:attrName>
                                        </p:attrNameLst>
                                      </p:cBhvr>
                                      <p:rCtr x="69" y="1231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889F9B7-AF11-487C-B94B-8B71081BF02B}"/>
              </a:ext>
            </a:extLst>
          </p:cNvPr>
          <p:cNvSpPr>
            <a:spLocks noGrp="1"/>
          </p:cNvSpPr>
          <p:nvPr>
            <p:ph idx="1"/>
          </p:nvPr>
        </p:nvSpPr>
        <p:spPr/>
        <p:txBody>
          <a:bodyPr/>
          <a:lstStyle/>
          <a:p>
            <a:r>
              <a:rPr lang="en-US" dirty="0"/>
              <a:t>DAS algorithm Structure</a:t>
            </a:r>
          </a:p>
          <a:p>
            <a:r>
              <a:rPr lang="en-US" dirty="0"/>
              <a:t>Adding blocks in empty cache</a:t>
            </a:r>
          </a:p>
          <a:p>
            <a:r>
              <a:rPr lang="en-US" dirty="0"/>
              <a:t>Hit in cache</a:t>
            </a:r>
          </a:p>
          <a:p>
            <a:r>
              <a:rPr lang="en-US" dirty="0"/>
              <a:t>Miss in the cache</a:t>
            </a:r>
          </a:p>
        </p:txBody>
      </p:sp>
      <p:sp>
        <p:nvSpPr>
          <p:cNvPr id="3" name="TextBox 2">
            <a:extLst>
              <a:ext uri="{FF2B5EF4-FFF2-40B4-BE49-F238E27FC236}">
                <a16:creationId xmlns:a16="http://schemas.microsoft.com/office/drawing/2014/main" id="{CCB418C7-1BA0-4625-8BCE-1C5078047C95}"/>
              </a:ext>
            </a:extLst>
          </p:cNvPr>
          <p:cNvSpPr txBox="1"/>
          <p:nvPr/>
        </p:nvSpPr>
        <p:spPr>
          <a:xfrm>
            <a:off x="3250406" y="635794"/>
            <a:ext cx="2357438" cy="461665"/>
          </a:xfrm>
          <a:prstGeom prst="rect">
            <a:avLst/>
          </a:prstGeom>
          <a:noFill/>
        </p:spPr>
        <p:txBody>
          <a:bodyPr wrap="square" rtlCol="0">
            <a:spAutoFit/>
          </a:bodyPr>
          <a:lstStyle/>
          <a:p>
            <a:pPr algn="ctr"/>
            <a:r>
              <a:rPr lang="en-US" sz="2400" b="1" dirty="0"/>
              <a:t>Overview</a:t>
            </a:r>
          </a:p>
        </p:txBody>
      </p:sp>
    </p:spTree>
    <p:extLst>
      <p:ext uri="{BB962C8B-B14F-4D97-AF65-F5344CB8AC3E}">
        <p14:creationId xmlns:p14="http://schemas.microsoft.com/office/powerpoint/2010/main" val="490999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 calcmode="lin" valueType="num">
                                      <p:cBhvr additive="base">
                                        <p:cTn id="7"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7BC5301-045B-4157-AE69-B23A797EB25C}"/>
              </a:ext>
            </a:extLst>
          </p:cNvPr>
          <p:cNvSpPr/>
          <p:nvPr/>
        </p:nvSpPr>
        <p:spPr>
          <a:xfrm>
            <a:off x="2964260" y="671511"/>
            <a:ext cx="1029096" cy="3586162"/>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0D6D3C22-F076-42B3-B9D4-157042494366}"/>
              </a:ext>
            </a:extLst>
          </p:cNvPr>
          <p:cNvCxnSpPr>
            <a:cxnSpLocks/>
            <a:stCxn id="4" idx="1"/>
            <a:endCxn id="4" idx="3"/>
          </p:cNvCxnSpPr>
          <p:nvPr/>
        </p:nvCxnSpPr>
        <p:spPr>
          <a:xfrm>
            <a:off x="2964260" y="2464592"/>
            <a:ext cx="1029096" cy="0"/>
          </a:xfrm>
          <a:prstGeom prst="line">
            <a:avLst/>
          </a:prstGeom>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3DE63BD8-F865-4BA8-99D7-8A2E13A05418}"/>
              </a:ext>
            </a:extLst>
          </p:cNvPr>
          <p:cNvSpPr txBox="1"/>
          <p:nvPr/>
        </p:nvSpPr>
        <p:spPr>
          <a:xfrm>
            <a:off x="228600" y="221456"/>
            <a:ext cx="3907631" cy="369332"/>
          </a:xfrm>
          <a:prstGeom prst="rect">
            <a:avLst/>
          </a:prstGeom>
          <a:noFill/>
        </p:spPr>
        <p:txBody>
          <a:bodyPr wrap="square" rtlCol="0">
            <a:spAutoFit/>
          </a:bodyPr>
          <a:lstStyle/>
          <a:p>
            <a:r>
              <a:rPr lang="en-US" dirty="0"/>
              <a:t>Miss on cache	…..G F E D C B A </a:t>
            </a:r>
          </a:p>
        </p:txBody>
      </p:sp>
      <p:sp>
        <p:nvSpPr>
          <p:cNvPr id="14" name="TextBox 13">
            <a:extLst>
              <a:ext uri="{FF2B5EF4-FFF2-40B4-BE49-F238E27FC236}">
                <a16:creationId xmlns:a16="http://schemas.microsoft.com/office/drawing/2014/main" id="{2057FC47-80F8-45D9-B97F-D603FD9CE0DA}"/>
              </a:ext>
            </a:extLst>
          </p:cNvPr>
          <p:cNvSpPr txBox="1"/>
          <p:nvPr/>
        </p:nvSpPr>
        <p:spPr>
          <a:xfrm>
            <a:off x="3078956" y="4257675"/>
            <a:ext cx="914400" cy="307777"/>
          </a:xfrm>
          <a:prstGeom prst="rect">
            <a:avLst/>
          </a:prstGeom>
          <a:noFill/>
        </p:spPr>
        <p:txBody>
          <a:bodyPr wrap="square" rtlCol="0">
            <a:spAutoFit/>
          </a:bodyPr>
          <a:lstStyle/>
          <a:p>
            <a:r>
              <a:rPr lang="en-US" sz="1400" dirty="0"/>
              <a:t>cache</a:t>
            </a:r>
          </a:p>
        </p:txBody>
      </p:sp>
      <p:graphicFrame>
        <p:nvGraphicFramePr>
          <p:cNvPr id="25" name="Table 9">
            <a:extLst>
              <a:ext uri="{FF2B5EF4-FFF2-40B4-BE49-F238E27FC236}">
                <a16:creationId xmlns:a16="http://schemas.microsoft.com/office/drawing/2014/main" id="{F9261276-8E37-471A-9E6F-A8A758C292DE}"/>
              </a:ext>
            </a:extLst>
          </p:cNvPr>
          <p:cNvGraphicFramePr>
            <a:graphicFrameLocks/>
          </p:cNvGraphicFramePr>
          <p:nvPr>
            <p:extLst>
              <p:ext uri="{D42A27DB-BD31-4B8C-83A1-F6EECF244321}">
                <p14:modId xmlns:p14="http://schemas.microsoft.com/office/powerpoint/2010/main" val="3906799172"/>
              </p:ext>
            </p:extLst>
          </p:nvPr>
        </p:nvGraphicFramePr>
        <p:xfrm>
          <a:off x="3056786" y="3223391"/>
          <a:ext cx="827882" cy="304800"/>
        </p:xfrm>
        <a:graphic>
          <a:graphicData uri="http://schemas.openxmlformats.org/drawingml/2006/table">
            <a:tbl>
              <a:tblPr firstRow="1" bandRow="1">
                <a:tableStyleId>{5C22544A-7EE6-4342-B048-85BDC9FD1C3A}</a:tableStyleId>
              </a:tblPr>
              <a:tblGrid>
                <a:gridCol w="413941">
                  <a:extLst>
                    <a:ext uri="{9D8B030D-6E8A-4147-A177-3AD203B41FA5}">
                      <a16:colId xmlns:a16="http://schemas.microsoft.com/office/drawing/2014/main" val="1488194741"/>
                    </a:ext>
                  </a:extLst>
                </a:gridCol>
                <a:gridCol w="413941">
                  <a:extLst>
                    <a:ext uri="{9D8B030D-6E8A-4147-A177-3AD203B41FA5}">
                      <a16:colId xmlns:a16="http://schemas.microsoft.com/office/drawing/2014/main" val="4153957943"/>
                    </a:ext>
                  </a:extLst>
                </a:gridCol>
              </a:tblGrid>
              <a:tr h="276817">
                <a:tc>
                  <a:txBody>
                    <a:bodyPr/>
                    <a:lstStyle/>
                    <a:p>
                      <a:r>
                        <a:rPr lang="en-US" sz="1400" b="0" dirty="0">
                          <a:solidFill>
                            <a:schemeClr val="tx1"/>
                          </a:solidFill>
                        </a:rPr>
                        <a:t> 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US" sz="1400" b="0" dirty="0">
                          <a:solidFill>
                            <a:schemeClr val="tx1"/>
                          </a:solidFill>
                        </a:rPr>
                        <a:t>F</a:t>
                      </a:r>
                      <a:r>
                        <a:rPr lang="en-US" sz="1100" b="0" dirty="0">
                          <a:solidFill>
                            <a:schemeClr val="tx1"/>
                          </a:solidFill>
                        </a:rPr>
                        <a:t>B</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795495178"/>
                  </a:ext>
                </a:extLst>
              </a:tr>
            </a:tbl>
          </a:graphicData>
        </a:graphic>
      </p:graphicFrame>
      <p:graphicFrame>
        <p:nvGraphicFramePr>
          <p:cNvPr id="26" name="Table 9">
            <a:extLst>
              <a:ext uri="{FF2B5EF4-FFF2-40B4-BE49-F238E27FC236}">
                <a16:creationId xmlns:a16="http://schemas.microsoft.com/office/drawing/2014/main" id="{1C6608C8-4B15-4E57-8049-4F4AEEB5706E}"/>
              </a:ext>
            </a:extLst>
          </p:cNvPr>
          <p:cNvGraphicFramePr>
            <a:graphicFrameLocks/>
          </p:cNvGraphicFramePr>
          <p:nvPr>
            <p:extLst>
              <p:ext uri="{D42A27DB-BD31-4B8C-83A1-F6EECF244321}">
                <p14:modId xmlns:p14="http://schemas.microsoft.com/office/powerpoint/2010/main" val="1360678115"/>
              </p:ext>
            </p:extLst>
          </p:nvPr>
        </p:nvGraphicFramePr>
        <p:xfrm>
          <a:off x="3057325" y="2735680"/>
          <a:ext cx="827882" cy="304800"/>
        </p:xfrm>
        <a:graphic>
          <a:graphicData uri="http://schemas.openxmlformats.org/drawingml/2006/table">
            <a:tbl>
              <a:tblPr firstRow="1" bandRow="1">
                <a:tableStyleId>{5C22544A-7EE6-4342-B048-85BDC9FD1C3A}</a:tableStyleId>
              </a:tblPr>
              <a:tblGrid>
                <a:gridCol w="393106">
                  <a:extLst>
                    <a:ext uri="{9D8B030D-6E8A-4147-A177-3AD203B41FA5}">
                      <a16:colId xmlns:a16="http://schemas.microsoft.com/office/drawing/2014/main" val="1488194741"/>
                    </a:ext>
                  </a:extLst>
                </a:gridCol>
                <a:gridCol w="434776">
                  <a:extLst>
                    <a:ext uri="{9D8B030D-6E8A-4147-A177-3AD203B41FA5}">
                      <a16:colId xmlns:a16="http://schemas.microsoft.com/office/drawing/2014/main" val="4153957943"/>
                    </a:ext>
                  </a:extLst>
                </a:gridCol>
              </a:tblGrid>
              <a:tr h="276817">
                <a:tc>
                  <a:txBody>
                    <a:bodyPr/>
                    <a:lstStyle/>
                    <a:p>
                      <a:r>
                        <a:rPr lang="en-US" sz="1400" b="0" dirty="0">
                          <a:solidFill>
                            <a:schemeClr val="tx1"/>
                          </a:solidFill>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US" sz="1400" b="0" dirty="0">
                          <a:solidFill>
                            <a:schemeClr val="tx1"/>
                          </a:solidFill>
                        </a:rPr>
                        <a:t>CF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795495178"/>
                  </a:ext>
                </a:extLst>
              </a:tr>
            </a:tbl>
          </a:graphicData>
        </a:graphic>
      </p:graphicFrame>
      <p:graphicFrame>
        <p:nvGraphicFramePr>
          <p:cNvPr id="27" name="Table 9">
            <a:extLst>
              <a:ext uri="{FF2B5EF4-FFF2-40B4-BE49-F238E27FC236}">
                <a16:creationId xmlns:a16="http://schemas.microsoft.com/office/drawing/2014/main" id="{981724A5-AE83-47C1-A1D0-F84C78620DD4}"/>
              </a:ext>
            </a:extLst>
          </p:cNvPr>
          <p:cNvGraphicFramePr>
            <a:graphicFrameLocks/>
          </p:cNvGraphicFramePr>
          <p:nvPr>
            <p:extLst>
              <p:ext uri="{D42A27DB-BD31-4B8C-83A1-F6EECF244321}">
                <p14:modId xmlns:p14="http://schemas.microsoft.com/office/powerpoint/2010/main" val="6968938"/>
              </p:ext>
            </p:extLst>
          </p:nvPr>
        </p:nvGraphicFramePr>
        <p:xfrm>
          <a:off x="3064867" y="1965351"/>
          <a:ext cx="827882" cy="304800"/>
        </p:xfrm>
        <a:graphic>
          <a:graphicData uri="http://schemas.openxmlformats.org/drawingml/2006/table">
            <a:tbl>
              <a:tblPr firstRow="1" bandRow="1">
                <a:tableStyleId>{5C22544A-7EE6-4342-B048-85BDC9FD1C3A}</a:tableStyleId>
              </a:tblPr>
              <a:tblGrid>
                <a:gridCol w="413941">
                  <a:extLst>
                    <a:ext uri="{9D8B030D-6E8A-4147-A177-3AD203B41FA5}">
                      <a16:colId xmlns:a16="http://schemas.microsoft.com/office/drawing/2014/main" val="1488194741"/>
                    </a:ext>
                  </a:extLst>
                </a:gridCol>
                <a:gridCol w="413941">
                  <a:extLst>
                    <a:ext uri="{9D8B030D-6E8A-4147-A177-3AD203B41FA5}">
                      <a16:colId xmlns:a16="http://schemas.microsoft.com/office/drawing/2014/main" val="4153957943"/>
                    </a:ext>
                  </a:extLst>
                </a:gridCol>
              </a:tblGrid>
              <a:tr h="0">
                <a:tc>
                  <a:txBody>
                    <a:bodyPr/>
                    <a:lstStyle/>
                    <a:p>
                      <a:r>
                        <a:rPr lang="en-US" sz="1400" b="0" dirty="0">
                          <a:solidFill>
                            <a:schemeClr val="tx1"/>
                          </a:solidFill>
                        </a:rPr>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US" sz="1400" b="0" dirty="0">
                          <a:solidFill>
                            <a:schemeClr val="tx1"/>
                          </a:solidFill>
                        </a:rPr>
                        <a:t>F</a:t>
                      </a:r>
                      <a:r>
                        <a:rPr lang="en-US" sz="1100" b="0" dirty="0">
                          <a:solidFill>
                            <a:schemeClr val="tx1"/>
                          </a:solidFill>
                        </a:rPr>
                        <a:t>D</a:t>
                      </a:r>
                      <a:endParaRPr 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795495178"/>
                  </a:ext>
                </a:extLst>
              </a:tr>
            </a:tbl>
          </a:graphicData>
        </a:graphic>
      </p:graphicFrame>
      <p:graphicFrame>
        <p:nvGraphicFramePr>
          <p:cNvPr id="29" name="Table 9">
            <a:extLst>
              <a:ext uri="{FF2B5EF4-FFF2-40B4-BE49-F238E27FC236}">
                <a16:creationId xmlns:a16="http://schemas.microsoft.com/office/drawing/2014/main" id="{9189508B-97A0-43A6-9624-20E8ADC004F1}"/>
              </a:ext>
            </a:extLst>
          </p:cNvPr>
          <p:cNvGraphicFramePr>
            <a:graphicFrameLocks/>
          </p:cNvGraphicFramePr>
          <p:nvPr>
            <p:extLst>
              <p:ext uri="{D42A27DB-BD31-4B8C-83A1-F6EECF244321}">
                <p14:modId xmlns:p14="http://schemas.microsoft.com/office/powerpoint/2010/main" val="557215570"/>
              </p:ext>
            </p:extLst>
          </p:nvPr>
        </p:nvGraphicFramePr>
        <p:xfrm>
          <a:off x="3056786" y="1477640"/>
          <a:ext cx="827882" cy="304800"/>
        </p:xfrm>
        <a:graphic>
          <a:graphicData uri="http://schemas.openxmlformats.org/drawingml/2006/table">
            <a:tbl>
              <a:tblPr firstRow="1" bandRow="1">
                <a:tableStyleId>{5C22544A-7EE6-4342-B048-85BDC9FD1C3A}</a:tableStyleId>
              </a:tblPr>
              <a:tblGrid>
                <a:gridCol w="413941">
                  <a:extLst>
                    <a:ext uri="{9D8B030D-6E8A-4147-A177-3AD203B41FA5}">
                      <a16:colId xmlns:a16="http://schemas.microsoft.com/office/drawing/2014/main" val="1488194741"/>
                    </a:ext>
                  </a:extLst>
                </a:gridCol>
                <a:gridCol w="413941">
                  <a:extLst>
                    <a:ext uri="{9D8B030D-6E8A-4147-A177-3AD203B41FA5}">
                      <a16:colId xmlns:a16="http://schemas.microsoft.com/office/drawing/2014/main" val="4153957943"/>
                    </a:ext>
                  </a:extLst>
                </a:gridCol>
              </a:tblGrid>
              <a:tr h="276817">
                <a:tc>
                  <a:txBody>
                    <a:bodyPr/>
                    <a:lstStyle/>
                    <a:p>
                      <a:r>
                        <a:rPr lang="en-US" sz="1400" b="0" dirty="0">
                          <a:solidFill>
                            <a:schemeClr val="tx1"/>
                          </a:solidFill>
                        </a:rPr>
                        <a:t> 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US" sz="1400" b="0" dirty="0">
                          <a:solidFill>
                            <a:schemeClr val="tx1"/>
                          </a:solidFill>
                        </a:rPr>
                        <a:t>F</a:t>
                      </a:r>
                      <a:r>
                        <a:rPr lang="en-US" sz="1100" b="0" dirty="0">
                          <a:solidFill>
                            <a:schemeClr val="tx1"/>
                          </a:solidFill>
                        </a:rPr>
                        <a:t>E</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795495178"/>
                  </a:ext>
                </a:extLst>
              </a:tr>
            </a:tbl>
          </a:graphicData>
        </a:graphic>
      </p:graphicFrame>
      <p:graphicFrame>
        <p:nvGraphicFramePr>
          <p:cNvPr id="32" name="Table 9">
            <a:extLst>
              <a:ext uri="{FF2B5EF4-FFF2-40B4-BE49-F238E27FC236}">
                <a16:creationId xmlns:a16="http://schemas.microsoft.com/office/drawing/2014/main" id="{5027AE8F-9D94-4B33-9838-BE26ED42FCAC}"/>
              </a:ext>
            </a:extLst>
          </p:cNvPr>
          <p:cNvGraphicFramePr>
            <a:graphicFrameLocks/>
          </p:cNvGraphicFramePr>
          <p:nvPr>
            <p:extLst>
              <p:ext uri="{D42A27DB-BD31-4B8C-83A1-F6EECF244321}">
                <p14:modId xmlns:p14="http://schemas.microsoft.com/office/powerpoint/2010/main" val="1130929822"/>
              </p:ext>
            </p:extLst>
          </p:nvPr>
        </p:nvGraphicFramePr>
        <p:xfrm>
          <a:off x="3056786" y="989929"/>
          <a:ext cx="827882" cy="304800"/>
        </p:xfrm>
        <a:graphic>
          <a:graphicData uri="http://schemas.openxmlformats.org/drawingml/2006/table">
            <a:tbl>
              <a:tblPr firstRow="1" bandRow="1">
                <a:tableStyleId>{5C22544A-7EE6-4342-B048-85BDC9FD1C3A}</a:tableStyleId>
              </a:tblPr>
              <a:tblGrid>
                <a:gridCol w="413941">
                  <a:extLst>
                    <a:ext uri="{9D8B030D-6E8A-4147-A177-3AD203B41FA5}">
                      <a16:colId xmlns:a16="http://schemas.microsoft.com/office/drawing/2014/main" val="1488194741"/>
                    </a:ext>
                  </a:extLst>
                </a:gridCol>
                <a:gridCol w="413941">
                  <a:extLst>
                    <a:ext uri="{9D8B030D-6E8A-4147-A177-3AD203B41FA5}">
                      <a16:colId xmlns:a16="http://schemas.microsoft.com/office/drawing/2014/main" val="4153957943"/>
                    </a:ext>
                  </a:extLst>
                </a:gridCol>
              </a:tblGrid>
              <a:tr h="0">
                <a:tc>
                  <a:txBody>
                    <a:bodyPr/>
                    <a:lstStyle/>
                    <a:p>
                      <a:r>
                        <a:rPr lang="en-US" sz="1400" b="0" dirty="0">
                          <a:solidFill>
                            <a:schemeClr val="tx1"/>
                          </a:solidFill>
                        </a:rPr>
                        <a:t> 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US" sz="1400" b="0" dirty="0">
                          <a:solidFill>
                            <a:schemeClr val="tx1"/>
                          </a:solidFill>
                        </a:rPr>
                        <a:t>F</a:t>
                      </a:r>
                      <a:r>
                        <a:rPr lang="en-US" sz="1100" b="0" dirty="0">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795495178"/>
                  </a:ext>
                </a:extLst>
              </a:tr>
            </a:tbl>
          </a:graphicData>
        </a:graphic>
      </p:graphicFrame>
      <p:graphicFrame>
        <p:nvGraphicFramePr>
          <p:cNvPr id="19" name="Table 9">
            <a:extLst>
              <a:ext uri="{FF2B5EF4-FFF2-40B4-BE49-F238E27FC236}">
                <a16:creationId xmlns:a16="http://schemas.microsoft.com/office/drawing/2014/main" id="{16E9AE96-49CB-4E2D-95C1-54BC35388971}"/>
              </a:ext>
            </a:extLst>
          </p:cNvPr>
          <p:cNvGraphicFramePr>
            <a:graphicFrameLocks/>
          </p:cNvGraphicFramePr>
          <p:nvPr>
            <p:extLst>
              <p:ext uri="{D42A27DB-BD31-4B8C-83A1-F6EECF244321}">
                <p14:modId xmlns:p14="http://schemas.microsoft.com/office/powerpoint/2010/main" val="443305077"/>
              </p:ext>
            </p:extLst>
          </p:nvPr>
        </p:nvGraphicFramePr>
        <p:xfrm>
          <a:off x="3056786" y="3720952"/>
          <a:ext cx="827882" cy="304800"/>
        </p:xfrm>
        <a:graphic>
          <a:graphicData uri="http://schemas.openxmlformats.org/drawingml/2006/table">
            <a:tbl>
              <a:tblPr firstRow="1" bandRow="1">
                <a:tableStyleId>{5C22544A-7EE6-4342-B048-85BDC9FD1C3A}</a:tableStyleId>
              </a:tblPr>
              <a:tblGrid>
                <a:gridCol w="413941">
                  <a:extLst>
                    <a:ext uri="{9D8B030D-6E8A-4147-A177-3AD203B41FA5}">
                      <a16:colId xmlns:a16="http://schemas.microsoft.com/office/drawing/2014/main" val="1488194741"/>
                    </a:ext>
                  </a:extLst>
                </a:gridCol>
                <a:gridCol w="413941">
                  <a:extLst>
                    <a:ext uri="{9D8B030D-6E8A-4147-A177-3AD203B41FA5}">
                      <a16:colId xmlns:a16="http://schemas.microsoft.com/office/drawing/2014/main" val="4153957943"/>
                    </a:ext>
                  </a:extLst>
                </a:gridCol>
              </a:tblGrid>
              <a:tr h="276817">
                <a:tc>
                  <a:txBody>
                    <a:bodyPr/>
                    <a:lstStyle/>
                    <a:p>
                      <a:r>
                        <a:rPr lang="en-US" sz="1400" b="0" dirty="0">
                          <a:solidFill>
                            <a:schemeClr val="tx1"/>
                          </a:solidFill>
                        </a:rPr>
                        <a:t> 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US" sz="1400" b="0" dirty="0">
                          <a:solidFill>
                            <a:schemeClr val="tx1"/>
                          </a:solidFill>
                        </a:rPr>
                        <a:t>F</a:t>
                      </a:r>
                      <a:r>
                        <a:rPr lang="en-US" sz="1100" b="0" dirty="0">
                          <a:solidFill>
                            <a:schemeClr val="tx1"/>
                          </a:solidFill>
                        </a:rPr>
                        <a:t>A</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795495178"/>
                  </a:ext>
                </a:extLst>
              </a:tr>
            </a:tbl>
          </a:graphicData>
        </a:graphic>
      </p:graphicFrame>
      <p:graphicFrame>
        <p:nvGraphicFramePr>
          <p:cNvPr id="23" name="Table 9">
            <a:extLst>
              <a:ext uri="{FF2B5EF4-FFF2-40B4-BE49-F238E27FC236}">
                <a16:creationId xmlns:a16="http://schemas.microsoft.com/office/drawing/2014/main" id="{1898BE2D-7574-43D8-A9A6-EE1FA1727175}"/>
              </a:ext>
            </a:extLst>
          </p:cNvPr>
          <p:cNvGraphicFramePr>
            <a:graphicFrameLocks/>
          </p:cNvGraphicFramePr>
          <p:nvPr>
            <p:extLst>
              <p:ext uri="{D42A27DB-BD31-4B8C-83A1-F6EECF244321}">
                <p14:modId xmlns:p14="http://schemas.microsoft.com/office/powerpoint/2010/main" val="1467227876"/>
              </p:ext>
            </p:extLst>
          </p:nvPr>
        </p:nvGraphicFramePr>
        <p:xfrm>
          <a:off x="3078956" y="2724150"/>
          <a:ext cx="827882" cy="304800"/>
        </p:xfrm>
        <a:graphic>
          <a:graphicData uri="http://schemas.openxmlformats.org/drawingml/2006/table">
            <a:tbl>
              <a:tblPr firstRow="1" bandRow="1">
                <a:tableStyleId>{5C22544A-7EE6-4342-B048-85BDC9FD1C3A}</a:tableStyleId>
              </a:tblPr>
              <a:tblGrid>
                <a:gridCol w="413941">
                  <a:extLst>
                    <a:ext uri="{9D8B030D-6E8A-4147-A177-3AD203B41FA5}">
                      <a16:colId xmlns:a16="http://schemas.microsoft.com/office/drawing/2014/main" val="1488194741"/>
                    </a:ext>
                  </a:extLst>
                </a:gridCol>
                <a:gridCol w="413941">
                  <a:extLst>
                    <a:ext uri="{9D8B030D-6E8A-4147-A177-3AD203B41FA5}">
                      <a16:colId xmlns:a16="http://schemas.microsoft.com/office/drawing/2014/main" val="4153957943"/>
                    </a:ext>
                  </a:extLst>
                </a:gridCol>
              </a:tblGrid>
              <a:tr h="276817">
                <a:tc>
                  <a:txBody>
                    <a:bodyPr/>
                    <a:lstStyle/>
                    <a:p>
                      <a:r>
                        <a:rPr lang="en-US" sz="1400" b="0" dirty="0">
                          <a:solidFill>
                            <a:schemeClr val="tx1"/>
                          </a:solidFill>
                        </a:rPr>
                        <a:t> 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US" sz="1400" b="0" dirty="0">
                          <a:solidFill>
                            <a:schemeClr val="tx1"/>
                          </a:solidFill>
                        </a:rPr>
                        <a:t>F</a:t>
                      </a:r>
                      <a:r>
                        <a:rPr lang="en-US" sz="1100" b="0" dirty="0">
                          <a:solidFill>
                            <a:schemeClr val="tx1"/>
                          </a:solidFill>
                        </a:rPr>
                        <a:t>G</a:t>
                      </a:r>
                      <a:endParaRPr 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795495178"/>
                  </a:ext>
                </a:extLst>
              </a:tr>
            </a:tbl>
          </a:graphicData>
        </a:graphic>
      </p:graphicFrame>
      <p:pic>
        <p:nvPicPr>
          <p:cNvPr id="30" name="Picture 29">
            <a:extLst>
              <a:ext uri="{FF2B5EF4-FFF2-40B4-BE49-F238E27FC236}">
                <a16:creationId xmlns:a16="http://schemas.microsoft.com/office/drawing/2014/main" id="{A5EE47EE-6CAF-4D68-A54A-9F9F968ADD2E}"/>
              </a:ext>
            </a:extLst>
          </p:cNvPr>
          <p:cNvPicPr>
            <a:picLocks noChangeAspect="1"/>
          </p:cNvPicPr>
          <p:nvPr/>
        </p:nvPicPr>
        <p:blipFill>
          <a:blip r:embed="rId2"/>
          <a:stretch>
            <a:fillRect/>
          </a:stretch>
        </p:blipFill>
        <p:spPr>
          <a:xfrm>
            <a:off x="1438850" y="671510"/>
            <a:ext cx="1303857" cy="3586165"/>
          </a:xfrm>
          <a:prstGeom prst="rect">
            <a:avLst/>
          </a:prstGeom>
        </p:spPr>
      </p:pic>
    </p:spTree>
    <p:extLst>
      <p:ext uri="{BB962C8B-B14F-4D97-AF65-F5344CB8AC3E}">
        <p14:creationId xmlns:p14="http://schemas.microsoft.com/office/powerpoint/2010/main" val="1824381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9"/>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nodeType="clickEffect">
                                  <p:stCondLst>
                                    <p:cond delay="0"/>
                                  </p:stCondLst>
                                  <p:childTnLst>
                                    <p:animMotion origin="layout" path="M -3.88889E-6 -2.83951E-6 L -0.00104 0.10309 " pathEditMode="relative" rAng="0" ptsTypes="AA">
                                      <p:cBhvr>
                                        <p:cTn id="10" dur="2000" fill="hold"/>
                                        <p:tgtEl>
                                          <p:spTgt spid="25"/>
                                        </p:tgtEl>
                                        <p:attrNameLst>
                                          <p:attrName>ppt_x</p:attrName>
                                          <p:attrName>ppt_y</p:attrName>
                                        </p:attrNameLst>
                                      </p:cBhvr>
                                      <p:rCtr x="-52" y="5154"/>
                                    </p:animMotion>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nodeType="clickEffect">
                                  <p:stCondLst>
                                    <p:cond delay="0"/>
                                  </p:stCondLst>
                                  <p:childTnLst>
                                    <p:animMotion origin="layout" path="M -3.88889E-6 2.46914E-7 L 0.00087 0.10556 " pathEditMode="relative" rAng="0" ptsTypes="AA">
                                      <p:cBhvr>
                                        <p:cTn id="14" dur="2000" fill="hold"/>
                                        <p:tgtEl>
                                          <p:spTgt spid="26"/>
                                        </p:tgtEl>
                                        <p:attrNameLst>
                                          <p:attrName>ppt_x</p:attrName>
                                          <p:attrName>ppt_y</p:attrName>
                                        </p:attrNameLst>
                                      </p:cBhvr>
                                      <p:rCtr x="35" y="5278"/>
                                    </p:animMotion>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0-#ppt_w/2"/>
                                          </p:val>
                                        </p:tav>
                                        <p:tav tm="100000">
                                          <p:val>
                                            <p:strVal val="#ppt_x"/>
                                          </p:val>
                                        </p:tav>
                                      </p:tavLst>
                                    </p:anim>
                                    <p:anim calcmode="lin" valueType="num">
                                      <p:cBhvr additive="base">
                                        <p:cTn id="20"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1E41397-5AFD-48A6-8E67-C8C08E1B9325}"/>
              </a:ext>
            </a:extLst>
          </p:cNvPr>
          <p:cNvSpPr>
            <a:spLocks noGrp="1"/>
          </p:cNvSpPr>
          <p:nvPr>
            <p:ph idx="1"/>
          </p:nvPr>
        </p:nvSpPr>
        <p:spPr/>
        <p:txBody>
          <a:bodyPr/>
          <a:lstStyle/>
          <a:p>
            <a:pPr marL="0" indent="0">
              <a:buNone/>
            </a:pPr>
            <a:r>
              <a:rPr lang="en-US" dirty="0"/>
              <a:t>     Any Queries in DAS design </a:t>
            </a:r>
          </a:p>
        </p:txBody>
      </p:sp>
    </p:spTree>
    <p:extLst>
      <p:ext uri="{BB962C8B-B14F-4D97-AF65-F5344CB8AC3E}">
        <p14:creationId xmlns:p14="http://schemas.microsoft.com/office/powerpoint/2010/main" val="3834081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FB3E0C4-CF02-477E-B386-F5A602B29916}"/>
              </a:ext>
            </a:extLst>
          </p:cNvPr>
          <p:cNvSpPr>
            <a:spLocks noGrp="1"/>
          </p:cNvSpPr>
          <p:nvPr>
            <p:ph type="body" sz="half" idx="2"/>
          </p:nvPr>
        </p:nvSpPr>
        <p:spPr>
          <a:xfrm>
            <a:off x="1279185" y="1609606"/>
            <a:ext cx="6565569" cy="2787155"/>
          </a:xfrm>
        </p:spPr>
        <p:txBody>
          <a:bodyPr/>
          <a:lstStyle/>
          <a:p>
            <a:pPr algn="ctr"/>
            <a:r>
              <a:rPr lang="en-US" b="0" i="0" dirty="0">
                <a:effectLst/>
                <a:latin typeface="Roboto"/>
              </a:rPr>
              <a:t>In an operating system that uses paging for memory management, a page replacement algorithm is needed to decide which page needs to be replaced when new page comes in.</a:t>
            </a:r>
            <a:endParaRPr lang="en-US" dirty="0"/>
          </a:p>
        </p:txBody>
      </p:sp>
      <p:sp>
        <p:nvSpPr>
          <p:cNvPr id="4" name="TextBox 3">
            <a:extLst>
              <a:ext uri="{FF2B5EF4-FFF2-40B4-BE49-F238E27FC236}">
                <a16:creationId xmlns:a16="http://schemas.microsoft.com/office/drawing/2014/main" id="{AA2E5BED-4E69-4BC5-99BF-005833D3ED6D}"/>
              </a:ext>
            </a:extLst>
          </p:cNvPr>
          <p:cNvSpPr txBox="1"/>
          <p:nvPr/>
        </p:nvSpPr>
        <p:spPr>
          <a:xfrm>
            <a:off x="357189" y="532389"/>
            <a:ext cx="8022430" cy="1077218"/>
          </a:xfrm>
          <a:prstGeom prst="rect">
            <a:avLst/>
          </a:prstGeom>
          <a:noFill/>
        </p:spPr>
        <p:txBody>
          <a:bodyPr wrap="square" rtlCol="0">
            <a:spAutoFit/>
          </a:bodyPr>
          <a:lstStyle/>
          <a:p>
            <a:pPr algn="ctr"/>
            <a:r>
              <a:rPr lang="en-US" sz="3200" b="1" dirty="0"/>
              <a:t>Page replacement algorithm</a:t>
            </a:r>
          </a:p>
          <a:p>
            <a:pPr algn="ctr"/>
            <a:endParaRPr lang="en-US" sz="3200" b="1" dirty="0"/>
          </a:p>
        </p:txBody>
      </p:sp>
    </p:spTree>
    <p:extLst>
      <p:ext uri="{BB962C8B-B14F-4D97-AF65-F5344CB8AC3E}">
        <p14:creationId xmlns:p14="http://schemas.microsoft.com/office/powerpoint/2010/main" val="33506121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6" name="Straight Connector 65">
            <a:extLst>
              <a:ext uri="{FF2B5EF4-FFF2-40B4-BE49-F238E27FC236}">
                <a16:creationId xmlns:a16="http://schemas.microsoft.com/office/drawing/2014/main" id="{99AE2756-0FC4-4155-83E7-58AAAB63E7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049266" y="358311"/>
            <a:ext cx="0" cy="27432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68" name="Rectangle 67">
            <a:extLst>
              <a:ext uri="{FF2B5EF4-FFF2-40B4-BE49-F238E27FC236}">
                <a16:creationId xmlns:a16="http://schemas.microsoft.com/office/drawing/2014/main" id="{247AB924-1B87-43FC-B7C7-B112D5C51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83551" y="3475159"/>
            <a:ext cx="8579094" cy="138319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89BD8A6-DA1A-42E3-BFB4-EADDECF613E6}"/>
              </a:ext>
            </a:extLst>
          </p:cNvPr>
          <p:cNvSpPr txBox="1"/>
          <p:nvPr/>
        </p:nvSpPr>
        <p:spPr>
          <a:xfrm>
            <a:off x="395653" y="3567478"/>
            <a:ext cx="8354891" cy="697835"/>
          </a:xfrm>
          <a:prstGeom prst="rect">
            <a:avLst/>
          </a:prstGeom>
        </p:spPr>
        <p:txBody>
          <a:bodyPr vert="horz" lIns="91440" tIns="45720" rIns="91440" bIns="45720" rtlCol="0" anchor="b">
            <a:normAutofit/>
          </a:bodyPr>
          <a:lstStyle/>
          <a:p>
            <a:pPr algn="ctr" defTabSz="914400">
              <a:lnSpc>
                <a:spcPct val="90000"/>
              </a:lnSpc>
              <a:spcBef>
                <a:spcPct val="0"/>
              </a:spcBef>
              <a:spcAft>
                <a:spcPts val="600"/>
              </a:spcAft>
            </a:pPr>
            <a:r>
              <a:rPr lang="en-US" sz="3200" b="1">
                <a:solidFill>
                  <a:srgbClr val="FFFFFF"/>
                </a:solidFill>
                <a:latin typeface="+mj-lt"/>
                <a:ea typeface="+mj-ea"/>
                <a:cs typeface="+mj-cs"/>
              </a:rPr>
              <a:t>Performance for Looping Type Workloads</a:t>
            </a:r>
          </a:p>
        </p:txBody>
      </p:sp>
      <p:pic>
        <p:nvPicPr>
          <p:cNvPr id="12" name="Picture 11" descr="A close up of a map&#10;&#10;Description automatically generated">
            <a:extLst>
              <a:ext uri="{FF2B5EF4-FFF2-40B4-BE49-F238E27FC236}">
                <a16:creationId xmlns:a16="http://schemas.microsoft.com/office/drawing/2014/main" id="{BA5EAB7D-5F6C-44B3-8025-2A24D1E3F5CE}"/>
              </a:ext>
            </a:extLst>
          </p:cNvPr>
          <p:cNvPicPr>
            <a:picLocks noChangeAspect="1"/>
          </p:cNvPicPr>
          <p:nvPr/>
        </p:nvPicPr>
        <p:blipFill>
          <a:blip r:embed="rId3"/>
          <a:stretch>
            <a:fillRect/>
          </a:stretch>
        </p:blipFill>
        <p:spPr>
          <a:xfrm>
            <a:off x="240030" y="824267"/>
            <a:ext cx="2569206" cy="1811290"/>
          </a:xfrm>
          <a:prstGeom prst="rect">
            <a:avLst/>
          </a:prstGeom>
        </p:spPr>
      </p:pic>
      <p:pic>
        <p:nvPicPr>
          <p:cNvPr id="18" name="Picture 17" descr="A close up of a map&#10;&#10;Description automatically generated">
            <a:extLst>
              <a:ext uri="{FF2B5EF4-FFF2-40B4-BE49-F238E27FC236}">
                <a16:creationId xmlns:a16="http://schemas.microsoft.com/office/drawing/2014/main" id="{01982FA6-68F3-4B6B-87D6-7CC1158600A2}"/>
              </a:ext>
            </a:extLst>
          </p:cNvPr>
          <p:cNvPicPr>
            <a:picLocks noChangeAspect="1"/>
          </p:cNvPicPr>
          <p:nvPr/>
        </p:nvPicPr>
        <p:blipFill>
          <a:blip r:embed="rId4"/>
          <a:stretch>
            <a:fillRect/>
          </a:stretch>
        </p:blipFill>
        <p:spPr>
          <a:xfrm>
            <a:off x="3289296" y="831883"/>
            <a:ext cx="2574993" cy="1796057"/>
          </a:xfrm>
          <a:prstGeom prst="rect">
            <a:avLst/>
          </a:prstGeom>
        </p:spPr>
      </p:pic>
      <p:cxnSp>
        <p:nvCxnSpPr>
          <p:cNvPr id="70" name="Straight Connector 69">
            <a:extLst>
              <a:ext uri="{FF2B5EF4-FFF2-40B4-BE49-F238E27FC236}">
                <a16:creationId xmlns:a16="http://schemas.microsoft.com/office/drawing/2014/main" id="{818DC98F-4057-4645-B948-F604F39A9C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5050" y="358311"/>
            <a:ext cx="0" cy="27432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19" name="Picture 18" descr="A close up of a map&#10;&#10;Description automatically generated">
            <a:extLst>
              <a:ext uri="{FF2B5EF4-FFF2-40B4-BE49-F238E27FC236}">
                <a16:creationId xmlns:a16="http://schemas.microsoft.com/office/drawing/2014/main" id="{64CAC0E8-F945-4657-A0D8-06DACF088C9D}"/>
              </a:ext>
            </a:extLst>
          </p:cNvPr>
          <p:cNvPicPr>
            <a:picLocks noChangeAspect="1"/>
          </p:cNvPicPr>
          <p:nvPr/>
        </p:nvPicPr>
        <p:blipFill>
          <a:blip r:embed="rId5"/>
          <a:stretch>
            <a:fillRect/>
          </a:stretch>
        </p:blipFill>
        <p:spPr>
          <a:xfrm>
            <a:off x="6337293" y="815770"/>
            <a:ext cx="2567937" cy="1861754"/>
          </a:xfrm>
          <a:prstGeom prst="rect">
            <a:avLst/>
          </a:prstGeom>
        </p:spPr>
      </p:pic>
      <p:cxnSp>
        <p:nvCxnSpPr>
          <p:cNvPr id="72" name="Straight Connector 71">
            <a:extLst>
              <a:ext uri="{FF2B5EF4-FFF2-40B4-BE49-F238E27FC236}">
                <a16:creationId xmlns:a16="http://schemas.microsoft.com/office/drawing/2014/main" id="{DAD2B705-4A9B-408D-AA80-4F41045E09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657350" y="4304018"/>
            <a:ext cx="58293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09398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46" name="Straight Connector 45">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72000" y="358311"/>
            <a:ext cx="0" cy="27432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83551" y="3475159"/>
            <a:ext cx="8579094" cy="138319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33F8AEB-1AC3-4523-9268-B873CC304437}"/>
              </a:ext>
            </a:extLst>
          </p:cNvPr>
          <p:cNvSpPr txBox="1"/>
          <p:nvPr/>
        </p:nvSpPr>
        <p:spPr>
          <a:xfrm>
            <a:off x="395653" y="3567478"/>
            <a:ext cx="8354891" cy="697835"/>
          </a:xfrm>
          <a:prstGeom prst="rect">
            <a:avLst/>
          </a:prstGeom>
        </p:spPr>
        <p:txBody>
          <a:bodyPr vert="horz" lIns="91440" tIns="45720" rIns="91440" bIns="45720" rtlCol="0" anchor="b">
            <a:normAutofit/>
          </a:bodyPr>
          <a:lstStyle/>
          <a:p>
            <a:pPr algn="ctr" defTabSz="914400">
              <a:lnSpc>
                <a:spcPct val="90000"/>
              </a:lnSpc>
              <a:spcBef>
                <a:spcPct val="0"/>
              </a:spcBef>
              <a:spcAft>
                <a:spcPts val="600"/>
              </a:spcAft>
            </a:pPr>
            <a:r>
              <a:rPr lang="en-US" sz="2900" b="1">
                <a:solidFill>
                  <a:srgbClr val="FFFFFF"/>
                </a:solidFill>
                <a:latin typeface="+mj-lt"/>
                <a:ea typeface="+mj-ea"/>
                <a:cs typeface="+mj-cs"/>
              </a:rPr>
              <a:t>Performance for the probabilistic workloads</a:t>
            </a:r>
          </a:p>
        </p:txBody>
      </p:sp>
      <p:pic>
        <p:nvPicPr>
          <p:cNvPr id="9" name="Picture 8">
            <a:extLst>
              <a:ext uri="{FF2B5EF4-FFF2-40B4-BE49-F238E27FC236}">
                <a16:creationId xmlns:a16="http://schemas.microsoft.com/office/drawing/2014/main" id="{613D9E0F-39D6-439B-AD7D-DA2B30231D3C}"/>
              </a:ext>
            </a:extLst>
          </p:cNvPr>
          <p:cNvPicPr>
            <a:picLocks noChangeAspect="1"/>
          </p:cNvPicPr>
          <p:nvPr/>
        </p:nvPicPr>
        <p:blipFill>
          <a:blip r:embed="rId3"/>
          <a:stretch>
            <a:fillRect/>
          </a:stretch>
        </p:blipFill>
        <p:spPr>
          <a:xfrm>
            <a:off x="240030" y="287504"/>
            <a:ext cx="4091937" cy="2884815"/>
          </a:xfrm>
          <a:prstGeom prst="rect">
            <a:avLst/>
          </a:prstGeom>
        </p:spPr>
      </p:pic>
      <p:pic>
        <p:nvPicPr>
          <p:cNvPr id="8" name="Picture 7">
            <a:extLst>
              <a:ext uri="{FF2B5EF4-FFF2-40B4-BE49-F238E27FC236}">
                <a16:creationId xmlns:a16="http://schemas.microsoft.com/office/drawing/2014/main" id="{D0FB281D-88FB-434B-B717-29F0F9FDEB21}"/>
              </a:ext>
            </a:extLst>
          </p:cNvPr>
          <p:cNvPicPr>
            <a:picLocks noChangeAspect="1"/>
          </p:cNvPicPr>
          <p:nvPr/>
        </p:nvPicPr>
        <p:blipFill>
          <a:blip r:embed="rId4"/>
          <a:stretch>
            <a:fillRect/>
          </a:stretch>
        </p:blipFill>
        <p:spPr>
          <a:xfrm>
            <a:off x="4812032" y="287504"/>
            <a:ext cx="4091938" cy="2884816"/>
          </a:xfrm>
          <a:prstGeom prst="rect">
            <a:avLst/>
          </a:prstGeom>
        </p:spPr>
      </p:pic>
      <p:cxnSp>
        <p:nvCxnSpPr>
          <p:cNvPr id="50" name="Straight Connector 49">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657350" y="4304018"/>
            <a:ext cx="58293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33619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5" name="Straight Connector 54">
            <a:extLst>
              <a:ext uri="{FF2B5EF4-FFF2-40B4-BE49-F238E27FC236}">
                <a16:creationId xmlns:a16="http://schemas.microsoft.com/office/drawing/2014/main" id="{99AE2756-0FC4-4155-83E7-58AAAB63E7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049266" y="358311"/>
            <a:ext cx="0" cy="27432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247AB924-1B87-43FC-B7C7-B112D5C51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83551" y="3475159"/>
            <a:ext cx="8579094" cy="138319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C869837-B356-4323-88F3-C68DD3D2F473}"/>
              </a:ext>
            </a:extLst>
          </p:cNvPr>
          <p:cNvSpPr txBox="1"/>
          <p:nvPr/>
        </p:nvSpPr>
        <p:spPr>
          <a:xfrm>
            <a:off x="395653" y="3567478"/>
            <a:ext cx="8354891" cy="697835"/>
          </a:xfrm>
          <a:prstGeom prst="rect">
            <a:avLst/>
          </a:prstGeom>
        </p:spPr>
        <p:txBody>
          <a:bodyPr vert="horz" lIns="91440" tIns="45720" rIns="91440" bIns="45720" rtlCol="0" anchor="b">
            <a:normAutofit/>
          </a:bodyPr>
          <a:lstStyle/>
          <a:p>
            <a:pPr algn="ctr" defTabSz="914400">
              <a:lnSpc>
                <a:spcPct val="90000"/>
              </a:lnSpc>
              <a:spcBef>
                <a:spcPct val="0"/>
              </a:spcBef>
              <a:spcAft>
                <a:spcPts val="600"/>
              </a:spcAft>
            </a:pPr>
            <a:r>
              <a:rPr lang="en-US" sz="3500">
                <a:solidFill>
                  <a:srgbClr val="FFFFFF"/>
                </a:solidFill>
                <a:latin typeface="+mj-lt"/>
                <a:ea typeface="+mj-ea"/>
                <a:cs typeface="+mj-cs"/>
              </a:rPr>
              <a:t>Performance for Mixed Type Workloads</a:t>
            </a:r>
          </a:p>
        </p:txBody>
      </p:sp>
      <p:pic>
        <p:nvPicPr>
          <p:cNvPr id="14" name="Picture 13" descr="A close up of a map&#10;&#10;Description automatically generated">
            <a:extLst>
              <a:ext uri="{FF2B5EF4-FFF2-40B4-BE49-F238E27FC236}">
                <a16:creationId xmlns:a16="http://schemas.microsoft.com/office/drawing/2014/main" id="{02461F19-DA16-4333-9A75-7E4964AF1420}"/>
              </a:ext>
            </a:extLst>
          </p:cNvPr>
          <p:cNvPicPr>
            <a:picLocks noChangeAspect="1"/>
          </p:cNvPicPr>
          <p:nvPr/>
        </p:nvPicPr>
        <p:blipFill>
          <a:blip r:embed="rId3"/>
          <a:stretch>
            <a:fillRect/>
          </a:stretch>
        </p:blipFill>
        <p:spPr>
          <a:xfrm>
            <a:off x="240030" y="801786"/>
            <a:ext cx="2569206" cy="1856251"/>
          </a:xfrm>
          <a:prstGeom prst="rect">
            <a:avLst/>
          </a:prstGeom>
        </p:spPr>
      </p:pic>
      <p:pic>
        <p:nvPicPr>
          <p:cNvPr id="16" name="Picture 15" descr="A close up of a map&#10;&#10;Description automatically generated">
            <a:extLst>
              <a:ext uri="{FF2B5EF4-FFF2-40B4-BE49-F238E27FC236}">
                <a16:creationId xmlns:a16="http://schemas.microsoft.com/office/drawing/2014/main" id="{940F9DA0-6092-4A9F-AECC-DCD5C1BC2177}"/>
              </a:ext>
            </a:extLst>
          </p:cNvPr>
          <p:cNvPicPr>
            <a:picLocks noChangeAspect="1"/>
          </p:cNvPicPr>
          <p:nvPr/>
        </p:nvPicPr>
        <p:blipFill>
          <a:blip r:embed="rId4"/>
          <a:stretch>
            <a:fillRect/>
          </a:stretch>
        </p:blipFill>
        <p:spPr>
          <a:xfrm>
            <a:off x="3289296" y="809352"/>
            <a:ext cx="2574993" cy="1841119"/>
          </a:xfrm>
          <a:prstGeom prst="rect">
            <a:avLst/>
          </a:prstGeom>
        </p:spPr>
      </p:pic>
      <p:cxnSp>
        <p:nvCxnSpPr>
          <p:cNvPr id="59" name="Straight Connector 58">
            <a:extLst>
              <a:ext uri="{FF2B5EF4-FFF2-40B4-BE49-F238E27FC236}">
                <a16:creationId xmlns:a16="http://schemas.microsoft.com/office/drawing/2014/main" id="{818DC98F-4057-4645-B948-F604F39A9C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5050" y="358311"/>
            <a:ext cx="0" cy="27432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18" name="Picture 17" descr="A close up of a map&#10;&#10;Description automatically generated">
            <a:extLst>
              <a:ext uri="{FF2B5EF4-FFF2-40B4-BE49-F238E27FC236}">
                <a16:creationId xmlns:a16="http://schemas.microsoft.com/office/drawing/2014/main" id="{E97D6949-9D07-403C-9722-1A3910C89307}"/>
              </a:ext>
            </a:extLst>
          </p:cNvPr>
          <p:cNvPicPr>
            <a:picLocks noChangeAspect="1"/>
          </p:cNvPicPr>
          <p:nvPr/>
        </p:nvPicPr>
        <p:blipFill>
          <a:blip r:embed="rId5"/>
          <a:stretch>
            <a:fillRect/>
          </a:stretch>
        </p:blipFill>
        <p:spPr>
          <a:xfrm>
            <a:off x="6337293" y="815770"/>
            <a:ext cx="2567937" cy="1861754"/>
          </a:xfrm>
          <a:prstGeom prst="rect">
            <a:avLst/>
          </a:prstGeom>
        </p:spPr>
      </p:pic>
      <p:cxnSp>
        <p:nvCxnSpPr>
          <p:cNvPr id="61" name="Straight Connector 60">
            <a:extLst>
              <a:ext uri="{FF2B5EF4-FFF2-40B4-BE49-F238E27FC236}">
                <a16:creationId xmlns:a16="http://schemas.microsoft.com/office/drawing/2014/main" id="{DAD2B705-4A9B-408D-AA80-4F41045E09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657350" y="4304018"/>
            <a:ext cx="58293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7050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5">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7282" y="476786"/>
            <a:ext cx="8356656" cy="1861602"/>
            <a:chOff x="409710" y="635715"/>
            <a:chExt cx="11142208" cy="2482136"/>
          </a:xfrm>
        </p:grpSpPr>
        <p:sp>
          <p:nvSpPr>
            <p:cNvPr id="19"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22">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 name="TextBox 2">
            <a:extLst>
              <a:ext uri="{FF2B5EF4-FFF2-40B4-BE49-F238E27FC236}">
                <a16:creationId xmlns:a16="http://schemas.microsoft.com/office/drawing/2014/main" id="{82F825FB-60D4-4801-8DE5-B66A2FDF1BC7}"/>
              </a:ext>
            </a:extLst>
          </p:cNvPr>
          <p:cNvSpPr txBox="1"/>
          <p:nvPr/>
        </p:nvSpPr>
        <p:spPr>
          <a:xfrm>
            <a:off x="785460" y="569853"/>
            <a:ext cx="7729890" cy="994173"/>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000">
                <a:solidFill>
                  <a:srgbClr val="FFFFFF"/>
                </a:solidFill>
                <a:latin typeface="+mj-lt"/>
                <a:ea typeface="+mj-ea"/>
                <a:cs typeface="+mj-cs"/>
              </a:rPr>
              <a:t>Performance for Temporally Clustered Type</a:t>
            </a:r>
          </a:p>
        </p:txBody>
      </p:sp>
      <p:sp>
        <p:nvSpPr>
          <p:cNvPr id="8" name="Content Placeholder 7">
            <a:extLst>
              <a:ext uri="{FF2B5EF4-FFF2-40B4-BE49-F238E27FC236}">
                <a16:creationId xmlns:a16="http://schemas.microsoft.com/office/drawing/2014/main" id="{32EEC5ED-1DE7-42A0-A3E8-F8F94CF52A2A}"/>
              </a:ext>
            </a:extLst>
          </p:cNvPr>
          <p:cNvSpPr>
            <a:spLocks noGrp="1"/>
          </p:cNvSpPr>
          <p:nvPr>
            <p:ph idx="1"/>
          </p:nvPr>
        </p:nvSpPr>
        <p:spPr>
          <a:xfrm>
            <a:off x="1068678" y="1870837"/>
            <a:ext cx="3040158" cy="2672369"/>
          </a:xfrm>
        </p:spPr>
        <p:txBody>
          <a:bodyPr vert="horz" lIns="91440" tIns="45720" rIns="91440" bIns="45720" rtlCol="0">
            <a:normAutofit/>
          </a:bodyPr>
          <a:lstStyle/>
          <a:p>
            <a:pPr marL="114300" indent="0" defTabSz="914400">
              <a:lnSpc>
                <a:spcPct val="90000"/>
              </a:lnSpc>
              <a:buNone/>
            </a:pPr>
            <a:r>
              <a:rPr lang="en-US" sz="1800" dirty="0"/>
              <a:t>Sprite is LRU friendly.</a:t>
            </a:r>
            <a:br>
              <a:rPr lang="en-US" sz="1800" dirty="0"/>
            </a:br>
            <a:r>
              <a:rPr lang="en-US" sz="1800" dirty="0"/>
              <a:t>DAS is still Stable</a:t>
            </a:r>
          </a:p>
        </p:txBody>
      </p:sp>
      <p:pic>
        <p:nvPicPr>
          <p:cNvPr id="5" name="Picture 4">
            <a:extLst>
              <a:ext uri="{FF2B5EF4-FFF2-40B4-BE49-F238E27FC236}">
                <a16:creationId xmlns:a16="http://schemas.microsoft.com/office/drawing/2014/main" id="{B521ADFA-3476-46E5-BADB-F59B424AE933}"/>
              </a:ext>
            </a:extLst>
          </p:cNvPr>
          <p:cNvPicPr>
            <a:picLocks noChangeAspect="1"/>
          </p:cNvPicPr>
          <p:nvPr/>
        </p:nvPicPr>
        <p:blipFill>
          <a:blip r:embed="rId3"/>
          <a:stretch>
            <a:fillRect/>
          </a:stretch>
        </p:blipFill>
        <p:spPr>
          <a:xfrm>
            <a:off x="4211438" y="1783557"/>
            <a:ext cx="4142450" cy="3121010"/>
          </a:xfrm>
          <a:prstGeom prst="rect">
            <a:avLst/>
          </a:prstGeom>
        </p:spPr>
      </p:pic>
    </p:spTree>
    <p:extLst>
      <p:ext uri="{BB962C8B-B14F-4D97-AF65-F5344CB8AC3E}">
        <p14:creationId xmlns:p14="http://schemas.microsoft.com/office/powerpoint/2010/main" val="17821852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9" name="Straight Connector 18">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72000" y="358311"/>
            <a:ext cx="0" cy="27432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83551" y="3475159"/>
            <a:ext cx="8579094" cy="138319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79C4C74-297A-40BE-B5D8-9695487A7FF5}"/>
              </a:ext>
            </a:extLst>
          </p:cNvPr>
          <p:cNvSpPr txBox="1"/>
          <p:nvPr/>
        </p:nvSpPr>
        <p:spPr>
          <a:xfrm>
            <a:off x="395653" y="3567478"/>
            <a:ext cx="8354891" cy="697835"/>
          </a:xfrm>
          <a:prstGeom prst="rect">
            <a:avLst/>
          </a:prstGeom>
        </p:spPr>
        <p:txBody>
          <a:bodyPr vert="horz" lIns="91440" tIns="45720" rIns="91440" bIns="45720" rtlCol="0" anchor="b">
            <a:normAutofit/>
          </a:bodyPr>
          <a:lstStyle/>
          <a:p>
            <a:pPr algn="ctr" defTabSz="914400">
              <a:lnSpc>
                <a:spcPct val="90000"/>
              </a:lnSpc>
              <a:spcBef>
                <a:spcPct val="0"/>
              </a:spcBef>
              <a:spcAft>
                <a:spcPts val="600"/>
              </a:spcAft>
            </a:pPr>
            <a:r>
              <a:rPr lang="en-US" sz="4100">
                <a:solidFill>
                  <a:srgbClr val="FFFFFF"/>
                </a:solidFill>
                <a:latin typeface="+mj-lt"/>
                <a:ea typeface="+mj-ea"/>
                <a:cs typeface="+mj-cs"/>
              </a:rPr>
              <a:t>Sensitivity Analysis</a:t>
            </a:r>
          </a:p>
        </p:txBody>
      </p:sp>
      <p:cxnSp>
        <p:nvCxnSpPr>
          <p:cNvPr id="23" name="Straight Connector 22">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657350" y="4304018"/>
            <a:ext cx="58293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76E3523C-779D-47D4-94EE-35DE839EDD97}"/>
              </a:ext>
            </a:extLst>
          </p:cNvPr>
          <p:cNvPicPr>
            <a:picLocks noChangeAspect="1"/>
          </p:cNvPicPr>
          <p:nvPr/>
        </p:nvPicPr>
        <p:blipFill>
          <a:blip r:embed="rId2"/>
          <a:stretch>
            <a:fillRect/>
          </a:stretch>
        </p:blipFill>
        <p:spPr>
          <a:xfrm>
            <a:off x="1971443" y="0"/>
            <a:ext cx="5076825" cy="3219792"/>
          </a:xfrm>
          <a:prstGeom prst="rect">
            <a:avLst/>
          </a:prstGeom>
        </p:spPr>
      </p:pic>
    </p:spTree>
    <p:extLst>
      <p:ext uri="{BB962C8B-B14F-4D97-AF65-F5344CB8AC3E}">
        <p14:creationId xmlns:p14="http://schemas.microsoft.com/office/powerpoint/2010/main" val="17274313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9BD4AD5-5DF0-4AFC-81B8-FCC1E95B9587}"/>
              </a:ext>
            </a:extLst>
          </p:cNvPr>
          <p:cNvSpPr>
            <a:spLocks noGrp="1"/>
          </p:cNvSpPr>
          <p:nvPr>
            <p:ph idx="1"/>
          </p:nvPr>
        </p:nvSpPr>
        <p:spPr>
          <a:xfrm>
            <a:off x="1279184" y="768151"/>
            <a:ext cx="6565570" cy="3288305"/>
          </a:xfrm>
        </p:spPr>
        <p:txBody>
          <a:bodyPr>
            <a:normAutofit/>
          </a:bodyPr>
          <a:lstStyle/>
          <a:p>
            <a:r>
              <a:rPr lang="en-US" sz="2400" dirty="0"/>
              <a:t>Simple to implement and low space required to implement.</a:t>
            </a:r>
          </a:p>
          <a:p>
            <a:r>
              <a:rPr lang="en-US" sz="2400" dirty="0"/>
              <a:t>DAS is dynamic and also performs better than LRU and LFU performance</a:t>
            </a:r>
          </a:p>
          <a:p>
            <a:r>
              <a:rPr lang="en-US" sz="2400" dirty="0"/>
              <a:t>DAS is stable since implementation have both recency and frequency bases</a:t>
            </a:r>
          </a:p>
        </p:txBody>
      </p:sp>
      <p:sp>
        <p:nvSpPr>
          <p:cNvPr id="3" name="TextBox 2">
            <a:extLst>
              <a:ext uri="{FF2B5EF4-FFF2-40B4-BE49-F238E27FC236}">
                <a16:creationId xmlns:a16="http://schemas.microsoft.com/office/drawing/2014/main" id="{D2190069-FF07-4D39-8F97-BA3A7D1B9D8C}"/>
              </a:ext>
            </a:extLst>
          </p:cNvPr>
          <p:cNvSpPr txBox="1"/>
          <p:nvPr/>
        </p:nvSpPr>
        <p:spPr>
          <a:xfrm>
            <a:off x="1696784" y="306486"/>
            <a:ext cx="5128815" cy="584775"/>
          </a:xfrm>
          <a:prstGeom prst="rect">
            <a:avLst/>
          </a:prstGeom>
          <a:noFill/>
        </p:spPr>
        <p:txBody>
          <a:bodyPr wrap="square" rtlCol="0">
            <a:spAutoFit/>
          </a:bodyPr>
          <a:lstStyle/>
          <a:p>
            <a:pPr algn="ctr"/>
            <a:r>
              <a:rPr lang="en-US" sz="3200" b="1" dirty="0"/>
              <a:t>Conclusion</a:t>
            </a:r>
          </a:p>
        </p:txBody>
      </p:sp>
    </p:spTree>
    <p:extLst>
      <p:ext uri="{BB962C8B-B14F-4D97-AF65-F5344CB8AC3E}">
        <p14:creationId xmlns:p14="http://schemas.microsoft.com/office/powerpoint/2010/main" val="3397874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a:extLst>
              <a:ext uri="{FF2B5EF4-FFF2-40B4-BE49-F238E27FC236}">
                <a16:creationId xmlns:a16="http://schemas.microsoft.com/office/drawing/2014/main" id="{38B24AE5-F3D2-4B03-A594-A079DF3A6265}"/>
              </a:ext>
            </a:extLst>
          </p:cNvPr>
          <p:cNvPicPr>
            <a:picLocks noGrp="1" noChangeAspect="1"/>
          </p:cNvPicPr>
          <p:nvPr>
            <p:ph idx="1"/>
          </p:nvPr>
        </p:nvPicPr>
        <p:blipFill>
          <a:blip r:embed="rId2"/>
          <a:stretch>
            <a:fillRect/>
          </a:stretch>
        </p:blipFill>
        <p:spPr>
          <a:xfrm>
            <a:off x="1304098" y="813600"/>
            <a:ext cx="6543902" cy="2908799"/>
          </a:xfrm>
          <a:prstGeom prst="rect">
            <a:avLst/>
          </a:prstGeom>
        </p:spPr>
      </p:pic>
    </p:spTree>
    <p:extLst>
      <p:ext uri="{BB962C8B-B14F-4D97-AF65-F5344CB8AC3E}">
        <p14:creationId xmlns:p14="http://schemas.microsoft.com/office/powerpoint/2010/main" val="2198104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4669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CA0AA6F-F2F5-495A-8CF8-A66D86CC8D86}"/>
              </a:ext>
            </a:extLst>
          </p:cNvPr>
          <p:cNvSpPr>
            <a:spLocks noGrp="1"/>
          </p:cNvSpPr>
          <p:nvPr>
            <p:ph type="body" sz="half" idx="2"/>
          </p:nvPr>
        </p:nvSpPr>
        <p:spPr>
          <a:xfrm>
            <a:off x="1279185" y="1778794"/>
            <a:ext cx="6565569" cy="2617967"/>
          </a:xfrm>
        </p:spPr>
        <p:txBody>
          <a:bodyPr>
            <a:normAutofit/>
          </a:bodyPr>
          <a:lstStyle/>
          <a:p>
            <a:pPr marL="342900" indent="-342900">
              <a:buFont typeface="Arial" panose="020B0604020202020204" pitchFamily="34" charset="0"/>
              <a:buChar char="•"/>
            </a:pPr>
            <a:r>
              <a:rPr lang="en-US" dirty="0">
                <a:solidFill>
                  <a:srgbClr val="000000"/>
                </a:solidFill>
                <a:latin typeface="Times New Roman" panose="02020603050405020304" pitchFamily="18" charset="0"/>
              </a:rPr>
              <a:t>This is t</a:t>
            </a:r>
            <a:r>
              <a:rPr lang="en-US" b="0" i="0" u="none" strike="noStrike" baseline="0" dirty="0">
                <a:solidFill>
                  <a:srgbClr val="000000"/>
                </a:solidFill>
                <a:latin typeface="Times New Roman" panose="02020603050405020304" pitchFamily="18" charset="0"/>
              </a:rPr>
              <a:t>heoretical concept</a:t>
            </a:r>
          </a:p>
          <a:p>
            <a:pPr marL="342900" indent="-342900">
              <a:buFont typeface="Arial" panose="020B0604020202020204" pitchFamily="34" charset="0"/>
              <a:buChar char="•"/>
            </a:pPr>
            <a:r>
              <a:rPr lang="en-US" dirty="0">
                <a:solidFill>
                  <a:srgbClr val="000000"/>
                </a:solidFill>
                <a:latin typeface="Times New Roman" panose="02020603050405020304" pitchFamily="18" charset="0"/>
              </a:rPr>
              <a:t>Impossible to implement online caching </a:t>
            </a:r>
          </a:p>
          <a:p>
            <a:pPr marL="342900" indent="-342900">
              <a:buFont typeface="Arial" panose="020B0604020202020204" pitchFamily="34" charset="0"/>
              <a:buChar char="•"/>
            </a:pPr>
            <a:r>
              <a:rPr lang="en-US" dirty="0">
                <a:solidFill>
                  <a:srgbClr val="000000"/>
                </a:solidFill>
                <a:latin typeface="Times New Roman" panose="02020603050405020304" pitchFamily="18" charset="0"/>
              </a:rPr>
              <a:t>Optimal is used as upper bound</a:t>
            </a:r>
            <a:endParaRPr lang="en-US" dirty="0"/>
          </a:p>
        </p:txBody>
      </p:sp>
      <p:sp>
        <p:nvSpPr>
          <p:cNvPr id="3" name="TextBox 2">
            <a:extLst>
              <a:ext uri="{FF2B5EF4-FFF2-40B4-BE49-F238E27FC236}">
                <a16:creationId xmlns:a16="http://schemas.microsoft.com/office/drawing/2014/main" id="{9A446E62-6DBD-4F9D-9D52-9A7F247586C0}"/>
              </a:ext>
            </a:extLst>
          </p:cNvPr>
          <p:cNvSpPr txBox="1"/>
          <p:nvPr/>
        </p:nvSpPr>
        <p:spPr>
          <a:xfrm>
            <a:off x="1229179" y="377407"/>
            <a:ext cx="6615575" cy="1077218"/>
          </a:xfrm>
          <a:prstGeom prst="rect">
            <a:avLst/>
          </a:prstGeom>
          <a:noFill/>
        </p:spPr>
        <p:txBody>
          <a:bodyPr wrap="square" rtlCol="0">
            <a:spAutoFit/>
          </a:bodyPr>
          <a:lstStyle/>
          <a:p>
            <a:pPr algn="ctr"/>
            <a:r>
              <a:rPr lang="en-US" sz="3200" dirty="0"/>
              <a:t>Optimal page replacement algorithm</a:t>
            </a:r>
          </a:p>
        </p:txBody>
      </p:sp>
    </p:spTree>
    <p:extLst>
      <p:ext uri="{BB962C8B-B14F-4D97-AF65-F5344CB8AC3E}">
        <p14:creationId xmlns:p14="http://schemas.microsoft.com/office/powerpoint/2010/main" val="2762298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6" name="TextBox 5"/>
          <p:cNvSpPr txBox="1"/>
          <p:nvPr/>
        </p:nvSpPr>
        <p:spPr>
          <a:xfrm>
            <a:off x="101600" y="235731"/>
            <a:ext cx="8984343" cy="646331"/>
          </a:xfrm>
          <a:prstGeom prst="rect">
            <a:avLst/>
          </a:prstGeom>
          <a:noFill/>
        </p:spPr>
        <p:txBody>
          <a:bodyPr wrap="square" rtlCol="0">
            <a:spAutoFit/>
          </a:bodyPr>
          <a:lstStyle/>
          <a:p>
            <a:pPr algn="ctr"/>
            <a:r>
              <a:rPr lang="en-US" sz="3600" dirty="0"/>
              <a:t>…yet another page replacement algorithm</a:t>
            </a:r>
            <a:endParaRPr lang="en-US" sz="3600" b="1" dirty="0"/>
          </a:p>
        </p:txBody>
      </p:sp>
      <p:pic>
        <p:nvPicPr>
          <p:cNvPr id="8" name="Picture 7" descr="A picture containing yellow, toy, orange, photo&#10;&#10;Description automatically generated">
            <a:extLst>
              <a:ext uri="{FF2B5EF4-FFF2-40B4-BE49-F238E27FC236}">
                <a16:creationId xmlns:a16="http://schemas.microsoft.com/office/drawing/2014/main" id="{01DE3774-C6D7-443E-A9D3-154A3B5F4646}"/>
              </a:ext>
            </a:extLst>
          </p:cNvPr>
          <p:cNvPicPr>
            <a:picLocks noChangeAspect="1"/>
          </p:cNvPicPr>
          <p:nvPr/>
        </p:nvPicPr>
        <p:blipFill>
          <a:blip r:embed="rId4"/>
          <a:stretch>
            <a:fillRect/>
          </a:stretch>
        </p:blipFill>
        <p:spPr>
          <a:xfrm>
            <a:off x="3653426" y="1671031"/>
            <a:ext cx="1880689" cy="1603210"/>
          </a:xfrm>
          <a:prstGeom prst="rect">
            <a:avLst/>
          </a:prstGeom>
        </p:spPr>
      </p:pic>
      <p:sp>
        <p:nvSpPr>
          <p:cNvPr id="12" name="TextBox 11">
            <a:extLst>
              <a:ext uri="{FF2B5EF4-FFF2-40B4-BE49-F238E27FC236}">
                <a16:creationId xmlns:a16="http://schemas.microsoft.com/office/drawing/2014/main" id="{FBAFBF3E-DAA4-44C3-BB7F-A188E92CE951}"/>
              </a:ext>
            </a:extLst>
          </p:cNvPr>
          <p:cNvSpPr txBox="1"/>
          <p:nvPr/>
        </p:nvSpPr>
        <p:spPr>
          <a:xfrm>
            <a:off x="935831" y="1221581"/>
            <a:ext cx="646331" cy="369332"/>
          </a:xfrm>
          <a:prstGeom prst="rect">
            <a:avLst/>
          </a:prstGeom>
          <a:noFill/>
        </p:spPr>
        <p:txBody>
          <a:bodyPr wrap="none" rtlCol="0">
            <a:spAutoFit/>
          </a:bodyPr>
          <a:lstStyle/>
          <a:p>
            <a:r>
              <a:rPr lang="en-US" dirty="0"/>
              <a:t>LRU</a:t>
            </a:r>
          </a:p>
        </p:txBody>
      </p:sp>
      <p:sp>
        <p:nvSpPr>
          <p:cNvPr id="14" name="TextBox 13">
            <a:extLst>
              <a:ext uri="{FF2B5EF4-FFF2-40B4-BE49-F238E27FC236}">
                <a16:creationId xmlns:a16="http://schemas.microsoft.com/office/drawing/2014/main" id="{68218566-96F7-4789-B117-CE4679C23553}"/>
              </a:ext>
            </a:extLst>
          </p:cNvPr>
          <p:cNvSpPr txBox="1"/>
          <p:nvPr/>
        </p:nvSpPr>
        <p:spPr>
          <a:xfrm>
            <a:off x="1172459" y="1929884"/>
            <a:ext cx="1500187" cy="369332"/>
          </a:xfrm>
          <a:prstGeom prst="rect">
            <a:avLst/>
          </a:prstGeom>
          <a:noFill/>
        </p:spPr>
        <p:txBody>
          <a:bodyPr wrap="square" rtlCol="0">
            <a:spAutoFit/>
          </a:bodyPr>
          <a:lstStyle/>
          <a:p>
            <a:r>
              <a:rPr lang="en-US" dirty="0"/>
              <a:t>LFU</a:t>
            </a:r>
          </a:p>
        </p:txBody>
      </p:sp>
      <p:sp>
        <p:nvSpPr>
          <p:cNvPr id="18" name="TextBox 17">
            <a:extLst>
              <a:ext uri="{FF2B5EF4-FFF2-40B4-BE49-F238E27FC236}">
                <a16:creationId xmlns:a16="http://schemas.microsoft.com/office/drawing/2014/main" id="{EA947C7F-816A-46D4-B0BD-72BA16F86DAC}"/>
              </a:ext>
            </a:extLst>
          </p:cNvPr>
          <p:cNvSpPr txBox="1"/>
          <p:nvPr/>
        </p:nvSpPr>
        <p:spPr>
          <a:xfrm>
            <a:off x="2114550" y="1478756"/>
            <a:ext cx="1435259" cy="369332"/>
          </a:xfrm>
          <a:prstGeom prst="rect">
            <a:avLst/>
          </a:prstGeom>
          <a:noFill/>
        </p:spPr>
        <p:txBody>
          <a:bodyPr wrap="square" rtlCol="0">
            <a:spAutoFit/>
          </a:bodyPr>
          <a:lstStyle/>
          <a:p>
            <a:r>
              <a:rPr lang="en-US" dirty="0"/>
              <a:t>LRU-K</a:t>
            </a:r>
          </a:p>
        </p:txBody>
      </p:sp>
      <p:sp>
        <p:nvSpPr>
          <p:cNvPr id="22" name="TextBox 21">
            <a:extLst>
              <a:ext uri="{FF2B5EF4-FFF2-40B4-BE49-F238E27FC236}">
                <a16:creationId xmlns:a16="http://schemas.microsoft.com/office/drawing/2014/main" id="{3B49F579-6500-4631-9463-56B58B2BFFC2}"/>
              </a:ext>
            </a:extLst>
          </p:cNvPr>
          <p:cNvSpPr txBox="1"/>
          <p:nvPr/>
        </p:nvSpPr>
        <p:spPr>
          <a:xfrm>
            <a:off x="6293644" y="1221581"/>
            <a:ext cx="492443" cy="369332"/>
          </a:xfrm>
          <a:prstGeom prst="rect">
            <a:avLst/>
          </a:prstGeom>
          <a:noFill/>
        </p:spPr>
        <p:txBody>
          <a:bodyPr wrap="none" rtlCol="0">
            <a:spAutoFit/>
          </a:bodyPr>
          <a:lstStyle/>
          <a:p>
            <a:r>
              <a:rPr lang="en-US" dirty="0"/>
              <a:t>2Q</a:t>
            </a:r>
          </a:p>
        </p:txBody>
      </p:sp>
      <p:sp>
        <p:nvSpPr>
          <p:cNvPr id="24" name="TextBox 23">
            <a:extLst>
              <a:ext uri="{FF2B5EF4-FFF2-40B4-BE49-F238E27FC236}">
                <a16:creationId xmlns:a16="http://schemas.microsoft.com/office/drawing/2014/main" id="{3BACAB5C-CBFA-4E17-AC88-4A112A47FB28}"/>
              </a:ext>
            </a:extLst>
          </p:cNvPr>
          <p:cNvSpPr txBox="1"/>
          <p:nvPr/>
        </p:nvSpPr>
        <p:spPr>
          <a:xfrm>
            <a:off x="7465219" y="2164556"/>
            <a:ext cx="787395" cy="369332"/>
          </a:xfrm>
          <a:prstGeom prst="rect">
            <a:avLst/>
          </a:prstGeom>
          <a:noFill/>
        </p:spPr>
        <p:txBody>
          <a:bodyPr wrap="none" rtlCol="0">
            <a:spAutoFit/>
          </a:bodyPr>
          <a:lstStyle/>
          <a:p>
            <a:r>
              <a:rPr lang="en-US" dirty="0"/>
              <a:t>LRFU</a:t>
            </a:r>
          </a:p>
        </p:txBody>
      </p:sp>
      <p:sp>
        <p:nvSpPr>
          <p:cNvPr id="25" name="TextBox 24">
            <a:extLst>
              <a:ext uri="{FF2B5EF4-FFF2-40B4-BE49-F238E27FC236}">
                <a16:creationId xmlns:a16="http://schemas.microsoft.com/office/drawing/2014/main" id="{15011DE3-46F6-40DC-8468-6AFF1E7F6573}"/>
              </a:ext>
            </a:extLst>
          </p:cNvPr>
          <p:cNvSpPr txBox="1"/>
          <p:nvPr/>
        </p:nvSpPr>
        <p:spPr>
          <a:xfrm>
            <a:off x="6371925" y="2464594"/>
            <a:ext cx="697627" cy="369332"/>
          </a:xfrm>
          <a:prstGeom prst="rect">
            <a:avLst/>
          </a:prstGeom>
          <a:noFill/>
        </p:spPr>
        <p:txBody>
          <a:bodyPr wrap="none" rtlCol="0">
            <a:spAutoFit/>
          </a:bodyPr>
          <a:lstStyle/>
          <a:p>
            <a:r>
              <a:rPr lang="en-US" dirty="0"/>
              <a:t>LIRS</a:t>
            </a:r>
          </a:p>
        </p:txBody>
      </p:sp>
      <p:sp>
        <p:nvSpPr>
          <p:cNvPr id="26" name="TextBox 25">
            <a:extLst>
              <a:ext uri="{FF2B5EF4-FFF2-40B4-BE49-F238E27FC236}">
                <a16:creationId xmlns:a16="http://schemas.microsoft.com/office/drawing/2014/main" id="{9E4B945C-6C8A-4D19-B7B4-E8F3F9FE5BD0}"/>
              </a:ext>
            </a:extLst>
          </p:cNvPr>
          <p:cNvSpPr txBox="1"/>
          <p:nvPr/>
        </p:nvSpPr>
        <p:spPr>
          <a:xfrm>
            <a:off x="7886700" y="3207544"/>
            <a:ext cx="864339" cy="369332"/>
          </a:xfrm>
          <a:prstGeom prst="rect">
            <a:avLst/>
          </a:prstGeom>
          <a:noFill/>
        </p:spPr>
        <p:txBody>
          <a:bodyPr wrap="none" rtlCol="0">
            <a:spAutoFit/>
          </a:bodyPr>
          <a:lstStyle/>
          <a:p>
            <a:r>
              <a:rPr lang="en-US" dirty="0"/>
              <a:t>DLIRS</a:t>
            </a:r>
          </a:p>
        </p:txBody>
      </p:sp>
      <p:sp>
        <p:nvSpPr>
          <p:cNvPr id="27" name="TextBox 26">
            <a:extLst>
              <a:ext uri="{FF2B5EF4-FFF2-40B4-BE49-F238E27FC236}">
                <a16:creationId xmlns:a16="http://schemas.microsoft.com/office/drawing/2014/main" id="{11B8824A-CCD4-4F06-A4D7-DFC5C1020AF1}"/>
              </a:ext>
            </a:extLst>
          </p:cNvPr>
          <p:cNvSpPr txBox="1"/>
          <p:nvPr/>
        </p:nvSpPr>
        <p:spPr>
          <a:xfrm>
            <a:off x="8252614" y="1590913"/>
            <a:ext cx="671979" cy="369332"/>
          </a:xfrm>
          <a:prstGeom prst="rect">
            <a:avLst/>
          </a:prstGeom>
          <a:noFill/>
        </p:spPr>
        <p:txBody>
          <a:bodyPr wrap="none" rtlCol="0">
            <a:spAutoFit/>
          </a:bodyPr>
          <a:lstStyle/>
          <a:p>
            <a:r>
              <a:rPr lang="en-US" dirty="0"/>
              <a:t>ARC</a:t>
            </a:r>
          </a:p>
        </p:txBody>
      </p:sp>
      <p:sp>
        <p:nvSpPr>
          <p:cNvPr id="28" name="TextBox 27">
            <a:extLst>
              <a:ext uri="{FF2B5EF4-FFF2-40B4-BE49-F238E27FC236}">
                <a16:creationId xmlns:a16="http://schemas.microsoft.com/office/drawing/2014/main" id="{671FAE48-8CCF-45F5-8807-38094AD6F01C}"/>
              </a:ext>
            </a:extLst>
          </p:cNvPr>
          <p:cNvSpPr txBox="1"/>
          <p:nvPr/>
        </p:nvSpPr>
        <p:spPr>
          <a:xfrm>
            <a:off x="2757488" y="3043238"/>
            <a:ext cx="659155" cy="369332"/>
          </a:xfrm>
          <a:prstGeom prst="rect">
            <a:avLst/>
          </a:prstGeom>
          <a:noFill/>
        </p:spPr>
        <p:txBody>
          <a:bodyPr wrap="none" rtlCol="0">
            <a:spAutoFit/>
          </a:bodyPr>
          <a:lstStyle/>
          <a:p>
            <a:r>
              <a:rPr lang="en-US" dirty="0"/>
              <a:t>NFU</a:t>
            </a:r>
          </a:p>
        </p:txBody>
      </p:sp>
      <p:sp>
        <p:nvSpPr>
          <p:cNvPr id="29" name="TextBox 28">
            <a:extLst>
              <a:ext uri="{FF2B5EF4-FFF2-40B4-BE49-F238E27FC236}">
                <a16:creationId xmlns:a16="http://schemas.microsoft.com/office/drawing/2014/main" id="{0239B0BA-0267-4BC7-BC9E-69BB18775924}"/>
              </a:ext>
            </a:extLst>
          </p:cNvPr>
          <p:cNvSpPr txBox="1"/>
          <p:nvPr/>
        </p:nvSpPr>
        <p:spPr>
          <a:xfrm>
            <a:off x="791957" y="3043238"/>
            <a:ext cx="851515" cy="369332"/>
          </a:xfrm>
          <a:prstGeom prst="rect">
            <a:avLst/>
          </a:prstGeom>
          <a:noFill/>
        </p:spPr>
        <p:txBody>
          <a:bodyPr wrap="none" rtlCol="0">
            <a:spAutoFit/>
          </a:bodyPr>
          <a:lstStyle/>
          <a:p>
            <a:r>
              <a:rPr lang="en-US" dirty="0"/>
              <a:t>LRU-2</a:t>
            </a:r>
          </a:p>
        </p:txBody>
      </p:sp>
    </p:spTree>
    <p:extLst>
      <p:ext uri="{BB962C8B-B14F-4D97-AF65-F5344CB8AC3E}">
        <p14:creationId xmlns:p14="http://schemas.microsoft.com/office/powerpoint/2010/main" val="1101236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grpId="0" nodeType="clickEffect">
                                  <p:stCondLst>
                                    <p:cond delay="0"/>
                                  </p:stCondLst>
                                  <p:childTnLst>
                                    <p:animClr clrSpc="rgb" dir="cw">
                                      <p:cBhvr override="childStyle">
                                        <p:cTn id="6" dur="250" autoRev="1" fill="remove"/>
                                        <p:tgtEl>
                                          <p:spTgt spid="12"/>
                                        </p:tgtEl>
                                        <p:attrNameLst>
                                          <p:attrName>style.color</p:attrName>
                                        </p:attrNameLst>
                                      </p:cBhvr>
                                      <p:to>
                                        <a:schemeClr val="bg1"/>
                                      </p:to>
                                    </p:animClr>
                                    <p:animClr clrSpc="rgb" dir="cw">
                                      <p:cBhvr>
                                        <p:cTn id="7" dur="250" autoRev="1" fill="remove"/>
                                        <p:tgtEl>
                                          <p:spTgt spid="12"/>
                                        </p:tgtEl>
                                        <p:attrNameLst>
                                          <p:attrName>fillcolor</p:attrName>
                                        </p:attrNameLst>
                                      </p:cBhvr>
                                      <p:to>
                                        <a:schemeClr val="bg1"/>
                                      </p:to>
                                    </p:animClr>
                                    <p:set>
                                      <p:cBhvr>
                                        <p:cTn id="8" dur="250" autoRev="1" fill="remove"/>
                                        <p:tgtEl>
                                          <p:spTgt spid="12"/>
                                        </p:tgtEl>
                                        <p:attrNameLst>
                                          <p:attrName>fill.type</p:attrName>
                                        </p:attrNameLst>
                                      </p:cBhvr>
                                      <p:to>
                                        <p:strVal val="solid"/>
                                      </p:to>
                                    </p:set>
                                    <p:set>
                                      <p:cBhvr>
                                        <p:cTn id="9" dur="250" autoRev="1" fill="remove"/>
                                        <p:tgtEl>
                                          <p:spTgt spid="12"/>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27" presetClass="emph" presetSubtype="0" fill="remove" grpId="0" nodeType="clickEffect">
                                  <p:stCondLst>
                                    <p:cond delay="0"/>
                                  </p:stCondLst>
                                  <p:childTnLst>
                                    <p:animClr clrSpc="rgb" dir="cw">
                                      <p:cBhvr override="childStyle">
                                        <p:cTn id="13" dur="250" autoRev="1" fill="remove"/>
                                        <p:tgtEl>
                                          <p:spTgt spid="18"/>
                                        </p:tgtEl>
                                        <p:attrNameLst>
                                          <p:attrName>style.color</p:attrName>
                                        </p:attrNameLst>
                                      </p:cBhvr>
                                      <p:to>
                                        <a:schemeClr val="bg1"/>
                                      </p:to>
                                    </p:animClr>
                                    <p:animClr clrSpc="rgb" dir="cw">
                                      <p:cBhvr>
                                        <p:cTn id="14" dur="250" autoRev="1" fill="remove"/>
                                        <p:tgtEl>
                                          <p:spTgt spid="18"/>
                                        </p:tgtEl>
                                        <p:attrNameLst>
                                          <p:attrName>fillcolor</p:attrName>
                                        </p:attrNameLst>
                                      </p:cBhvr>
                                      <p:to>
                                        <a:schemeClr val="bg1"/>
                                      </p:to>
                                    </p:animClr>
                                    <p:set>
                                      <p:cBhvr>
                                        <p:cTn id="15" dur="250" autoRev="1" fill="remove"/>
                                        <p:tgtEl>
                                          <p:spTgt spid="18"/>
                                        </p:tgtEl>
                                        <p:attrNameLst>
                                          <p:attrName>fill.type</p:attrName>
                                        </p:attrNameLst>
                                      </p:cBhvr>
                                      <p:to>
                                        <p:strVal val="solid"/>
                                      </p:to>
                                    </p:set>
                                    <p:set>
                                      <p:cBhvr>
                                        <p:cTn id="16" dur="250" autoRev="1" fill="remove"/>
                                        <p:tgtEl>
                                          <p:spTgt spid="18"/>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27" presetClass="emph" presetSubtype="0" fill="remove" grpId="0" nodeType="clickEffect">
                                  <p:stCondLst>
                                    <p:cond delay="0"/>
                                  </p:stCondLst>
                                  <p:childTnLst>
                                    <p:animClr clrSpc="rgb" dir="cw">
                                      <p:cBhvr override="childStyle">
                                        <p:cTn id="20" dur="250" autoRev="1" fill="remove"/>
                                        <p:tgtEl>
                                          <p:spTgt spid="14"/>
                                        </p:tgtEl>
                                        <p:attrNameLst>
                                          <p:attrName>style.color</p:attrName>
                                        </p:attrNameLst>
                                      </p:cBhvr>
                                      <p:to>
                                        <a:schemeClr val="bg1"/>
                                      </p:to>
                                    </p:animClr>
                                    <p:animClr clrSpc="rgb" dir="cw">
                                      <p:cBhvr>
                                        <p:cTn id="21" dur="250" autoRev="1" fill="remove"/>
                                        <p:tgtEl>
                                          <p:spTgt spid="14"/>
                                        </p:tgtEl>
                                        <p:attrNameLst>
                                          <p:attrName>fillcolor</p:attrName>
                                        </p:attrNameLst>
                                      </p:cBhvr>
                                      <p:to>
                                        <a:schemeClr val="bg1"/>
                                      </p:to>
                                    </p:animClr>
                                    <p:set>
                                      <p:cBhvr>
                                        <p:cTn id="22" dur="250" autoRev="1" fill="remove"/>
                                        <p:tgtEl>
                                          <p:spTgt spid="14"/>
                                        </p:tgtEl>
                                        <p:attrNameLst>
                                          <p:attrName>fill.type</p:attrName>
                                        </p:attrNameLst>
                                      </p:cBhvr>
                                      <p:to>
                                        <p:strVal val="solid"/>
                                      </p:to>
                                    </p:set>
                                    <p:set>
                                      <p:cBhvr>
                                        <p:cTn id="23" dur="250" autoRev="1" fill="remove"/>
                                        <p:tgtEl>
                                          <p:spTgt spid="14"/>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27" presetClass="emph" presetSubtype="0" fill="remove" grpId="0" nodeType="clickEffect">
                                  <p:stCondLst>
                                    <p:cond delay="0"/>
                                  </p:stCondLst>
                                  <p:childTnLst>
                                    <p:animClr clrSpc="rgb" dir="cw">
                                      <p:cBhvr override="childStyle">
                                        <p:cTn id="27" dur="250" autoRev="1" fill="remove"/>
                                        <p:tgtEl>
                                          <p:spTgt spid="29"/>
                                        </p:tgtEl>
                                        <p:attrNameLst>
                                          <p:attrName>style.color</p:attrName>
                                        </p:attrNameLst>
                                      </p:cBhvr>
                                      <p:to>
                                        <a:schemeClr val="bg1"/>
                                      </p:to>
                                    </p:animClr>
                                    <p:animClr clrSpc="rgb" dir="cw">
                                      <p:cBhvr>
                                        <p:cTn id="28" dur="250" autoRev="1" fill="remove"/>
                                        <p:tgtEl>
                                          <p:spTgt spid="29"/>
                                        </p:tgtEl>
                                        <p:attrNameLst>
                                          <p:attrName>fillcolor</p:attrName>
                                        </p:attrNameLst>
                                      </p:cBhvr>
                                      <p:to>
                                        <a:schemeClr val="bg1"/>
                                      </p:to>
                                    </p:animClr>
                                    <p:set>
                                      <p:cBhvr>
                                        <p:cTn id="29" dur="250" autoRev="1" fill="remove"/>
                                        <p:tgtEl>
                                          <p:spTgt spid="29"/>
                                        </p:tgtEl>
                                        <p:attrNameLst>
                                          <p:attrName>fill.type</p:attrName>
                                        </p:attrNameLst>
                                      </p:cBhvr>
                                      <p:to>
                                        <p:strVal val="solid"/>
                                      </p:to>
                                    </p:set>
                                    <p:set>
                                      <p:cBhvr>
                                        <p:cTn id="30" dur="250" autoRev="1" fill="remove"/>
                                        <p:tgtEl>
                                          <p:spTgt spid="29"/>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27" presetClass="emph" presetSubtype="0" fill="remove" grpId="0" nodeType="clickEffect">
                                  <p:stCondLst>
                                    <p:cond delay="0"/>
                                  </p:stCondLst>
                                  <p:childTnLst>
                                    <p:animClr clrSpc="rgb" dir="cw">
                                      <p:cBhvr override="childStyle">
                                        <p:cTn id="34" dur="250" autoRev="1" fill="remove"/>
                                        <p:tgtEl>
                                          <p:spTgt spid="28"/>
                                        </p:tgtEl>
                                        <p:attrNameLst>
                                          <p:attrName>style.color</p:attrName>
                                        </p:attrNameLst>
                                      </p:cBhvr>
                                      <p:to>
                                        <a:schemeClr val="bg1"/>
                                      </p:to>
                                    </p:animClr>
                                    <p:animClr clrSpc="rgb" dir="cw">
                                      <p:cBhvr>
                                        <p:cTn id="35" dur="250" autoRev="1" fill="remove"/>
                                        <p:tgtEl>
                                          <p:spTgt spid="28"/>
                                        </p:tgtEl>
                                        <p:attrNameLst>
                                          <p:attrName>fillcolor</p:attrName>
                                        </p:attrNameLst>
                                      </p:cBhvr>
                                      <p:to>
                                        <a:schemeClr val="bg1"/>
                                      </p:to>
                                    </p:animClr>
                                    <p:set>
                                      <p:cBhvr>
                                        <p:cTn id="36" dur="250" autoRev="1" fill="remove"/>
                                        <p:tgtEl>
                                          <p:spTgt spid="28"/>
                                        </p:tgtEl>
                                        <p:attrNameLst>
                                          <p:attrName>fill.type</p:attrName>
                                        </p:attrNameLst>
                                      </p:cBhvr>
                                      <p:to>
                                        <p:strVal val="solid"/>
                                      </p:to>
                                    </p:set>
                                    <p:set>
                                      <p:cBhvr>
                                        <p:cTn id="37" dur="250" autoRev="1" fill="remove"/>
                                        <p:tgtEl>
                                          <p:spTgt spid="28"/>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27" presetClass="emph" presetSubtype="0" fill="remove" grpId="0" nodeType="clickEffect">
                                  <p:stCondLst>
                                    <p:cond delay="0"/>
                                  </p:stCondLst>
                                  <p:childTnLst>
                                    <p:animClr clrSpc="rgb" dir="cw">
                                      <p:cBhvr override="childStyle">
                                        <p:cTn id="41" dur="250" autoRev="1" fill="remove"/>
                                        <p:tgtEl>
                                          <p:spTgt spid="22"/>
                                        </p:tgtEl>
                                        <p:attrNameLst>
                                          <p:attrName>style.color</p:attrName>
                                        </p:attrNameLst>
                                      </p:cBhvr>
                                      <p:to>
                                        <a:schemeClr val="bg1"/>
                                      </p:to>
                                    </p:animClr>
                                    <p:animClr clrSpc="rgb" dir="cw">
                                      <p:cBhvr>
                                        <p:cTn id="42" dur="250" autoRev="1" fill="remove"/>
                                        <p:tgtEl>
                                          <p:spTgt spid="22"/>
                                        </p:tgtEl>
                                        <p:attrNameLst>
                                          <p:attrName>fillcolor</p:attrName>
                                        </p:attrNameLst>
                                      </p:cBhvr>
                                      <p:to>
                                        <a:schemeClr val="bg1"/>
                                      </p:to>
                                    </p:animClr>
                                    <p:set>
                                      <p:cBhvr>
                                        <p:cTn id="43" dur="250" autoRev="1" fill="remove"/>
                                        <p:tgtEl>
                                          <p:spTgt spid="22"/>
                                        </p:tgtEl>
                                        <p:attrNameLst>
                                          <p:attrName>fill.type</p:attrName>
                                        </p:attrNameLst>
                                      </p:cBhvr>
                                      <p:to>
                                        <p:strVal val="solid"/>
                                      </p:to>
                                    </p:set>
                                    <p:set>
                                      <p:cBhvr>
                                        <p:cTn id="44" dur="250" autoRev="1" fill="remove"/>
                                        <p:tgtEl>
                                          <p:spTgt spid="22"/>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26" presetClass="emph" presetSubtype="0" fill="hold" grpId="0" nodeType="clickEffect">
                                  <p:stCondLst>
                                    <p:cond delay="0"/>
                                  </p:stCondLst>
                                  <p:childTnLst>
                                    <p:animEffect transition="out" filter="fade">
                                      <p:cBhvr>
                                        <p:cTn id="48" dur="500" tmFilter="0, 0; .2, .5; .8, .5; 1, 0"/>
                                        <p:tgtEl>
                                          <p:spTgt spid="27"/>
                                        </p:tgtEl>
                                      </p:cBhvr>
                                    </p:animEffect>
                                    <p:animScale>
                                      <p:cBhvr>
                                        <p:cTn id="49" dur="250" autoRev="1" fill="hold"/>
                                        <p:tgtEl>
                                          <p:spTgt spid="27"/>
                                        </p:tgtEl>
                                      </p:cBhvr>
                                      <p:by x="105000" y="105000"/>
                                    </p:animScale>
                                  </p:childTnLst>
                                </p:cTn>
                              </p:par>
                            </p:childTnLst>
                          </p:cTn>
                        </p:par>
                      </p:childTnLst>
                    </p:cTn>
                  </p:par>
                  <p:par>
                    <p:cTn id="50" fill="hold">
                      <p:stCondLst>
                        <p:cond delay="indefinite"/>
                      </p:stCondLst>
                      <p:childTnLst>
                        <p:par>
                          <p:cTn id="51" fill="hold">
                            <p:stCondLst>
                              <p:cond delay="0"/>
                            </p:stCondLst>
                            <p:childTnLst>
                              <p:par>
                                <p:cTn id="52" presetID="27" presetClass="emph" presetSubtype="0" fill="remove" grpId="0" nodeType="clickEffect">
                                  <p:stCondLst>
                                    <p:cond delay="0"/>
                                  </p:stCondLst>
                                  <p:childTnLst>
                                    <p:animClr clrSpc="rgb" dir="cw">
                                      <p:cBhvr override="childStyle">
                                        <p:cTn id="53" dur="250" autoRev="1" fill="remove"/>
                                        <p:tgtEl>
                                          <p:spTgt spid="24"/>
                                        </p:tgtEl>
                                        <p:attrNameLst>
                                          <p:attrName>style.color</p:attrName>
                                        </p:attrNameLst>
                                      </p:cBhvr>
                                      <p:to>
                                        <a:schemeClr val="bg1"/>
                                      </p:to>
                                    </p:animClr>
                                    <p:animClr clrSpc="rgb" dir="cw">
                                      <p:cBhvr>
                                        <p:cTn id="54" dur="250" autoRev="1" fill="remove"/>
                                        <p:tgtEl>
                                          <p:spTgt spid="24"/>
                                        </p:tgtEl>
                                        <p:attrNameLst>
                                          <p:attrName>fillcolor</p:attrName>
                                        </p:attrNameLst>
                                      </p:cBhvr>
                                      <p:to>
                                        <a:schemeClr val="bg1"/>
                                      </p:to>
                                    </p:animClr>
                                    <p:set>
                                      <p:cBhvr>
                                        <p:cTn id="55" dur="250" autoRev="1" fill="remove"/>
                                        <p:tgtEl>
                                          <p:spTgt spid="24"/>
                                        </p:tgtEl>
                                        <p:attrNameLst>
                                          <p:attrName>fill.type</p:attrName>
                                        </p:attrNameLst>
                                      </p:cBhvr>
                                      <p:to>
                                        <p:strVal val="solid"/>
                                      </p:to>
                                    </p:set>
                                    <p:set>
                                      <p:cBhvr>
                                        <p:cTn id="56" dur="250" autoRev="1" fill="remove"/>
                                        <p:tgtEl>
                                          <p:spTgt spid="24"/>
                                        </p:tgtEl>
                                        <p:attrNameLst>
                                          <p:attrName>fill.on</p:attrName>
                                        </p:attrNameLst>
                                      </p:cBhvr>
                                      <p:to>
                                        <p:strVal val="true"/>
                                      </p:to>
                                    </p:set>
                                  </p:childTnLst>
                                </p:cTn>
                              </p:par>
                            </p:childTnLst>
                          </p:cTn>
                        </p:par>
                      </p:childTnLst>
                    </p:cTn>
                  </p:par>
                  <p:par>
                    <p:cTn id="57" fill="hold">
                      <p:stCondLst>
                        <p:cond delay="indefinite"/>
                      </p:stCondLst>
                      <p:childTnLst>
                        <p:par>
                          <p:cTn id="58" fill="hold">
                            <p:stCondLst>
                              <p:cond delay="0"/>
                            </p:stCondLst>
                            <p:childTnLst>
                              <p:par>
                                <p:cTn id="59" presetID="27" presetClass="emph" presetSubtype="0" fill="remove" grpId="0" nodeType="clickEffect">
                                  <p:stCondLst>
                                    <p:cond delay="0"/>
                                  </p:stCondLst>
                                  <p:childTnLst>
                                    <p:animClr clrSpc="rgb" dir="cw">
                                      <p:cBhvr override="childStyle">
                                        <p:cTn id="60" dur="250" autoRev="1" fill="remove"/>
                                        <p:tgtEl>
                                          <p:spTgt spid="25"/>
                                        </p:tgtEl>
                                        <p:attrNameLst>
                                          <p:attrName>style.color</p:attrName>
                                        </p:attrNameLst>
                                      </p:cBhvr>
                                      <p:to>
                                        <a:schemeClr val="bg1"/>
                                      </p:to>
                                    </p:animClr>
                                    <p:animClr clrSpc="rgb" dir="cw">
                                      <p:cBhvr>
                                        <p:cTn id="61" dur="250" autoRev="1" fill="remove"/>
                                        <p:tgtEl>
                                          <p:spTgt spid="25"/>
                                        </p:tgtEl>
                                        <p:attrNameLst>
                                          <p:attrName>fillcolor</p:attrName>
                                        </p:attrNameLst>
                                      </p:cBhvr>
                                      <p:to>
                                        <a:schemeClr val="bg1"/>
                                      </p:to>
                                    </p:animClr>
                                    <p:set>
                                      <p:cBhvr>
                                        <p:cTn id="62" dur="250" autoRev="1" fill="remove"/>
                                        <p:tgtEl>
                                          <p:spTgt spid="25"/>
                                        </p:tgtEl>
                                        <p:attrNameLst>
                                          <p:attrName>fill.type</p:attrName>
                                        </p:attrNameLst>
                                      </p:cBhvr>
                                      <p:to>
                                        <p:strVal val="solid"/>
                                      </p:to>
                                    </p:set>
                                    <p:set>
                                      <p:cBhvr>
                                        <p:cTn id="63" dur="250" autoRev="1" fill="remove"/>
                                        <p:tgtEl>
                                          <p:spTgt spid="25"/>
                                        </p:tgtEl>
                                        <p:attrNameLst>
                                          <p:attrName>fill.on</p:attrName>
                                        </p:attrNameLst>
                                      </p:cBhvr>
                                      <p:to>
                                        <p:strVal val="true"/>
                                      </p:to>
                                    </p:set>
                                  </p:childTnLst>
                                </p:cTn>
                              </p:par>
                            </p:childTnLst>
                          </p:cTn>
                        </p:par>
                      </p:childTnLst>
                    </p:cTn>
                  </p:par>
                  <p:par>
                    <p:cTn id="64" fill="hold">
                      <p:stCondLst>
                        <p:cond delay="indefinite"/>
                      </p:stCondLst>
                      <p:childTnLst>
                        <p:par>
                          <p:cTn id="65" fill="hold">
                            <p:stCondLst>
                              <p:cond delay="0"/>
                            </p:stCondLst>
                            <p:childTnLst>
                              <p:par>
                                <p:cTn id="66" presetID="27" presetClass="emph" presetSubtype="0" fill="remove" grpId="0" nodeType="clickEffect">
                                  <p:stCondLst>
                                    <p:cond delay="0"/>
                                  </p:stCondLst>
                                  <p:childTnLst>
                                    <p:animClr clrSpc="rgb" dir="cw">
                                      <p:cBhvr override="childStyle">
                                        <p:cTn id="67" dur="250" autoRev="1" fill="remove"/>
                                        <p:tgtEl>
                                          <p:spTgt spid="26"/>
                                        </p:tgtEl>
                                        <p:attrNameLst>
                                          <p:attrName>style.color</p:attrName>
                                        </p:attrNameLst>
                                      </p:cBhvr>
                                      <p:to>
                                        <a:schemeClr val="bg1"/>
                                      </p:to>
                                    </p:animClr>
                                    <p:animClr clrSpc="rgb" dir="cw">
                                      <p:cBhvr>
                                        <p:cTn id="68" dur="250" autoRev="1" fill="remove"/>
                                        <p:tgtEl>
                                          <p:spTgt spid="26"/>
                                        </p:tgtEl>
                                        <p:attrNameLst>
                                          <p:attrName>fillcolor</p:attrName>
                                        </p:attrNameLst>
                                      </p:cBhvr>
                                      <p:to>
                                        <a:schemeClr val="bg1"/>
                                      </p:to>
                                    </p:animClr>
                                    <p:set>
                                      <p:cBhvr>
                                        <p:cTn id="69" dur="250" autoRev="1" fill="remove"/>
                                        <p:tgtEl>
                                          <p:spTgt spid="26"/>
                                        </p:tgtEl>
                                        <p:attrNameLst>
                                          <p:attrName>fill.type</p:attrName>
                                        </p:attrNameLst>
                                      </p:cBhvr>
                                      <p:to>
                                        <p:strVal val="solid"/>
                                      </p:to>
                                    </p:set>
                                    <p:set>
                                      <p:cBhvr>
                                        <p:cTn id="70" dur="250" autoRev="1" fill="remove"/>
                                        <p:tgtEl>
                                          <p:spTgt spid="26"/>
                                        </p:tgtEl>
                                        <p:attrNameLst>
                                          <p:attrName>fill.on</p:attrName>
                                        </p:attrNameLst>
                                      </p:cBhvr>
                                      <p:to>
                                        <p:strVal val="true"/>
                                      </p:to>
                                    </p:set>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grpId="0" nodeType="clickEffect">
                                  <p:stCondLst>
                                    <p:cond delay="900"/>
                                  </p:stCondLst>
                                  <p:childTnLst>
                                    <p:set>
                                      <p:cBhvr>
                                        <p:cTn id="74" dur="1" fill="hold">
                                          <p:stCondLst>
                                            <p:cond delay="0"/>
                                          </p:stCondLst>
                                        </p:cTn>
                                        <p:tgtEl>
                                          <p:spTgt spid="6"/>
                                        </p:tgtEl>
                                        <p:attrNameLst>
                                          <p:attrName>style.visibility</p:attrName>
                                        </p:attrNameLst>
                                      </p:cBhvr>
                                      <p:to>
                                        <p:strVal val="visible"/>
                                      </p:to>
                                    </p:set>
                                    <p:animEffect transition="in" filter="fade">
                                      <p:cBhvr>
                                        <p:cTn id="75" dur="1000"/>
                                        <p:tgtEl>
                                          <p:spTgt spid="6"/>
                                        </p:tgtEl>
                                      </p:cBhvr>
                                    </p:animEffect>
                                    <p:anim calcmode="lin" valueType="num">
                                      <p:cBhvr>
                                        <p:cTn id="76" dur="1000" fill="hold"/>
                                        <p:tgtEl>
                                          <p:spTgt spid="6"/>
                                        </p:tgtEl>
                                        <p:attrNameLst>
                                          <p:attrName>ppt_x</p:attrName>
                                        </p:attrNameLst>
                                      </p:cBhvr>
                                      <p:tavLst>
                                        <p:tav tm="0">
                                          <p:val>
                                            <p:strVal val="#ppt_x"/>
                                          </p:val>
                                        </p:tav>
                                        <p:tav tm="100000">
                                          <p:val>
                                            <p:strVal val="#ppt_x"/>
                                          </p:val>
                                        </p:tav>
                                      </p:tavLst>
                                    </p:anim>
                                    <p:anim calcmode="lin" valueType="num">
                                      <p:cBhvr>
                                        <p:cTn id="7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P spid="14" grpId="0"/>
      <p:bldP spid="18" grpId="0"/>
      <p:bldP spid="22" grpId="0"/>
      <p:bldP spid="24" grpId="0"/>
      <p:bldP spid="25" grpId="0"/>
      <p:bldP spid="26" grpId="0"/>
      <p:bldP spid="27" grpId="0"/>
      <p:bldP spid="28" grpId="0"/>
      <p:bldP spid="29"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5" name="TextBox 4"/>
          <p:cNvSpPr txBox="1"/>
          <p:nvPr/>
        </p:nvSpPr>
        <p:spPr>
          <a:xfrm>
            <a:off x="1422060" y="1643050"/>
            <a:ext cx="6565569" cy="1754326"/>
          </a:xfrm>
          <a:prstGeom prst="rect">
            <a:avLst/>
          </a:prstGeom>
          <a:noFill/>
        </p:spPr>
        <p:txBody>
          <a:bodyPr wrap="square" rtlCol="0">
            <a:spAutoFit/>
          </a:bodyPr>
          <a:lstStyle/>
          <a:p>
            <a:pPr algn="ctr"/>
            <a:r>
              <a:rPr lang="en-US" sz="3600" b="1" dirty="0">
                <a:solidFill>
                  <a:srgbClr val="000000"/>
                </a:solidFill>
              </a:rPr>
              <a:t>Some ignorance we have been making for decades….</a:t>
            </a:r>
          </a:p>
          <a:p>
            <a:pPr algn="ctr"/>
            <a:r>
              <a:rPr lang="en-US" sz="3600" b="1" dirty="0">
                <a:solidFill>
                  <a:srgbClr val="000000"/>
                </a:solidFill>
              </a:rPr>
              <a:t> </a:t>
            </a:r>
          </a:p>
        </p:txBody>
      </p:sp>
    </p:spTree>
    <p:extLst>
      <p:ext uri="{BB962C8B-B14F-4D97-AF65-F5344CB8AC3E}">
        <p14:creationId xmlns:p14="http://schemas.microsoft.com/office/powerpoint/2010/main" val="223701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CA3BC7E-2FD3-4131-B463-C2997D00C49C}"/>
              </a:ext>
            </a:extLst>
          </p:cNvPr>
          <p:cNvSpPr>
            <a:spLocks noGrp="1"/>
          </p:cNvSpPr>
          <p:nvPr>
            <p:ph idx="1"/>
          </p:nvPr>
        </p:nvSpPr>
        <p:spPr/>
        <p:txBody>
          <a:bodyPr>
            <a:normAutofit/>
          </a:bodyPr>
          <a:lstStyle/>
          <a:p>
            <a:r>
              <a:rPr lang="en-US" dirty="0"/>
              <a:t> </a:t>
            </a:r>
            <a:r>
              <a:rPr lang="en-US" b="1" dirty="0"/>
              <a:t>Recency </a:t>
            </a:r>
            <a:r>
              <a:rPr lang="en-US" sz="2400" dirty="0"/>
              <a:t>(some algorithm recency  based ignore frequency)</a:t>
            </a:r>
          </a:p>
          <a:p>
            <a:r>
              <a:rPr lang="en-US" sz="2400" dirty="0"/>
              <a:t>For Example LRU (Least Recently Used)</a:t>
            </a:r>
            <a:endParaRPr lang="en-US" dirty="0"/>
          </a:p>
          <a:p>
            <a:r>
              <a:rPr lang="en-US" sz="2400" dirty="0"/>
              <a:t>Problem in LRU algorithm sequential scans </a:t>
            </a:r>
            <a:endParaRPr lang="en-US" dirty="0"/>
          </a:p>
          <a:p>
            <a:r>
              <a:rPr lang="en-US" sz="2400" dirty="0"/>
              <a:t>Problem in LRU algorithm for loop access </a:t>
            </a:r>
          </a:p>
          <a:p>
            <a:endParaRPr lang="en-US" sz="2400" dirty="0"/>
          </a:p>
          <a:p>
            <a:endParaRPr lang="en-US" sz="2400" dirty="0"/>
          </a:p>
        </p:txBody>
      </p:sp>
      <p:sp>
        <p:nvSpPr>
          <p:cNvPr id="3" name="Rectangle 2">
            <a:extLst>
              <a:ext uri="{FF2B5EF4-FFF2-40B4-BE49-F238E27FC236}">
                <a16:creationId xmlns:a16="http://schemas.microsoft.com/office/drawing/2014/main" id="{D0337005-2197-4798-9247-7DA122C8A1FC}"/>
              </a:ext>
            </a:extLst>
          </p:cNvPr>
          <p:cNvSpPr/>
          <p:nvPr/>
        </p:nvSpPr>
        <p:spPr>
          <a:xfrm>
            <a:off x="2325230" y="579715"/>
            <a:ext cx="4254163" cy="584775"/>
          </a:xfrm>
          <a:prstGeom prst="rect">
            <a:avLst/>
          </a:prstGeom>
        </p:spPr>
        <p:txBody>
          <a:bodyPr wrap="square">
            <a:spAutoFit/>
          </a:bodyPr>
          <a:lstStyle/>
          <a:p>
            <a:pPr algn="ctr"/>
            <a:r>
              <a:rPr lang="en-US" sz="3200" dirty="0"/>
              <a:t>Problem</a:t>
            </a:r>
          </a:p>
        </p:txBody>
      </p:sp>
    </p:spTree>
    <p:extLst>
      <p:ext uri="{BB962C8B-B14F-4D97-AF65-F5344CB8AC3E}">
        <p14:creationId xmlns:p14="http://schemas.microsoft.com/office/powerpoint/2010/main" val="3921459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9FCF8B4-F457-4BA0-9572-BE805F40A80E}"/>
              </a:ext>
            </a:extLst>
          </p:cNvPr>
          <p:cNvSpPr>
            <a:spLocks noGrp="1"/>
          </p:cNvSpPr>
          <p:nvPr>
            <p:ph idx="1"/>
          </p:nvPr>
        </p:nvSpPr>
        <p:spPr/>
        <p:txBody>
          <a:bodyPr/>
          <a:lstStyle/>
          <a:p>
            <a:r>
              <a:rPr lang="en-US" sz="2400" b="1" dirty="0"/>
              <a:t>Frequency</a:t>
            </a:r>
            <a:r>
              <a:rPr lang="en-US" dirty="0"/>
              <a:t> </a:t>
            </a:r>
            <a:r>
              <a:rPr lang="en-US" sz="2400" dirty="0"/>
              <a:t>(some algorithm are frequency based and ignore recency)</a:t>
            </a:r>
          </a:p>
          <a:p>
            <a:r>
              <a:rPr lang="en-US" sz="2400" dirty="0"/>
              <a:t>For Example, LFU (Least frequently used)</a:t>
            </a:r>
          </a:p>
          <a:p>
            <a:r>
              <a:rPr lang="en-US" sz="2400" b="0" i="0" u="none" strike="noStrike" baseline="0" dirty="0">
                <a:solidFill>
                  <a:srgbClr val="000000"/>
                </a:solidFill>
              </a:rPr>
              <a:t>LRU does not take into consideration the recency of the blocks. </a:t>
            </a:r>
          </a:p>
          <a:p>
            <a:pPr marL="0" indent="0">
              <a:buNone/>
            </a:pPr>
            <a:endParaRPr lang="en-US" dirty="0"/>
          </a:p>
        </p:txBody>
      </p:sp>
      <p:sp>
        <p:nvSpPr>
          <p:cNvPr id="4" name="TextBox 3">
            <a:extLst>
              <a:ext uri="{FF2B5EF4-FFF2-40B4-BE49-F238E27FC236}">
                <a16:creationId xmlns:a16="http://schemas.microsoft.com/office/drawing/2014/main" id="{B099ABDA-07E9-43ED-ADB7-C5A02B8FFA1B}"/>
              </a:ext>
            </a:extLst>
          </p:cNvPr>
          <p:cNvSpPr txBox="1"/>
          <p:nvPr/>
        </p:nvSpPr>
        <p:spPr>
          <a:xfrm>
            <a:off x="2914651" y="250031"/>
            <a:ext cx="2786062" cy="584775"/>
          </a:xfrm>
          <a:prstGeom prst="rect">
            <a:avLst/>
          </a:prstGeom>
          <a:noFill/>
        </p:spPr>
        <p:txBody>
          <a:bodyPr wrap="square" rtlCol="0">
            <a:spAutoFit/>
          </a:bodyPr>
          <a:lstStyle/>
          <a:p>
            <a:pPr algn="ctr"/>
            <a:r>
              <a:rPr lang="en-US" sz="3200" dirty="0"/>
              <a:t>Problem</a:t>
            </a:r>
          </a:p>
        </p:txBody>
      </p:sp>
    </p:spTree>
    <p:extLst>
      <p:ext uri="{BB962C8B-B14F-4D97-AF65-F5344CB8AC3E}">
        <p14:creationId xmlns:p14="http://schemas.microsoft.com/office/powerpoint/2010/main" val="2101311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F2260DC-A3B6-4257-B06C-CC4AEEFC9DDF}"/>
              </a:ext>
            </a:extLst>
          </p:cNvPr>
          <p:cNvSpPr>
            <a:spLocks noGrp="1"/>
          </p:cNvSpPr>
          <p:nvPr>
            <p:ph idx="1"/>
          </p:nvPr>
        </p:nvSpPr>
        <p:spPr/>
        <p:txBody>
          <a:bodyPr/>
          <a:lstStyle/>
          <a:p>
            <a:pPr marL="0" indent="0">
              <a:buNone/>
            </a:pPr>
            <a:endParaRPr lang="en-US" b="1" dirty="0"/>
          </a:p>
          <a:p>
            <a:pPr marL="0" indent="0">
              <a:buNone/>
            </a:pPr>
            <a:r>
              <a:rPr lang="en-US" b="1" dirty="0"/>
              <a:t>If algorithms better in some case and worst some cases. We need something stable performance and also sustain current result.</a:t>
            </a:r>
          </a:p>
          <a:p>
            <a:endParaRPr lang="en-US" dirty="0"/>
          </a:p>
        </p:txBody>
      </p:sp>
      <p:sp>
        <p:nvSpPr>
          <p:cNvPr id="3" name="Rectangle 2">
            <a:extLst>
              <a:ext uri="{FF2B5EF4-FFF2-40B4-BE49-F238E27FC236}">
                <a16:creationId xmlns:a16="http://schemas.microsoft.com/office/drawing/2014/main" id="{7245EB58-5ACD-40A5-B4A1-1A64098DD865}"/>
              </a:ext>
            </a:extLst>
          </p:cNvPr>
          <p:cNvSpPr/>
          <p:nvPr/>
        </p:nvSpPr>
        <p:spPr>
          <a:xfrm>
            <a:off x="1393032" y="502741"/>
            <a:ext cx="5236368" cy="707886"/>
          </a:xfrm>
          <a:prstGeom prst="rect">
            <a:avLst/>
          </a:prstGeom>
        </p:spPr>
        <p:txBody>
          <a:bodyPr wrap="square">
            <a:spAutoFit/>
          </a:bodyPr>
          <a:lstStyle/>
          <a:p>
            <a:pPr algn="ctr"/>
            <a:r>
              <a:rPr lang="en-US" sz="4000" b="1" dirty="0"/>
              <a:t> Why DAS ?</a:t>
            </a:r>
          </a:p>
        </p:txBody>
      </p:sp>
    </p:spTree>
    <p:extLst>
      <p:ext uri="{BB962C8B-B14F-4D97-AF65-F5344CB8AC3E}">
        <p14:creationId xmlns:p14="http://schemas.microsoft.com/office/powerpoint/2010/main" val="2480301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2" presetClass="emph" presetSubtype="0" fill="hold" grpId="0" nodeType="clickEffect">
                                  <p:stCondLst>
                                    <p:cond delay="0"/>
                                  </p:stCondLst>
                                  <p:childTnLst>
                                    <p:animRot by="120000">
                                      <p:cBhvr>
                                        <p:cTn id="12" dur="100" fill="hold">
                                          <p:stCondLst>
                                            <p:cond delay="0"/>
                                          </p:stCondLst>
                                        </p:cTn>
                                        <p:tgtEl>
                                          <p:spTgt spid="2">
                                            <p:txEl>
                                              <p:pRg st="1" end="1"/>
                                            </p:txEl>
                                          </p:spTgt>
                                        </p:tgtEl>
                                        <p:attrNameLst>
                                          <p:attrName>r</p:attrName>
                                        </p:attrNameLst>
                                      </p:cBhvr>
                                    </p:animRot>
                                    <p:animRot by="-240000">
                                      <p:cBhvr>
                                        <p:cTn id="13" dur="200" fill="hold">
                                          <p:stCondLst>
                                            <p:cond delay="200"/>
                                          </p:stCondLst>
                                        </p:cTn>
                                        <p:tgtEl>
                                          <p:spTgt spid="2">
                                            <p:txEl>
                                              <p:pRg st="1" end="1"/>
                                            </p:txEl>
                                          </p:spTgt>
                                        </p:tgtEl>
                                        <p:attrNameLst>
                                          <p:attrName>r</p:attrName>
                                        </p:attrNameLst>
                                      </p:cBhvr>
                                    </p:animRot>
                                    <p:animRot by="240000">
                                      <p:cBhvr>
                                        <p:cTn id="14" dur="200" fill="hold">
                                          <p:stCondLst>
                                            <p:cond delay="400"/>
                                          </p:stCondLst>
                                        </p:cTn>
                                        <p:tgtEl>
                                          <p:spTgt spid="2">
                                            <p:txEl>
                                              <p:pRg st="1" end="1"/>
                                            </p:txEl>
                                          </p:spTgt>
                                        </p:tgtEl>
                                        <p:attrNameLst>
                                          <p:attrName>r</p:attrName>
                                        </p:attrNameLst>
                                      </p:cBhvr>
                                    </p:animRot>
                                    <p:animRot by="-240000">
                                      <p:cBhvr>
                                        <p:cTn id="15" dur="200" fill="hold">
                                          <p:stCondLst>
                                            <p:cond delay="600"/>
                                          </p:stCondLst>
                                        </p:cTn>
                                        <p:tgtEl>
                                          <p:spTgt spid="2">
                                            <p:txEl>
                                              <p:pRg st="1" end="1"/>
                                            </p:txEl>
                                          </p:spTgt>
                                        </p:tgtEl>
                                        <p:attrNameLst>
                                          <p:attrName>r</p:attrName>
                                        </p:attrNameLst>
                                      </p:cBhvr>
                                    </p:animRot>
                                    <p:animRot by="120000">
                                      <p:cBhvr>
                                        <p:cTn id="16" dur="200" fill="hold">
                                          <p:stCondLst>
                                            <p:cond delay="800"/>
                                          </p:stCondLst>
                                        </p:cTn>
                                        <p:tgtEl>
                                          <p:spTgt spid="2">
                                            <p:txEl>
                                              <p:pRg st="1" end="1"/>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85E574F-B0AE-4625-8050-ACC99394B50F}"/>
              </a:ext>
            </a:extLst>
          </p:cNvPr>
          <p:cNvSpPr>
            <a:spLocks noGrp="1"/>
          </p:cNvSpPr>
          <p:nvPr>
            <p:ph idx="1"/>
          </p:nvPr>
        </p:nvSpPr>
        <p:spPr/>
        <p:txBody>
          <a:bodyPr>
            <a:normAutofit/>
          </a:bodyPr>
          <a:lstStyle/>
          <a:p>
            <a:r>
              <a:rPr lang="en-US" dirty="0"/>
              <a:t>DAS uses basic approach of replacement policies such as LRU and LFU</a:t>
            </a:r>
          </a:p>
          <a:p>
            <a:r>
              <a:rPr lang="en-US" dirty="0"/>
              <a:t>It is dynamic algorithm</a:t>
            </a:r>
          </a:p>
          <a:p>
            <a:r>
              <a:rPr lang="en-US" dirty="0"/>
              <a:t>Uses both frequency and recency</a:t>
            </a:r>
          </a:p>
          <a:p>
            <a:pPr marL="0" indent="0">
              <a:buNone/>
            </a:pPr>
            <a:endParaRPr lang="en-US" dirty="0"/>
          </a:p>
        </p:txBody>
      </p:sp>
      <p:sp>
        <p:nvSpPr>
          <p:cNvPr id="3" name="TextBox 2">
            <a:extLst>
              <a:ext uri="{FF2B5EF4-FFF2-40B4-BE49-F238E27FC236}">
                <a16:creationId xmlns:a16="http://schemas.microsoft.com/office/drawing/2014/main" id="{3FEC2203-1A03-46DE-B7A1-0A9B02235496}"/>
              </a:ext>
            </a:extLst>
          </p:cNvPr>
          <p:cNvSpPr txBox="1"/>
          <p:nvPr/>
        </p:nvSpPr>
        <p:spPr>
          <a:xfrm>
            <a:off x="1279185" y="221456"/>
            <a:ext cx="6565570" cy="584775"/>
          </a:xfrm>
          <a:prstGeom prst="rect">
            <a:avLst/>
          </a:prstGeom>
          <a:noFill/>
        </p:spPr>
        <p:txBody>
          <a:bodyPr wrap="square" rtlCol="0">
            <a:spAutoFit/>
          </a:bodyPr>
          <a:lstStyle/>
          <a:p>
            <a:pPr algn="ctr"/>
            <a:r>
              <a:rPr lang="en-US" sz="3200" dirty="0">
                <a:latin typeface="+mj-lt"/>
              </a:rPr>
              <a:t>DAS Design Idea</a:t>
            </a:r>
          </a:p>
        </p:txBody>
      </p:sp>
    </p:spTree>
    <p:extLst>
      <p:ext uri="{BB962C8B-B14F-4D97-AF65-F5344CB8AC3E}">
        <p14:creationId xmlns:p14="http://schemas.microsoft.com/office/powerpoint/2010/main" val="19885652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199</TotalTime>
  <Words>887</Words>
  <Application>Microsoft Office PowerPoint</Application>
  <PresentationFormat>On-screen Show (16:9)</PresentationFormat>
  <Paragraphs>170</Paragraphs>
  <Slides>27</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Roboto</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Ramya Danappa</dc:creator>
  <cp:lastModifiedBy>Ramya Danappa</cp:lastModifiedBy>
  <cp:revision>6</cp:revision>
  <dcterms:created xsi:type="dcterms:W3CDTF">2020-06-02T17:18:05Z</dcterms:created>
  <dcterms:modified xsi:type="dcterms:W3CDTF">2020-06-02T20:37:56Z</dcterms:modified>
</cp:coreProperties>
</file>