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BBE293-6353-4D2A-9BFC-1AA29A13C81E}"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376682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BBE293-6353-4D2A-9BFC-1AA29A13C81E}"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286786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BBE293-6353-4D2A-9BFC-1AA29A13C81E}"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38523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BBE293-6353-4D2A-9BFC-1AA29A13C81E}"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259494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BBE293-6353-4D2A-9BFC-1AA29A13C81E}"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407301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BBE293-6353-4D2A-9BFC-1AA29A13C81E}"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292080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BBE293-6353-4D2A-9BFC-1AA29A13C81E}"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159844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BBE293-6353-4D2A-9BFC-1AA29A13C81E}"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422066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BE293-6353-4D2A-9BFC-1AA29A13C81E}"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252940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BBE293-6353-4D2A-9BFC-1AA29A13C81E}"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100524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BBE293-6353-4D2A-9BFC-1AA29A13C81E}"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965D7-0552-48C8-8242-C41187EB7CD3}" type="slidenum">
              <a:rPr lang="en-US" smtClean="0"/>
              <a:t>‹#›</a:t>
            </a:fld>
            <a:endParaRPr lang="en-US"/>
          </a:p>
        </p:txBody>
      </p:sp>
    </p:spTree>
    <p:extLst>
      <p:ext uri="{BB962C8B-B14F-4D97-AF65-F5344CB8AC3E}">
        <p14:creationId xmlns:p14="http://schemas.microsoft.com/office/powerpoint/2010/main" val="252742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BE293-6353-4D2A-9BFC-1AA29A13C81E}" type="datetimeFigureOut">
              <a:rPr lang="en-US" smtClean="0"/>
              <a:t>5/1/2017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965D7-0552-48C8-8242-C41187EB7CD3}" type="slidenum">
              <a:rPr lang="en-US" smtClean="0"/>
              <a:t>‹#›</a:t>
            </a:fld>
            <a:endParaRPr lang="en-US"/>
          </a:p>
        </p:txBody>
      </p:sp>
    </p:spTree>
    <p:extLst>
      <p:ext uri="{BB962C8B-B14F-4D97-AF65-F5344CB8AC3E}">
        <p14:creationId xmlns:p14="http://schemas.microsoft.com/office/powerpoint/2010/main" val="2218919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witter.com/hashtag/NewUnitedAirlinesMottos?src=has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Cross Product Sentiments in Airline Industry</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By</a:t>
            </a:r>
          </a:p>
          <a:p>
            <a:r>
              <a:rPr lang="en-US" dirty="0" smtClean="0"/>
              <a:t>Vincent Zhang</a:t>
            </a:r>
            <a:endParaRPr lang="en-US" dirty="0" smtClean="0"/>
          </a:p>
          <a:p>
            <a:r>
              <a:rPr lang="en-US" dirty="0" smtClean="0"/>
              <a:t>Kaushik </a:t>
            </a:r>
            <a:r>
              <a:rPr lang="en-US" dirty="0" err="1" smtClean="0"/>
              <a:t>Jayaram</a:t>
            </a:r>
            <a:endParaRPr lang="en-US" dirty="0" smtClean="0"/>
          </a:p>
          <a:p>
            <a:r>
              <a:rPr lang="en-US" dirty="0" smtClean="0"/>
              <a:t>Phi Hoang</a:t>
            </a:r>
            <a:endParaRPr lang="en-US" dirty="0"/>
          </a:p>
        </p:txBody>
      </p:sp>
    </p:spTree>
    <p:extLst>
      <p:ext uri="{BB962C8B-B14F-4D97-AF65-F5344CB8AC3E}">
        <p14:creationId xmlns:p14="http://schemas.microsoft.com/office/powerpoint/2010/main" val="2729765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98271" y="1325563"/>
            <a:ext cx="5195455" cy="817418"/>
          </a:xfrm>
          <a:prstGeom prst="rect">
            <a:avLst/>
          </a:prstGeom>
        </p:spPr>
      </p:pic>
      <p:sp>
        <p:nvSpPr>
          <p:cNvPr id="2" name="Title 1"/>
          <p:cNvSpPr>
            <a:spLocks noGrp="1"/>
          </p:cNvSpPr>
          <p:nvPr>
            <p:ph type="title"/>
          </p:nvPr>
        </p:nvSpPr>
        <p:spPr>
          <a:xfrm>
            <a:off x="838199" y="0"/>
            <a:ext cx="10515600" cy="1325563"/>
          </a:xfrm>
        </p:spPr>
        <p:txBody>
          <a:bodyPr/>
          <a:lstStyle/>
          <a:p>
            <a:pPr algn="ctr"/>
            <a:r>
              <a:rPr lang="en-US" dirty="0" smtClean="0"/>
              <a:t>Elasticity</a:t>
            </a:r>
            <a:endParaRPr lang="en-US" dirty="0"/>
          </a:p>
        </p:txBody>
      </p:sp>
      <p:pic>
        <p:nvPicPr>
          <p:cNvPr id="5" name="Picture 4"/>
          <p:cNvPicPr>
            <a:picLocks noChangeAspect="1"/>
          </p:cNvPicPr>
          <p:nvPr/>
        </p:nvPicPr>
        <p:blipFill>
          <a:blip r:embed="rId3"/>
          <a:stretch>
            <a:fillRect/>
          </a:stretch>
        </p:blipFill>
        <p:spPr>
          <a:xfrm>
            <a:off x="2175165" y="2994520"/>
            <a:ext cx="8395854" cy="1951553"/>
          </a:xfrm>
          <a:prstGeom prst="rect">
            <a:avLst/>
          </a:prstGeom>
        </p:spPr>
      </p:pic>
    </p:spTree>
    <p:extLst>
      <p:ext uri="{BB962C8B-B14F-4D97-AF65-F5344CB8AC3E}">
        <p14:creationId xmlns:p14="http://schemas.microsoft.com/office/powerpoint/2010/main" val="2791334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From the table above we find that the percentage of negative reviews for United airlines have been quite high from the 11</a:t>
            </a:r>
            <a:r>
              <a:rPr lang="en-US" baseline="30000" dirty="0"/>
              <a:t>th</a:t>
            </a:r>
            <a:r>
              <a:rPr lang="en-US" dirty="0"/>
              <a:t> of April and this is attributed to the negative event that occurred with the passenger. </a:t>
            </a:r>
            <a:endParaRPr lang="en-US" dirty="0" smtClean="0"/>
          </a:p>
          <a:p>
            <a:r>
              <a:rPr lang="en-US" dirty="0"/>
              <a:t>O</a:t>
            </a:r>
            <a:r>
              <a:rPr lang="en-US" dirty="0" smtClean="0"/>
              <a:t>n </a:t>
            </a:r>
            <a:r>
              <a:rPr lang="en-US" dirty="0"/>
              <a:t>average 67% tweets for United everyday and around 30% for American airlines.</a:t>
            </a:r>
            <a:endParaRPr lang="en-US" dirty="0" smtClean="0"/>
          </a:p>
          <a:p>
            <a:r>
              <a:rPr lang="en-US" dirty="0" smtClean="0"/>
              <a:t>On </a:t>
            </a:r>
            <a:r>
              <a:rPr lang="en-US" dirty="0"/>
              <a:t>average, found that the elasticity of positive reviews was 1.29 which is &gt; 0 and implies that the airlines are </a:t>
            </a:r>
            <a:r>
              <a:rPr lang="en-US" dirty="0" smtClean="0"/>
              <a:t>substitutes.</a:t>
            </a:r>
          </a:p>
          <a:p>
            <a:r>
              <a:rPr lang="en-US" dirty="0" smtClean="0"/>
              <a:t>Best time for American Airlines manager to get positive sentiment towards own brand is between 11</a:t>
            </a:r>
            <a:r>
              <a:rPr lang="en-US" baseline="30000" dirty="0" smtClean="0"/>
              <a:t>th</a:t>
            </a:r>
            <a:r>
              <a:rPr lang="en-US" dirty="0" smtClean="0"/>
              <a:t> and 16</a:t>
            </a:r>
            <a:r>
              <a:rPr lang="en-US" baseline="30000" dirty="0" smtClean="0"/>
              <a:t>th</a:t>
            </a:r>
            <a:r>
              <a:rPr lang="en-US" dirty="0" smtClean="0"/>
              <a:t> </a:t>
            </a:r>
          </a:p>
          <a:p>
            <a:endParaRPr lang="en-US" dirty="0" smtClean="0"/>
          </a:p>
          <a:p>
            <a:endParaRPr lang="en-US" dirty="0"/>
          </a:p>
        </p:txBody>
      </p:sp>
    </p:spTree>
    <p:extLst>
      <p:ext uri="{BB962C8B-B14F-4D97-AF65-F5344CB8AC3E}">
        <p14:creationId xmlns:p14="http://schemas.microsoft.com/office/powerpoint/2010/main" val="1588328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838200" y="1427018"/>
            <a:ext cx="10515600" cy="4749945"/>
          </a:xfrm>
        </p:spPr>
        <p:txBody>
          <a:bodyPr>
            <a:normAutofit fontScale="92500" lnSpcReduction="10000"/>
          </a:bodyPr>
          <a:lstStyle/>
          <a:p>
            <a:r>
              <a:rPr lang="en-US" dirty="0" err="1"/>
              <a:t>Duan</a:t>
            </a:r>
            <a:r>
              <a:rPr lang="en-US" dirty="0"/>
              <a:t>, W., </a:t>
            </a:r>
            <a:r>
              <a:rPr lang="en-US" dirty="0" err="1"/>
              <a:t>Gu</a:t>
            </a:r>
            <a:r>
              <a:rPr lang="en-US" dirty="0"/>
              <a:t>, B., &amp; </a:t>
            </a:r>
            <a:r>
              <a:rPr lang="en-US" dirty="0" err="1"/>
              <a:t>Whinston</a:t>
            </a:r>
            <a:r>
              <a:rPr lang="en-US" dirty="0"/>
              <a:t>, A. B. (2008). The dynamics of online word-of-mouth and product sales-An empirical investigation of the movie industry. Journal of Retailing, 84(2), 233-242</a:t>
            </a:r>
            <a:r>
              <a:rPr lang="en-US" dirty="0" smtClean="0"/>
              <a:t>.</a:t>
            </a:r>
          </a:p>
          <a:p>
            <a:r>
              <a:rPr lang="en-US" dirty="0" err="1"/>
              <a:t>Bollen</a:t>
            </a:r>
            <a:r>
              <a:rPr lang="en-US" dirty="0"/>
              <a:t>, Mao, and Zeng. "</a:t>
            </a:r>
            <a:r>
              <a:rPr lang="en-US" dirty="0" err="1"/>
              <a:t>Twiter</a:t>
            </a:r>
            <a:r>
              <a:rPr lang="en-US" dirty="0"/>
              <a:t> Mood Predicts the Stock Market." Journal of Computational Science. 2011.</a:t>
            </a:r>
          </a:p>
          <a:p>
            <a:r>
              <a:rPr lang="en-US" dirty="0"/>
              <a:t>Scott A. Thompson, Rajiv K. Sinha (2008) Brand Communities and New Product </a:t>
            </a:r>
            <a:r>
              <a:rPr lang="en-US" dirty="0" err="1"/>
              <a:t>Adoption:The</a:t>
            </a:r>
            <a:r>
              <a:rPr lang="en-US" dirty="0"/>
              <a:t> Influence and Limits of Oppositional Loyalty. Journal of Marketing: November 2008, Vol. 72, No. 6, pp. 65-80.</a:t>
            </a:r>
          </a:p>
          <a:p>
            <a:r>
              <a:rPr lang="en-US" dirty="0"/>
              <a:t>Thomas Hickman and James Ward (2007) ,"The Dark Side of Brand Community: Inter-Group Stereotyping, Trash Talk, and Schadenfreude", in NA - Advances in Consumer Research Volume 34, eds. Gavan Fitzsimons and Vicki </a:t>
            </a:r>
            <a:r>
              <a:rPr lang="en-US" dirty="0" err="1"/>
              <a:t>Morwitz</a:t>
            </a:r>
            <a:r>
              <a:rPr lang="en-US" dirty="0"/>
              <a:t>, Duluth, MN : Association for Consumer Research, Pages: 314-319.</a:t>
            </a:r>
          </a:p>
          <a:p>
            <a:endParaRPr lang="en-US" dirty="0"/>
          </a:p>
        </p:txBody>
      </p:sp>
    </p:spTree>
    <p:extLst>
      <p:ext uri="{BB962C8B-B14F-4D97-AF65-F5344CB8AC3E}">
        <p14:creationId xmlns:p14="http://schemas.microsoft.com/office/powerpoint/2010/main" val="270647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US" dirty="0" smtClean="0"/>
              <a:t>Do you remember this event?</a:t>
            </a:r>
            <a:endParaRPr lang="en-US" dirty="0"/>
          </a:p>
        </p:txBody>
      </p:sp>
      <p:pic>
        <p:nvPicPr>
          <p:cNvPr id="1026" name="Picture 2" descr="Image result for united airlines passe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387" y="1081377"/>
            <a:ext cx="6245225" cy="581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211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5127"/>
          </a:xfrm>
        </p:spPr>
        <p:txBody>
          <a:bodyPr/>
          <a:lstStyle/>
          <a:p>
            <a:pPr algn="ctr"/>
            <a:r>
              <a:rPr lang="en-US" dirty="0" smtClean="0"/>
              <a:t>Tweets after the news</a:t>
            </a:r>
            <a:endParaRPr lang="en-US" dirty="0"/>
          </a:p>
        </p:txBody>
      </p:sp>
      <p:sp>
        <p:nvSpPr>
          <p:cNvPr id="3" name="Content Placeholder 2"/>
          <p:cNvSpPr>
            <a:spLocks noGrp="1"/>
          </p:cNvSpPr>
          <p:nvPr>
            <p:ph idx="1"/>
          </p:nvPr>
        </p:nvSpPr>
        <p:spPr>
          <a:xfrm>
            <a:off x="838200" y="647989"/>
            <a:ext cx="10515600" cy="2857211"/>
          </a:xfrm>
        </p:spPr>
        <p:txBody>
          <a:bodyPr>
            <a:normAutofit lnSpcReduction="10000"/>
          </a:bodyPr>
          <a:lstStyle/>
          <a:p>
            <a:r>
              <a:rPr lang="en-US" dirty="0"/>
              <a:t>"United Airlines. Putting the hospital in </a:t>
            </a:r>
            <a:r>
              <a:rPr lang="en-US" dirty="0" smtClean="0"/>
              <a:t>hospitality“</a:t>
            </a:r>
          </a:p>
          <a:p>
            <a:r>
              <a:rPr lang="en-US" dirty="0"/>
              <a:t>"Sit back, relax, and enjoy your fight."</a:t>
            </a:r>
            <a:r>
              <a:rPr lang="en-US" dirty="0">
                <a:hlinkClick r:id="rId2"/>
              </a:rPr>
              <a:t>#</a:t>
            </a:r>
            <a:r>
              <a:rPr lang="en-US" dirty="0" err="1" smtClean="0">
                <a:hlinkClick r:id="rId2"/>
              </a:rPr>
              <a:t>NewUnitedAirlinesMottos</a:t>
            </a:r>
            <a:endParaRPr lang="en-US" dirty="0" smtClean="0"/>
          </a:p>
          <a:p>
            <a:r>
              <a:rPr lang="en-US" dirty="0"/>
              <a:t>We'll beat any price and any customer. </a:t>
            </a:r>
            <a:r>
              <a:rPr lang="en-US" dirty="0">
                <a:hlinkClick r:id="rId2"/>
              </a:rPr>
              <a:t>#</a:t>
            </a:r>
            <a:r>
              <a:rPr lang="en-US" dirty="0" err="1" smtClean="0">
                <a:hlinkClick r:id="rId2"/>
              </a:rPr>
              <a:t>NewUnitedAirlinesMottos</a:t>
            </a:r>
            <a:endParaRPr lang="en-US" dirty="0" smtClean="0"/>
          </a:p>
          <a:p>
            <a:r>
              <a:rPr lang="en-US" dirty="0"/>
              <a:t>Ladies and gentleman, we have now reached bruising altitude... </a:t>
            </a:r>
            <a:r>
              <a:rPr lang="en-US" dirty="0">
                <a:hlinkClick r:id="rId2"/>
              </a:rPr>
              <a:t>#</a:t>
            </a:r>
            <a:r>
              <a:rPr lang="en-US" dirty="0" err="1" smtClean="0">
                <a:hlinkClick r:id="rId2"/>
              </a:rPr>
              <a:t>NewUnitedAirlinesMottos</a:t>
            </a:r>
            <a:endParaRPr lang="en-US" dirty="0" smtClean="0"/>
          </a:p>
          <a:p>
            <a:r>
              <a:rPr lang="en-US" dirty="0" smtClean="0"/>
              <a:t>And our favorite…</a:t>
            </a:r>
          </a:p>
          <a:p>
            <a:endParaRPr lang="en-US" dirty="0"/>
          </a:p>
        </p:txBody>
      </p:sp>
      <p:pic>
        <p:nvPicPr>
          <p:cNvPr id="4" name="Picture 3"/>
          <p:cNvPicPr>
            <a:picLocks noChangeAspect="1"/>
          </p:cNvPicPr>
          <p:nvPr/>
        </p:nvPicPr>
        <p:blipFill>
          <a:blip r:embed="rId3"/>
          <a:stretch>
            <a:fillRect/>
          </a:stretch>
        </p:blipFill>
        <p:spPr>
          <a:xfrm>
            <a:off x="6902161" y="2619375"/>
            <a:ext cx="5010150" cy="4238625"/>
          </a:xfrm>
          <a:prstGeom prst="rect">
            <a:avLst/>
          </a:prstGeom>
        </p:spPr>
      </p:pic>
    </p:spTree>
    <p:extLst>
      <p:ext uri="{BB962C8B-B14F-4D97-AF65-F5344CB8AC3E}">
        <p14:creationId xmlns:p14="http://schemas.microsoft.com/office/powerpoint/2010/main" val="9062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What happens after such events?</a:t>
            </a:r>
            <a:endParaRPr lang="en-US" dirty="0"/>
          </a:p>
        </p:txBody>
      </p:sp>
      <p:sp>
        <p:nvSpPr>
          <p:cNvPr id="3" name="Content Placeholder 2"/>
          <p:cNvSpPr>
            <a:spLocks noGrp="1"/>
          </p:cNvSpPr>
          <p:nvPr>
            <p:ph idx="1"/>
          </p:nvPr>
        </p:nvSpPr>
        <p:spPr>
          <a:xfrm>
            <a:off x="838200" y="1073872"/>
            <a:ext cx="10515600" cy="3328266"/>
          </a:xfrm>
        </p:spPr>
        <p:txBody>
          <a:bodyPr/>
          <a:lstStyle/>
          <a:p>
            <a:r>
              <a:rPr lang="en-US" dirty="0" smtClean="0"/>
              <a:t>Negative customer sentiments</a:t>
            </a:r>
          </a:p>
          <a:p>
            <a:r>
              <a:rPr lang="en-US" dirty="0" smtClean="0"/>
              <a:t>Bad reviews</a:t>
            </a:r>
          </a:p>
          <a:p>
            <a:r>
              <a:rPr lang="en-US" dirty="0"/>
              <a:t>It is </a:t>
            </a:r>
            <a:r>
              <a:rPr lang="en-US" dirty="0" smtClean="0"/>
              <a:t>likely </a:t>
            </a:r>
            <a:r>
              <a:rPr lang="en-US" dirty="0"/>
              <a:t>that Facebook, Twitter, YouTube, review sites, forums, and blogs are all highly correlated with each other, and with the dependent variable, </a:t>
            </a:r>
            <a:r>
              <a:rPr lang="en-US" dirty="0" smtClean="0"/>
              <a:t>sales</a:t>
            </a:r>
          </a:p>
          <a:p>
            <a:r>
              <a:rPr lang="en-US" dirty="0" smtClean="0"/>
              <a:t>This will impact sales </a:t>
            </a:r>
          </a:p>
          <a:p>
            <a:r>
              <a:rPr lang="en-US" dirty="0" smtClean="0"/>
              <a:t>If I am a manager of </a:t>
            </a:r>
            <a:r>
              <a:rPr lang="en-US" b="1" dirty="0" smtClean="0"/>
              <a:t>American Airlines</a:t>
            </a:r>
            <a:r>
              <a:rPr lang="en-US" dirty="0" smtClean="0"/>
              <a:t>, what can I get?.....</a:t>
            </a:r>
            <a:endParaRPr lang="en-US" dirty="0"/>
          </a:p>
        </p:txBody>
      </p:sp>
      <p:pic>
        <p:nvPicPr>
          <p:cNvPr id="2050" name="Picture 2" descr="Image result fo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7443" y="4402138"/>
            <a:ext cx="3559030" cy="238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12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Previous literature</a:t>
            </a:r>
            <a:endParaRPr lang="en-US" dirty="0"/>
          </a:p>
        </p:txBody>
      </p:sp>
      <p:sp>
        <p:nvSpPr>
          <p:cNvPr id="3" name="Content Placeholder 2"/>
          <p:cNvSpPr>
            <a:spLocks noGrp="1"/>
          </p:cNvSpPr>
          <p:nvPr>
            <p:ph idx="1"/>
          </p:nvPr>
        </p:nvSpPr>
        <p:spPr/>
        <p:txBody>
          <a:bodyPr/>
          <a:lstStyle/>
          <a:p>
            <a:r>
              <a:rPr lang="en-US" dirty="0" err="1"/>
              <a:t>Duan</a:t>
            </a:r>
            <a:r>
              <a:rPr lang="en-US" dirty="0"/>
              <a:t> et al (2008) find that increased WOM on </a:t>
            </a:r>
            <a:r>
              <a:rPr lang="en-US" dirty="0" err="1"/>
              <a:t>Yahoo!Movie</a:t>
            </a:r>
            <a:r>
              <a:rPr lang="en-US" dirty="0"/>
              <a:t> (a movie review site) lead to higher movie box office performance.</a:t>
            </a:r>
            <a:endParaRPr lang="en-US" dirty="0" smtClean="0"/>
          </a:p>
          <a:p>
            <a:r>
              <a:rPr lang="en-US" dirty="0" err="1" smtClean="0"/>
              <a:t>Bollen</a:t>
            </a:r>
            <a:r>
              <a:rPr lang="en-US" dirty="0" smtClean="0"/>
              <a:t> </a:t>
            </a:r>
            <a:r>
              <a:rPr lang="en-US" dirty="0"/>
              <a:t>et al (2010) found that twitter moods can predict stock market performance</a:t>
            </a:r>
            <a:r>
              <a:rPr lang="en-US" dirty="0" smtClean="0"/>
              <a:t>.</a:t>
            </a:r>
          </a:p>
          <a:p>
            <a:r>
              <a:rPr lang="en-US" dirty="0"/>
              <a:t>Some consumers feel oppositional loyalty towards certain brands, which they express through purchase behavior, negative behavior towards admirers of other brands, and “trash talking” (Hickman and Ward 2007; Thompson and Sinha 2008; Thompson, Kim and Smith 2016). </a:t>
            </a:r>
            <a:endParaRPr lang="en-US" dirty="0" smtClean="0"/>
          </a:p>
          <a:p>
            <a:endParaRPr lang="en-US" dirty="0"/>
          </a:p>
        </p:txBody>
      </p:sp>
    </p:spTree>
    <p:extLst>
      <p:ext uri="{BB962C8B-B14F-4D97-AF65-F5344CB8AC3E}">
        <p14:creationId xmlns:p14="http://schemas.microsoft.com/office/powerpoint/2010/main" val="181951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07"/>
            <a:ext cx="10515600" cy="1325563"/>
          </a:xfrm>
        </p:spPr>
        <p:txBody>
          <a:bodyPr/>
          <a:lstStyle/>
          <a:p>
            <a:pPr algn="ctr"/>
            <a:r>
              <a:rPr lang="en-US" dirty="0" smtClean="0"/>
              <a:t>Data</a:t>
            </a:r>
            <a:endParaRPr lang="en-US" dirty="0"/>
          </a:p>
        </p:txBody>
      </p:sp>
      <p:sp>
        <p:nvSpPr>
          <p:cNvPr id="3" name="Content Placeholder 2"/>
          <p:cNvSpPr>
            <a:spLocks noGrp="1"/>
          </p:cNvSpPr>
          <p:nvPr>
            <p:ph idx="1"/>
          </p:nvPr>
        </p:nvSpPr>
        <p:spPr>
          <a:xfrm>
            <a:off x="838200" y="1052945"/>
            <a:ext cx="10515600" cy="5124018"/>
          </a:xfrm>
        </p:spPr>
        <p:txBody>
          <a:bodyPr>
            <a:normAutofit lnSpcReduction="10000"/>
          </a:bodyPr>
          <a:lstStyle/>
          <a:p>
            <a:r>
              <a:rPr lang="en-US" dirty="0"/>
              <a:t>We collected customer tweets data about the nation’s major airlines (namely, United Airline, Virgin America, and American Airline) from two different sources </a:t>
            </a:r>
            <a:r>
              <a:rPr lang="en-US" dirty="0" smtClean="0"/>
              <a:t>) – </a:t>
            </a:r>
            <a:r>
              <a:rPr lang="en-US" dirty="0" err="1" smtClean="0"/>
              <a:t>Kaggle</a:t>
            </a:r>
            <a:r>
              <a:rPr lang="en-US" dirty="0" smtClean="0"/>
              <a:t> and twitter data after the event</a:t>
            </a:r>
          </a:p>
          <a:p>
            <a:r>
              <a:rPr lang="en-US" dirty="0" err="1" smtClean="0"/>
              <a:t>Kaggle</a:t>
            </a:r>
            <a:r>
              <a:rPr lang="en-US" dirty="0" smtClean="0"/>
              <a:t>: </a:t>
            </a:r>
          </a:p>
          <a:p>
            <a:pPr lvl="1"/>
            <a:r>
              <a:rPr lang="en-US" dirty="0" smtClean="0"/>
              <a:t>There </a:t>
            </a:r>
            <a:r>
              <a:rPr lang="en-US" dirty="0"/>
              <a:t>are 11,222 unique tweets from 11,222 distinct Tweeter IDs, with a timeframe from 2/16/2015 through 2/24/2015. </a:t>
            </a:r>
            <a:endParaRPr lang="en-US" dirty="0" smtClean="0"/>
          </a:p>
          <a:p>
            <a:pPr lvl="1"/>
            <a:r>
              <a:rPr lang="en-US" dirty="0" smtClean="0"/>
              <a:t>In </a:t>
            </a:r>
            <a:r>
              <a:rPr lang="en-US" dirty="0"/>
              <a:t>terms of sentiment, 60% of the tweets were classified as positive, 23% neutral, and 17% positive. </a:t>
            </a:r>
            <a:endParaRPr lang="en-US" dirty="0" smtClean="0"/>
          </a:p>
          <a:p>
            <a:r>
              <a:rPr lang="en-US" dirty="0" smtClean="0"/>
              <a:t>Twitter:</a:t>
            </a:r>
          </a:p>
          <a:p>
            <a:pPr lvl="1"/>
            <a:r>
              <a:rPr lang="en-US" dirty="0" smtClean="0"/>
              <a:t>We scraped </a:t>
            </a:r>
            <a:r>
              <a:rPr lang="en-US" dirty="0"/>
              <a:t>textual data covering three major airlines to be concerned: United Airline, American Airline, and Virgin Airline. </a:t>
            </a:r>
            <a:endParaRPr lang="en-US" dirty="0" smtClean="0"/>
          </a:p>
          <a:p>
            <a:pPr lvl="1"/>
            <a:r>
              <a:rPr lang="en-US" dirty="0"/>
              <a:t>. 51,906 tweets were collected from 51,906 distinct Tweeter IDs, with a timeframe from 4/11/2017 through 4/19/2017. </a:t>
            </a:r>
          </a:p>
        </p:txBody>
      </p:sp>
    </p:spTree>
    <p:extLst>
      <p:ext uri="{BB962C8B-B14F-4D97-AF65-F5344CB8AC3E}">
        <p14:creationId xmlns:p14="http://schemas.microsoft.com/office/powerpoint/2010/main" val="807960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83673"/>
          </a:xfrm>
        </p:spPr>
        <p:txBody>
          <a:bodyPr/>
          <a:lstStyle/>
          <a:p>
            <a:pPr algn="ctr"/>
            <a:r>
              <a:rPr lang="en-US" dirty="0" smtClean="0"/>
              <a:t>Method</a:t>
            </a:r>
            <a:endParaRPr lang="en-US" dirty="0"/>
          </a:p>
        </p:txBody>
      </p:sp>
      <p:sp>
        <p:nvSpPr>
          <p:cNvPr id="3" name="Content Placeholder 2"/>
          <p:cNvSpPr>
            <a:spLocks noGrp="1"/>
          </p:cNvSpPr>
          <p:nvPr>
            <p:ph idx="1"/>
          </p:nvPr>
        </p:nvSpPr>
        <p:spPr>
          <a:xfrm>
            <a:off x="838200" y="772679"/>
            <a:ext cx="10515600" cy="3439103"/>
          </a:xfrm>
        </p:spPr>
        <p:txBody>
          <a:bodyPr/>
          <a:lstStyle/>
          <a:p>
            <a:r>
              <a:rPr lang="en-US" dirty="0" smtClean="0"/>
              <a:t>In step 1, to </a:t>
            </a:r>
            <a:r>
              <a:rPr lang="en-US" dirty="0"/>
              <a:t>get sentiment data, we first utilize Naïve Bayes method in the realm of machine learning to create a textual sentiment </a:t>
            </a:r>
            <a:r>
              <a:rPr lang="en-US" dirty="0" smtClean="0"/>
              <a:t>classifier.</a:t>
            </a:r>
          </a:p>
          <a:p>
            <a:r>
              <a:rPr lang="en-US" dirty="0" smtClean="0"/>
              <a:t>In </a:t>
            </a:r>
            <a:r>
              <a:rPr lang="en-US" dirty="0"/>
              <a:t>step </a:t>
            </a:r>
            <a:r>
              <a:rPr lang="en-US" dirty="0" smtClean="0"/>
              <a:t>2, </a:t>
            </a:r>
            <a:r>
              <a:rPr lang="en-US" dirty="0"/>
              <a:t>we applied the classifier to the </a:t>
            </a:r>
            <a:r>
              <a:rPr lang="en-US" dirty="0" smtClean="0"/>
              <a:t>twitter Dataset</a:t>
            </a:r>
            <a:r>
              <a:rPr lang="en-US" i="1" dirty="0" smtClean="0"/>
              <a:t> </a:t>
            </a:r>
            <a:r>
              <a:rPr lang="en-US" dirty="0" smtClean="0"/>
              <a:t>to </a:t>
            </a:r>
            <a:r>
              <a:rPr lang="en-US" dirty="0"/>
              <a:t>analyze the dispersion of customers’ sentiment on the three major airlines</a:t>
            </a:r>
            <a:r>
              <a:rPr lang="en-US" dirty="0" smtClean="0"/>
              <a:t>.</a:t>
            </a:r>
          </a:p>
          <a:p>
            <a:r>
              <a:rPr lang="en-US" dirty="0"/>
              <a:t>In our case, for example, if a ‘tweet’ attribute had the values ‘love’ and “hate” and the class attribute had the class values “positive” and “negative“, then the conditional probabilities of each tweet value for each class value could be calculated as: </a:t>
            </a:r>
          </a:p>
          <a:p>
            <a:pPr marL="0" indent="0">
              <a:buNone/>
            </a:pPr>
            <a:endParaRPr lang="en-US" dirty="0"/>
          </a:p>
        </p:txBody>
      </p:sp>
      <p:pic>
        <p:nvPicPr>
          <p:cNvPr id="5" name="Picture 4"/>
          <p:cNvPicPr>
            <a:picLocks noChangeAspect="1"/>
          </p:cNvPicPr>
          <p:nvPr/>
        </p:nvPicPr>
        <p:blipFill>
          <a:blip r:embed="rId2"/>
          <a:stretch>
            <a:fillRect/>
          </a:stretch>
        </p:blipFill>
        <p:spPr>
          <a:xfrm>
            <a:off x="3428384" y="4211782"/>
            <a:ext cx="6352924" cy="814176"/>
          </a:xfrm>
          <a:prstGeom prst="rect">
            <a:avLst/>
          </a:prstGeom>
        </p:spPr>
      </p:pic>
      <p:pic>
        <p:nvPicPr>
          <p:cNvPr id="6" name="Picture 5"/>
          <p:cNvPicPr>
            <a:picLocks noChangeAspect="1"/>
          </p:cNvPicPr>
          <p:nvPr/>
        </p:nvPicPr>
        <p:blipFill>
          <a:blip r:embed="rId3"/>
          <a:stretch>
            <a:fillRect/>
          </a:stretch>
        </p:blipFill>
        <p:spPr>
          <a:xfrm>
            <a:off x="3428384" y="5669752"/>
            <a:ext cx="5944829" cy="786466"/>
          </a:xfrm>
          <a:prstGeom prst="rect">
            <a:avLst/>
          </a:prstGeom>
        </p:spPr>
      </p:pic>
    </p:spTree>
    <p:extLst>
      <p:ext uri="{BB962C8B-B14F-4D97-AF65-F5344CB8AC3E}">
        <p14:creationId xmlns:p14="http://schemas.microsoft.com/office/powerpoint/2010/main" val="2862369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 % of reviews across airlines</a:t>
            </a:r>
            <a:endParaRPr lang="en-US" dirty="0"/>
          </a:p>
        </p:txBody>
      </p:sp>
      <p:pic>
        <p:nvPicPr>
          <p:cNvPr id="6" name="Picture 5"/>
          <p:cNvPicPr>
            <a:picLocks noChangeAspect="1"/>
          </p:cNvPicPr>
          <p:nvPr/>
        </p:nvPicPr>
        <p:blipFill>
          <a:blip r:embed="rId2"/>
          <a:stretch>
            <a:fillRect/>
          </a:stretch>
        </p:blipFill>
        <p:spPr>
          <a:xfrm>
            <a:off x="1260764" y="1981200"/>
            <a:ext cx="9947563" cy="4627418"/>
          </a:xfrm>
          <a:prstGeom prst="rect">
            <a:avLst/>
          </a:prstGeom>
        </p:spPr>
      </p:pic>
    </p:spTree>
    <p:extLst>
      <p:ext uri="{BB962C8B-B14F-4D97-AF65-F5344CB8AC3E}">
        <p14:creationId xmlns:p14="http://schemas.microsoft.com/office/powerpoint/2010/main" val="348948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 of positive vs negative reviews</a:t>
            </a:r>
            <a:endParaRPr lang="en-US" dirty="0"/>
          </a:p>
        </p:txBody>
      </p:sp>
      <p:pic>
        <p:nvPicPr>
          <p:cNvPr id="4" name="Picture 3"/>
          <p:cNvPicPr>
            <a:picLocks noChangeAspect="1"/>
          </p:cNvPicPr>
          <p:nvPr/>
        </p:nvPicPr>
        <p:blipFill>
          <a:blip r:embed="rId2"/>
          <a:stretch>
            <a:fillRect/>
          </a:stretch>
        </p:blipFill>
        <p:spPr>
          <a:xfrm>
            <a:off x="1593273" y="2092035"/>
            <a:ext cx="9005454" cy="2951020"/>
          </a:xfrm>
          <a:prstGeom prst="rect">
            <a:avLst/>
          </a:prstGeom>
        </p:spPr>
      </p:pic>
    </p:spTree>
    <p:extLst>
      <p:ext uri="{BB962C8B-B14F-4D97-AF65-F5344CB8AC3E}">
        <p14:creationId xmlns:p14="http://schemas.microsoft.com/office/powerpoint/2010/main" val="1558696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717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Cross Product Sentiments in Airline Industry</vt:lpstr>
      <vt:lpstr>Do you remember this event?</vt:lpstr>
      <vt:lpstr>Tweets after the news</vt:lpstr>
      <vt:lpstr>What happens after such events?</vt:lpstr>
      <vt:lpstr>Previous literature</vt:lpstr>
      <vt:lpstr>Data</vt:lpstr>
      <vt:lpstr>Method</vt:lpstr>
      <vt:lpstr>Summary - % of reviews across airlines</vt:lpstr>
      <vt:lpstr>Summary - % of positive vs negative reviews</vt:lpstr>
      <vt:lpstr>Elasticity</vt:lpstr>
      <vt:lpstr>Summary</vt:lpstr>
      <vt:lpstr>References</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Product Sentiments in Airline Industry</dc:title>
  <dc:creator>Windows User</dc:creator>
  <cp:lastModifiedBy>Windows User</cp:lastModifiedBy>
  <cp:revision>14</cp:revision>
  <dcterms:created xsi:type="dcterms:W3CDTF">2017-05-02T00:34:21Z</dcterms:created>
  <dcterms:modified xsi:type="dcterms:W3CDTF">2017-05-02T01:04:46Z</dcterms:modified>
</cp:coreProperties>
</file>