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71" r:id="rId4"/>
    <p:sldId id="26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70" r:id="rId13"/>
    <p:sldId id="27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440" y="3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040B71-F3E8-43BA-9D7E-0A1060C97835}" type="doc">
      <dgm:prSet loTypeId="urn:microsoft.com/office/officeart/2005/8/layout/hProcess4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1E88D6F9-29BE-4694-B9A0-8645C052027E}">
      <dgm:prSet phldrT="[Text]"/>
      <dgm:spPr/>
      <dgm:t>
        <a:bodyPr/>
        <a:lstStyle/>
        <a:p>
          <a:r>
            <a:rPr lang="en-US" dirty="0">
              <a:latin typeface="Arial"/>
              <a:cs typeface="Arial"/>
            </a:rPr>
            <a:t>Unstable Information Environment </a:t>
          </a:r>
        </a:p>
      </dgm:t>
    </dgm:pt>
    <dgm:pt modelId="{861AEC24-B56B-429C-A2E3-57CE67A6A49B}" type="parTrans" cxnId="{0CADF50C-C886-4417-ABA1-CB9BA0B16585}">
      <dgm:prSet/>
      <dgm:spPr/>
      <dgm:t>
        <a:bodyPr/>
        <a:lstStyle/>
        <a:p>
          <a:endParaRPr lang="en-US"/>
        </a:p>
      </dgm:t>
    </dgm:pt>
    <dgm:pt modelId="{A41FD77D-CED1-4D19-BA23-D65B9FA547A1}" type="sibTrans" cxnId="{0CADF50C-C886-4417-ABA1-CB9BA0B16585}">
      <dgm:prSet/>
      <dgm:spPr/>
      <dgm:t>
        <a:bodyPr/>
        <a:lstStyle/>
        <a:p>
          <a:endParaRPr lang="en-US"/>
        </a:p>
      </dgm:t>
    </dgm:pt>
    <dgm:pt modelId="{6CEF1CD1-708F-4685-AAF3-D59D06818479}">
      <dgm:prSet phldrT="[Text]"/>
      <dgm:spPr/>
      <dgm:t>
        <a:bodyPr/>
        <a:lstStyle/>
        <a:p>
          <a:r>
            <a:rPr lang="en-US" dirty="0"/>
            <a:t>AI is a strategic Actor</a:t>
          </a:r>
        </a:p>
      </dgm:t>
    </dgm:pt>
    <dgm:pt modelId="{7E684AC5-F0ED-45A7-9AFE-40D2BFF60742}" type="parTrans" cxnId="{63105ECA-9F5B-4C98-8E01-9628FC0648A0}">
      <dgm:prSet/>
      <dgm:spPr/>
      <dgm:t>
        <a:bodyPr/>
        <a:lstStyle/>
        <a:p>
          <a:endParaRPr lang="en-US"/>
        </a:p>
      </dgm:t>
    </dgm:pt>
    <dgm:pt modelId="{CA87FC24-CF43-4131-8AD4-F1618A94F246}" type="sibTrans" cxnId="{63105ECA-9F5B-4C98-8E01-9628FC0648A0}">
      <dgm:prSet/>
      <dgm:spPr/>
      <dgm:t>
        <a:bodyPr/>
        <a:lstStyle/>
        <a:p>
          <a:endParaRPr lang="en-US"/>
        </a:p>
      </dgm:t>
    </dgm:pt>
    <dgm:pt modelId="{3C34A4DC-492D-4604-8726-092CA7A1D474}">
      <dgm:prSet phldrT="[Text]"/>
      <dgm:spPr/>
      <dgm:t>
        <a:bodyPr/>
        <a:lstStyle/>
        <a:p>
          <a:r>
            <a:rPr lang="en-US" dirty="0"/>
            <a:t>Normative goals v. Organizational incentives</a:t>
          </a:r>
        </a:p>
      </dgm:t>
    </dgm:pt>
    <dgm:pt modelId="{C76451CA-5632-47A7-87EF-D0ADF7610333}" type="parTrans" cxnId="{B76DD787-553A-4535-8BB5-6959D24F4834}">
      <dgm:prSet/>
      <dgm:spPr/>
      <dgm:t>
        <a:bodyPr/>
        <a:lstStyle/>
        <a:p>
          <a:endParaRPr lang="en-US"/>
        </a:p>
      </dgm:t>
    </dgm:pt>
    <dgm:pt modelId="{823F9B92-6F3C-4164-A501-911F3EE00793}" type="sibTrans" cxnId="{B76DD787-553A-4535-8BB5-6959D24F4834}">
      <dgm:prSet/>
      <dgm:spPr/>
      <dgm:t>
        <a:bodyPr/>
        <a:lstStyle/>
        <a:p>
          <a:endParaRPr lang="en-US"/>
        </a:p>
      </dgm:t>
    </dgm:pt>
    <dgm:pt modelId="{0FF355B4-4EB5-48C3-87E2-466224BF1485}">
      <dgm:prSet phldrT="[Text]"/>
      <dgm:spPr/>
      <dgm:t>
        <a:bodyPr/>
        <a:lstStyle/>
        <a:p>
          <a:r>
            <a:rPr lang="en-US" dirty="0"/>
            <a:t>Problems of reporting on domestic protest</a:t>
          </a:r>
        </a:p>
      </dgm:t>
    </dgm:pt>
    <dgm:pt modelId="{8B45019F-F910-4271-A9C0-B6D25CE92EDB}" type="parTrans" cxnId="{58C2FC3E-9756-45F1-90B4-3B4C4104A1A3}">
      <dgm:prSet/>
      <dgm:spPr/>
      <dgm:t>
        <a:bodyPr/>
        <a:lstStyle/>
        <a:p>
          <a:endParaRPr lang="en-US"/>
        </a:p>
      </dgm:t>
    </dgm:pt>
    <dgm:pt modelId="{85BF13A4-C166-4CF7-BEBB-F3140C0BF1C2}" type="sibTrans" cxnId="{58C2FC3E-9756-45F1-90B4-3B4C4104A1A3}">
      <dgm:prSet/>
      <dgm:spPr/>
      <dgm:t>
        <a:bodyPr/>
        <a:lstStyle/>
        <a:p>
          <a:endParaRPr lang="en-US"/>
        </a:p>
      </dgm:t>
    </dgm:pt>
    <dgm:pt modelId="{64119E82-8404-4E4E-9048-E35E9004631C}">
      <dgm:prSet phldrT="[Text]"/>
      <dgm:spPr/>
      <dgm:t>
        <a:bodyPr/>
        <a:lstStyle/>
        <a:p>
          <a:r>
            <a:rPr lang="en-US" dirty="0"/>
            <a:t>Domestic protest is a sign of an empowered public to fight against human rights abuses</a:t>
          </a:r>
        </a:p>
      </dgm:t>
    </dgm:pt>
    <dgm:pt modelId="{EC4D0024-4E03-4210-95D9-599ED23A7C30}" type="parTrans" cxnId="{D2D09C65-8001-40AC-A7ED-B387DE8638EA}">
      <dgm:prSet/>
      <dgm:spPr/>
      <dgm:t>
        <a:bodyPr/>
        <a:lstStyle/>
        <a:p>
          <a:endParaRPr lang="en-US"/>
        </a:p>
      </dgm:t>
    </dgm:pt>
    <dgm:pt modelId="{5BD40272-6E7D-487C-B896-12DBDB6CF5BD}" type="sibTrans" cxnId="{D2D09C65-8001-40AC-A7ED-B387DE8638EA}">
      <dgm:prSet/>
      <dgm:spPr/>
      <dgm:t>
        <a:bodyPr/>
        <a:lstStyle/>
        <a:p>
          <a:endParaRPr lang="en-US"/>
        </a:p>
      </dgm:t>
    </dgm:pt>
    <dgm:pt modelId="{E76A6978-25A1-4DD7-9DC6-271748807101}">
      <dgm:prSet phldrT="[Text]"/>
      <dgm:spPr/>
      <dgm:t>
        <a:bodyPr/>
        <a:lstStyle/>
        <a:p>
          <a:r>
            <a:rPr lang="en-US" dirty="0"/>
            <a:t>AI's tools were developed to specifically target states</a:t>
          </a:r>
        </a:p>
      </dgm:t>
    </dgm:pt>
    <dgm:pt modelId="{DA5A6C15-AEE0-43E7-8160-4BCF55DE7134}" type="parTrans" cxnId="{EC7D6231-38DC-476E-95B7-F6C0D12CC901}">
      <dgm:prSet/>
      <dgm:spPr/>
      <dgm:t>
        <a:bodyPr/>
        <a:lstStyle/>
        <a:p>
          <a:endParaRPr lang="en-US"/>
        </a:p>
      </dgm:t>
    </dgm:pt>
    <dgm:pt modelId="{0C966343-BDDA-43EA-BD2A-E6A08218E777}" type="sibTrans" cxnId="{EC7D6231-38DC-476E-95B7-F6C0D12CC901}">
      <dgm:prSet/>
      <dgm:spPr/>
      <dgm:t>
        <a:bodyPr/>
        <a:lstStyle/>
        <a:p>
          <a:endParaRPr lang="en-US"/>
        </a:p>
      </dgm:t>
    </dgm:pt>
    <dgm:pt modelId="{019E9A5A-CD56-42D0-BA14-B61A0D3FF13C}">
      <dgm:prSet phldrT="[Text]"/>
      <dgm:spPr/>
      <dgm:t>
        <a:bodyPr/>
        <a:lstStyle/>
        <a:p>
          <a:r>
            <a:rPr lang="en-US" sz="2600" dirty="0"/>
            <a:t>Media Profile</a:t>
          </a:r>
        </a:p>
      </dgm:t>
    </dgm:pt>
    <dgm:pt modelId="{B0BA0B95-6980-4860-A15B-70968E574BE8}" type="parTrans" cxnId="{C18EE09F-2F59-4D9F-BF5C-0F9796137BA6}">
      <dgm:prSet/>
      <dgm:spPr/>
    </dgm:pt>
    <dgm:pt modelId="{FFB0F293-EE9B-426A-BD8F-0B08FA1F185F}" type="sibTrans" cxnId="{C18EE09F-2F59-4D9F-BF5C-0F9796137BA6}">
      <dgm:prSet/>
      <dgm:spPr/>
    </dgm:pt>
    <dgm:pt modelId="{2E53E322-DB56-40AA-B8F9-060FD6CCF514}">
      <dgm:prSet phldrT="[Text]"/>
      <dgm:spPr/>
      <dgm:t>
        <a:bodyPr/>
        <a:lstStyle/>
        <a:p>
          <a:r>
            <a:rPr lang="en-US" sz="2400" dirty="0"/>
            <a:t>Donors</a:t>
          </a:r>
        </a:p>
      </dgm:t>
    </dgm:pt>
    <dgm:pt modelId="{920574DA-767E-4C50-B9C0-37A1228B66F9}" type="parTrans" cxnId="{3150692B-5B4C-438F-8FA9-99B53F6333D2}">
      <dgm:prSet/>
      <dgm:spPr/>
    </dgm:pt>
    <dgm:pt modelId="{3EA5E92B-E33D-4A87-A693-1E3F3FF8A09F}" type="sibTrans" cxnId="{3150692B-5B4C-438F-8FA9-99B53F6333D2}">
      <dgm:prSet/>
      <dgm:spPr/>
    </dgm:pt>
    <dgm:pt modelId="{B3D395BA-B441-4221-99B3-AC03E131CF7C}">
      <dgm:prSet phldrT="[Text]"/>
      <dgm:spPr/>
      <dgm:t>
        <a:bodyPr/>
        <a:lstStyle/>
        <a:p>
          <a:r>
            <a:rPr lang="en-US" dirty="0"/>
            <a:t>Yet,states are not the only abusers of human rights</a:t>
          </a:r>
        </a:p>
      </dgm:t>
    </dgm:pt>
    <dgm:pt modelId="{885D40FE-B920-4F7E-B606-79C9E4AB31E5}" type="parTrans" cxnId="{DCFFFEBB-851A-4668-8341-C8053C89F3AE}">
      <dgm:prSet/>
      <dgm:spPr/>
    </dgm:pt>
    <dgm:pt modelId="{22A45AAB-4947-4004-9E8C-583B558E75C6}" type="sibTrans" cxnId="{DCFFFEBB-851A-4668-8341-C8053C89F3AE}">
      <dgm:prSet/>
      <dgm:spPr/>
    </dgm:pt>
    <dgm:pt modelId="{A2A32AE6-AD28-44A3-B587-F362AD206927}">
      <dgm:prSet phldrT="[Text]"/>
      <dgm:spPr/>
      <dgm:t>
        <a:bodyPr/>
        <a:lstStyle/>
        <a:p>
          <a:r>
            <a:rPr lang="en-US" dirty="0"/>
            <a:t>"Conflicting Incentives"</a:t>
          </a:r>
        </a:p>
      </dgm:t>
    </dgm:pt>
    <dgm:pt modelId="{583E45AA-65F8-4B6E-8908-521F4E0D0669}" type="parTrans" cxnId="{F3C924F3-3416-44A0-8255-2CAEB8FA31C6}">
      <dgm:prSet/>
      <dgm:spPr/>
    </dgm:pt>
    <dgm:pt modelId="{6EE4174C-788E-42AD-8F5A-5DBBE4AE7C14}" type="sibTrans" cxnId="{F3C924F3-3416-44A0-8255-2CAEB8FA31C6}">
      <dgm:prSet/>
      <dgm:spPr/>
    </dgm:pt>
    <dgm:pt modelId="{E7B0D9FE-CA55-45EA-BDAD-203B40FE8D5E}">
      <dgm:prSet phldrT="[Text]"/>
      <dgm:spPr/>
      <dgm:t>
        <a:bodyPr/>
        <a:lstStyle/>
        <a:p>
          <a:r>
            <a:rPr lang="en-US" dirty="0">
              <a:latin typeface="Arial"/>
              <a:cs typeface="Arial"/>
            </a:rPr>
            <a:t>AI is expected to comment on human rights abuses</a:t>
          </a:r>
        </a:p>
      </dgm:t>
    </dgm:pt>
    <dgm:pt modelId="{CF9D20A4-2710-4858-BA62-3D3FEC59A12F}" type="parTrans" cxnId="{D6EDAE96-CFA2-4C23-9D8C-4EE0FF679C32}">
      <dgm:prSet/>
      <dgm:spPr/>
    </dgm:pt>
    <dgm:pt modelId="{8E673CFE-2C61-47AD-8756-3AF092BCB4F1}" type="sibTrans" cxnId="{D6EDAE96-CFA2-4C23-9D8C-4EE0FF679C32}">
      <dgm:prSet/>
      <dgm:spPr/>
    </dgm:pt>
    <dgm:pt modelId="{14B6F420-F406-4926-A2B7-4B09AE6F3FA7}">
      <dgm:prSet phldrT="[Text]"/>
      <dgm:spPr/>
      <dgm:t>
        <a:bodyPr/>
        <a:lstStyle/>
        <a:p>
          <a:r>
            <a:rPr lang="en-US" dirty="0">
              <a:latin typeface="Arial"/>
              <a:cs typeface="Arial"/>
            </a:rPr>
            <a:t>Difficult to verify reports </a:t>
          </a:r>
        </a:p>
      </dgm:t>
    </dgm:pt>
    <dgm:pt modelId="{1E99BD23-1819-4064-A016-039541B7A27C}" type="parTrans" cxnId="{2B89A444-617A-44CA-AE2D-8E654C8F572B}">
      <dgm:prSet/>
      <dgm:spPr/>
    </dgm:pt>
    <dgm:pt modelId="{82A361C2-D1DA-4069-9FBB-9EAB7B991B2A}" type="sibTrans" cxnId="{2B89A444-617A-44CA-AE2D-8E654C8F572B}">
      <dgm:prSet/>
      <dgm:spPr/>
    </dgm:pt>
    <dgm:pt modelId="{7E8A703D-D3AE-442A-A515-A633BC9F9DB4}">
      <dgm:prSet phldrT="[Text]"/>
      <dgm:spPr/>
      <dgm:t>
        <a:bodyPr/>
        <a:lstStyle/>
        <a:p>
          <a:r>
            <a:rPr lang="en-US" dirty="0"/>
            <a:t>Reporting on human rights</a:t>
          </a:r>
        </a:p>
      </dgm:t>
    </dgm:pt>
    <dgm:pt modelId="{2E41FE57-79A6-4A67-87ED-0EAB464831C0}" type="parTrans" cxnId="{29261F28-CAD9-4945-8B7D-980440A17CB9}">
      <dgm:prSet/>
      <dgm:spPr/>
    </dgm:pt>
    <dgm:pt modelId="{8B182C8D-3F2C-45A5-9999-D278A301C47F}" type="sibTrans" cxnId="{29261F28-CAD9-4945-8B7D-980440A17CB9}">
      <dgm:prSet/>
      <dgm:spPr/>
    </dgm:pt>
    <dgm:pt modelId="{3BE57005-D7DC-43DB-AD5E-65CAD01B98AF}">
      <dgm:prSet phldrT="[Text]"/>
      <dgm:spPr/>
      <dgm:t>
        <a:bodyPr/>
        <a:lstStyle/>
        <a:p>
          <a:r>
            <a:rPr lang="en-US" dirty="0">
              <a:latin typeface="Arial"/>
              <a:cs typeface="Arial"/>
            </a:rPr>
            <a:t>Human rights violations happen in areas with out access to reliable information</a:t>
          </a:r>
        </a:p>
      </dgm:t>
    </dgm:pt>
    <dgm:pt modelId="{9C381BFE-8D5E-4D16-814E-8F4B2C8E2C92}" type="parTrans" cxnId="{3CC292B7-AEDE-4533-9474-DCC31C657B26}">
      <dgm:prSet/>
      <dgm:spPr/>
    </dgm:pt>
    <dgm:pt modelId="{A24D2A0E-F480-4774-8116-7C2C78F5EBAF}" type="sibTrans" cxnId="{3CC292B7-AEDE-4533-9474-DCC31C657B26}">
      <dgm:prSet/>
      <dgm:spPr/>
    </dgm:pt>
    <dgm:pt modelId="{0C12F3ED-53B3-4A49-94B9-88F0523DE115}" type="pres">
      <dgm:prSet presAssocID="{70040B71-F3E8-43BA-9D7E-0A1060C97835}" presName="Name0" presStyleCnt="0">
        <dgm:presLayoutVars>
          <dgm:dir/>
          <dgm:animLvl val="lvl"/>
          <dgm:resizeHandles val="exact"/>
        </dgm:presLayoutVars>
      </dgm:prSet>
      <dgm:spPr/>
    </dgm:pt>
    <dgm:pt modelId="{5ED824F2-B871-4DD7-97B9-9C686D58DFA0}" type="pres">
      <dgm:prSet presAssocID="{70040B71-F3E8-43BA-9D7E-0A1060C97835}" presName="tSp" presStyleCnt="0"/>
      <dgm:spPr/>
    </dgm:pt>
    <dgm:pt modelId="{756120CE-AFE7-424D-92C8-AA30DB5E967B}" type="pres">
      <dgm:prSet presAssocID="{70040B71-F3E8-43BA-9D7E-0A1060C97835}" presName="bSp" presStyleCnt="0"/>
      <dgm:spPr/>
    </dgm:pt>
    <dgm:pt modelId="{7023ADB4-5FB9-4F94-9C3B-7BEA9F502285}" type="pres">
      <dgm:prSet presAssocID="{70040B71-F3E8-43BA-9D7E-0A1060C97835}" presName="process" presStyleCnt="0"/>
      <dgm:spPr/>
    </dgm:pt>
    <dgm:pt modelId="{C5A43F89-927E-4543-9891-E1B33970449D}" type="pres">
      <dgm:prSet presAssocID="{1E88D6F9-29BE-4694-B9A0-8645C052027E}" presName="composite1" presStyleCnt="0"/>
      <dgm:spPr/>
    </dgm:pt>
    <dgm:pt modelId="{66F43ACB-8675-4BED-B412-BDB33643ED4F}" type="pres">
      <dgm:prSet presAssocID="{1E88D6F9-29BE-4694-B9A0-8645C052027E}" presName="dummyNode1" presStyleLbl="node1" presStyleIdx="0" presStyleCnt="3"/>
      <dgm:spPr/>
    </dgm:pt>
    <dgm:pt modelId="{B8B11943-7427-4331-AA64-502CA4D2C79C}" type="pres">
      <dgm:prSet presAssocID="{1E88D6F9-29BE-4694-B9A0-8645C052027E}" presName="childNode1" presStyleLbl="bgAcc1" presStyleIdx="0" presStyleCnt="3">
        <dgm:presLayoutVars>
          <dgm:bulletEnabled val="1"/>
        </dgm:presLayoutVars>
      </dgm:prSet>
      <dgm:spPr/>
    </dgm:pt>
    <dgm:pt modelId="{1B706AA0-A017-49A2-8286-02F19FA68330}" type="pres">
      <dgm:prSet presAssocID="{1E88D6F9-29BE-4694-B9A0-8645C052027E}" presName="childNode1tx" presStyleLbl="bgAcc1" presStyleIdx="0" presStyleCnt="3">
        <dgm:presLayoutVars>
          <dgm:bulletEnabled val="1"/>
        </dgm:presLayoutVars>
      </dgm:prSet>
      <dgm:spPr/>
    </dgm:pt>
    <dgm:pt modelId="{2F8DC659-6173-45C8-A1B1-F360044ACEEE}" type="pres">
      <dgm:prSet presAssocID="{1E88D6F9-29BE-4694-B9A0-8645C052027E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E054F832-97F6-4179-B6AE-65AB08733BCB}" type="pres">
      <dgm:prSet presAssocID="{1E88D6F9-29BE-4694-B9A0-8645C052027E}" presName="connSite1" presStyleCnt="0"/>
      <dgm:spPr/>
    </dgm:pt>
    <dgm:pt modelId="{660994FB-F934-46E8-8661-C2276B00AAFA}" type="pres">
      <dgm:prSet presAssocID="{A41FD77D-CED1-4D19-BA23-D65B9FA547A1}" presName="Name9" presStyleLbl="sibTrans2D1" presStyleIdx="0" presStyleCnt="2"/>
      <dgm:spPr/>
    </dgm:pt>
    <dgm:pt modelId="{9FCBFC8E-6679-44AC-9476-64444B177423}" type="pres">
      <dgm:prSet presAssocID="{A2A32AE6-AD28-44A3-B587-F362AD206927}" presName="composite2" presStyleCnt="0"/>
      <dgm:spPr/>
    </dgm:pt>
    <dgm:pt modelId="{66015DD3-A2AE-4D48-97CA-1ED1232B7E38}" type="pres">
      <dgm:prSet presAssocID="{A2A32AE6-AD28-44A3-B587-F362AD206927}" presName="dummyNode2" presStyleLbl="node1" presStyleIdx="0" presStyleCnt="3"/>
      <dgm:spPr/>
    </dgm:pt>
    <dgm:pt modelId="{6A9C4FE5-90CE-4BD9-AEC6-2BE729B37C15}" type="pres">
      <dgm:prSet presAssocID="{A2A32AE6-AD28-44A3-B587-F362AD206927}" presName="childNode2" presStyleLbl="bgAcc1" presStyleIdx="1" presStyleCnt="3">
        <dgm:presLayoutVars>
          <dgm:bulletEnabled val="1"/>
        </dgm:presLayoutVars>
      </dgm:prSet>
      <dgm:spPr/>
    </dgm:pt>
    <dgm:pt modelId="{82B64FC2-A099-4C1E-9E29-CDD539F9BFBE}" type="pres">
      <dgm:prSet presAssocID="{A2A32AE6-AD28-44A3-B587-F362AD206927}" presName="childNode2tx" presStyleLbl="bgAcc1" presStyleIdx="1" presStyleCnt="3">
        <dgm:presLayoutVars>
          <dgm:bulletEnabled val="1"/>
        </dgm:presLayoutVars>
      </dgm:prSet>
      <dgm:spPr/>
    </dgm:pt>
    <dgm:pt modelId="{97EE982B-BA58-45FE-84E8-292CAB030122}" type="pres">
      <dgm:prSet presAssocID="{A2A32AE6-AD28-44A3-B587-F362AD20692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E173236-0237-4703-9BB9-D912786E34E8}" type="pres">
      <dgm:prSet presAssocID="{A2A32AE6-AD28-44A3-B587-F362AD206927}" presName="connSite2" presStyleCnt="0"/>
      <dgm:spPr/>
    </dgm:pt>
    <dgm:pt modelId="{EB083E4A-4975-47AD-AA5D-6C1CF4BB2A83}" type="pres">
      <dgm:prSet presAssocID="{6EE4174C-788E-42AD-8F5A-5DBBE4AE7C14}" presName="Name18" presStyleLbl="sibTrans2D1" presStyleIdx="1" presStyleCnt="2"/>
      <dgm:spPr/>
    </dgm:pt>
    <dgm:pt modelId="{C18CC5B7-DBB2-4EFE-B0ED-69B430238D05}" type="pres">
      <dgm:prSet presAssocID="{0FF355B4-4EB5-48C3-87E2-466224BF1485}" presName="composite1" presStyleCnt="0"/>
      <dgm:spPr/>
    </dgm:pt>
    <dgm:pt modelId="{79C3784C-AF7C-45C9-B21E-ED30B2C9E723}" type="pres">
      <dgm:prSet presAssocID="{0FF355B4-4EB5-48C3-87E2-466224BF1485}" presName="dummyNode1" presStyleLbl="node1" presStyleIdx="1" presStyleCnt="3"/>
      <dgm:spPr/>
    </dgm:pt>
    <dgm:pt modelId="{C5E7ED05-2B1D-4813-8520-A0116040CC16}" type="pres">
      <dgm:prSet presAssocID="{0FF355B4-4EB5-48C3-87E2-466224BF1485}" presName="childNode1" presStyleLbl="bgAcc1" presStyleIdx="2" presStyleCnt="3">
        <dgm:presLayoutVars>
          <dgm:bulletEnabled val="1"/>
        </dgm:presLayoutVars>
      </dgm:prSet>
      <dgm:spPr/>
    </dgm:pt>
    <dgm:pt modelId="{5BF08BB7-E4A6-4CCC-8BEC-720C7F499E85}" type="pres">
      <dgm:prSet presAssocID="{0FF355B4-4EB5-48C3-87E2-466224BF1485}" presName="childNode1tx" presStyleLbl="bgAcc1" presStyleIdx="2" presStyleCnt="3">
        <dgm:presLayoutVars>
          <dgm:bulletEnabled val="1"/>
        </dgm:presLayoutVars>
      </dgm:prSet>
      <dgm:spPr/>
    </dgm:pt>
    <dgm:pt modelId="{A9775C1B-CE18-4558-A66C-074553618AB6}" type="pres">
      <dgm:prSet presAssocID="{0FF355B4-4EB5-48C3-87E2-466224BF1485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E11F3321-C0C6-4851-AB78-84E1D05EE8F9}" type="pres">
      <dgm:prSet presAssocID="{0FF355B4-4EB5-48C3-87E2-466224BF1485}" presName="connSite1" presStyleCnt="0"/>
      <dgm:spPr/>
    </dgm:pt>
  </dgm:ptLst>
  <dgm:cxnLst>
    <dgm:cxn modelId="{D2AF790A-145C-4E24-9203-C69AEEFE3CA9}" type="presOf" srcId="{0FF355B4-4EB5-48C3-87E2-466224BF1485}" destId="{A9775C1B-CE18-4558-A66C-074553618AB6}" srcOrd="0" destOrd="0" presId="urn:microsoft.com/office/officeart/2005/8/layout/hProcess4"/>
    <dgm:cxn modelId="{3488E80A-C434-409E-9154-918B3107CD4D}" type="presOf" srcId="{3C34A4DC-492D-4604-8726-092CA7A1D474}" destId="{82B64FC2-A099-4C1E-9E29-CDD539F9BFBE}" srcOrd="1" destOrd="1" presId="urn:microsoft.com/office/officeart/2005/8/layout/hProcess4"/>
    <dgm:cxn modelId="{3138CF0C-92E4-4DB5-A9DF-4F4328B654DF}" type="presOf" srcId="{7E8A703D-D3AE-442A-A515-A633BC9F9DB4}" destId="{82B64FC2-A099-4C1E-9E29-CDD539F9BFBE}" srcOrd="1" destOrd="2" presId="urn:microsoft.com/office/officeart/2005/8/layout/hProcess4"/>
    <dgm:cxn modelId="{0CADF50C-C886-4417-ABA1-CB9BA0B16585}" srcId="{70040B71-F3E8-43BA-9D7E-0A1060C97835}" destId="{1E88D6F9-29BE-4694-B9A0-8645C052027E}" srcOrd="0" destOrd="0" parTransId="{861AEC24-B56B-429C-A2E3-57CE67A6A49B}" sibTransId="{A41FD77D-CED1-4D19-BA23-D65B9FA547A1}"/>
    <dgm:cxn modelId="{0376C316-36D2-4C52-8364-0776A4A7AEC8}" type="presOf" srcId="{70040B71-F3E8-43BA-9D7E-0A1060C97835}" destId="{0C12F3ED-53B3-4A49-94B9-88F0523DE115}" srcOrd="0" destOrd="0" presId="urn:microsoft.com/office/officeart/2005/8/layout/hProcess4"/>
    <dgm:cxn modelId="{6CDEEF1C-8122-4430-994A-A09FE235A1FA}" type="presOf" srcId="{64119E82-8404-4E4E-9048-E35E9004631C}" destId="{C5E7ED05-2B1D-4813-8520-A0116040CC16}" srcOrd="0" destOrd="0" presId="urn:microsoft.com/office/officeart/2005/8/layout/hProcess4"/>
    <dgm:cxn modelId="{BC1C4F20-4265-40F7-B13D-AE4DA3318344}" type="presOf" srcId="{14B6F420-F406-4926-A2B7-4B09AE6F3FA7}" destId="{1B706AA0-A017-49A2-8286-02F19FA68330}" srcOrd="1" destOrd="1" presId="urn:microsoft.com/office/officeart/2005/8/layout/hProcess4"/>
    <dgm:cxn modelId="{29261F28-CAD9-4945-8B7D-980440A17CB9}" srcId="{3C34A4DC-492D-4604-8726-092CA7A1D474}" destId="{7E8A703D-D3AE-442A-A515-A633BC9F9DB4}" srcOrd="0" destOrd="0" parTransId="{2E41FE57-79A6-4A67-87ED-0EAB464831C0}" sibTransId="{8B182C8D-3F2C-45A5-9999-D278A301C47F}"/>
    <dgm:cxn modelId="{3150692B-5B4C-438F-8FA9-99B53F6333D2}" srcId="{3C34A4DC-492D-4604-8726-092CA7A1D474}" destId="{2E53E322-DB56-40AA-B8F9-060FD6CCF514}" srcOrd="2" destOrd="0" parTransId="{920574DA-767E-4C50-B9C0-37A1228B66F9}" sibTransId="{3EA5E92B-E33D-4A87-A693-1E3F3FF8A09F}"/>
    <dgm:cxn modelId="{FC1D072E-7557-4EC4-BDDE-BD406AEACBE1}" type="presOf" srcId="{14B6F420-F406-4926-A2B7-4B09AE6F3FA7}" destId="{B8B11943-7427-4331-AA64-502CA4D2C79C}" srcOrd="0" destOrd="1" presId="urn:microsoft.com/office/officeart/2005/8/layout/hProcess4"/>
    <dgm:cxn modelId="{EC7D6231-38DC-476E-95B7-F6C0D12CC901}" srcId="{0FF355B4-4EB5-48C3-87E2-466224BF1485}" destId="{E76A6978-25A1-4DD7-9DC6-271748807101}" srcOrd="2" destOrd="0" parTransId="{DA5A6C15-AEE0-43E7-8160-4BCF55DE7134}" sibTransId="{0C966343-BDDA-43EA-BD2A-E6A08218E777}"/>
    <dgm:cxn modelId="{41D08E3A-F7CA-4DAC-BADA-B8538DD5A759}" type="presOf" srcId="{3C34A4DC-492D-4604-8726-092CA7A1D474}" destId="{6A9C4FE5-90CE-4BD9-AEC6-2BE729B37C15}" srcOrd="0" destOrd="1" presId="urn:microsoft.com/office/officeart/2005/8/layout/hProcess4"/>
    <dgm:cxn modelId="{9EF9173C-EBA9-48B8-8C3E-9FE0A63A831E}" type="presOf" srcId="{E7B0D9FE-CA55-45EA-BDAD-203B40FE8D5E}" destId="{1B706AA0-A017-49A2-8286-02F19FA68330}" srcOrd="1" destOrd="2" presId="urn:microsoft.com/office/officeart/2005/8/layout/hProcess4"/>
    <dgm:cxn modelId="{58C2FC3E-9756-45F1-90B4-3B4C4104A1A3}" srcId="{70040B71-F3E8-43BA-9D7E-0A1060C97835}" destId="{0FF355B4-4EB5-48C3-87E2-466224BF1485}" srcOrd="2" destOrd="0" parTransId="{8B45019F-F910-4271-A9C0-B6D25CE92EDB}" sibTransId="{85BF13A4-C166-4CF7-BEBB-F3140C0BF1C2}"/>
    <dgm:cxn modelId="{21ED425C-4A6A-44EB-B183-415F0DD0D2CC}" type="presOf" srcId="{3BE57005-D7DC-43DB-AD5E-65CAD01B98AF}" destId="{1B706AA0-A017-49A2-8286-02F19FA68330}" srcOrd="1" destOrd="0" presId="urn:microsoft.com/office/officeart/2005/8/layout/hProcess4"/>
    <dgm:cxn modelId="{7B690661-4A14-4E7A-80EA-68B9643355FF}" type="presOf" srcId="{019E9A5A-CD56-42D0-BA14-B61A0D3FF13C}" destId="{82B64FC2-A099-4C1E-9E29-CDD539F9BFBE}" srcOrd="1" destOrd="3" presId="urn:microsoft.com/office/officeart/2005/8/layout/hProcess4"/>
    <dgm:cxn modelId="{2B89A444-617A-44CA-AE2D-8E654C8F572B}" srcId="{1E88D6F9-29BE-4694-B9A0-8645C052027E}" destId="{14B6F420-F406-4926-A2B7-4B09AE6F3FA7}" srcOrd="1" destOrd="0" parTransId="{1E99BD23-1819-4064-A016-039541B7A27C}" sibTransId="{82A361C2-D1DA-4069-9FBB-9EAB7B991B2A}"/>
    <dgm:cxn modelId="{D2D09C65-8001-40AC-A7ED-B387DE8638EA}" srcId="{0FF355B4-4EB5-48C3-87E2-466224BF1485}" destId="{64119E82-8404-4E4E-9048-E35E9004631C}" srcOrd="0" destOrd="0" parTransId="{EC4D0024-4E03-4210-95D9-599ED23A7C30}" sibTransId="{5BD40272-6E7D-487C-B896-12DBDB6CF5BD}"/>
    <dgm:cxn modelId="{13C4654D-661A-467C-AA66-FE2D1C069A80}" type="presOf" srcId="{6EE4174C-788E-42AD-8F5A-5DBBE4AE7C14}" destId="{EB083E4A-4975-47AD-AA5D-6C1CF4BB2A83}" srcOrd="0" destOrd="0" presId="urn:microsoft.com/office/officeart/2005/8/layout/hProcess4"/>
    <dgm:cxn modelId="{4E6DD46D-77DD-4A9F-86C0-4637794F9072}" type="presOf" srcId="{E76A6978-25A1-4DD7-9DC6-271748807101}" destId="{C5E7ED05-2B1D-4813-8520-A0116040CC16}" srcOrd="0" destOrd="2" presId="urn:microsoft.com/office/officeart/2005/8/layout/hProcess4"/>
    <dgm:cxn modelId="{5FBD1182-30A7-4098-90C1-C30D15F131D9}" type="presOf" srcId="{6CEF1CD1-708F-4685-AAF3-D59D06818479}" destId="{82B64FC2-A099-4C1E-9E29-CDD539F9BFBE}" srcOrd="1" destOrd="0" presId="urn:microsoft.com/office/officeart/2005/8/layout/hProcess4"/>
    <dgm:cxn modelId="{39268585-7F77-4C8A-80F5-BB647CEC113A}" type="presOf" srcId="{3BE57005-D7DC-43DB-AD5E-65CAD01B98AF}" destId="{B8B11943-7427-4331-AA64-502CA4D2C79C}" srcOrd="0" destOrd="0" presId="urn:microsoft.com/office/officeart/2005/8/layout/hProcess4"/>
    <dgm:cxn modelId="{F41F6287-8E82-43EA-BDBD-A7E7ACF1BD41}" type="presOf" srcId="{2E53E322-DB56-40AA-B8F9-060FD6CCF514}" destId="{82B64FC2-A099-4C1E-9E29-CDD539F9BFBE}" srcOrd="1" destOrd="4" presId="urn:microsoft.com/office/officeart/2005/8/layout/hProcess4"/>
    <dgm:cxn modelId="{B76DD787-553A-4535-8BB5-6959D24F4834}" srcId="{A2A32AE6-AD28-44A3-B587-F362AD206927}" destId="{3C34A4DC-492D-4604-8726-092CA7A1D474}" srcOrd="1" destOrd="0" parTransId="{C76451CA-5632-47A7-87EF-D0ADF7610333}" sibTransId="{823F9B92-6F3C-4164-A501-911F3EE00793}"/>
    <dgm:cxn modelId="{20338B89-4A88-42A5-9EAC-DDB736F28103}" type="presOf" srcId="{019E9A5A-CD56-42D0-BA14-B61A0D3FF13C}" destId="{6A9C4FE5-90CE-4BD9-AEC6-2BE729B37C15}" srcOrd="0" destOrd="3" presId="urn:microsoft.com/office/officeart/2005/8/layout/hProcess4"/>
    <dgm:cxn modelId="{D6EDAE96-CFA2-4C23-9D8C-4EE0FF679C32}" srcId="{1E88D6F9-29BE-4694-B9A0-8645C052027E}" destId="{E7B0D9FE-CA55-45EA-BDAD-203B40FE8D5E}" srcOrd="2" destOrd="0" parTransId="{CF9D20A4-2710-4858-BA62-3D3FEC59A12F}" sibTransId="{8E673CFE-2C61-47AD-8756-3AF092BCB4F1}"/>
    <dgm:cxn modelId="{4701AB98-F67C-4946-A4A1-02BE77CEB7A4}" type="presOf" srcId="{7E8A703D-D3AE-442A-A515-A633BC9F9DB4}" destId="{6A9C4FE5-90CE-4BD9-AEC6-2BE729B37C15}" srcOrd="0" destOrd="2" presId="urn:microsoft.com/office/officeart/2005/8/layout/hProcess4"/>
    <dgm:cxn modelId="{C18EE09F-2F59-4D9F-BF5C-0F9796137BA6}" srcId="{3C34A4DC-492D-4604-8726-092CA7A1D474}" destId="{019E9A5A-CD56-42D0-BA14-B61A0D3FF13C}" srcOrd="1" destOrd="0" parTransId="{B0BA0B95-6980-4860-A15B-70968E574BE8}" sibTransId="{FFB0F293-EE9B-426A-BD8F-0B08FA1F185F}"/>
    <dgm:cxn modelId="{3C742EA7-A0E6-4101-99F8-4C497D5ED433}" type="presOf" srcId="{2E53E322-DB56-40AA-B8F9-060FD6CCF514}" destId="{6A9C4FE5-90CE-4BD9-AEC6-2BE729B37C15}" srcOrd="0" destOrd="4" presId="urn:microsoft.com/office/officeart/2005/8/layout/hProcess4"/>
    <dgm:cxn modelId="{3CC292B7-AEDE-4533-9474-DCC31C657B26}" srcId="{1E88D6F9-29BE-4694-B9A0-8645C052027E}" destId="{3BE57005-D7DC-43DB-AD5E-65CAD01B98AF}" srcOrd="0" destOrd="0" parTransId="{9C381BFE-8D5E-4D16-814E-8F4B2C8E2C92}" sibTransId="{A24D2A0E-F480-4774-8116-7C2C78F5EBAF}"/>
    <dgm:cxn modelId="{DCFFFEBB-851A-4668-8341-C8053C89F3AE}" srcId="{0FF355B4-4EB5-48C3-87E2-466224BF1485}" destId="{B3D395BA-B441-4221-99B3-AC03E131CF7C}" srcOrd="1" destOrd="0" parTransId="{885D40FE-B920-4F7E-B606-79C9E4AB31E5}" sibTransId="{22A45AAB-4947-4004-9E8C-583B558E75C6}"/>
    <dgm:cxn modelId="{9076F2BC-98B1-47F2-9B4F-313AF704F5AE}" type="presOf" srcId="{B3D395BA-B441-4221-99B3-AC03E131CF7C}" destId="{C5E7ED05-2B1D-4813-8520-A0116040CC16}" srcOrd="0" destOrd="1" presId="urn:microsoft.com/office/officeart/2005/8/layout/hProcess4"/>
    <dgm:cxn modelId="{8F93E3C1-D40A-4BBA-BC87-414120D401D1}" type="presOf" srcId="{E7B0D9FE-CA55-45EA-BDAD-203B40FE8D5E}" destId="{B8B11943-7427-4331-AA64-502CA4D2C79C}" srcOrd="0" destOrd="2" presId="urn:microsoft.com/office/officeart/2005/8/layout/hProcess4"/>
    <dgm:cxn modelId="{DBC452C9-732D-41CD-9D64-932C34BF936C}" type="presOf" srcId="{A2A32AE6-AD28-44A3-B587-F362AD206927}" destId="{97EE982B-BA58-45FE-84E8-292CAB030122}" srcOrd="0" destOrd="0" presId="urn:microsoft.com/office/officeart/2005/8/layout/hProcess4"/>
    <dgm:cxn modelId="{63105ECA-9F5B-4C98-8E01-9628FC0648A0}" srcId="{A2A32AE6-AD28-44A3-B587-F362AD206927}" destId="{6CEF1CD1-708F-4685-AAF3-D59D06818479}" srcOrd="0" destOrd="0" parTransId="{7E684AC5-F0ED-45A7-9AFE-40D2BFF60742}" sibTransId="{CA87FC24-CF43-4131-8AD4-F1618A94F246}"/>
    <dgm:cxn modelId="{B986F0D9-4F68-4AF6-A0EC-40B66681E0BA}" type="presOf" srcId="{1E88D6F9-29BE-4694-B9A0-8645C052027E}" destId="{2F8DC659-6173-45C8-A1B1-F360044ACEEE}" srcOrd="0" destOrd="0" presId="urn:microsoft.com/office/officeart/2005/8/layout/hProcess4"/>
    <dgm:cxn modelId="{810DEADD-DF27-41A1-8804-ABAA689E22C5}" type="presOf" srcId="{64119E82-8404-4E4E-9048-E35E9004631C}" destId="{5BF08BB7-E4A6-4CCC-8BEC-720C7F499E85}" srcOrd="1" destOrd="0" presId="urn:microsoft.com/office/officeart/2005/8/layout/hProcess4"/>
    <dgm:cxn modelId="{387808E3-08A9-4204-8B9E-DAAA656A49AF}" type="presOf" srcId="{B3D395BA-B441-4221-99B3-AC03E131CF7C}" destId="{5BF08BB7-E4A6-4CCC-8BEC-720C7F499E85}" srcOrd="1" destOrd="1" presId="urn:microsoft.com/office/officeart/2005/8/layout/hProcess4"/>
    <dgm:cxn modelId="{3C7B88E8-5EE6-4B9F-90D1-4D99ABF043F8}" type="presOf" srcId="{E76A6978-25A1-4DD7-9DC6-271748807101}" destId="{5BF08BB7-E4A6-4CCC-8BEC-720C7F499E85}" srcOrd="1" destOrd="2" presId="urn:microsoft.com/office/officeart/2005/8/layout/hProcess4"/>
    <dgm:cxn modelId="{F3C924F3-3416-44A0-8255-2CAEB8FA31C6}" srcId="{70040B71-F3E8-43BA-9D7E-0A1060C97835}" destId="{A2A32AE6-AD28-44A3-B587-F362AD206927}" srcOrd="1" destOrd="0" parTransId="{583E45AA-65F8-4B6E-8908-521F4E0D0669}" sibTransId="{6EE4174C-788E-42AD-8F5A-5DBBE4AE7C14}"/>
    <dgm:cxn modelId="{BC827CF3-28A7-4842-85DC-059654C90DA9}" type="presOf" srcId="{A41FD77D-CED1-4D19-BA23-D65B9FA547A1}" destId="{660994FB-F934-46E8-8661-C2276B00AAFA}" srcOrd="0" destOrd="0" presId="urn:microsoft.com/office/officeart/2005/8/layout/hProcess4"/>
    <dgm:cxn modelId="{B01180FF-88E5-4C9A-82BF-EFDA78CC50C1}" type="presOf" srcId="{6CEF1CD1-708F-4685-AAF3-D59D06818479}" destId="{6A9C4FE5-90CE-4BD9-AEC6-2BE729B37C15}" srcOrd="0" destOrd="0" presId="urn:microsoft.com/office/officeart/2005/8/layout/hProcess4"/>
    <dgm:cxn modelId="{0CECD552-45FA-48A8-8E87-95E0E5198543}" type="presParOf" srcId="{0C12F3ED-53B3-4A49-94B9-88F0523DE115}" destId="{5ED824F2-B871-4DD7-97B9-9C686D58DFA0}" srcOrd="0" destOrd="0" presId="urn:microsoft.com/office/officeart/2005/8/layout/hProcess4"/>
    <dgm:cxn modelId="{F347A1D1-B104-4E75-A27F-1C5DC37BCE12}" type="presParOf" srcId="{0C12F3ED-53B3-4A49-94B9-88F0523DE115}" destId="{756120CE-AFE7-424D-92C8-AA30DB5E967B}" srcOrd="1" destOrd="0" presId="urn:microsoft.com/office/officeart/2005/8/layout/hProcess4"/>
    <dgm:cxn modelId="{87343B8B-B52F-4A08-A254-B5005867C2AF}" type="presParOf" srcId="{0C12F3ED-53B3-4A49-94B9-88F0523DE115}" destId="{7023ADB4-5FB9-4F94-9C3B-7BEA9F502285}" srcOrd="2" destOrd="0" presId="urn:microsoft.com/office/officeart/2005/8/layout/hProcess4"/>
    <dgm:cxn modelId="{A18C6E2C-14AE-404D-8120-E44A0DE5471F}" type="presParOf" srcId="{7023ADB4-5FB9-4F94-9C3B-7BEA9F502285}" destId="{C5A43F89-927E-4543-9891-E1B33970449D}" srcOrd="0" destOrd="0" presId="urn:microsoft.com/office/officeart/2005/8/layout/hProcess4"/>
    <dgm:cxn modelId="{3FF89F8D-C6C4-4EAB-8595-5CFF631A8B40}" type="presParOf" srcId="{C5A43F89-927E-4543-9891-E1B33970449D}" destId="{66F43ACB-8675-4BED-B412-BDB33643ED4F}" srcOrd="0" destOrd="0" presId="urn:microsoft.com/office/officeart/2005/8/layout/hProcess4"/>
    <dgm:cxn modelId="{2625CD81-D808-4651-A518-A4D00C6B4F58}" type="presParOf" srcId="{C5A43F89-927E-4543-9891-E1B33970449D}" destId="{B8B11943-7427-4331-AA64-502CA4D2C79C}" srcOrd="1" destOrd="0" presId="urn:microsoft.com/office/officeart/2005/8/layout/hProcess4"/>
    <dgm:cxn modelId="{5F93F88F-620A-4A07-8EE1-47C5DF4E8C4F}" type="presParOf" srcId="{C5A43F89-927E-4543-9891-E1B33970449D}" destId="{1B706AA0-A017-49A2-8286-02F19FA68330}" srcOrd="2" destOrd="0" presId="urn:microsoft.com/office/officeart/2005/8/layout/hProcess4"/>
    <dgm:cxn modelId="{5161441A-37D0-4BF1-B3E8-02C3C964CEF3}" type="presParOf" srcId="{C5A43F89-927E-4543-9891-E1B33970449D}" destId="{2F8DC659-6173-45C8-A1B1-F360044ACEEE}" srcOrd="3" destOrd="0" presId="urn:microsoft.com/office/officeart/2005/8/layout/hProcess4"/>
    <dgm:cxn modelId="{A8248CEC-792D-4886-9AEE-05B7FF6A9AAC}" type="presParOf" srcId="{C5A43F89-927E-4543-9891-E1B33970449D}" destId="{E054F832-97F6-4179-B6AE-65AB08733BCB}" srcOrd="4" destOrd="0" presId="urn:microsoft.com/office/officeart/2005/8/layout/hProcess4"/>
    <dgm:cxn modelId="{40BBF4F8-1474-4A0A-978D-77BC41AC934C}" type="presParOf" srcId="{7023ADB4-5FB9-4F94-9C3B-7BEA9F502285}" destId="{660994FB-F934-46E8-8661-C2276B00AAFA}" srcOrd="1" destOrd="0" presId="urn:microsoft.com/office/officeart/2005/8/layout/hProcess4"/>
    <dgm:cxn modelId="{BD036A16-4D26-4321-ABF9-A0F7938E3DAD}" type="presParOf" srcId="{7023ADB4-5FB9-4F94-9C3B-7BEA9F502285}" destId="{9FCBFC8E-6679-44AC-9476-64444B177423}" srcOrd="2" destOrd="0" presId="urn:microsoft.com/office/officeart/2005/8/layout/hProcess4"/>
    <dgm:cxn modelId="{DD3376CD-D958-4D8E-A87F-66BE264ED878}" type="presParOf" srcId="{9FCBFC8E-6679-44AC-9476-64444B177423}" destId="{66015DD3-A2AE-4D48-97CA-1ED1232B7E38}" srcOrd="0" destOrd="0" presId="urn:microsoft.com/office/officeart/2005/8/layout/hProcess4"/>
    <dgm:cxn modelId="{5C395B2E-369B-4CDC-B220-A741B2749B81}" type="presParOf" srcId="{9FCBFC8E-6679-44AC-9476-64444B177423}" destId="{6A9C4FE5-90CE-4BD9-AEC6-2BE729B37C15}" srcOrd="1" destOrd="0" presId="urn:microsoft.com/office/officeart/2005/8/layout/hProcess4"/>
    <dgm:cxn modelId="{B9CCA66D-9388-4A8B-AE8B-1C28C99D0F03}" type="presParOf" srcId="{9FCBFC8E-6679-44AC-9476-64444B177423}" destId="{82B64FC2-A099-4C1E-9E29-CDD539F9BFBE}" srcOrd="2" destOrd="0" presId="urn:microsoft.com/office/officeart/2005/8/layout/hProcess4"/>
    <dgm:cxn modelId="{705DB862-9BFA-43C4-9BA2-0A1FA611BC31}" type="presParOf" srcId="{9FCBFC8E-6679-44AC-9476-64444B177423}" destId="{97EE982B-BA58-45FE-84E8-292CAB030122}" srcOrd="3" destOrd="0" presId="urn:microsoft.com/office/officeart/2005/8/layout/hProcess4"/>
    <dgm:cxn modelId="{E96F148A-2D80-4E38-8351-2263E8234A21}" type="presParOf" srcId="{9FCBFC8E-6679-44AC-9476-64444B177423}" destId="{CE173236-0237-4703-9BB9-D912786E34E8}" srcOrd="4" destOrd="0" presId="urn:microsoft.com/office/officeart/2005/8/layout/hProcess4"/>
    <dgm:cxn modelId="{53FC0CE7-31A6-4D16-91BD-A58F46C44388}" type="presParOf" srcId="{7023ADB4-5FB9-4F94-9C3B-7BEA9F502285}" destId="{EB083E4A-4975-47AD-AA5D-6C1CF4BB2A83}" srcOrd="3" destOrd="0" presId="urn:microsoft.com/office/officeart/2005/8/layout/hProcess4"/>
    <dgm:cxn modelId="{4861A512-C1C5-435F-91A7-9C12543FC742}" type="presParOf" srcId="{7023ADB4-5FB9-4F94-9C3B-7BEA9F502285}" destId="{C18CC5B7-DBB2-4EFE-B0ED-69B430238D05}" srcOrd="4" destOrd="0" presId="urn:microsoft.com/office/officeart/2005/8/layout/hProcess4"/>
    <dgm:cxn modelId="{FDED6692-C090-4AC9-8DB7-E6F5BA075141}" type="presParOf" srcId="{C18CC5B7-DBB2-4EFE-B0ED-69B430238D05}" destId="{79C3784C-AF7C-45C9-B21E-ED30B2C9E723}" srcOrd="0" destOrd="0" presId="urn:microsoft.com/office/officeart/2005/8/layout/hProcess4"/>
    <dgm:cxn modelId="{6270095D-9825-47EC-9887-ED9D667308B3}" type="presParOf" srcId="{C18CC5B7-DBB2-4EFE-B0ED-69B430238D05}" destId="{C5E7ED05-2B1D-4813-8520-A0116040CC16}" srcOrd="1" destOrd="0" presId="urn:microsoft.com/office/officeart/2005/8/layout/hProcess4"/>
    <dgm:cxn modelId="{2AC20D24-64B8-46AE-83D9-0BF171988920}" type="presParOf" srcId="{C18CC5B7-DBB2-4EFE-B0ED-69B430238D05}" destId="{5BF08BB7-E4A6-4CCC-8BEC-720C7F499E85}" srcOrd="2" destOrd="0" presId="urn:microsoft.com/office/officeart/2005/8/layout/hProcess4"/>
    <dgm:cxn modelId="{16E65E83-0F7E-40B2-8B57-2EED90B6A601}" type="presParOf" srcId="{C18CC5B7-DBB2-4EFE-B0ED-69B430238D05}" destId="{A9775C1B-CE18-4558-A66C-074553618AB6}" srcOrd="3" destOrd="0" presId="urn:microsoft.com/office/officeart/2005/8/layout/hProcess4"/>
    <dgm:cxn modelId="{D1B20A76-3107-4D4B-BE02-B30E4513B4A1}" type="presParOf" srcId="{C18CC5B7-DBB2-4EFE-B0ED-69B430238D05}" destId="{E11F3321-C0C6-4851-AB78-84E1D05EE8F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11943-7427-4331-AA64-502CA4D2C79C}">
      <dsp:nvSpPr>
        <dsp:cNvPr id="0" name=""/>
        <dsp:cNvSpPr/>
      </dsp:nvSpPr>
      <dsp:spPr>
        <a:xfrm>
          <a:off x="423542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"/>
              <a:cs typeface="Arial"/>
            </a:rPr>
            <a:t>Human rights violations happen in areas with out access to reliable information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"/>
              <a:cs typeface="Arial"/>
            </a:rPr>
            <a:t>Difficult to verify reports 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"/>
              <a:cs typeface="Arial"/>
            </a:rPr>
            <a:t>AI is expected to comment on human rights abuses</a:t>
          </a:r>
        </a:p>
      </dsp:txBody>
      <dsp:txXfrm>
        <a:off x="472609" y="1158658"/>
        <a:ext cx="2486952" cy="1577131"/>
      </dsp:txXfrm>
    </dsp:sp>
    <dsp:sp modelId="{660994FB-F934-46E8-8661-C2276B00AAFA}">
      <dsp:nvSpPr>
        <dsp:cNvPr id="0" name=""/>
        <dsp:cNvSpPr/>
      </dsp:nvSpPr>
      <dsp:spPr>
        <a:xfrm>
          <a:off x="1846782" y="1511413"/>
          <a:ext cx="3007450" cy="3007450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DC659-6173-45C8-A1B1-F360044ACEEE}">
      <dsp:nvSpPr>
        <dsp:cNvPr id="0" name=""/>
        <dsp:cNvSpPr/>
      </dsp:nvSpPr>
      <dsp:spPr>
        <a:xfrm>
          <a:off x="998006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/>
              <a:cs typeface="Arial"/>
            </a:rPr>
            <a:t>Unstable Information Environment </a:t>
          </a:r>
        </a:p>
      </dsp:txBody>
      <dsp:txXfrm>
        <a:off x="1024770" y="2811620"/>
        <a:ext cx="2244326" cy="860252"/>
      </dsp:txXfrm>
    </dsp:sp>
    <dsp:sp modelId="{6A9C4FE5-90CE-4BD9-AEC6-2BE729B37C15}">
      <dsp:nvSpPr>
        <dsp:cNvPr id="0" name=""/>
        <dsp:cNvSpPr/>
      </dsp:nvSpPr>
      <dsp:spPr>
        <a:xfrm>
          <a:off x="3821640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AI is a strategic Actor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Normative goals v. Organizational incentives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Reporting on human rights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 Profile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Donors</a:t>
          </a:r>
        </a:p>
      </dsp:txBody>
      <dsp:txXfrm>
        <a:off x="3870707" y="1615548"/>
        <a:ext cx="2486952" cy="1577131"/>
      </dsp:txXfrm>
    </dsp:sp>
    <dsp:sp modelId="{EB083E4A-4975-47AD-AA5D-6C1CF4BB2A83}">
      <dsp:nvSpPr>
        <dsp:cNvPr id="0" name=""/>
        <dsp:cNvSpPr/>
      </dsp:nvSpPr>
      <dsp:spPr>
        <a:xfrm>
          <a:off x="5223338" y="-251125"/>
          <a:ext cx="3337767" cy="3337767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3">
            <a:shade val="90000"/>
            <a:hueOff val="0"/>
            <a:satOff val="0"/>
            <a:lumOff val="230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E982B-BA58-45FE-84E8-292CAB030122}">
      <dsp:nvSpPr>
        <dsp:cNvPr id="0" name=""/>
        <dsp:cNvSpPr/>
      </dsp:nvSpPr>
      <dsp:spPr>
        <a:xfrm>
          <a:off x="4396104" y="652700"/>
          <a:ext cx="2297854" cy="913780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"Conflicting Incentives"</a:t>
          </a:r>
        </a:p>
      </dsp:txBody>
      <dsp:txXfrm>
        <a:off x="4422868" y="679464"/>
        <a:ext cx="2244326" cy="860252"/>
      </dsp:txXfrm>
    </dsp:sp>
    <dsp:sp modelId="{C5E7ED05-2B1D-4813-8520-A0116040CC16}">
      <dsp:nvSpPr>
        <dsp:cNvPr id="0" name=""/>
        <dsp:cNvSpPr/>
      </dsp:nvSpPr>
      <dsp:spPr>
        <a:xfrm>
          <a:off x="7219739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Domestic protest is a sign of an empowered public to fight against human rights abuses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Yet,states are not the only abusers of human rights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AI's tools were developed to specifically target states</a:t>
          </a:r>
        </a:p>
      </dsp:txBody>
      <dsp:txXfrm>
        <a:off x="7268806" y="1158658"/>
        <a:ext cx="2486952" cy="1577131"/>
      </dsp:txXfrm>
    </dsp:sp>
    <dsp:sp modelId="{A9775C1B-CE18-4558-A66C-074553618AB6}">
      <dsp:nvSpPr>
        <dsp:cNvPr id="0" name=""/>
        <dsp:cNvSpPr/>
      </dsp:nvSpPr>
      <dsp:spPr>
        <a:xfrm>
          <a:off x="7794202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Problems of reporting on domestic protest</a:t>
          </a:r>
        </a:p>
      </dsp:txBody>
      <dsp:txXfrm>
        <a:off x="7820966" y="2811620"/>
        <a:ext cx="2244326" cy="860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EE9A6-FAE0-484B-9349-D70EB173C50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DF775-BCDB-4B8A-B744-D78FD6C2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1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DF775-BCDB-4B8A-B744-D78FD6C21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6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DF775-BCDB-4B8A-B744-D78FD6C213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2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AD59-ECAD-423E-A77E-C9C2FF4E5326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Social Network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4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08DA-9BA2-4424-8FA0-ED939BDFFA8D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Social Network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8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B4A-2F19-4E2D-900C-BF7621CD0B62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Social Network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4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25D4-1CDF-4A26-8460-4125960F7595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0" y="176328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 userDrawn="1"/>
        </p:nvCxnSpPr>
        <p:spPr>
          <a:xfrm>
            <a:off x="2" y="626601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5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6629-6E6D-407A-8655-2790CEFE2EA1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Social Network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B0ED-C893-4AC2-8570-0EED84C0D69B}" type="datetime1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Social Network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8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7ABC-A2B6-4494-B225-927D83C7D932}" type="datetime1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Social Network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5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19A3-5EAE-4DA0-A3B8-DAFAED2310EF}" type="datetime1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Social Network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3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3BD5-BE9D-4DEF-A6D9-FFB1F7F38E4D}" type="datetime1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Social Network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9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5DF7-06E6-4962-8CF9-AF4C0592E9E9}" type="datetime1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Social Network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6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17AE-7B09-47B2-A27B-5B8FFE411064}" type="datetime1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Social Network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0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49A49-6393-4B66-96E8-E9C9BACB0903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Social Network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0CD25-0731-422E-B6F3-A4E8F809F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8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745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Information Politics: </a:t>
            </a:r>
            <a:br>
              <a:rPr lang="en-US" sz="4800" b="1" dirty="0"/>
            </a:br>
            <a:r>
              <a:rPr lang="en-US" sz="4400" dirty="0"/>
              <a:t>Using Machine Learning to Assess Amnesty International Human Rights Reporting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4656"/>
            <a:ext cx="9144000" cy="1655762"/>
          </a:xfrm>
        </p:spPr>
        <p:txBody>
          <a:bodyPr numCol="1">
            <a:normAutofit fontScale="92500" lnSpcReduction="10000"/>
          </a:bodyPr>
          <a:lstStyle/>
          <a:p>
            <a:pPr algn="l"/>
            <a:r>
              <a:rPr lang="en-US" b="1" dirty="0"/>
              <a:t>University of Georgia 						</a:t>
            </a:r>
            <a:r>
              <a:rPr lang="en-US" dirty="0"/>
              <a:t>05/02/17</a:t>
            </a:r>
          </a:p>
          <a:p>
            <a:pPr algn="l"/>
            <a:r>
              <a:rPr lang="en-US" dirty="0"/>
              <a:t>School of Public and International Affairs</a:t>
            </a:r>
          </a:p>
          <a:p>
            <a:pPr algn="l"/>
            <a:r>
              <a:rPr lang="en-US" dirty="0"/>
              <a:t>POLS</a:t>
            </a:r>
            <a:r>
              <a:rPr lang="de-DE" dirty="0"/>
              <a:t>8500: Applied Machine Learning</a:t>
            </a:r>
            <a:r>
              <a:rPr lang="en-US" dirty="0"/>
              <a:t>	</a:t>
            </a:r>
          </a:p>
          <a:p>
            <a:pPr algn="l"/>
            <a:r>
              <a:rPr lang="en-US" dirty="0"/>
              <a:t>Sarah Hunter, Lucas Nussbaumer			</a:t>
            </a:r>
          </a:p>
        </p:txBody>
      </p:sp>
    </p:spTree>
    <p:extLst>
      <p:ext uri="{BB962C8B-B14F-4D97-AF65-F5344CB8AC3E}">
        <p14:creationId xmlns:p14="http://schemas.microsoft.com/office/powerpoint/2010/main" val="2100380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Physical Integrity Rights Respect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9" y="2324100"/>
            <a:ext cx="7666141" cy="335308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25D4-1CDF-4A26-8460-4125960F7595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522" y="2628900"/>
            <a:ext cx="3822700" cy="311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6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Polity IV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6" y="2185851"/>
            <a:ext cx="7785646" cy="335317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25D4-1CDF-4A26-8460-4125960F7595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372" y="2603864"/>
            <a:ext cx="3305655" cy="302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4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de-DE" dirty="0"/>
          </a:p>
          <a:p>
            <a:r>
              <a:rPr lang="de-DE" dirty="0" err="1"/>
              <a:t>Accurate</a:t>
            </a:r>
            <a:r>
              <a:rPr lang="de-DE" dirty="0"/>
              <a:t> human </a:t>
            </a:r>
            <a:r>
              <a:rPr lang="de-DE" dirty="0" err="1"/>
              <a:t>rights</a:t>
            </a:r>
            <a:r>
              <a:rPr lang="de-DE" dirty="0"/>
              <a:t>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unbiased</a:t>
            </a:r>
          </a:p>
          <a:p>
            <a:endParaRPr lang="de-DE" dirty="0"/>
          </a:p>
          <a:p>
            <a:r>
              <a:rPr lang="de-DE" dirty="0" err="1"/>
              <a:t>Domestic</a:t>
            </a:r>
            <a:r>
              <a:rPr lang="de-DE" dirty="0"/>
              <a:t> </a:t>
            </a:r>
            <a:r>
              <a:rPr lang="de-DE" dirty="0" err="1"/>
              <a:t>protest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matter </a:t>
            </a:r>
            <a:r>
              <a:rPr lang="de-DE" dirty="0" err="1"/>
              <a:t>how</a:t>
            </a:r>
            <a:r>
              <a:rPr lang="de-DE" dirty="0"/>
              <a:t> Amnesty International </a:t>
            </a:r>
            <a:r>
              <a:rPr lang="de-DE" dirty="0" err="1"/>
              <a:t>reports</a:t>
            </a:r>
            <a:r>
              <a:rPr lang="de-DE" dirty="0"/>
              <a:t> human </a:t>
            </a:r>
            <a:r>
              <a:rPr lang="de-DE" dirty="0" err="1"/>
              <a:t>rights</a:t>
            </a:r>
            <a:r>
              <a:rPr lang="de-DE" dirty="0"/>
              <a:t> </a:t>
            </a:r>
            <a:r>
              <a:rPr lang="de-DE" dirty="0" err="1"/>
              <a:t>abuses</a:t>
            </a:r>
          </a:p>
          <a:p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domestic</a:t>
            </a:r>
            <a:r>
              <a:rPr lang="de-DE" dirty="0"/>
              <a:t> </a:t>
            </a:r>
            <a:r>
              <a:rPr lang="de-DE" dirty="0" err="1"/>
              <a:t>protest</a:t>
            </a:r>
            <a:r>
              <a:rPr lang="de-DE" dirty="0"/>
              <a:t> in </a:t>
            </a:r>
            <a:r>
              <a:rPr lang="de-DE" dirty="0" err="1"/>
              <a:t>how</a:t>
            </a:r>
            <a:r>
              <a:rPr lang="de-DE" dirty="0"/>
              <a:t> human </a:t>
            </a:r>
            <a:r>
              <a:rPr lang="de-DE" dirty="0" err="1"/>
              <a:t>rights</a:t>
            </a:r>
            <a:r>
              <a:rPr lang="de-DE"/>
              <a:t> practices are reported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Regime type also </a:t>
            </a:r>
            <a:r>
              <a:rPr lang="de-DE" dirty="0" err="1"/>
              <a:t>matters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Amnesty International </a:t>
            </a:r>
            <a:r>
              <a:rPr lang="de-DE" dirty="0" err="1"/>
              <a:t>reports</a:t>
            </a:r>
            <a:r>
              <a:rPr lang="de-DE" dirty="0"/>
              <a:t> on </a:t>
            </a:r>
            <a:r>
              <a:rPr lang="de-DE" dirty="0" err="1"/>
              <a:t>states</a:t>
            </a:r>
            <a:r>
              <a:rPr lang="de-DE" dirty="0"/>
              <a:t>' human </a:t>
            </a:r>
            <a:r>
              <a:rPr lang="de-DE" dirty="0" err="1"/>
              <a:t>rights</a:t>
            </a:r>
            <a:r>
              <a:rPr lang="de-DE" dirty="0"/>
              <a:t> </a:t>
            </a:r>
            <a:r>
              <a:rPr lang="de-DE" dirty="0" err="1"/>
              <a:t>practices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25D4-1CDF-4A26-8460-4125960F7595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87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US"/>
          </a:p>
          <a:p>
            <a:r>
              <a:rPr lang="de-DE" dirty="0"/>
              <a:t>M</a:t>
            </a:r>
            <a:r>
              <a:rPr lang="en-US" dirty="0"/>
              <a:t>ore data (1990-1999) </a:t>
            </a:r>
          </a:p>
          <a:p>
            <a:endParaRPr lang="en-US"/>
          </a:p>
          <a:p>
            <a:r>
              <a:rPr lang="de-DE" dirty="0"/>
              <a:t>N</a:t>
            </a:r>
            <a:r>
              <a:rPr lang="en-US" dirty="0"/>
              <a:t>GO presence </a:t>
            </a:r>
          </a:p>
          <a:p>
            <a:endParaRPr lang="en-US"/>
          </a:p>
          <a:p>
            <a:r>
              <a:rPr lang="de-DE" dirty="0"/>
              <a:t>T</a:t>
            </a:r>
            <a:r>
              <a:rPr lang="en-US" dirty="0" err="1"/>
              <a:t>ime</a:t>
            </a:r>
            <a:r>
              <a:rPr lang="en-US" dirty="0"/>
              <a:t> span – NGO Watchdog vs. Amnesty International </a:t>
            </a:r>
          </a:p>
          <a:p>
            <a:endParaRPr lang="en-US"/>
          </a:p>
          <a:p>
            <a:r>
              <a:rPr lang="de-DE" dirty="0" err="1"/>
              <a:t>Algorithm</a:t>
            </a:r>
            <a:r>
              <a:rPr lang="en-US" dirty="0"/>
              <a:t> </a:t>
            </a:r>
          </a:p>
          <a:p>
            <a:endParaRPr lang="en-US"/>
          </a:p>
          <a:p>
            <a:r>
              <a:rPr lang="de-DE" dirty="0"/>
              <a:t>Reporting and different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protest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25D4-1CDF-4A26-8460-4125960F7595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78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Bob, C. (2005). </a:t>
            </a:r>
            <a:r>
              <a:rPr lang="en-US" i="1" dirty="0"/>
              <a:t>Marketing Rebellion. </a:t>
            </a:r>
            <a:r>
              <a:rPr lang="en-US" dirty="0"/>
              <a:t>Cambridge: Cambridge University Press.</a:t>
            </a:r>
          </a:p>
          <a:p>
            <a:r>
              <a:rPr lang="en-US" dirty="0"/>
              <a:t>Cooley, A. and Ron, J. (2002). “The NGO Scramble: Organizational Insecurity and the Political Economy of Transnational Action.” </a:t>
            </a:r>
            <a:r>
              <a:rPr lang="en-US" i="1" dirty="0"/>
              <a:t>International Security</a:t>
            </a:r>
            <a:r>
              <a:rPr lang="en-US" dirty="0"/>
              <a:t> 27(1): 5-39.</a:t>
            </a:r>
          </a:p>
          <a:p>
            <a:r>
              <a:rPr lang="en-US" dirty="0"/>
              <a:t>Hill, D. W., Moore, W. H. and Mukherjee, B. (2013). “Information Politics Versus Organizational Incentive: When Are Amnesty International’s “Naming and Shaming” Reports Biased?” </a:t>
            </a:r>
            <a:r>
              <a:rPr lang="en-US" i="1" dirty="0"/>
              <a:t>International Studies Quarterly </a:t>
            </a:r>
            <a:r>
              <a:rPr lang="en-US" dirty="0"/>
              <a:t>57(2): 219-232.</a:t>
            </a:r>
          </a:p>
          <a:p>
            <a:r>
              <a:rPr lang="en-US" dirty="0"/>
              <a:t>Murdie, A. and </a:t>
            </a:r>
            <a:r>
              <a:rPr lang="en-US" dirty="0" err="1"/>
              <a:t>Bhasin</a:t>
            </a:r>
            <a:r>
              <a:rPr lang="en-US" dirty="0"/>
              <a:t>, T. (2011). “Aiding and Abetting: Human Rights INGOs and Domestic Protest.” </a:t>
            </a:r>
            <a:r>
              <a:rPr lang="en-US" i="1" dirty="0"/>
              <a:t>Journal of Conflict Resolution </a:t>
            </a:r>
            <a:r>
              <a:rPr lang="en-US" dirty="0"/>
              <a:t>55(2): 163-191.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25D4-1CDF-4A26-8460-4125960F7595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9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936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Are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distinct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</a:t>
            </a:r>
            <a:r>
              <a:rPr lang="de-DE" dirty="0" err="1"/>
              <a:t>discussed</a:t>
            </a:r>
            <a:r>
              <a:rPr lang="de-DE" dirty="0"/>
              <a:t> in AI </a:t>
            </a:r>
            <a:r>
              <a:rPr lang="de-DE" dirty="0" err="1"/>
              <a:t>reports</a:t>
            </a:r>
            <a:r>
              <a:rPr lang="de-DE" dirty="0"/>
              <a:t> in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 and 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violent</a:t>
            </a:r>
            <a:r>
              <a:rPr lang="de-DE" dirty="0"/>
              <a:t> </a:t>
            </a:r>
            <a:r>
              <a:rPr lang="de-DE" dirty="0" err="1"/>
              <a:t>protest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25D4-1CDF-4A26-8460-4125960F7595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Irepor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890" y="2330575"/>
            <a:ext cx="4247495" cy="367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7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 of Human Rights Reporting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graphicFrame>
        <p:nvGraphicFramePr>
          <p:cNvPr id="7" name="Diagram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483488"/>
              </p:ext>
            </p:extLst>
          </p:nvPr>
        </p:nvGraphicFramePr>
        <p:xfrm>
          <a:off x="838200" y="15906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25D4-1CDF-4A26-8460-4125960F7595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H</a:t>
            </a:r>
            <a:r>
              <a:rPr lang="de-DE" baseline="-25000" dirty="0"/>
              <a:t>1</a:t>
            </a:r>
            <a:r>
              <a:rPr lang="de-DE" dirty="0"/>
              <a:t>: The presence of a violent anti-government protest will be a significant indicator of topic choice in Amnesty International reporting on human rights.</a:t>
            </a:r>
          </a:p>
          <a:p>
            <a:endParaRPr lang="de-DE" dirty="0"/>
          </a:p>
          <a:p>
            <a:r>
              <a:rPr lang="de-DE" dirty="0"/>
              <a:t>H</a:t>
            </a:r>
            <a:r>
              <a:rPr lang="de-DE" baseline="-25000" dirty="0"/>
              <a:t>2</a:t>
            </a:r>
            <a:r>
              <a:rPr lang="de-DE" dirty="0"/>
              <a:t>: Amnesty International will use different topics when discussing the human rights of democracies versus autocracies.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25D4-1CDF-4A26-8460-4125960F7595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5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319" y="1814944"/>
            <a:ext cx="9590843" cy="4301545"/>
          </a:xfrm>
        </p:spPr>
        <p:txBody>
          <a:bodyPr>
            <a:normAutofit fontScale="92500" lnSpcReduction="20000"/>
          </a:bodyPr>
          <a:lstStyle/>
          <a:p>
            <a:endParaRPr lang="de-DE" dirty="0"/>
          </a:p>
          <a:p>
            <a:r>
              <a:rPr lang="de-DE" dirty="0"/>
              <a:t>Amnesty International Background Reports</a:t>
            </a:r>
          </a:p>
          <a:p>
            <a:pPr lvl="1"/>
            <a:r>
              <a:rPr lang="de-DE" dirty="0"/>
              <a:t>Africa 2000-2017</a:t>
            </a:r>
          </a:p>
          <a:p>
            <a:pPr lvl="1"/>
            <a:r>
              <a:rPr lang="de-DE" dirty="0"/>
              <a:t>Summaries</a:t>
            </a:r>
          </a:p>
          <a:p>
            <a:pPr lvl="1"/>
            <a:endParaRPr lang="de-DE" dirty="0"/>
          </a:p>
          <a:p>
            <a:r>
              <a:rPr lang="de-DE" dirty="0"/>
              <a:t>Social Conflict and Action Database (SCAD)</a:t>
            </a:r>
          </a:p>
          <a:p>
            <a:pPr lvl="1"/>
            <a:r>
              <a:rPr lang="de-DE" dirty="0"/>
              <a:t>African Countries</a:t>
            </a:r>
          </a:p>
          <a:p>
            <a:pPr lvl="1"/>
            <a:r>
              <a:rPr lang="de-DE" dirty="0"/>
              <a:t>2000-2015</a:t>
            </a:r>
          </a:p>
          <a:p>
            <a:pPr lvl="1"/>
            <a:endParaRPr lang="de-DE" dirty="0"/>
          </a:p>
          <a:p>
            <a:r>
              <a:rPr lang="de-DE" dirty="0"/>
              <a:t>Cingranelli and Richards Human Rights Index (CIRI)</a:t>
            </a:r>
          </a:p>
          <a:p>
            <a:endParaRPr lang="de-DE" dirty="0"/>
          </a:p>
          <a:p>
            <a:r>
              <a:rPr lang="de-DE" dirty="0"/>
              <a:t>Polity IV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25D4-1CDF-4A26-8460-4125960F7595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1468"/>
            <a:ext cx="4114800" cy="365125"/>
          </a:xfrm>
        </p:spPr>
        <p:txBody>
          <a:bodyPr/>
          <a:lstStyle/>
          <a:p>
            <a:r>
              <a:rPr lang="en-US" dirty="0"/>
              <a:t>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8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7141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  <a:p>
            <a:r>
              <a:rPr lang="de-DE" dirty="0"/>
              <a:t>Two Sets of Documents</a:t>
            </a:r>
          </a:p>
          <a:p>
            <a:pPr lvl="1"/>
            <a:r>
              <a:rPr lang="de-DE" dirty="0"/>
              <a:t>Classified via SCAD („</a:t>
            </a:r>
            <a:r>
              <a:rPr lang="de-DE" i="1" dirty="0"/>
              <a:t>etype“</a:t>
            </a:r>
            <a:r>
              <a:rPr lang="de-DE" dirty="0"/>
              <a:t>: Anti-Government Violence)</a:t>
            </a:r>
          </a:p>
          <a:p>
            <a:r>
              <a:rPr lang="de-DE" dirty="0"/>
              <a:t>Topic Models</a:t>
            </a:r>
          </a:p>
          <a:p>
            <a:pPr lvl="1"/>
            <a:r>
              <a:rPr lang="de-DE" dirty="0"/>
              <a:t>Latent Dirichlet Allocation (LDA)</a:t>
            </a:r>
          </a:p>
          <a:p>
            <a:pPr lvl="1"/>
            <a:r>
              <a:rPr lang="de-DE" dirty="0"/>
              <a:t>"</a:t>
            </a:r>
            <a:r>
              <a:rPr lang="de-DE" dirty="0" err="1"/>
              <a:t>topicmodels</a:t>
            </a:r>
            <a:r>
              <a:rPr lang="de-DE" dirty="0"/>
              <a:t>" R </a:t>
            </a:r>
            <a:r>
              <a:rPr lang="de-DE" dirty="0" err="1"/>
              <a:t>package</a:t>
            </a:r>
          </a:p>
          <a:p>
            <a:r>
              <a:rPr lang="de-DE" dirty="0" err="1"/>
              <a:t>Logitistic</a:t>
            </a:r>
            <a:r>
              <a:rPr lang="de-DE" dirty="0"/>
              <a:t> Regression</a:t>
            </a:r>
          </a:p>
          <a:p>
            <a:pPr lvl="1"/>
            <a:r>
              <a:rPr lang="de-DE" dirty="0"/>
              <a:t>Topic </a:t>
            </a:r>
            <a:r>
              <a:rPr lang="de-DE" dirty="0" err="1"/>
              <a:t>as</a:t>
            </a:r>
            <a:r>
              <a:rPr lang="de-DE" dirty="0"/>
              <a:t> DV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25D4-1CDF-4A26-8460-4125960F7595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2" descr="https://tunchsyn.files.wordpress.com/2014/10/11-11-01-arab-spring-image-small1.jpg?w=772&amp;h=4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619" y="2071196"/>
            <a:ext cx="5060858" cy="284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74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4180"/>
            <a:ext cx="3143776" cy="403296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25D4-1CDF-4A26-8460-4125960F7595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199502"/>
            <a:ext cx="3238074" cy="39996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08929" y="2541722"/>
            <a:ext cx="4471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Topic 1: Government abuse of human rights</a:t>
            </a:r>
          </a:p>
          <a:p>
            <a:endParaRPr lang="de-DE" dirty="0"/>
          </a:p>
          <a:p>
            <a:r>
              <a:rPr lang="de-DE" dirty="0"/>
              <a:t>Topic 2: Public Dissent</a:t>
            </a:r>
          </a:p>
          <a:p>
            <a:endParaRPr lang="de-DE" dirty="0"/>
          </a:p>
          <a:p>
            <a:r>
              <a:rPr lang="de-DE" dirty="0"/>
              <a:t>Topic 3: Post-conflict struggles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7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521" y="-38100"/>
            <a:ext cx="10515600" cy="1325563"/>
          </a:xfrm>
        </p:spPr>
        <p:txBody>
          <a:bodyPr/>
          <a:lstStyle/>
          <a:p>
            <a:r>
              <a:rPr lang="en-US" dirty="0"/>
              <a:t>Logit Models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34" y="1762125"/>
            <a:ext cx="3430061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25D4-1CDF-4A26-8460-4125960F7595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43969"/>
            <a:ext cx="3937000" cy="2959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787" y="1019175"/>
            <a:ext cx="11280592" cy="6461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Helvetica"/>
                <a:ea typeface="Helvetica"/>
                <a:cs typeface="Helvetica"/>
              </a:rPr>
              <a:t>Pr</a:t>
            </a:r>
            <a:r>
              <a:rPr lang="en-US" dirty="0">
                <a:latin typeface="Helvetica"/>
                <a:ea typeface="Helvetica"/>
                <a:cs typeface="Helvetica"/>
              </a:rPr>
              <a:t>(Document = </a:t>
            </a:r>
            <a:r>
              <a:rPr lang="en-US" dirty="0" err="1">
                <a:latin typeface="Helvetica"/>
                <a:ea typeface="Helvetica"/>
                <a:cs typeface="Helvetica"/>
              </a:rPr>
              <a:t>TopicX</a:t>
            </a:r>
            <a:r>
              <a:rPr lang="en-US" dirty="0">
                <a:latin typeface="Helvetica"/>
                <a:ea typeface="Helvetica"/>
                <a:cs typeface="Helvetica"/>
              </a:rPr>
              <a:t>) = β</a:t>
            </a:r>
            <a:r>
              <a:rPr lang="en-US" sz="800" dirty="0">
                <a:latin typeface="Helvetica"/>
                <a:ea typeface="Helvetica"/>
                <a:cs typeface="Helvetica"/>
              </a:rPr>
              <a:t>0</a:t>
            </a:r>
            <a:r>
              <a:rPr lang="en-US" dirty="0">
                <a:latin typeface="Helvetica"/>
                <a:ea typeface="Helvetica"/>
                <a:cs typeface="Helvetica"/>
              </a:rPr>
              <a:t> + β</a:t>
            </a:r>
            <a:r>
              <a:rPr lang="en-US" sz="800" dirty="0">
                <a:latin typeface="Helvetica"/>
                <a:ea typeface="Helvetica"/>
                <a:cs typeface="Helvetica"/>
              </a:rPr>
              <a:t>1</a:t>
            </a:r>
            <a:r>
              <a:rPr lang="en-US" dirty="0">
                <a:latin typeface="Helvetica"/>
                <a:ea typeface="Helvetica"/>
                <a:cs typeface="Helvetica"/>
              </a:rPr>
              <a:t>(PHY SINT) + β</a:t>
            </a:r>
            <a:r>
              <a:rPr lang="en-US" sz="900" dirty="0">
                <a:latin typeface="Helvetica"/>
                <a:ea typeface="Helvetica"/>
                <a:cs typeface="Helvetica"/>
              </a:rPr>
              <a:t>2</a:t>
            </a:r>
            <a:r>
              <a:rPr lang="en-US" dirty="0">
                <a:latin typeface="Helvetica"/>
                <a:ea typeface="Helvetica"/>
                <a:cs typeface="Helvetica"/>
              </a:rPr>
              <a:t>(polity2) + β</a:t>
            </a:r>
            <a:r>
              <a:rPr lang="en-US" sz="900" dirty="0">
                <a:latin typeface="Helvetica"/>
                <a:ea typeface="Helvetica"/>
                <a:cs typeface="Helvetica"/>
              </a:rPr>
              <a:t>3</a:t>
            </a:r>
            <a:r>
              <a:rPr lang="en-US" dirty="0">
                <a:latin typeface="Helvetica"/>
                <a:ea typeface="Helvetica"/>
                <a:cs typeface="Helvetica"/>
              </a:rPr>
              <a:t>(riot) + β</a:t>
            </a:r>
            <a:r>
              <a:rPr lang="en-US" sz="1050" dirty="0">
                <a:latin typeface="Helvetica"/>
                <a:ea typeface="Helvetica"/>
                <a:cs typeface="Helvetica"/>
              </a:rPr>
              <a:t>4</a:t>
            </a:r>
            <a:r>
              <a:rPr lang="en-US" dirty="0">
                <a:latin typeface="Helvetica"/>
                <a:ea typeface="Helvetica"/>
                <a:cs typeface="Helvetica"/>
              </a:rPr>
              <a:t>(demo) + β</a:t>
            </a:r>
            <a:r>
              <a:rPr lang="en-US" sz="1000" dirty="0">
                <a:latin typeface="Helvetica"/>
                <a:ea typeface="Helvetica"/>
                <a:cs typeface="Helvetica"/>
              </a:rPr>
              <a:t>5</a:t>
            </a:r>
            <a:r>
              <a:rPr lang="en-US" dirty="0">
                <a:latin typeface="Helvetica"/>
                <a:ea typeface="Helvetica"/>
                <a:cs typeface="Helvetica"/>
              </a:rPr>
              <a:t>(strike) + β</a:t>
            </a:r>
            <a:r>
              <a:rPr lang="en-US" sz="900" dirty="0">
                <a:latin typeface="Helvetica"/>
                <a:ea typeface="Helvetica"/>
                <a:cs typeface="Helvetica"/>
              </a:rPr>
              <a:t>6</a:t>
            </a:r>
            <a:r>
              <a:rPr lang="en-US" dirty="0">
                <a:latin typeface="Helvetica"/>
                <a:ea typeface="Helvetica"/>
                <a:cs typeface="Helvetica"/>
              </a:rPr>
              <a:t>(</a:t>
            </a:r>
            <a:r>
              <a:rPr lang="en-US" dirty="0" err="1">
                <a:latin typeface="Helvetica"/>
                <a:ea typeface="Helvetica"/>
                <a:cs typeface="Helvetica"/>
              </a:rPr>
              <a:t>pro_gov</a:t>
            </a:r>
            <a:r>
              <a:rPr lang="en-US" dirty="0">
                <a:latin typeface="Helvetica"/>
                <a:ea typeface="Helvetica"/>
                <a:cs typeface="Helvetica"/>
              </a:rPr>
              <a:t>) + β</a:t>
            </a:r>
            <a:r>
              <a:rPr lang="en-US" sz="800" dirty="0">
                <a:latin typeface="Helvetica"/>
                <a:ea typeface="Helvetica"/>
                <a:cs typeface="Helvetica"/>
              </a:rPr>
              <a:t>7</a:t>
            </a:r>
            <a:r>
              <a:rPr lang="en-US" dirty="0">
                <a:latin typeface="Helvetica"/>
                <a:ea typeface="Helvetica"/>
                <a:cs typeface="Helvetica"/>
              </a:rPr>
              <a:t>(</a:t>
            </a:r>
            <a:r>
              <a:rPr lang="en-US" dirty="0" err="1">
                <a:latin typeface="Helvetica"/>
                <a:ea typeface="Helvetica"/>
                <a:cs typeface="Helvetica"/>
              </a:rPr>
              <a:t>anti_gov</a:t>
            </a:r>
            <a:r>
              <a:rPr lang="en-US" dirty="0">
                <a:latin typeface="Helvetica"/>
                <a:ea typeface="Helvetica"/>
                <a:cs typeface="Helvetica"/>
              </a:rPr>
              <a:t>) + β</a:t>
            </a:r>
            <a:r>
              <a:rPr lang="en-US" sz="1000" dirty="0">
                <a:latin typeface="Helvetica"/>
                <a:ea typeface="Helvetica"/>
                <a:cs typeface="Helvetica"/>
              </a:rPr>
              <a:t>8</a:t>
            </a:r>
            <a:r>
              <a:rPr lang="en-US" dirty="0">
                <a:latin typeface="Helvetica"/>
                <a:ea typeface="Helvetica"/>
                <a:cs typeface="Helvetica"/>
              </a:rPr>
              <a:t>(</a:t>
            </a:r>
            <a:r>
              <a:rPr lang="en-US" dirty="0" err="1">
                <a:latin typeface="Helvetica"/>
                <a:ea typeface="Helvetica"/>
                <a:cs typeface="Helvetica"/>
              </a:rPr>
              <a:t>ndeath</a:t>
            </a:r>
            <a:r>
              <a:rPr lang="en-US" dirty="0">
                <a:latin typeface="Helvetica"/>
                <a:ea typeface="Helvetica"/>
                <a:cs typeface="Helvetica"/>
              </a:rPr>
              <a:t>) + β</a:t>
            </a:r>
            <a:r>
              <a:rPr lang="en-US" sz="1000" dirty="0">
                <a:latin typeface="Helvetica"/>
                <a:ea typeface="Helvetica"/>
                <a:cs typeface="Helvetica"/>
              </a:rPr>
              <a:t>9</a:t>
            </a:r>
            <a:r>
              <a:rPr lang="en-US" dirty="0">
                <a:latin typeface="Helvetica"/>
                <a:ea typeface="Helvetica"/>
                <a:cs typeface="Helvetica"/>
              </a:rPr>
              <a:t>(</a:t>
            </a:r>
            <a:r>
              <a:rPr lang="en-US" dirty="0" err="1">
                <a:latin typeface="Helvetica"/>
                <a:ea typeface="Helvetica"/>
                <a:cs typeface="Helvetica"/>
              </a:rPr>
              <a:t>log_pop</a:t>
            </a:r>
            <a:r>
              <a:rPr lang="en-US" dirty="0">
                <a:latin typeface="Helvetica"/>
                <a:ea typeface="Helvetica"/>
                <a:cs typeface="Helvetica"/>
              </a:rPr>
              <a:t>) + β</a:t>
            </a:r>
            <a:r>
              <a:rPr lang="en-US" sz="900" dirty="0">
                <a:latin typeface="Helvetica"/>
                <a:ea typeface="Helvetica"/>
                <a:cs typeface="Helvetica"/>
              </a:rPr>
              <a:t>10</a:t>
            </a:r>
            <a:r>
              <a:rPr lang="en-US" dirty="0">
                <a:latin typeface="Helvetica"/>
                <a:ea typeface="Helvetica"/>
                <a:cs typeface="Helvetica"/>
              </a:rPr>
              <a:t>violence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</a:t>
            </a:r>
            <a:r>
              <a:rPr lang="de-DE" dirty="0"/>
              <a:t>-government Protest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79" y="1825625"/>
            <a:ext cx="8420842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25D4-1CDF-4A26-8460-4125960F7595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Applied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CD25-0731-422E-B6F3-A4E8F809FE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0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392</Words>
  <Application>Microsoft Office PowerPoint</Application>
  <PresentationFormat>Widescreen</PresentationFormat>
  <Paragraphs>104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Information Politics:  Using Machine Learning to Assess Amnesty International Human Rights Reporting</vt:lpstr>
      <vt:lpstr>Research Question</vt:lpstr>
      <vt:lpstr>The Problems of Human Rights Reporting</vt:lpstr>
      <vt:lpstr>Hypotheses</vt:lpstr>
      <vt:lpstr>Data</vt:lpstr>
      <vt:lpstr>Methods</vt:lpstr>
      <vt:lpstr>Topics</vt:lpstr>
      <vt:lpstr>Logit Models</vt:lpstr>
      <vt:lpstr>Anti-government Protest</vt:lpstr>
      <vt:lpstr>Physical Integrity Rights Respect</vt:lpstr>
      <vt:lpstr>Polity IV</vt:lpstr>
      <vt:lpstr>Conclusion</vt:lpstr>
      <vt:lpstr>Future Directions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</dc:creator>
  <cp:lastModifiedBy>Lucas</cp:lastModifiedBy>
  <cp:revision>200</cp:revision>
  <dcterms:created xsi:type="dcterms:W3CDTF">2017-02-09T20:23:39Z</dcterms:created>
  <dcterms:modified xsi:type="dcterms:W3CDTF">2017-05-02T18:19:41Z</dcterms:modified>
</cp:coreProperties>
</file>