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6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2" d="100"/>
          <a:sy n="82" d="100"/>
        </p:scale>
        <p:origin x="69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8EDCA-7997-48A1-914E-EDD87A834A11}" type="datetimeFigureOut">
              <a:rPr lang="en-US" smtClean="0"/>
              <a:t>02-May-17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8C9E2-7C03-4AA6-B85D-35F9813A546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425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8EDCA-7997-48A1-914E-EDD87A834A11}" type="datetimeFigureOut">
              <a:rPr lang="en-US" smtClean="0"/>
              <a:t>02-May-17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8C9E2-7C03-4AA6-B85D-35F9813A5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616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8EDCA-7997-48A1-914E-EDD87A834A11}" type="datetimeFigureOut">
              <a:rPr lang="en-US" smtClean="0"/>
              <a:t>02-May-17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8C9E2-7C03-4AA6-B85D-35F9813A5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54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8EDCA-7997-48A1-914E-EDD87A834A11}" type="datetimeFigureOut">
              <a:rPr lang="en-US" smtClean="0"/>
              <a:t>02-May-17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8C9E2-7C03-4AA6-B85D-35F9813A5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81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8EDCA-7997-48A1-914E-EDD87A834A11}" type="datetimeFigureOut">
              <a:rPr lang="en-US" smtClean="0"/>
              <a:t>02-May-17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8C9E2-7C03-4AA6-B85D-35F9813A546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4732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8EDCA-7997-48A1-914E-EDD87A834A11}" type="datetimeFigureOut">
              <a:rPr lang="en-US" smtClean="0"/>
              <a:t>02-May-17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8C9E2-7C03-4AA6-B85D-35F9813A5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939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8EDCA-7997-48A1-914E-EDD87A834A11}" type="datetimeFigureOut">
              <a:rPr lang="en-US" smtClean="0"/>
              <a:t>02-May-17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8C9E2-7C03-4AA6-B85D-35F9813A5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493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8EDCA-7997-48A1-914E-EDD87A834A11}" type="datetimeFigureOut">
              <a:rPr lang="en-US" smtClean="0"/>
              <a:t>02-May-17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8C9E2-7C03-4AA6-B85D-35F9813A5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138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8EDCA-7997-48A1-914E-EDD87A834A11}" type="datetimeFigureOut">
              <a:rPr lang="en-US" smtClean="0"/>
              <a:t>02-May-17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8C9E2-7C03-4AA6-B85D-35F9813A5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010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638EDCA-7997-48A1-914E-EDD87A834A11}" type="datetimeFigureOut">
              <a:rPr lang="en-US" smtClean="0"/>
              <a:t>02-May-17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648C9E2-7C03-4AA6-B85D-35F9813A5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498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8EDCA-7997-48A1-914E-EDD87A834A11}" type="datetimeFigureOut">
              <a:rPr lang="en-US" smtClean="0"/>
              <a:t>02-May-17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8C9E2-7C03-4AA6-B85D-35F9813A5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807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638EDCA-7997-48A1-914E-EDD87A834A11}" type="datetimeFigureOut">
              <a:rPr lang="en-US" smtClean="0"/>
              <a:t>02-May-17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648C9E2-7C03-4AA6-B85D-35F9813A546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201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27093" y="1695148"/>
            <a:ext cx="8361229" cy="2098226"/>
          </a:xfrm>
        </p:spPr>
        <p:txBody>
          <a:bodyPr>
            <a:normAutofit fontScale="90000"/>
          </a:bodyPr>
          <a:lstStyle/>
          <a:p>
            <a:br>
              <a:rPr lang="en-US" sz="4000" b="1" dirty="0"/>
            </a:br>
            <a:br>
              <a:rPr lang="en-US" sz="4000" b="1" dirty="0"/>
            </a:br>
            <a:r>
              <a:rPr lang="en-US" sz="4000" b="1" dirty="0"/>
              <a:t>Text matching and classification in Arabic</a:t>
            </a:r>
            <a:r>
              <a:rPr lang="en-US" b="1" dirty="0"/>
              <a:t>  Finding use of Quran Verses in Jihadi Texts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91872" y="4922378"/>
            <a:ext cx="6831673" cy="1086237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Maulik Shah</a:t>
            </a:r>
          </a:p>
        </p:txBody>
      </p:sp>
    </p:spTree>
    <p:extLst>
      <p:ext uri="{BB962C8B-B14F-4D97-AF65-F5344CB8AC3E}">
        <p14:creationId xmlns:p14="http://schemas.microsoft.com/office/powerpoint/2010/main" val="1659372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b="1" dirty="0">
                <a:sym typeface="Wingdings" panose="05000000000000000000" pitchFamily="2" charset="2"/>
              </a:rPr>
              <a:t>Significant </a:t>
            </a:r>
            <a:r>
              <a:rPr lang="en-US" sz="2800" dirty="0">
                <a:sym typeface="Wingdings" panose="05000000000000000000" pitchFamily="2" charset="2"/>
              </a:rPr>
              <a:t>reference from Quran in the documents. </a:t>
            </a:r>
          </a:p>
          <a:p>
            <a:endParaRPr lang="en-US" sz="2800" dirty="0">
              <a:sym typeface="Wingdings" panose="05000000000000000000" pitchFamily="2" charset="2"/>
            </a:endParaRPr>
          </a:p>
          <a:p>
            <a:r>
              <a:rPr lang="en-US" sz="2800" b="1" dirty="0">
                <a:sym typeface="Wingdings" panose="05000000000000000000" pitchFamily="2" charset="2"/>
              </a:rPr>
              <a:t>Almost none of the verses used were violent !!!!!</a:t>
            </a:r>
          </a:p>
          <a:p>
            <a:endParaRPr lang="en-US" sz="2800" b="1" dirty="0">
              <a:sym typeface="Wingdings" panose="05000000000000000000" pitchFamily="2" charset="2"/>
            </a:endParaRPr>
          </a:p>
          <a:p>
            <a:r>
              <a:rPr lang="en-US" sz="2800" b="1" dirty="0"/>
              <a:t>Prediction</a:t>
            </a:r>
            <a:r>
              <a:rPr lang="en-US" sz="2800" dirty="0"/>
              <a:t> needs more data to have a better classifier, but you can predict if a document is violent or not effectively. </a:t>
            </a:r>
          </a:p>
          <a:p>
            <a:endParaRPr lang="en-US" sz="2800" b="1" dirty="0"/>
          </a:p>
          <a:p>
            <a:r>
              <a:rPr lang="en-US" sz="2800" b="1" dirty="0"/>
              <a:t>Arabic </a:t>
            </a:r>
            <a:r>
              <a:rPr lang="en-US" sz="2800" dirty="0"/>
              <a:t>data analysis can be possible with current available APIs and machine learning methods work well on them. </a:t>
            </a:r>
            <a:endParaRPr lang="en-US" sz="28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382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ym typeface="Wingdings" panose="05000000000000000000" pitchFamily="2" charset="2"/>
              </a:rPr>
              <a:t>Significant </a:t>
            </a:r>
            <a:r>
              <a:rPr lang="en-US" sz="2800" dirty="0">
                <a:sym typeface="Wingdings" panose="05000000000000000000" pitchFamily="2" charset="2"/>
              </a:rPr>
              <a:t>reference from Quran in the documents. </a:t>
            </a:r>
          </a:p>
          <a:p>
            <a:pPr marL="0" indent="0">
              <a:buNone/>
            </a:pPr>
            <a:endParaRPr lang="en-US" sz="2800" b="1" dirty="0">
              <a:sym typeface="Wingdings" panose="05000000000000000000" pitchFamily="2" charset="2"/>
            </a:endParaRPr>
          </a:p>
          <a:p>
            <a:r>
              <a:rPr lang="en-US" sz="2800" b="1" dirty="0"/>
              <a:t>Prediction</a:t>
            </a:r>
            <a:r>
              <a:rPr lang="en-US" sz="2800" dirty="0"/>
              <a:t> needs more data to have a better classifier, but you can predict if a document is violent or not effectively. </a:t>
            </a:r>
          </a:p>
          <a:p>
            <a:endParaRPr lang="en-US" sz="2800" b="1" dirty="0"/>
          </a:p>
          <a:p>
            <a:r>
              <a:rPr lang="en-US" sz="2800" b="1" dirty="0"/>
              <a:t>Arabic </a:t>
            </a:r>
            <a:r>
              <a:rPr lang="en-US" sz="2800" dirty="0"/>
              <a:t>data analysis can be possible with current available APIs and machine learning methods work well on them. </a:t>
            </a:r>
            <a:endParaRPr lang="en-US" sz="28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603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ym typeface="Wingdings" panose="05000000000000000000" pitchFamily="2" charset="2"/>
              </a:rPr>
              <a:t>Expert help for identifying the similarities. </a:t>
            </a:r>
          </a:p>
          <a:p>
            <a:endParaRPr lang="en-US" sz="2800" dirty="0">
              <a:sym typeface="Wingdings" panose="05000000000000000000" pitchFamily="2" charset="2"/>
            </a:endParaRPr>
          </a:p>
          <a:p>
            <a:r>
              <a:rPr lang="en-US" sz="2800" dirty="0">
                <a:sym typeface="Wingdings" panose="05000000000000000000" pitchFamily="2" charset="2"/>
              </a:rPr>
              <a:t>Use more documents for finding similarities. </a:t>
            </a:r>
          </a:p>
          <a:p>
            <a:endParaRPr lang="en-US" sz="2800" dirty="0">
              <a:sym typeface="Wingdings" panose="05000000000000000000" pitchFamily="2" charset="2"/>
            </a:endParaRPr>
          </a:p>
          <a:p>
            <a:r>
              <a:rPr lang="en-US" sz="2800" dirty="0">
                <a:sym typeface="Wingdings" panose="05000000000000000000" pitchFamily="2" charset="2"/>
              </a:rPr>
              <a:t>Apply more document classified as ‘violent’.</a:t>
            </a:r>
          </a:p>
          <a:p>
            <a:endParaRPr lang="en-US" sz="2800" dirty="0">
              <a:sym typeface="Wingdings" panose="05000000000000000000" pitchFamily="2" charset="2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048444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9917" y="3048464"/>
            <a:ext cx="10058400" cy="1450757"/>
          </a:xfrm>
        </p:spPr>
        <p:txBody>
          <a:bodyPr>
            <a:noAutofit/>
          </a:bodyPr>
          <a:lstStyle/>
          <a:p>
            <a:pPr algn="ctr"/>
            <a:r>
              <a:rPr lang="en-US" sz="7200" dirty="0"/>
              <a:t>Thank You. </a:t>
            </a:r>
            <a:br>
              <a:rPr lang="en-US" sz="7200" dirty="0"/>
            </a:br>
            <a:br>
              <a:rPr lang="en-US" sz="7200" dirty="0"/>
            </a:br>
            <a:br>
              <a:rPr lang="en-US" sz="7200" dirty="0"/>
            </a:br>
            <a:r>
              <a:rPr lang="en-US" sz="7200" dirty="0"/>
              <a:t>Questions ??</a:t>
            </a:r>
          </a:p>
        </p:txBody>
      </p:sp>
    </p:spTree>
    <p:extLst>
      <p:ext uri="{BB962C8B-B14F-4D97-AF65-F5344CB8AC3E}">
        <p14:creationId xmlns:p14="http://schemas.microsoft.com/office/powerpoint/2010/main" val="3641108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Identify the use of Quran verses used by Jihadis in their texts.</a:t>
            </a:r>
          </a:p>
          <a:p>
            <a:r>
              <a:rPr lang="en-US" sz="2800" dirty="0"/>
              <a:t>Analyze pattern in use of Quran verses.</a:t>
            </a:r>
          </a:p>
          <a:p>
            <a:r>
              <a:rPr lang="en-US" sz="2800" dirty="0"/>
              <a:t>Create a predictive model for finding a violent text with respect to Quran verses. </a:t>
            </a:r>
          </a:p>
          <a:p>
            <a:r>
              <a:rPr lang="en-US" sz="2800" dirty="0"/>
              <a:t>Extension to the research of Dr. Jason, which finds the violence score in Quran and Bible verses.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247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Availability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Violence Score available for each of the verse of Quran from the previous research of Dr. Jason.</a:t>
            </a:r>
          </a:p>
          <a:p>
            <a:endParaRPr lang="en-US" sz="2800" dirty="0"/>
          </a:p>
          <a:p>
            <a:r>
              <a:rPr lang="en-US" sz="2800" dirty="0"/>
              <a:t>6 different versions of Quran.</a:t>
            </a:r>
          </a:p>
          <a:p>
            <a:endParaRPr lang="en-US" sz="2800" dirty="0"/>
          </a:p>
          <a:p>
            <a:r>
              <a:rPr lang="en-US" sz="2800" dirty="0"/>
              <a:t>575 paragraphs of text written by 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1794" y="3396938"/>
            <a:ext cx="3043765" cy="281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741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Merging of 6 different versions of Quran with the violence score </a:t>
            </a:r>
          </a:p>
          <a:p>
            <a:endParaRPr lang="en-US" sz="2800" dirty="0"/>
          </a:p>
          <a:p>
            <a:r>
              <a:rPr lang="en-US" sz="2800" dirty="0"/>
              <a:t>Creating a formatted CSV of paragraph of 575 documents from 12 different Word files. </a:t>
            </a:r>
          </a:p>
          <a:p>
            <a:endParaRPr lang="en-US" sz="2800" dirty="0"/>
          </a:p>
          <a:p>
            <a:r>
              <a:rPr lang="en-US" sz="2800" dirty="0"/>
              <a:t>A lot of labor !!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140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Filtering and Stemming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Filtering the data for the punctuation, postfix, prefix, numbers</a:t>
            </a:r>
          </a:p>
          <a:p>
            <a:endParaRPr lang="en-US" sz="2800" dirty="0"/>
          </a:p>
          <a:p>
            <a:r>
              <a:rPr lang="en-US" sz="2800" dirty="0"/>
              <a:t>Stemming the paragraphs</a:t>
            </a:r>
          </a:p>
          <a:p>
            <a:endParaRPr lang="en-US" sz="2800" dirty="0"/>
          </a:p>
          <a:p>
            <a:r>
              <a:rPr lang="en-US" sz="2800" dirty="0"/>
              <a:t>Transliterate</a:t>
            </a:r>
          </a:p>
          <a:p>
            <a:endParaRPr lang="en-US" sz="2800" dirty="0"/>
          </a:p>
          <a:p>
            <a:r>
              <a:rPr lang="en-US" sz="2800" dirty="0"/>
              <a:t>API used is “</a:t>
            </a:r>
            <a:r>
              <a:rPr lang="en-US" sz="2800" dirty="0" err="1"/>
              <a:t>ArabicStemR</a:t>
            </a:r>
            <a:r>
              <a:rPr lang="en-US" sz="2800" dirty="0"/>
              <a:t>”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644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For Similarity :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 Cosine Similarity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 LDA Similarity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For Prediction: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 Logistic Regression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 Naïve Bayes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 SVM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883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Data Cleansing and Stemming.</a:t>
            </a:r>
          </a:p>
          <a:p>
            <a:r>
              <a:rPr lang="en-US" sz="2800" dirty="0"/>
              <a:t>Create Document Term Matrix. Frequency Matrix in case of Naïve Bayes. </a:t>
            </a:r>
          </a:p>
          <a:p>
            <a:r>
              <a:rPr lang="en-US" sz="2800" dirty="0"/>
              <a:t>For similarity , compare each document with each Quran verse. </a:t>
            </a:r>
          </a:p>
          <a:p>
            <a:r>
              <a:rPr lang="en-US" sz="2800" dirty="0"/>
              <a:t>For Prediction, 85% - Training and 15% - Testing of Quran Verses.</a:t>
            </a:r>
          </a:p>
          <a:p>
            <a:r>
              <a:rPr lang="en-US" sz="2800" dirty="0"/>
              <a:t>Apply models and validate.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336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PLOTLY library in R.</a:t>
            </a:r>
          </a:p>
          <a:p>
            <a:endParaRPr lang="en-US" sz="2800" dirty="0"/>
          </a:p>
          <a:p>
            <a:r>
              <a:rPr lang="en-US" sz="2800" dirty="0"/>
              <a:t>Results are as shown </a:t>
            </a:r>
            <a:r>
              <a:rPr lang="en-US" sz="2800"/>
              <a:t>in the Browser.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172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Cosine Similarity  </a:t>
            </a:r>
            <a:r>
              <a:rPr lang="en-US" sz="2800" dirty="0">
                <a:sym typeface="Wingdings" panose="05000000000000000000" pitchFamily="2" charset="2"/>
              </a:rPr>
              <a:t> Good.</a:t>
            </a:r>
          </a:p>
          <a:p>
            <a:endParaRPr lang="en-US" sz="2800" dirty="0">
              <a:sym typeface="Wingdings" panose="05000000000000000000" pitchFamily="2" charset="2"/>
            </a:endParaRPr>
          </a:p>
          <a:p>
            <a:r>
              <a:rPr lang="en-US" sz="2800" dirty="0">
                <a:sym typeface="Wingdings" panose="05000000000000000000" pitchFamily="2" charset="2"/>
              </a:rPr>
              <a:t>LDA Similarity  </a:t>
            </a:r>
            <a:r>
              <a:rPr lang="en-US" sz="2800" b="1" dirty="0">
                <a:sym typeface="Wingdings" panose="05000000000000000000" pitchFamily="2" charset="2"/>
              </a:rPr>
              <a:t>BAD.</a:t>
            </a:r>
          </a:p>
          <a:p>
            <a:endParaRPr lang="en-US" sz="2800" b="1" dirty="0">
              <a:sym typeface="Wingdings" panose="05000000000000000000" pitchFamily="2" charset="2"/>
            </a:endParaRPr>
          </a:p>
          <a:p>
            <a:r>
              <a:rPr lang="en-US" sz="2800" dirty="0">
                <a:sym typeface="Wingdings" panose="05000000000000000000" pitchFamily="2" charset="2"/>
              </a:rPr>
              <a:t>Naïve Bayes  Better than others, but can’t say !</a:t>
            </a:r>
          </a:p>
          <a:p>
            <a:endParaRPr lang="en-US" sz="2800" dirty="0">
              <a:sym typeface="Wingdings" panose="05000000000000000000" pitchFamily="2" charset="2"/>
            </a:endParaRPr>
          </a:p>
          <a:p>
            <a:r>
              <a:rPr lang="en-US" sz="2800" dirty="0">
                <a:sym typeface="Wingdings" panose="05000000000000000000" pitchFamily="2" charset="2"/>
              </a:rPr>
              <a:t>More labeled data is needed for the prediction. </a:t>
            </a:r>
          </a:p>
          <a:p>
            <a:endParaRPr lang="en-US" sz="28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48390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56</TotalTime>
  <Words>407</Words>
  <Application>Microsoft Office PowerPoint</Application>
  <PresentationFormat>Widescreen</PresentationFormat>
  <Paragraphs>75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Calibri Light</vt:lpstr>
      <vt:lpstr>Wingdings</vt:lpstr>
      <vt:lpstr>Retrospect</vt:lpstr>
      <vt:lpstr>  Text matching and classification in Arabic  Finding use of Quran Verses in Jihadi Texts</vt:lpstr>
      <vt:lpstr>Summary</vt:lpstr>
      <vt:lpstr>Data Availability</vt:lpstr>
      <vt:lpstr>Data Preparation</vt:lpstr>
      <vt:lpstr>Data Filtering and Stemming</vt:lpstr>
      <vt:lpstr>Methods</vt:lpstr>
      <vt:lpstr>Procedure</vt:lpstr>
      <vt:lpstr>Results</vt:lpstr>
      <vt:lpstr>Conclusion</vt:lpstr>
      <vt:lpstr>Conclusion</vt:lpstr>
      <vt:lpstr>Conclusion</vt:lpstr>
      <vt:lpstr>Future Work</vt:lpstr>
      <vt:lpstr>Thank You.    Questions ??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Text matching in Arabic  Finding use of Quran Verses in Jihadi Texts</dc:title>
  <dc:creator>Maulik Shah</dc:creator>
  <cp:lastModifiedBy>Maulik Shah</cp:lastModifiedBy>
  <cp:revision>37</cp:revision>
  <dcterms:created xsi:type="dcterms:W3CDTF">2017-03-30T17:50:13Z</dcterms:created>
  <dcterms:modified xsi:type="dcterms:W3CDTF">2017-05-02T19:08:01Z</dcterms:modified>
</cp:coreProperties>
</file>