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318" r:id="rId3"/>
    <p:sldId id="319" r:id="rId4"/>
    <p:sldId id="265" r:id="rId5"/>
    <p:sldId id="300" r:id="rId6"/>
    <p:sldId id="315" r:id="rId7"/>
    <p:sldId id="302" r:id="rId8"/>
    <p:sldId id="317" r:id="rId9"/>
    <p:sldId id="316" r:id="rId10"/>
    <p:sldId id="320" r:id="rId11"/>
    <p:sldId id="304" r:id="rId12"/>
    <p:sldId id="321" r:id="rId13"/>
    <p:sldId id="322" r:id="rId14"/>
    <p:sldId id="323" r:id="rId15"/>
    <p:sldId id="324" r:id="rId16"/>
    <p:sldId id="325" r:id="rId17"/>
    <p:sldId id="260" r:id="rId18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74327" autoAdjust="0"/>
  </p:normalViewPr>
  <p:slideViewPr>
    <p:cSldViewPr snapToGrid="0">
      <p:cViewPr varScale="1">
        <p:scale>
          <a:sx n="86" d="100"/>
          <a:sy n="86" d="100"/>
        </p:scale>
        <p:origin x="7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0A54C39-6A29-4C1E-8987-FF09EF9F9647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7FA8E159-DFF7-4B02-A965-E4E6AAABDD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E159-DFF7-4B02-A965-E4E6AAABDD9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6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aspect</a:t>
            </a:r>
            <a:r>
              <a:rPr lang="en-US" baseline="0" dirty="0" smtClean="0"/>
              <a:t> of philanthropy in U.S.</a:t>
            </a:r>
            <a:endParaRPr lang="en-US" dirty="0" smtClean="0"/>
          </a:p>
          <a:p>
            <a:r>
              <a:rPr lang="en-US" dirty="0" smtClean="0"/>
              <a:t>Approximately 25% of workers in the U.S. have access to payroll giving programs that automatically deduct contributions (NCRP, 2003).  </a:t>
            </a:r>
          </a:p>
          <a:p>
            <a:r>
              <a:rPr lang="en-US" dirty="0" smtClean="0"/>
              <a:t>Americans contribute over $4 billion through workplace campaigns each year (Giving USA, 2007). </a:t>
            </a:r>
          </a:p>
          <a:p>
            <a:r>
              <a:rPr lang="fr-FR" dirty="0" smtClean="0"/>
              <a:t>Ohio State University</a:t>
            </a:r>
            <a:r>
              <a:rPr lang="fr-FR" baseline="0" dirty="0" smtClean="0"/>
              <a:t> Bucks for Charity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National Committee for Responsive Philanthropy (NCRP, 2003) reports that pledges to Alternative Funds totaled $222 million in 2001, a 35% increase over 1996.  </a:t>
            </a:r>
          </a:p>
          <a:p>
            <a:r>
              <a:rPr lang="en-US" dirty="0"/>
              <a:t>The results of a 2009 study (Consulting Network cited in Lester, 2010) suggest that as few as 25% of companies conduct traditional United Way-centered workplace giving campaigns.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E159-DFF7-4B02-A965-E4E6AAABDD9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E159-DFF7-4B02-A965-E4E6AAABDD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5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916"/>
            <a:r>
              <a:rPr lang="en-US" dirty="0" smtClean="0"/>
              <a:t>Receives more private donations than any other nonprofit in the U.S. (Hall et al., 2013).  All told, the system distributes close to $4 billion each year, making it the most significant private funder of human services in many local communities across the U.S. (Hall et al, 2013; Gronbjerg et al., 1996).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E159-DFF7-4B02-A965-E4E6AAABDD9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6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E159-DFF7-4B02-A965-E4E6AAABDD9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3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Enduring</a:t>
            </a:r>
            <a:r>
              <a:rPr lang="en-US" b="1" baseline="0" dirty="0" smtClean="0"/>
              <a:t> Questions</a:t>
            </a:r>
          </a:p>
          <a:p>
            <a:r>
              <a:rPr lang="en-US" baseline="0" dirty="0" smtClean="0"/>
              <a:t>How adaptable are organizations?</a:t>
            </a:r>
          </a:p>
          <a:p>
            <a:r>
              <a:rPr lang="en-US" baseline="0" dirty="0" smtClean="0"/>
              <a:t>What drivers and mechanisms shape organizational adaptation? </a:t>
            </a:r>
          </a:p>
          <a:p>
            <a:r>
              <a:rPr lang="en-US" baseline="0" dirty="0" smtClean="0"/>
              <a:t>What difference does adaptation make in terms of organizational success and longevity?</a:t>
            </a:r>
          </a:p>
          <a:p>
            <a:endParaRPr lang="en-US" baseline="0" dirty="0" smtClean="0"/>
          </a:p>
          <a:p>
            <a:r>
              <a:rPr lang="en-US" b="1" dirty="0" smtClean="0"/>
              <a:t>Theories of Organizational Change and Adaptation</a:t>
            </a:r>
          </a:p>
          <a:p>
            <a:r>
              <a:rPr lang="en-US" dirty="0" smtClean="0"/>
              <a:t>Neo-institutionalism- assumes</a:t>
            </a:r>
            <a:r>
              <a:rPr lang="en-US" baseline="0" dirty="0" smtClean="0"/>
              <a:t> that organizational legitimacy is based on compliance with shared standards, norms and beliefs; originally held that process of organizational adaptation was rather unconscious, but Oliver and others argued that organizations may deliberately adapt to isomorphic pressures</a:t>
            </a:r>
          </a:p>
          <a:p>
            <a:endParaRPr lang="en-US" dirty="0" smtClean="0"/>
          </a:p>
          <a:p>
            <a:r>
              <a:rPr lang="en-US" dirty="0" smtClean="0"/>
              <a:t>Environmental Changes- growing competition from other NPO’s and FPO’s, changing philanthropic behavior and priorities</a:t>
            </a:r>
          </a:p>
          <a:p>
            <a:endParaRPr lang="en-US" dirty="0" smtClean="0"/>
          </a:p>
          <a:p>
            <a:r>
              <a:rPr lang="en-US" dirty="0" smtClean="0"/>
              <a:t>Theories</a:t>
            </a:r>
            <a:r>
              <a:rPr lang="en-US" baseline="0" dirty="0" smtClean="0"/>
              <a:t> of Org Adaptation helpful in explaining NPO changes particularly because all focus on legitimacy and…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Legitimacy as lifeblood of nonprofits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Resource Dependence- emphasizes agency of managers who lead change </a:t>
            </a:r>
            <a:r>
              <a:rPr lang="en-US" baseline="0" dirty="0" smtClean="0"/>
              <a:t>to signal organizational alignment with priorities, goals and values of key stakeholders in order to gain legitimacy</a:t>
            </a:r>
          </a:p>
          <a:p>
            <a:endParaRPr lang="en-US" dirty="0" smtClean="0"/>
          </a:p>
          <a:p>
            <a:r>
              <a:rPr lang="en-US" dirty="0" smtClean="0"/>
              <a:t>Network Embeddeddness- organizations</a:t>
            </a:r>
            <a:r>
              <a:rPr lang="en-US" baseline="0" dirty="0" smtClean="0"/>
              <a:t> operate in interdependent networks; organizational adaptation shaped by behavior of peers; adaptive behavior of close peers viewed as more legitimate model for change; adapation can also signal continued alignment and reinforce legitimacy in the eyes of peer organizations.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E159-DFF7-4B02-A965-E4E6AAABDD9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E159-DFF7-4B02-A965-E4E6AAABDD9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4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E159-DFF7-4B02-A965-E4E6AAABDD9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5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E159-DFF7-4B02-A965-E4E6AAABDD9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206" y="1390650"/>
            <a:ext cx="8860152" cy="1962150"/>
          </a:xfrm>
        </p:spPr>
        <p:txBody>
          <a:bodyPr/>
          <a:lstStyle/>
          <a:p>
            <a:r>
              <a:rPr lang="en-US" sz="3600" cap="small" dirty="0" smtClean="0">
                <a:latin typeface="Calibri" panose="020F0502020204030204" pitchFamily="34" charset="0"/>
              </a:rPr>
              <a:t>Nonprofit Identity and Change:</a:t>
            </a:r>
            <a:br>
              <a:rPr lang="en-US" sz="3600" cap="small" dirty="0" smtClean="0">
                <a:latin typeface="Calibri" panose="020F0502020204030204" pitchFamily="34" charset="0"/>
              </a:rPr>
            </a:br>
            <a:r>
              <a:rPr lang="en-US" sz="3600" cap="small" dirty="0" smtClean="0">
                <a:latin typeface="Calibri" panose="020F0502020204030204" pitchFamily="34" charset="0"/>
              </a:rPr>
              <a:t>Evidence of Temporal and Geographic Variation across the United Way System</a:t>
            </a:r>
            <a:endParaRPr lang="en-US" sz="3600" cap="small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829051"/>
            <a:ext cx="6831673" cy="121346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Megan LePere-Schloop</a:t>
            </a:r>
            <a:r>
              <a:rPr lang="en-US" sz="2000" dirty="0">
                <a:latin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Department </a:t>
            </a:r>
            <a:r>
              <a:rPr lang="en-US" sz="2000" dirty="0">
                <a:latin typeface="Calibri" panose="020F0502020204030204" pitchFamily="34" charset="0"/>
              </a:rPr>
              <a:t>of Public Administration and Policy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The University of Georgia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May 2, 2017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of traditional and new social change agent identity dimensions across UW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of new social change agent dimension will increase over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Geographic variation based on political-philanthropic subculture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Geographic variation based on </a:t>
            </a:r>
            <a:r>
              <a:rPr lang="en-US" sz="2400" dirty="0" smtClean="0"/>
              <a:t>proximity to large urban area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Data: </a:t>
            </a:r>
          </a:p>
          <a:p>
            <a:pPr lvl="1"/>
            <a:r>
              <a:rPr lang="en-US" sz="2400" dirty="0" smtClean="0"/>
              <a:t>Combined Federal Campaign from 2012 - 2016</a:t>
            </a:r>
          </a:p>
          <a:p>
            <a:pPr lvl="3"/>
            <a:r>
              <a:rPr lang="en-US" sz="2400" dirty="0" smtClean="0"/>
              <a:t>Organizational purpose statements</a:t>
            </a:r>
          </a:p>
          <a:p>
            <a:pPr lvl="1"/>
            <a:r>
              <a:rPr lang="en-US" sz="2400" dirty="0" smtClean="0"/>
              <a:t>United Way Worldwide website</a:t>
            </a:r>
          </a:p>
          <a:p>
            <a:r>
              <a:rPr lang="en-US" sz="2400" dirty="0" smtClean="0"/>
              <a:t>Methods: </a:t>
            </a:r>
          </a:p>
          <a:p>
            <a:pPr lvl="1"/>
            <a:r>
              <a:rPr lang="en-US" sz="2400" dirty="0" smtClean="0"/>
              <a:t>Expert coding of 10% of data</a:t>
            </a:r>
          </a:p>
          <a:p>
            <a:pPr lvl="1"/>
            <a:r>
              <a:rPr lang="en-US" sz="2400" dirty="0" smtClean="0"/>
              <a:t>Naïve Bayes classification</a:t>
            </a:r>
          </a:p>
          <a:p>
            <a:pPr lvl="1"/>
            <a:r>
              <a:rPr lang="en-US" sz="2400" dirty="0" smtClean="0"/>
              <a:t>Descriptive </a:t>
            </a:r>
            <a:r>
              <a:rPr lang="en-US" sz="2400" dirty="0"/>
              <a:t>statistical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8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11659"/>
              </p:ext>
            </p:extLst>
          </p:nvPr>
        </p:nvGraphicFramePr>
        <p:xfrm>
          <a:off x="2018371" y="4265899"/>
          <a:ext cx="9043638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1507273"/>
                <a:gridCol w="1507273"/>
                <a:gridCol w="1507273"/>
                <a:gridCol w="608706"/>
                <a:gridCol w="2405840"/>
                <a:gridCol w="1507273"/>
              </a:tblGrid>
              <a:tr h="27432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Indicator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82.95 %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82.35 %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83.33 %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191200"/>
              </p:ext>
            </p:extLst>
          </p:nvPr>
        </p:nvGraphicFramePr>
        <p:xfrm>
          <a:off x="2018371" y="1807034"/>
          <a:ext cx="9043638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1507273"/>
                <a:gridCol w="1507273"/>
                <a:gridCol w="1431990"/>
                <a:gridCol w="683989"/>
                <a:gridCol w="2405840"/>
                <a:gridCol w="1507273"/>
              </a:tblGrid>
              <a:tr h="27432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Indicator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77.27 %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82.46 %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67.74 %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82390" y="4004289"/>
            <a:ext cx="9779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Social Change Agent: Terms = 74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82390" y="1545424"/>
            <a:ext cx="90436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Community Problem Solver: Terms = 198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r>
              <a:rPr lang="en-US" dirty="0"/>
              <a:t>dimension </a:t>
            </a:r>
            <a:r>
              <a:rPr lang="en-US" dirty="0" smtClean="0"/>
              <a:t>Use </a:t>
            </a:r>
            <a:r>
              <a:rPr lang="en-US" dirty="0"/>
              <a:t>by </a:t>
            </a:r>
            <a:r>
              <a:rPr lang="en-US" dirty="0" smtClean="0"/>
              <a:t>Year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122600"/>
              </p:ext>
            </p:extLst>
          </p:nvPr>
        </p:nvGraphicFramePr>
        <p:xfrm>
          <a:off x="1371597" y="1505415"/>
          <a:ext cx="9790773" cy="5140708"/>
        </p:xfrm>
        <a:graphic>
          <a:graphicData uri="http://schemas.openxmlformats.org/drawingml/2006/table">
            <a:tbl>
              <a:tblPr firstRow="1" firstCol="1" bandRow="1"/>
              <a:tblGrid>
                <a:gridCol w="1524637"/>
                <a:gridCol w="1203166"/>
                <a:gridCol w="1017822"/>
                <a:gridCol w="1017822"/>
                <a:gridCol w="1017822"/>
                <a:gridCol w="1017822"/>
                <a:gridCol w="1017822"/>
                <a:gridCol w="1973860"/>
              </a:tblGrid>
              <a:tr h="54112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Independence Test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6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observations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716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603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563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536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2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Fiscal Intermediary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4,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0.267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12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 Prob Solver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4,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0.025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12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Regulator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4,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0.007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12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Socl Change Agent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4,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0.061</a:t>
                      </a:r>
                    </a:p>
                  </a:txBody>
                  <a:tcPr marL="35343" marR="3534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57%</a:t>
                      </a:r>
                    </a:p>
                  </a:txBody>
                  <a:tcPr marL="35343" marR="3534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341112" y="3378820"/>
            <a:ext cx="724829" cy="1115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13232" y="4492079"/>
            <a:ext cx="724829" cy="1115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41111" y="5607201"/>
            <a:ext cx="724829" cy="1115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751" y="273205"/>
            <a:ext cx="9601200" cy="1485900"/>
          </a:xfrm>
        </p:spPr>
        <p:txBody>
          <a:bodyPr/>
          <a:lstStyle/>
          <a:p>
            <a:r>
              <a:rPr lang="en-US" dirty="0" smtClean="0"/>
              <a:t>2012 Identity </a:t>
            </a:r>
            <a:r>
              <a:rPr lang="en-US" dirty="0"/>
              <a:t>dimension Use </a:t>
            </a:r>
            <a:r>
              <a:rPr lang="en-US" dirty="0" smtClean="0"/>
              <a:t>by Philanthropic Subculture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527512"/>
              </p:ext>
            </p:extLst>
          </p:nvPr>
        </p:nvGraphicFramePr>
        <p:xfrm>
          <a:off x="1538869" y="1906857"/>
          <a:ext cx="9902281" cy="4627757"/>
        </p:xfrm>
        <a:graphic>
          <a:graphicData uri="http://schemas.openxmlformats.org/drawingml/2006/table">
            <a:tbl>
              <a:tblPr firstRow="1" firstCol="1" bandRow="1"/>
              <a:tblGrid>
                <a:gridCol w="1458399"/>
                <a:gridCol w="1502470"/>
                <a:gridCol w="1502470"/>
                <a:gridCol w="1502470"/>
                <a:gridCol w="1502470"/>
                <a:gridCol w="2434002"/>
              </a:tblGrid>
              <a:tr h="27932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Individual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Moral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Traditional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Independence Test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1083</a:t>
                      </a: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861</a:t>
                      </a: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1131</a:t>
                      </a: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5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Fiscal Intermediary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2,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0.156</a:t>
                      </a: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5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 Prob Solver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2,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0.008</a:t>
                      </a: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5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Regulator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2,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0.008</a:t>
                      </a: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5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Socl Change Agent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2,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0.005</a:t>
                      </a:r>
                    </a:p>
                  </a:txBody>
                  <a:tcPr marL="37117" marR="371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marL="37117" marR="371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850780" y="3544403"/>
            <a:ext cx="3713357" cy="557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50780" y="4568631"/>
            <a:ext cx="3713357" cy="593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50780" y="5538205"/>
            <a:ext cx="3713357" cy="62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297" y="228600"/>
            <a:ext cx="9601200" cy="1485900"/>
          </a:xfrm>
        </p:spPr>
        <p:txBody>
          <a:bodyPr/>
          <a:lstStyle/>
          <a:p>
            <a:r>
              <a:rPr lang="en-US" dirty="0"/>
              <a:t>2012 Identity dimension Use by </a:t>
            </a:r>
            <a:r>
              <a:rPr lang="en-US" dirty="0" smtClean="0"/>
              <a:t>Proximity to Large Urban Area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983643"/>
              </p:ext>
            </p:extLst>
          </p:nvPr>
        </p:nvGraphicFramePr>
        <p:xfrm>
          <a:off x="1438508" y="1605779"/>
          <a:ext cx="9902283" cy="4824389"/>
        </p:xfrm>
        <a:graphic>
          <a:graphicData uri="http://schemas.openxmlformats.org/drawingml/2006/table">
            <a:tbl>
              <a:tblPr firstRow="1" firstCol="1" bandRow="1"/>
              <a:tblGrid>
                <a:gridCol w="2369041"/>
                <a:gridCol w="1689273"/>
                <a:gridCol w="1689273"/>
                <a:gridCol w="1689273"/>
                <a:gridCol w="2465423"/>
              </a:tblGrid>
              <a:tr h="67910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25 miles from Large City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25 miles from Large City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Independence Test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7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2279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760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3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Fiscal Intermediary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1,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0.006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73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 Prob Solver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1,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0.002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73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Regulator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1, </a:t>
                      </a:r>
                      <a:endParaRPr lang="en-US" sz="16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0.07183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73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Socl Change Agent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 = 1,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= 0.006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marL="33576" marR="33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359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33576" marR="3357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910146" y="2656781"/>
            <a:ext cx="2598234" cy="557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10146" y="3599062"/>
            <a:ext cx="2598234" cy="557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10146" y="4577576"/>
            <a:ext cx="2598234" cy="557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10146" y="5544946"/>
            <a:ext cx="2598234" cy="557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2322"/>
            <a:ext cx="9601200" cy="42950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Hypotheses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Use of traditional and new social change agent identity dimensions across UW system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Use of new social change agent dimension will increase over time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Geographic variation based on political-philanthropic subculture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Geographic variation based on proximity to large urban area</a:t>
            </a:r>
          </a:p>
          <a:p>
            <a:r>
              <a:rPr lang="en-US" dirty="0" smtClean="0"/>
              <a:t>Research Questions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What identity dimensions are in use across the UW system? 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Geographic or temporal variation? 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Are local UW organizations shaped by environmental pressures at multiple levels of analysis that lead them to make divergent claims about their organizational identity?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Questions &amp; Comments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Nonprofit Identity &amp; </a:t>
            </a:r>
            <a:br>
              <a:rPr lang="en-US" dirty="0" smtClean="0"/>
            </a:br>
            <a:r>
              <a:rPr lang="en-US" dirty="0" smtClean="0"/>
              <a:t>Organizational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identity</a:t>
            </a:r>
          </a:p>
          <a:p>
            <a:pPr lvl="1"/>
            <a:r>
              <a:rPr lang="en-US" dirty="0" smtClean="0"/>
              <a:t>Central, distinctive and continuous</a:t>
            </a:r>
          </a:p>
          <a:p>
            <a:pPr lvl="1"/>
            <a:r>
              <a:rPr lang="en-US" dirty="0" smtClean="0"/>
              <a:t>Important symbol and source of change</a:t>
            </a:r>
          </a:p>
          <a:p>
            <a:r>
              <a:rPr lang="en-US" dirty="0" smtClean="0"/>
              <a:t>Identity-focused change</a:t>
            </a:r>
          </a:p>
          <a:p>
            <a:pPr lvl="1"/>
            <a:r>
              <a:rPr lang="en-US" dirty="0" smtClean="0"/>
              <a:t>Allows organizations to better </a:t>
            </a:r>
            <a:r>
              <a:rPr lang="en-US" dirty="0"/>
              <a:t>a</a:t>
            </a:r>
            <a:r>
              <a:rPr lang="en-US" dirty="0" smtClean="0"/>
              <a:t>lign with environment</a:t>
            </a:r>
          </a:p>
          <a:p>
            <a:pPr lvl="1"/>
            <a:r>
              <a:rPr lang="en-US" dirty="0"/>
              <a:t>New identity claims must be perceived as legitimate</a:t>
            </a:r>
          </a:p>
          <a:p>
            <a:r>
              <a:rPr lang="en-US" dirty="0" smtClean="0"/>
              <a:t>The nonprofit case</a:t>
            </a:r>
          </a:p>
          <a:p>
            <a:pPr lvl="1"/>
            <a:r>
              <a:rPr lang="en-US" dirty="0" smtClean="0"/>
              <a:t>Unique challenges (impact, multiple stakeholders, mission-focus)</a:t>
            </a:r>
          </a:p>
          <a:p>
            <a:pPr lvl="1"/>
            <a:r>
              <a:rPr lang="en-US" dirty="0" smtClean="0"/>
              <a:t>Organizational identity intertwined with legitimacy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3582874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/>
              <a:t>How can nonprofits successfully balance environmental pressures to adapt with the need to cultivate an enduring </a:t>
            </a:r>
            <a:r>
              <a:rPr lang="en-US" sz="4000" cap="none" dirty="0" smtClean="0"/>
              <a:t>and legitimate organizational </a:t>
            </a:r>
            <a:r>
              <a:rPr lang="en-US" sz="4000" cap="none" dirty="0"/>
              <a:t>identity?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 Workplace Giving in the U.S.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734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Employer-sponsored fundraising campaigns</a:t>
            </a:r>
          </a:p>
          <a:p>
            <a:r>
              <a:rPr lang="en-US" sz="2800" dirty="0"/>
              <a:t>Federated funds</a:t>
            </a:r>
          </a:p>
          <a:p>
            <a:pPr lvl="1"/>
            <a:r>
              <a:rPr lang="en-US" sz="2800" dirty="0" smtClean="0"/>
              <a:t>Traditional United Way monopoly</a:t>
            </a:r>
            <a:endParaRPr lang="en-US" sz="2800" dirty="0"/>
          </a:p>
          <a:p>
            <a:pPr lvl="1"/>
            <a:r>
              <a:rPr lang="en-US" sz="2800" dirty="0" smtClean="0"/>
              <a:t>Rise of Alternative Funds </a:t>
            </a:r>
          </a:p>
          <a:p>
            <a:pPr lvl="2"/>
            <a:r>
              <a:rPr lang="en-US" sz="2600" dirty="0" smtClean="0"/>
              <a:t>Workplace giving campaigns focused on United Way &lt;25%</a:t>
            </a:r>
          </a:p>
          <a:p>
            <a:pPr lvl="2"/>
            <a:r>
              <a:rPr lang="en-US" sz="2600" dirty="0" smtClean="0"/>
              <a:t>35% increase in pledges to Alternative Funds since 1996</a:t>
            </a:r>
          </a:p>
        </p:txBody>
      </p:sp>
    </p:spTree>
    <p:extLst>
      <p:ext uri="{BB962C8B-B14F-4D97-AF65-F5344CB8AC3E}">
        <p14:creationId xmlns:p14="http://schemas.microsoft.com/office/powerpoint/2010/main" val="3104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1485900"/>
          </a:xfrm>
        </p:spPr>
        <p:txBody>
          <a:bodyPr/>
          <a:lstStyle/>
          <a:p>
            <a:r>
              <a:rPr lang="en-US" dirty="0" smtClean="0"/>
              <a:t>Evolution of Federated Fund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Traditional Identity Dimensions</a:t>
            </a:r>
          </a:p>
          <a:p>
            <a:pPr lvl="1"/>
            <a:r>
              <a:rPr lang="en-US" sz="2400" dirty="0" smtClean="0"/>
              <a:t>Traditional Community Problem Solver</a:t>
            </a:r>
          </a:p>
          <a:p>
            <a:pPr lvl="1"/>
            <a:r>
              <a:rPr lang="en-US" sz="2400" dirty="0" smtClean="0"/>
              <a:t>Fiscal Intermediary</a:t>
            </a:r>
          </a:p>
          <a:p>
            <a:pPr lvl="1"/>
            <a:r>
              <a:rPr lang="en-US" sz="2400" dirty="0" smtClean="0"/>
              <a:t>Economic Regulator</a:t>
            </a:r>
          </a:p>
          <a:p>
            <a:r>
              <a:rPr lang="en-US" sz="2400" dirty="0" smtClean="0"/>
              <a:t>Non-Traditional Identity Dimensions</a:t>
            </a:r>
          </a:p>
          <a:p>
            <a:pPr lvl="1"/>
            <a:r>
              <a:rPr lang="en-US" sz="2400" dirty="0" smtClean="0"/>
              <a:t>Social Change Community Problem Solver</a:t>
            </a:r>
          </a:p>
          <a:p>
            <a:pPr lvl="1"/>
            <a:r>
              <a:rPr lang="en-US" sz="2400" dirty="0"/>
              <a:t>2001 Community Impact initiative of United Way</a:t>
            </a:r>
          </a:p>
          <a:p>
            <a:pPr marL="530352" lvl="1" indent="0" algn="r">
              <a:buNone/>
            </a:pPr>
            <a:r>
              <a:rPr lang="en-US" sz="1600" dirty="0" smtClean="0"/>
              <a:t>(Brilliant &amp; Young, 2004)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United Way System:</a:t>
            </a:r>
          </a:p>
          <a:p>
            <a:r>
              <a:rPr lang="en-US" sz="2800" dirty="0" smtClean="0"/>
              <a:t>Receives more </a:t>
            </a:r>
            <a:r>
              <a:rPr lang="en-US" sz="2800" dirty="0"/>
              <a:t>private donations than any other </a:t>
            </a:r>
            <a:r>
              <a:rPr lang="en-US" sz="2800" dirty="0" smtClean="0"/>
              <a:t>U.S. nonprofit </a:t>
            </a:r>
          </a:p>
          <a:p>
            <a:r>
              <a:rPr lang="en-US" sz="2800" dirty="0" smtClean="0"/>
              <a:t>Distributes </a:t>
            </a:r>
            <a:r>
              <a:rPr lang="en-US" sz="2800" dirty="0"/>
              <a:t>close to $4 billion each </a:t>
            </a:r>
            <a:r>
              <a:rPr lang="en-US" sz="2800" dirty="0" smtClean="0"/>
              <a:t>year</a:t>
            </a:r>
          </a:p>
          <a:p>
            <a:r>
              <a:rPr lang="en-US" sz="2800" dirty="0" smtClean="0"/>
              <a:t>Most </a:t>
            </a:r>
            <a:r>
              <a:rPr lang="en-US" sz="2800" dirty="0"/>
              <a:t>significant private funder of human services in many local </a:t>
            </a:r>
            <a:r>
              <a:rPr lang="en-US" sz="2800" dirty="0" smtClean="0"/>
              <a:t>communities</a:t>
            </a:r>
          </a:p>
          <a:p>
            <a:r>
              <a:rPr lang="en-US" sz="2800" dirty="0" smtClean="0"/>
              <a:t>Change in mission focus affects other strategic choices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4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Way Standards of Excellence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“The new Standards…reflect the organization’s strategic shift from its traditional role as strictly a fundraiser…[with a] traditional service orientation.”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“[Our] new mission [is] focused on identifying and addressing the long-term needs of communities…root causes, as well as system-level barriers and challenges.”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5054"/>
            <a:ext cx="9601200" cy="446234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What </a:t>
            </a:r>
            <a:r>
              <a:rPr lang="en-US" sz="3600" dirty="0"/>
              <a:t>identity dimensions are in use across the UW </a:t>
            </a:r>
            <a:r>
              <a:rPr lang="en-US" sz="3600" dirty="0" smtClean="0"/>
              <a:t>system?  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Geographic </a:t>
            </a:r>
            <a:r>
              <a:rPr lang="en-US" sz="3600" dirty="0"/>
              <a:t>or temporal </a:t>
            </a:r>
            <a:r>
              <a:rPr lang="en-US" sz="3600" dirty="0" smtClean="0"/>
              <a:t>variation?  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Are local </a:t>
            </a:r>
            <a:r>
              <a:rPr lang="en-US" sz="3600" dirty="0"/>
              <a:t>UW organizations </a:t>
            </a:r>
            <a:r>
              <a:rPr lang="en-US" sz="3600" dirty="0" smtClean="0"/>
              <a:t>shaped by environmental </a:t>
            </a:r>
            <a:r>
              <a:rPr lang="en-US" sz="3600" dirty="0"/>
              <a:t>pressures at multiple levels of analysis that lead them to make divergent claims about their organizational identity?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9161"/>
            <a:ext cx="9601200" cy="439543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Open systems theories of organizational change</a:t>
            </a:r>
          </a:p>
          <a:p>
            <a:pPr lvl="1"/>
            <a:r>
              <a:rPr lang="en-US" sz="2800" dirty="0" smtClean="0"/>
              <a:t>Org-environmental alignment affects legitimacy, success, and survival</a:t>
            </a:r>
          </a:p>
          <a:p>
            <a:pPr lvl="1"/>
            <a:r>
              <a:rPr lang="en-US" sz="2800" dirty="0" smtClean="0"/>
              <a:t>Legitimacy based in part on identity claims</a:t>
            </a:r>
          </a:p>
          <a:p>
            <a:r>
              <a:rPr lang="en-US" sz="2800" dirty="0" smtClean="0"/>
              <a:t>Organizational identity and change</a:t>
            </a:r>
          </a:p>
          <a:p>
            <a:pPr lvl="1"/>
            <a:r>
              <a:rPr lang="en-US" sz="2800" dirty="0" smtClean="0"/>
              <a:t>Consistent labels, evolving meaning </a:t>
            </a:r>
          </a:p>
          <a:p>
            <a:pPr lvl="1"/>
            <a:r>
              <a:rPr lang="en-US" sz="2800" dirty="0" smtClean="0"/>
              <a:t>Incorporation of new identity dimensions </a:t>
            </a:r>
          </a:p>
        </p:txBody>
      </p:sp>
    </p:spTree>
    <p:extLst>
      <p:ext uri="{BB962C8B-B14F-4D97-AF65-F5344CB8AC3E}">
        <p14:creationId xmlns:p14="http://schemas.microsoft.com/office/powerpoint/2010/main" val="38455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2850</TotalTime>
  <Words>1387</Words>
  <Application>Microsoft Office PowerPoint</Application>
  <PresentationFormat>Widescreen</PresentationFormat>
  <Paragraphs>418</Paragraphs>
  <Slides>17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Times New Roman</vt:lpstr>
      <vt:lpstr>Crop</vt:lpstr>
      <vt:lpstr>Nonprofit Identity and Change: Evidence of Temporal and Geographic Variation across the United Way System</vt:lpstr>
      <vt:lpstr>Nonprofit Identity &amp;  Organizational Change</vt:lpstr>
      <vt:lpstr>How can nonprofits successfully balance environmental pressures to adapt with the need to cultivate an enduring and legitimate organizational identity? </vt:lpstr>
      <vt:lpstr>Context: Workplace Giving in the U.S.</vt:lpstr>
      <vt:lpstr>Evolution of Federated Fund Identity</vt:lpstr>
      <vt:lpstr>Why is this important?</vt:lpstr>
      <vt:lpstr>United Way Standards of Excellence</vt:lpstr>
      <vt:lpstr>Research Questions</vt:lpstr>
      <vt:lpstr>Theory</vt:lpstr>
      <vt:lpstr>Hypotheses</vt:lpstr>
      <vt:lpstr>Study Design</vt:lpstr>
      <vt:lpstr>Naïve Bayes Classification</vt:lpstr>
      <vt:lpstr>Identity dimension Use by Year</vt:lpstr>
      <vt:lpstr>2012 Identity dimension Use by Philanthropic Subculture</vt:lpstr>
      <vt:lpstr>2012 Identity dimension Use by Proximity to Large Urban Area</vt:lpstr>
      <vt:lpstr>Discussion</vt:lpstr>
      <vt:lpstr>Questions &amp;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Nonprofit Identity-Framing and Affiliation-Switching as Adaptation: A Study of Organizational Change in the Context of Workplace Giving</dc:title>
  <dc:creator>Megan LePere-Schloop</dc:creator>
  <cp:lastModifiedBy>Megan Lepere-Schloop</cp:lastModifiedBy>
  <cp:revision>133</cp:revision>
  <dcterms:created xsi:type="dcterms:W3CDTF">2016-08-29T18:50:22Z</dcterms:created>
  <dcterms:modified xsi:type="dcterms:W3CDTF">2017-05-02T16:43:41Z</dcterms:modified>
</cp:coreProperties>
</file>