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2" r:id="rId8"/>
    <p:sldId id="267" r:id="rId9"/>
    <p:sldId id="268" r:id="rId10"/>
    <p:sldId id="269" r:id="rId11"/>
    <p:sldId id="270" r:id="rId12"/>
    <p:sldId id="271" r:id="rId13"/>
    <p:sldId id="263" r:id="rId14"/>
    <p:sldId id="272" r:id="rId15"/>
    <p:sldId id="27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4C15731-D61C-43A5-AD32-185BD53D122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8F0D-29B0-48E4-A68D-6FCC3A240FC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17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5731-D61C-43A5-AD32-185BD53D122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8F0D-29B0-48E4-A68D-6FCC3A24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0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5731-D61C-43A5-AD32-185BD53D122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8F0D-29B0-48E4-A68D-6FCC3A240FC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08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5731-D61C-43A5-AD32-185BD53D122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8F0D-29B0-48E4-A68D-6FCC3A24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1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5731-D61C-43A5-AD32-185BD53D122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8F0D-29B0-48E4-A68D-6FCC3A240FC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20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5731-D61C-43A5-AD32-185BD53D122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8F0D-29B0-48E4-A68D-6FCC3A24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8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5731-D61C-43A5-AD32-185BD53D122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8F0D-29B0-48E4-A68D-6FCC3A24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5731-D61C-43A5-AD32-185BD53D122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8F0D-29B0-48E4-A68D-6FCC3A24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6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5731-D61C-43A5-AD32-185BD53D122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8F0D-29B0-48E4-A68D-6FCC3A24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4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5731-D61C-43A5-AD32-185BD53D122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8F0D-29B0-48E4-A68D-6FCC3A24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1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5731-D61C-43A5-AD32-185BD53D122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8F0D-29B0-48E4-A68D-6FCC3A240FC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89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C15731-D61C-43A5-AD32-185BD53D122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0CF8F0D-29B0-48E4-A68D-6FCC3A240FC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77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Duplicate Question Pairs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Usman Nisar</a:t>
            </a:r>
          </a:p>
          <a:p>
            <a:r>
              <a:rPr lang="en-US" dirty="0" smtClean="0"/>
              <a:t>POLS8500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multiple decision trees, each fit to a random sample of the original data</a:t>
            </a:r>
          </a:p>
          <a:p>
            <a:r>
              <a:rPr lang="en-US" dirty="0" smtClean="0"/>
              <a:t>Trees are independent</a:t>
            </a:r>
          </a:p>
          <a:p>
            <a:r>
              <a:rPr lang="en-US" dirty="0" smtClean="0"/>
              <a:t>Weigh the output of individual trees in </a:t>
            </a:r>
            <a:r>
              <a:rPr lang="en-US" i="1" dirty="0" smtClean="0"/>
              <a:t>some </a:t>
            </a:r>
            <a:r>
              <a:rPr lang="en-US" dirty="0" smtClean="0"/>
              <a:t>way for the final answer</a:t>
            </a:r>
          </a:p>
          <a:p>
            <a:r>
              <a:rPr lang="en-US" dirty="0" smtClean="0"/>
              <a:t>Strengths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Competitive accuracy over plain decision trees</a:t>
            </a:r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Relatively slow to score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Fits consecutive trees where each solves for the net loss of the prior trees</a:t>
            </a:r>
          </a:p>
          <a:p>
            <a:r>
              <a:rPr lang="en-US" dirty="0" smtClean="0"/>
              <a:t>Results of new trees are applied partially to the entire solution</a:t>
            </a:r>
          </a:p>
          <a:p>
            <a:r>
              <a:rPr lang="en-US" dirty="0" smtClean="0"/>
              <a:t>Strengths:</a:t>
            </a:r>
          </a:p>
          <a:p>
            <a:pPr lvl="1"/>
            <a:r>
              <a:rPr lang="en-US" dirty="0" smtClean="0"/>
              <a:t>Often beats Random Forest</a:t>
            </a:r>
          </a:p>
          <a:p>
            <a:r>
              <a:rPr lang="en-US" dirty="0" smtClean="0"/>
              <a:t>Weaknesses:</a:t>
            </a:r>
          </a:p>
          <a:p>
            <a:pPr lvl="1"/>
            <a:r>
              <a:rPr lang="en-US" dirty="0" smtClean="0"/>
              <a:t>Tends to </a:t>
            </a:r>
            <a:r>
              <a:rPr lang="en-US" dirty="0" err="1" smtClean="0"/>
              <a:t>overfit</a:t>
            </a:r>
            <a:endParaRPr lang="en-US" dirty="0" smtClean="0"/>
          </a:p>
          <a:p>
            <a:r>
              <a:rPr lang="en-US" dirty="0" err="1" smtClean="0"/>
              <a:t>XGBoost</a:t>
            </a:r>
            <a:endParaRPr lang="en-US" dirty="0" smtClean="0"/>
          </a:p>
          <a:p>
            <a:pPr lvl="1"/>
            <a:r>
              <a:rPr lang="en-US" dirty="0" smtClean="0"/>
              <a:t>Avoids overfitting</a:t>
            </a:r>
          </a:p>
          <a:p>
            <a:pPr lvl="1"/>
            <a:r>
              <a:rPr lang="en-US" dirty="0" smtClean="0"/>
              <a:t>Scalable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 vs Random Forest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Forest: 75%</a:t>
            </a:r>
          </a:p>
          <a:p>
            <a:r>
              <a:rPr lang="en-US" dirty="0" err="1" smtClean="0"/>
              <a:t>XGBoost</a:t>
            </a:r>
            <a:r>
              <a:rPr lang="en-US" dirty="0" smtClean="0"/>
              <a:t>: 83%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2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88857" cy="4351338"/>
          </a:xfrm>
        </p:spPr>
        <p:txBody>
          <a:bodyPr/>
          <a:lstStyle/>
          <a:p>
            <a:r>
              <a:rPr lang="en-US" dirty="0" smtClean="0"/>
              <a:t>Siamese Neural Networks</a:t>
            </a:r>
          </a:p>
          <a:p>
            <a:pPr lvl="1"/>
            <a:r>
              <a:rPr lang="en-US" dirty="0" smtClean="0"/>
              <a:t>One subnetwork for each input</a:t>
            </a:r>
          </a:p>
          <a:p>
            <a:pPr lvl="1"/>
            <a:r>
              <a:rPr lang="en-US" dirty="0" smtClean="0"/>
              <a:t>Combine the results using a distance measure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057" y="1344028"/>
            <a:ext cx="50863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2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Parameter tuning</a:t>
            </a:r>
          </a:p>
          <a:p>
            <a:pPr lvl="1"/>
            <a:r>
              <a:rPr lang="en-US" dirty="0" smtClean="0"/>
              <a:t>Accuracy</a:t>
            </a:r>
            <a:r>
              <a:rPr lang="en-US" dirty="0"/>
              <a:t>: 70%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664" y="1969358"/>
            <a:ext cx="5029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8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Accuracy: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String Matching: 62-66%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Ensemble: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Random Forest: 75%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Gradient Boosting: 83%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Neural Networks: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Siamese Network: 70%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0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Dataset</a:t>
            </a:r>
          </a:p>
          <a:p>
            <a:r>
              <a:rPr lang="en-US" dirty="0" smtClean="0"/>
              <a:t>Approaches </a:t>
            </a:r>
            <a:endParaRPr lang="en-US" dirty="0" smtClean="0"/>
          </a:p>
          <a:p>
            <a:pPr lvl="1"/>
            <a:r>
              <a:rPr lang="en-US" dirty="0" smtClean="0"/>
              <a:t>String Matching</a:t>
            </a:r>
          </a:p>
          <a:p>
            <a:pPr lvl="1"/>
            <a:r>
              <a:rPr lang="en-US" dirty="0" smtClean="0"/>
              <a:t>Ensemble </a:t>
            </a:r>
            <a:r>
              <a:rPr lang="en-US" dirty="0" smtClean="0"/>
              <a:t>Methods</a:t>
            </a:r>
            <a:endParaRPr lang="en-US" dirty="0" smtClean="0"/>
          </a:p>
          <a:p>
            <a:pPr lvl="1"/>
            <a:r>
              <a:rPr lang="en-US" dirty="0" smtClean="0"/>
              <a:t>Neural Network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err="1" smtClean="0"/>
              <a:t>Quora</a:t>
            </a:r>
            <a:r>
              <a:rPr lang="en-US" sz="2400" dirty="0" smtClean="0"/>
              <a:t> – Popular platform for questions and answers</a:t>
            </a:r>
          </a:p>
          <a:p>
            <a:pPr lvl="1"/>
            <a:r>
              <a:rPr lang="en-US" sz="2400" dirty="0" smtClean="0"/>
              <a:t>A lot of duplicate questions</a:t>
            </a:r>
          </a:p>
          <a:p>
            <a:pPr lvl="1"/>
            <a:r>
              <a:rPr lang="en-US" sz="2400" dirty="0" smtClean="0"/>
              <a:t>Challenge: Identify duplicate questions</a:t>
            </a:r>
          </a:p>
          <a:p>
            <a:pPr lvl="1"/>
            <a:r>
              <a:rPr lang="en-US" sz="2400" dirty="0" smtClean="0"/>
              <a:t>Currently: </a:t>
            </a:r>
          </a:p>
          <a:p>
            <a:pPr lvl="2"/>
            <a:r>
              <a:rPr lang="en-US" sz="1800" dirty="0" err="1" smtClean="0"/>
              <a:t>Quora</a:t>
            </a:r>
            <a:r>
              <a:rPr lang="en-US" sz="1800" dirty="0" smtClean="0"/>
              <a:t> uses Random Forest model to identify duplicate questions</a:t>
            </a:r>
          </a:p>
          <a:p>
            <a:pPr lvl="1"/>
            <a:r>
              <a:rPr lang="en-US" sz="2400" dirty="0" err="1" smtClean="0"/>
              <a:t>Kaggle</a:t>
            </a:r>
            <a:r>
              <a:rPr lang="en-US" sz="2400" dirty="0" smtClean="0"/>
              <a:t> Challenge - Ends in 2 months</a:t>
            </a:r>
          </a:p>
        </p:txBody>
      </p:sp>
    </p:spTree>
    <p:extLst>
      <p:ext uri="{BB962C8B-B14F-4D97-AF65-F5344CB8AC3E}">
        <p14:creationId xmlns:p14="http://schemas.microsoft.com/office/powerpoint/2010/main" val="191657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CSV files</a:t>
            </a:r>
          </a:p>
          <a:p>
            <a:pPr lvl="2" fontAlgn="base"/>
            <a:r>
              <a:rPr lang="en-US" sz="1800" b="1" dirty="0"/>
              <a:t>id</a:t>
            </a:r>
            <a:r>
              <a:rPr lang="en-US" sz="1800" dirty="0"/>
              <a:t> - the id of a training set question pair</a:t>
            </a:r>
          </a:p>
          <a:p>
            <a:pPr lvl="2" fontAlgn="base"/>
            <a:r>
              <a:rPr lang="en-US" sz="1800" b="1" dirty="0"/>
              <a:t>qid1, qid2</a:t>
            </a:r>
            <a:r>
              <a:rPr lang="en-US" sz="1800" dirty="0"/>
              <a:t> - unique ids of each question (only available in train.csv)</a:t>
            </a:r>
          </a:p>
          <a:p>
            <a:pPr lvl="2" fontAlgn="base"/>
            <a:r>
              <a:rPr lang="en-US" sz="1800" b="1" dirty="0"/>
              <a:t>question1, question2</a:t>
            </a:r>
            <a:r>
              <a:rPr lang="en-US" sz="1800" dirty="0"/>
              <a:t> - the full text of each question</a:t>
            </a:r>
          </a:p>
          <a:p>
            <a:pPr lvl="2" fontAlgn="base"/>
            <a:r>
              <a:rPr lang="en-US" sz="1800" b="1" dirty="0" err="1"/>
              <a:t>is_duplicate</a:t>
            </a:r>
            <a:r>
              <a:rPr lang="en-US" sz="1800" dirty="0"/>
              <a:t> - the target variable, set to 1 if question1 and question2 have essentially the same meaning, and 0 otherwise</a:t>
            </a:r>
            <a:r>
              <a:rPr lang="en-US" sz="1800" dirty="0" smtClean="0"/>
              <a:t>.</a:t>
            </a:r>
          </a:p>
          <a:p>
            <a:pPr lvl="1" fontAlgn="base"/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335" y="4384491"/>
            <a:ext cx="9681332" cy="758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113" y="5237076"/>
            <a:ext cx="51911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2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 techniques</a:t>
            </a:r>
          </a:p>
          <a:p>
            <a:pPr lvl="1"/>
            <a:r>
              <a:rPr lang="en-US" dirty="0" smtClean="0"/>
              <a:t>Cosine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Jaccard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Sorenson-Dice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318" y="2968347"/>
            <a:ext cx="1381125" cy="476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989" y="4001294"/>
            <a:ext cx="1362075" cy="44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318" y="5086113"/>
            <a:ext cx="10191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1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matching …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Very quick</a:t>
            </a:r>
          </a:p>
          <a:p>
            <a:pPr lvl="1"/>
            <a:r>
              <a:rPr lang="en-US" dirty="0" smtClean="0"/>
              <a:t>No need for training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No learning from the data</a:t>
            </a:r>
          </a:p>
          <a:p>
            <a:pPr lvl="1"/>
            <a:r>
              <a:rPr lang="en-US" dirty="0" smtClean="0"/>
              <a:t>Not as accurate</a:t>
            </a:r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Between 62-66%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0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Decision Tree based</a:t>
            </a:r>
          </a:p>
          <a:p>
            <a:pPr lvl="2"/>
            <a:r>
              <a:rPr lang="en-US" sz="1800" dirty="0" smtClean="0"/>
              <a:t>Random Forest</a:t>
            </a:r>
          </a:p>
          <a:p>
            <a:pPr lvl="2"/>
            <a:r>
              <a:rPr lang="en-US" sz="1800" dirty="0" smtClean="0"/>
              <a:t>Gradient Boosting</a:t>
            </a:r>
          </a:p>
          <a:p>
            <a:pPr lvl="3"/>
            <a:r>
              <a:rPr lang="en-US" sz="1800" dirty="0" err="1" smtClean="0"/>
              <a:t>XGBoost</a:t>
            </a:r>
            <a:endParaRPr lang="en-US" sz="1800" dirty="0" smtClean="0"/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180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Strengths:</a:t>
            </a:r>
          </a:p>
          <a:p>
            <a:pPr lvl="1"/>
            <a:r>
              <a:rPr lang="en-US" sz="2000" dirty="0" smtClean="0"/>
              <a:t>Non linear </a:t>
            </a:r>
          </a:p>
          <a:p>
            <a:pPr lvl="1"/>
            <a:r>
              <a:rPr lang="en-US" sz="2000" dirty="0" smtClean="0"/>
              <a:t>Robust to correlated features</a:t>
            </a:r>
          </a:p>
          <a:p>
            <a:pPr lvl="1"/>
            <a:r>
              <a:rPr lang="en-US" sz="2000" dirty="0" smtClean="0"/>
              <a:t>Robust to feature distributions</a:t>
            </a:r>
          </a:p>
          <a:p>
            <a:pPr lvl="1"/>
            <a:r>
              <a:rPr lang="en-US" sz="2000" dirty="0" smtClean="0"/>
              <a:t>Techniques for missing values</a:t>
            </a:r>
          </a:p>
          <a:p>
            <a:pPr lvl="1"/>
            <a:r>
              <a:rPr lang="en-US" sz="2000" dirty="0" smtClean="0"/>
              <a:t>Interpretability</a:t>
            </a:r>
          </a:p>
          <a:p>
            <a:pPr lvl="1"/>
            <a:r>
              <a:rPr lang="en-US" sz="2000" dirty="0" smtClean="0"/>
              <a:t>Fast</a:t>
            </a:r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sz="2000" dirty="0" smtClean="0"/>
              <a:t>Poor accuracy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4591050" cy="2809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38737" y="4635500"/>
            <a:ext cx="253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Play Tennis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724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Random Forest</a:t>
            </a:r>
          </a:p>
          <a:p>
            <a:r>
              <a:rPr lang="en-US" sz="3600" dirty="0" smtClean="0"/>
              <a:t>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168571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99</TotalTime>
  <Words>293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Tw Cen MT</vt:lpstr>
      <vt:lpstr>Tw Cen MT Condensed</vt:lpstr>
      <vt:lpstr>Wingdings 3</vt:lpstr>
      <vt:lpstr>Integral</vt:lpstr>
      <vt:lpstr>Duplicate Question Pairs</vt:lpstr>
      <vt:lpstr>Outline</vt:lpstr>
      <vt:lpstr>Problem</vt:lpstr>
      <vt:lpstr>Dataset</vt:lpstr>
      <vt:lpstr>String matching</vt:lpstr>
      <vt:lpstr>String matching … cont’d</vt:lpstr>
      <vt:lpstr>Ensemble Techniques</vt:lpstr>
      <vt:lpstr>Decision Trees</vt:lpstr>
      <vt:lpstr>Ensemble techniques</vt:lpstr>
      <vt:lpstr>Random Forest</vt:lpstr>
      <vt:lpstr>Gradient Boosting</vt:lpstr>
      <vt:lpstr>Gradient Boosting vs Random Forest </vt:lpstr>
      <vt:lpstr>Neural networks</vt:lpstr>
      <vt:lpstr>PowerPoint Presentation</vt:lpstr>
      <vt:lpstr>Conclusion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Duplicate Question Pairs</dc:title>
  <dc:creator>Usman Nisar</dc:creator>
  <cp:lastModifiedBy>Usman Nisar</cp:lastModifiedBy>
  <cp:revision>24</cp:revision>
  <dcterms:created xsi:type="dcterms:W3CDTF">2017-04-29T17:34:42Z</dcterms:created>
  <dcterms:modified xsi:type="dcterms:W3CDTF">2017-05-02T18:41:46Z</dcterms:modified>
</cp:coreProperties>
</file>