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4627"/>
  </p:normalViewPr>
  <p:slideViewPr>
    <p:cSldViewPr snapToGrid="0" snapToObjects="1">
      <p:cViewPr varScale="1">
        <p:scale>
          <a:sx n="82" d="100"/>
          <a:sy n="82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66" y="-8467"/>
            <a:ext cx="1689304" cy="16893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966" y="-8467"/>
            <a:ext cx="1689304" cy="16893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People think about US politics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Omid Setayeshfar, Saber </a:t>
            </a:r>
            <a:r>
              <a:rPr lang="en-US" dirty="0" err="1" smtClean="0"/>
              <a:t>Soleimany</a:t>
            </a:r>
            <a:r>
              <a:rPr lang="en-US" dirty="0" smtClean="0"/>
              <a:t>, </a:t>
            </a:r>
            <a:r>
              <a:rPr lang="en-US" dirty="0" err="1" smtClean="0"/>
              <a:t>Mojtaba</a:t>
            </a:r>
            <a:r>
              <a:rPr lang="en-US" dirty="0" smtClean="0"/>
              <a:t> </a:t>
            </a:r>
            <a:r>
              <a:rPr lang="en-US" dirty="0" err="1" smtClean="0"/>
              <a:t>Fazli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- </a:t>
            </a:r>
            <a:r>
              <a:rPr lang="en-US" dirty="0" smtClean="0"/>
              <a:t>FR :</a:t>
            </a:r>
            <a:endParaRPr lang="en-US" dirty="0"/>
          </a:p>
        </p:txBody>
      </p:sp>
      <p:pic>
        <p:nvPicPr>
          <p:cNvPr id="5" name="Picture 4" descr="C:\Users\posto\AppData\Local\Microsoft\Windows\INetCache\Content.Word\fr-topic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18017" r="9606" b="22314"/>
          <a:stretch/>
        </p:blipFill>
        <p:spPr bwMode="auto">
          <a:xfrm>
            <a:off x="363028" y="1545875"/>
            <a:ext cx="4612640" cy="2619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posto\AppData\Local\Microsoft\Windows\INetCache\Content.Word\fr-topic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0" t="18017" r="8904" b="23252"/>
          <a:stretch/>
        </p:blipFill>
        <p:spPr bwMode="auto">
          <a:xfrm>
            <a:off x="5289974" y="1545875"/>
            <a:ext cx="4643120" cy="2578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posto\AppData\Local\Microsoft\Windows\INetCache\Content.Word\fr-topic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8017" r="8903" b="23721"/>
          <a:stretch/>
        </p:blipFill>
        <p:spPr bwMode="auto">
          <a:xfrm>
            <a:off x="363028" y="4124610"/>
            <a:ext cx="4674235" cy="2557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posto\AppData\Local\Microsoft\Windows\INetCache\Content.Word\fr-topic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t="18250" r="9079" b="21840"/>
          <a:stretch/>
        </p:blipFill>
        <p:spPr bwMode="auto">
          <a:xfrm>
            <a:off x="5249334" y="4088415"/>
            <a:ext cx="4683760" cy="2630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1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Interest Areas (EN)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interested</a:t>
            </a:r>
            <a:r>
              <a:rPr lang="en-US" dirty="0" smtClean="0"/>
              <a:t> in the followings :</a:t>
            </a:r>
          </a:p>
          <a:p>
            <a:pPr lvl="1"/>
            <a:r>
              <a:rPr lang="en-US" dirty="0" smtClean="0"/>
              <a:t>Middle East</a:t>
            </a:r>
          </a:p>
          <a:p>
            <a:pPr lvl="1"/>
            <a:r>
              <a:rPr lang="en-US" dirty="0" smtClean="0"/>
              <a:t>Foreign Policy including immigration</a:t>
            </a:r>
          </a:p>
          <a:p>
            <a:pPr lvl="1"/>
            <a:r>
              <a:rPr lang="en-US" dirty="0" smtClean="0"/>
              <a:t>Media Bios</a:t>
            </a:r>
          </a:p>
          <a:p>
            <a:pPr lvl="1"/>
            <a:r>
              <a:rPr lang="en-US" dirty="0" smtClean="0"/>
              <a:t>Populist </a:t>
            </a:r>
            <a:r>
              <a:rPr lang="en-US" dirty="0"/>
              <a:t>rhetoric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Interest </a:t>
            </a:r>
            <a:r>
              <a:rPr lang="en-US" smtClean="0"/>
              <a:t>Areas (FR)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are interested in the </a:t>
            </a:r>
            <a:r>
              <a:rPr lang="en-US" dirty="0" smtClean="0"/>
              <a:t>followings:</a:t>
            </a:r>
          </a:p>
          <a:p>
            <a:pPr lvl="1"/>
            <a:r>
              <a:rPr lang="en-US" dirty="0" smtClean="0"/>
              <a:t>US-Canad</a:t>
            </a:r>
            <a:r>
              <a:rPr lang="en-US" dirty="0" smtClean="0"/>
              <a:t>a relations </a:t>
            </a:r>
          </a:p>
          <a:p>
            <a:pPr lvl="1"/>
            <a:r>
              <a:rPr lang="en-US" dirty="0" smtClean="0"/>
              <a:t>US-France relation </a:t>
            </a:r>
          </a:p>
          <a:p>
            <a:pPr lvl="1"/>
            <a:r>
              <a:rPr lang="en-US" dirty="0" smtClean="0"/>
              <a:t>US’s effect on international trade.</a:t>
            </a:r>
          </a:p>
          <a:p>
            <a:r>
              <a:rPr lang="en-US" dirty="0" smtClean="0"/>
              <a:t>French speaking twitters seem to have a tendency towards accepting populist rhetoric of US campaigns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is an important source for French speaking people (mostly in France ) where they get information</a:t>
            </a:r>
          </a:p>
          <a:p>
            <a:r>
              <a:rPr lang="en-US" dirty="0" smtClean="0"/>
              <a:t>People interested in US politics are so diverse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are the areas of interest among people of French and English speaking countries in US politics?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1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started with what’s the attitude of the people of different nations about US politics</a:t>
            </a:r>
          </a:p>
          <a:p>
            <a:r>
              <a:rPr lang="en-US" dirty="0" smtClean="0"/>
              <a:t>Problems :</a:t>
            </a:r>
          </a:p>
          <a:p>
            <a:pPr lvl="1"/>
            <a:r>
              <a:rPr lang="en-US" dirty="0" smtClean="0"/>
              <a:t>Problem 1 :</a:t>
            </a:r>
          </a:p>
          <a:p>
            <a:pPr lvl="2"/>
            <a:r>
              <a:rPr lang="en-US" dirty="0" smtClean="0"/>
              <a:t>It’s not possible to identify people’s location because we do not have it on twitter	</a:t>
            </a:r>
          </a:p>
          <a:p>
            <a:pPr lvl="2"/>
            <a:r>
              <a:rPr lang="en-US" dirty="0" smtClean="0"/>
              <a:t>People’s profile info does not point to their location</a:t>
            </a:r>
          </a:p>
          <a:p>
            <a:pPr lvl="1"/>
            <a:r>
              <a:rPr lang="en-US" dirty="0" smtClean="0"/>
              <a:t>Problem 2:</a:t>
            </a:r>
          </a:p>
          <a:p>
            <a:pPr lvl="2"/>
            <a:r>
              <a:rPr lang="en-US" dirty="0" smtClean="0"/>
              <a:t>The data gathering is tricky!</a:t>
            </a:r>
          </a:p>
          <a:p>
            <a:pPr lvl="2"/>
            <a:endParaRPr lang="en-US" dirty="0"/>
          </a:p>
          <a:p>
            <a:r>
              <a:rPr lang="en-US" dirty="0" smtClean="0"/>
              <a:t>Partial Solution: </a:t>
            </a:r>
          </a:p>
          <a:p>
            <a:pPr lvl="1"/>
            <a:r>
              <a:rPr lang="en-US" dirty="0" smtClean="0"/>
              <a:t>Guess people's location based on the language they 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85523" y="3317835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394" y="330347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4653" y="331783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63783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Machine Learning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52912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85523" y="3317835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</a:p>
          <a:p>
            <a:pPr algn="ctr"/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394" y="330347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4653" y="331783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63783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Machine Learning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752912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838779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937380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11337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146894" y="372500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- Detailed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5523" y="3317835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</a:p>
          <a:p>
            <a:pPr algn="ctr"/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394" y="330347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4653" y="331783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3783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Machine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2912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394" y="1760563"/>
            <a:ext cx="277558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political accounts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Filter them based on fame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3" idx="2"/>
          </p:cNvCxnSpPr>
          <p:nvPr/>
        </p:nvCxnSpPr>
        <p:spPr>
          <a:xfrm rot="5400000" flipH="1" flipV="1">
            <a:off x="1313606" y="2832895"/>
            <a:ext cx="342584" cy="59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3574" y="5471087"/>
            <a:ext cx="20730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Tweeter API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TweePY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User Accounts</a:t>
            </a:r>
            <a:endParaRPr lang="en-US" dirty="0"/>
          </a:p>
        </p:txBody>
      </p:sp>
      <p:cxnSp>
        <p:nvCxnSpPr>
          <p:cNvPr id="24" name="Elbow Connector 23"/>
          <p:cNvCxnSpPr>
            <a:stCxn id="4" idx="2"/>
            <a:endCxn id="12" idx="0"/>
          </p:cNvCxnSpPr>
          <p:nvPr/>
        </p:nvCxnSpPr>
        <p:spPr>
          <a:xfrm rot="5400000">
            <a:off x="2587359" y="4783707"/>
            <a:ext cx="640137" cy="734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2920" y="1754368"/>
            <a:ext cx="352112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Nltk</a:t>
            </a:r>
            <a:r>
              <a:rPr lang="en-US" dirty="0" smtClean="0"/>
              <a:t> Package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Case check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Tag removals (</a:t>
            </a:r>
            <a:r>
              <a:rPr lang="en-US" dirty="0" err="1" smtClean="0"/>
              <a:t>beautifulSoup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Elbow Connector 27"/>
          <p:cNvCxnSpPr>
            <a:stCxn id="6" idx="0"/>
            <a:endCxn id="26" idx="2"/>
          </p:cNvCxnSpPr>
          <p:nvPr/>
        </p:nvCxnSpPr>
        <p:spPr>
          <a:xfrm rot="16200000" flipV="1">
            <a:off x="4968606" y="2922573"/>
            <a:ext cx="640138" cy="150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5517" y="5460848"/>
            <a:ext cx="26482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Topic modeling (LDA)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Repeat on languages</a:t>
            </a:r>
          </a:p>
        </p:txBody>
      </p:sp>
      <p:cxnSp>
        <p:nvCxnSpPr>
          <p:cNvPr id="33" name="Elbow Connector 32"/>
          <p:cNvCxnSpPr>
            <a:stCxn id="7" idx="2"/>
            <a:endCxn id="31" idx="0"/>
          </p:cNvCxnSpPr>
          <p:nvPr/>
        </p:nvCxnSpPr>
        <p:spPr>
          <a:xfrm rot="5400000">
            <a:off x="7021383" y="5029232"/>
            <a:ext cx="629899" cy="233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05370" y="1748173"/>
            <a:ext cx="352112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Analyze extracted topics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Extract percentage of each topic</a:t>
            </a:r>
            <a:endParaRPr lang="en-US" dirty="0"/>
          </a:p>
        </p:txBody>
      </p:sp>
      <p:cxnSp>
        <p:nvCxnSpPr>
          <p:cNvPr id="38" name="Elbow Connector 37"/>
          <p:cNvCxnSpPr>
            <a:stCxn id="8" idx="0"/>
            <a:endCxn id="34" idx="2"/>
          </p:cNvCxnSpPr>
          <p:nvPr/>
        </p:nvCxnSpPr>
        <p:spPr>
          <a:xfrm rot="16200000" flipV="1">
            <a:off x="9033961" y="2809668"/>
            <a:ext cx="640137" cy="376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1838779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937380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011337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146894" y="372500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  <p:bldP spid="12" grpId="0" animBg="1"/>
      <p:bldP spid="26" grpId="0" animBg="1"/>
      <p:bldP spid="31" grpId="0" animBg="1"/>
      <p:bldP spid="34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Data 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85523" y="3317835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394" y="330347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4653" y="331783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63783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Machine Learning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52912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85523" y="3317835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</a:p>
          <a:p>
            <a:pPr algn="ctr"/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393" y="3301402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Sources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4653" y="3317836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63783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Machine Learning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752912" y="3317834"/>
            <a:ext cx="1578429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838779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937380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11337" y="374143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146894" y="3725000"/>
            <a:ext cx="70133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77335" y="5308270"/>
            <a:ext cx="3051518" cy="1246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32 political accounts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290,690 followers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38,278 </a:t>
            </a:r>
            <a:r>
              <a:rPr lang="en-US" dirty="0" smtClean="0"/>
              <a:t>selected </a:t>
            </a:r>
            <a:r>
              <a:rPr lang="en-US" dirty="0" smtClean="0"/>
              <a:t>users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40 Languages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  <a:endCxn id="19" idx="2"/>
          </p:cNvCxnSpPr>
          <p:nvPr/>
        </p:nvCxnSpPr>
        <p:spPr>
          <a:xfrm flipV="1">
            <a:off x="2203094" y="4407351"/>
            <a:ext cx="4061" cy="90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485523" y="1659269"/>
            <a:ext cx="3474368" cy="1246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14,858,400 </a:t>
            </a:r>
            <a:r>
              <a:rPr lang="en-US" dirty="0" smtClean="0"/>
              <a:t> tweets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150 </a:t>
            </a:r>
            <a:r>
              <a:rPr lang="en-US" dirty="0" smtClean="0"/>
              <a:t>GB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 sampled to 2,486,665 tweets </a:t>
            </a:r>
            <a:endParaRPr lang="en-US" dirty="0"/>
          </a:p>
        </p:txBody>
      </p:sp>
      <p:cxnSp>
        <p:nvCxnSpPr>
          <p:cNvPr id="8" name="Straight Arrow Connector 7"/>
          <p:cNvCxnSpPr>
            <a:stCxn id="23" idx="2"/>
          </p:cNvCxnSpPr>
          <p:nvPr/>
        </p:nvCxnSpPr>
        <p:spPr>
          <a:xfrm>
            <a:off x="4222707" y="2906178"/>
            <a:ext cx="0" cy="97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36246" y="5254543"/>
            <a:ext cx="3051518" cy="1246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Cleaned text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Document Term Matrix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 flipH="1">
            <a:off x="6362005" y="4407351"/>
            <a:ext cx="17708" cy="84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60378" y="1673767"/>
            <a:ext cx="3474368" cy="1246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Topic Models for EN and FR</a:t>
            </a:r>
            <a:endParaRPr lang="en-US" dirty="0" smtClean="0"/>
          </a:p>
        </p:txBody>
      </p:sp>
      <p:cxnSp>
        <p:nvCxnSpPr>
          <p:cNvPr id="29" name="Straight Arrow Connector 28"/>
          <p:cNvCxnSpPr>
            <a:stCxn id="27" idx="2"/>
            <a:endCxn id="22" idx="0"/>
          </p:cNvCxnSpPr>
          <p:nvPr/>
        </p:nvCxnSpPr>
        <p:spPr>
          <a:xfrm>
            <a:off x="8497562" y="2920676"/>
            <a:ext cx="17708" cy="8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0331341" y="5058889"/>
            <a:ext cx="1728981" cy="13099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/>
              <a:t>R</a:t>
            </a:r>
            <a:r>
              <a:rPr lang="en-US" smtClean="0"/>
              <a:t>esults</a:t>
            </a:r>
            <a:endParaRPr lang="en-US" dirty="0"/>
          </a:p>
        </p:txBody>
      </p:sp>
      <p:sp>
        <p:nvSpPr>
          <p:cNvPr id="33" name="Bent-Up Arrow 32"/>
          <p:cNvSpPr/>
          <p:nvPr/>
        </p:nvSpPr>
        <p:spPr>
          <a:xfrm flipV="1">
            <a:off x="10331341" y="4390921"/>
            <a:ext cx="700836" cy="667968"/>
          </a:xfrm>
          <a:prstGeom prst="bentUpArrow">
            <a:avLst>
              <a:gd name="adj1" fmla="val 39034"/>
              <a:gd name="adj2" fmla="val 43713"/>
              <a:gd name="adj3" fmla="val 39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" grpId="0" animBg="1"/>
      <p:bldP spid="23" grpId="0" animBg="1"/>
      <p:bldP spid="24" grpId="0" animBg="1"/>
      <p:bldP spid="27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Topic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08967"/>
              </p:ext>
            </p:extLst>
          </p:nvPr>
        </p:nvGraphicFramePr>
        <p:xfrm>
          <a:off x="677335" y="2078183"/>
          <a:ext cx="9464192" cy="4225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5822"/>
                <a:gridCol w="1457587"/>
                <a:gridCol w="6280783"/>
              </a:tblGrid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Number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Possible Topic Title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 words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0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Election day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 like people one new w today day c know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2093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Media bios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gop b cnn g work z life everyone never free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Middle east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trump time realdonaldtrump obama make syria house l every bill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57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policy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russian h keep thing law foxnews q still yet power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Populist rhetoric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election first always trumprussia article take fact enough important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 Scandal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russia potus could war fbi breaking team change please tweet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Congress relations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going love congress thanks senate since done makes call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Hillary’s plans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 let last best vote well things better hillary hope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2093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8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right president say u n trump v ever get stop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4187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9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Populist rhetoric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trump u man need </a:t>
                      </a:r>
                      <a:r>
                        <a:rPr lang="en-US" sz="1200" dirty="0" err="1">
                          <a:effectLst/>
                        </a:rPr>
                        <a:t>american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 thank </a:t>
                      </a:r>
                      <a:r>
                        <a:rPr lang="en-US" sz="1200" dirty="0" err="1">
                          <a:effectLst/>
                        </a:rPr>
                        <a:t>america</a:t>
                      </a:r>
                      <a:r>
                        <a:rPr lang="en-US" sz="1200" dirty="0">
                          <a:effectLst/>
                        </a:rPr>
                        <a:t> real media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Topic Models - </a:t>
            </a:r>
            <a:r>
              <a:rPr lang="en-US" dirty="0" smtClean="0"/>
              <a:t>French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428543"/>
              </p:ext>
            </p:extLst>
          </p:nvPr>
        </p:nvGraphicFramePr>
        <p:xfrm>
          <a:off x="540327" y="1828802"/>
          <a:ext cx="10210800" cy="4870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438"/>
                <a:gridCol w="4062299"/>
                <a:gridCol w="4561063"/>
              </a:tblGrid>
              <a:tr h="347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 Title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 words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Translation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347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e via france pr o r youtube in plus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E via France pr o r youtube in more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347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paris les k pen and non police francoisfillon faut is                                                         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Paris The K pen and not franco is fillon police need is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347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 b jour rdc nouvelle afrique arr attentat fin gmail 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 b day rdc New Africa arr attack end Gmail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521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International finance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merci apr change sidentielle r al fait lenchon lepen bon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Thank you exchange Apr sidentielle r al fact lenchon lepen good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347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 b cette peut dit marine cr depuis moins rien                                                                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 b This can marine said CR since less nothing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521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Canada relations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limportant res twitter int video comments canada pendant curit direct                                         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important RES Twitter int video comments Canada during direct Safety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521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contre x quand z pays toujours dangerous vie vs officiel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Against x When z countries always dangerous life vs Official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3479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 i to va tous soir politique are pourquoi grand                                                             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 i TB will all political evening are why large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695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 party connections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tout realdonaldtrump com selon republicans minecraft his april hui marion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 realdonaldtrump com according to Republicans Minecraft his April Today Mariona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  <a:tr h="521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les r h trump vote mlp excellent fran champs tre                    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 h trump MLP vote excellent </a:t>
                      </a:r>
                      <a:r>
                        <a:rPr lang="en-US" sz="1100" dirty="0" err="1">
                          <a:effectLst/>
                        </a:rPr>
                        <a:t>fran</a:t>
                      </a:r>
                      <a:r>
                        <a:rPr lang="en-US" sz="1100" dirty="0">
                          <a:effectLst/>
                        </a:rPr>
                        <a:t> fields Tre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0647" marR="606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EN :</a:t>
            </a:r>
            <a:endParaRPr lang="en-US" dirty="0"/>
          </a:p>
        </p:txBody>
      </p:sp>
      <p:pic>
        <p:nvPicPr>
          <p:cNvPr id="5" name="Picture 4" descr="C:\Users\posto\AppData\Local\Microsoft\Windows\INetCache\Content.Word\en-topic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t="7172" r="8511" b="14911"/>
          <a:stretch/>
        </p:blipFill>
        <p:spPr bwMode="auto">
          <a:xfrm>
            <a:off x="456708" y="1270000"/>
            <a:ext cx="4157345" cy="22999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posto\AppData\Local\Microsoft\Windows\INetCache\Content.Word\en-topic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3" t="17317" r="9723" b="23273"/>
          <a:stretch/>
        </p:blipFill>
        <p:spPr bwMode="auto">
          <a:xfrm>
            <a:off x="4865478" y="1270000"/>
            <a:ext cx="4629150" cy="26079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posto\AppData\Local\Microsoft\Windows\INetCache\Content.Word\en-topic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9072" r="9708" b="23053"/>
          <a:stretch/>
        </p:blipFill>
        <p:spPr bwMode="auto">
          <a:xfrm>
            <a:off x="452563" y="3668828"/>
            <a:ext cx="4523105" cy="2540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posto\AppData\Local\Microsoft\Windows\INetCache\Content.Word\en-topic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t="17098" r="9230" b="21956"/>
          <a:stretch/>
        </p:blipFill>
        <p:spPr bwMode="auto">
          <a:xfrm>
            <a:off x="5006467" y="3743138"/>
            <a:ext cx="4628515" cy="26752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7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2408</TotalTime>
  <Words>677</Words>
  <Application>Microsoft Macintosh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Mangal</vt:lpstr>
      <vt:lpstr>Trebuchet MS</vt:lpstr>
      <vt:lpstr>Wingdings 3</vt:lpstr>
      <vt:lpstr>Arial</vt:lpstr>
      <vt:lpstr>Facet</vt:lpstr>
      <vt:lpstr>What do People think about US politics</vt:lpstr>
      <vt:lpstr>Research Question</vt:lpstr>
      <vt:lpstr>Background</vt:lpstr>
      <vt:lpstr>System Design </vt:lpstr>
      <vt:lpstr>System Design - Detailed </vt:lpstr>
      <vt:lpstr>System Data Flow</vt:lpstr>
      <vt:lpstr>Results – Topic Models</vt:lpstr>
      <vt:lpstr>Results – Topic Models - French</vt:lpstr>
      <vt:lpstr>Results - EN :</vt:lpstr>
      <vt:lpstr>Results - FR :</vt:lpstr>
      <vt:lpstr>Results – Interest Areas (EN)</vt:lpstr>
      <vt:lpstr>Results – Interest Areas (FR)</vt:lpstr>
      <vt:lpstr>Interesting findings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Setayeshfar</dc:creator>
  <cp:lastModifiedBy>Omid Setayeshfar</cp:lastModifiedBy>
  <cp:revision>25</cp:revision>
  <dcterms:created xsi:type="dcterms:W3CDTF">2017-05-01T02:43:32Z</dcterms:created>
  <dcterms:modified xsi:type="dcterms:W3CDTF">2017-05-02T19:09:40Z</dcterms:modified>
</cp:coreProperties>
</file>