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5"/>
  </p:handoutMasterIdLst>
  <p:sldIdLst>
    <p:sldId id="256" r:id="rId2"/>
    <p:sldId id="257" r:id="rId3"/>
    <p:sldId id="275" r:id="rId4"/>
    <p:sldId id="276" r:id="rId5"/>
    <p:sldId id="277" r:id="rId6"/>
    <p:sldId id="278" r:id="rId7"/>
    <p:sldId id="279" r:id="rId8"/>
    <p:sldId id="281" r:id="rId9"/>
    <p:sldId id="282" r:id="rId10"/>
    <p:sldId id="280" r:id="rId11"/>
    <p:sldId id="283" r:id="rId12"/>
    <p:sldId id="284" r:id="rId13"/>
    <p:sldId id="285" r:id="rId14"/>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7" autoAdjust="0"/>
    <p:restoredTop sz="94660"/>
  </p:normalViewPr>
  <p:slideViewPr>
    <p:cSldViewPr snapToGrid="0">
      <p:cViewPr varScale="1">
        <p:scale>
          <a:sx n="108" d="100"/>
          <a:sy n="108" d="100"/>
        </p:scale>
        <p:origin x="69"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E50B7108-4C5A-4287-A239-00CA8A28E824}" type="datetimeFigureOut">
              <a:rPr lang="en-US" smtClean="0"/>
              <a:t>5/1/2017</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2879EE50-4549-4A1A-92BC-16D9007B982D}" type="slidenum">
              <a:rPr lang="en-US" smtClean="0"/>
              <a:t>‹#›</a:t>
            </a:fld>
            <a:endParaRPr lang="en-US"/>
          </a:p>
        </p:txBody>
      </p:sp>
    </p:spTree>
    <p:extLst>
      <p:ext uri="{BB962C8B-B14F-4D97-AF65-F5344CB8AC3E}">
        <p14:creationId xmlns:p14="http://schemas.microsoft.com/office/powerpoint/2010/main" val="10589954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rgbClr val="C00000"/>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45BECFB7-B456-4C68-A993-D8C6DC4F6519}"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99F49119-8689-4097-8618-7B75CFA645B9}" type="slidenum">
              <a:rPr lang="en-US" smtClean="0"/>
              <a:t>‹#›</a:t>
            </a:fld>
            <a:endParaRPr lang="en-US"/>
          </a:p>
        </p:txBody>
      </p:sp>
    </p:spTree>
    <p:extLst>
      <p:ext uri="{BB962C8B-B14F-4D97-AF65-F5344CB8AC3E}">
        <p14:creationId xmlns:p14="http://schemas.microsoft.com/office/powerpoint/2010/main" val="56850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228600" indent="-228600">
              <a:buClr>
                <a:srgbClr val="C00000"/>
              </a:buClr>
              <a:buFont typeface="Wingdings" panose="05000000000000000000" pitchFamily="2" charset="2"/>
              <a:buChar char="§"/>
              <a:defRPr/>
            </a:lvl1pPr>
            <a:lvl2pPr marL="685800" indent="-228600">
              <a:buClr>
                <a:srgbClr val="C00000"/>
              </a:buClr>
              <a:buFont typeface="Wingdings" panose="05000000000000000000" pitchFamily="2" charset="2"/>
              <a:buChar char="§"/>
              <a:defRPr/>
            </a:lvl2pPr>
            <a:lvl3pPr marL="1143000" indent="-228600">
              <a:buClr>
                <a:srgbClr val="C00000"/>
              </a:buClr>
              <a:buFont typeface="Wingdings" panose="05000000000000000000" pitchFamily="2" charset="2"/>
              <a:buChar char="§"/>
              <a:defRPr/>
            </a:lvl3pPr>
            <a:lvl4pPr marL="1600200" indent="-228600">
              <a:buClr>
                <a:srgbClr val="C00000"/>
              </a:buClr>
              <a:buFont typeface="Wingdings" panose="05000000000000000000" pitchFamily="2" charset="2"/>
              <a:buChar char="§"/>
              <a:defRPr/>
            </a:lvl4pPr>
            <a:lvl5pPr marL="2057400" indent="-228600">
              <a:buClr>
                <a:srgbClr val="C00000"/>
              </a:buClr>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5BECFB7-B456-4C68-A993-D8C6DC4F6519}"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9F49119-8689-4097-8618-7B75CFA645B9}" type="slidenum">
              <a:rPr lang="en-US" smtClean="0"/>
              <a:t>‹#›</a:t>
            </a:fld>
            <a:endParaRPr lang="en-US"/>
          </a:p>
        </p:txBody>
      </p:sp>
    </p:spTree>
    <p:extLst>
      <p:ext uri="{BB962C8B-B14F-4D97-AF65-F5344CB8AC3E}">
        <p14:creationId xmlns:p14="http://schemas.microsoft.com/office/powerpoint/2010/main" val="306492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l">
              <a:defRPr sz="6000">
                <a:solidFill>
                  <a:srgbClr val="C00000"/>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5BECFB7-B456-4C68-A993-D8C6DC4F6519}"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9F49119-8689-4097-8618-7B75CFA645B9}" type="slidenum">
              <a:rPr lang="en-US" smtClean="0"/>
              <a:t>‹#›</a:t>
            </a:fld>
            <a:endParaRPr lang="en-US"/>
          </a:p>
        </p:txBody>
      </p:sp>
    </p:spTree>
    <p:extLst>
      <p:ext uri="{BB962C8B-B14F-4D97-AF65-F5344CB8AC3E}">
        <p14:creationId xmlns:p14="http://schemas.microsoft.com/office/powerpoint/2010/main" val="2334769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marL="228600" indent="-228600">
              <a:buClr>
                <a:srgbClr val="C00000"/>
              </a:buClr>
              <a:buFont typeface="Wingdings" panose="05000000000000000000" pitchFamily="2" charset="2"/>
              <a:buChar char="§"/>
              <a:defRPr/>
            </a:lvl1pPr>
            <a:lvl2pPr marL="685800" indent="-228600">
              <a:buClr>
                <a:srgbClr val="C00000"/>
              </a:buClr>
              <a:buFont typeface="Wingdings" panose="05000000000000000000" pitchFamily="2" charset="2"/>
              <a:buChar char="§"/>
              <a:defRPr/>
            </a:lvl2pPr>
            <a:lvl3pPr marL="1143000" indent="-228600">
              <a:buClr>
                <a:srgbClr val="C00000"/>
              </a:buClr>
              <a:buFont typeface="Wingdings" panose="05000000000000000000" pitchFamily="2" charset="2"/>
              <a:buChar char="§"/>
              <a:defRPr/>
            </a:lvl3pPr>
            <a:lvl4pPr marL="1600200" indent="-228600">
              <a:buClr>
                <a:srgbClr val="C00000"/>
              </a:buClr>
              <a:buFont typeface="Wingdings" panose="05000000000000000000" pitchFamily="2" charset="2"/>
              <a:buChar char="§"/>
              <a:defRPr/>
            </a:lvl4pPr>
            <a:lvl5pPr marL="2057400" indent="-228600">
              <a:buClr>
                <a:srgbClr val="C00000"/>
              </a:buClr>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marL="228600" indent="-228600">
              <a:buClr>
                <a:srgbClr val="FF0000"/>
              </a:buClr>
              <a:buFont typeface="Wingdings" panose="05000000000000000000" pitchFamily="2" charset="2"/>
              <a:buChar char="§"/>
              <a:defRPr/>
            </a:lvl1pPr>
            <a:lvl2pPr marL="685800" indent="-228600">
              <a:buClr>
                <a:srgbClr val="FF0000"/>
              </a:buClr>
              <a:buFont typeface="Wingdings" panose="05000000000000000000" pitchFamily="2" charset="2"/>
              <a:buChar char="§"/>
              <a:defRPr/>
            </a:lvl2pPr>
            <a:lvl3pPr marL="1143000" indent="-228600">
              <a:buClr>
                <a:srgbClr val="FF0000"/>
              </a:buClr>
              <a:buFont typeface="Wingdings" panose="05000000000000000000" pitchFamily="2" charset="2"/>
              <a:buChar char="§"/>
              <a:defRPr/>
            </a:lvl3pPr>
            <a:lvl4pPr marL="1600200" indent="-228600">
              <a:buClr>
                <a:srgbClr val="FF0000"/>
              </a:buClr>
              <a:buFont typeface="Wingdings" panose="05000000000000000000" pitchFamily="2" charset="2"/>
              <a:buChar char="§"/>
              <a:defRPr/>
            </a:lvl4pPr>
            <a:lvl5pPr marL="2057400" indent="-228600">
              <a:buClr>
                <a:srgbClr val="FF0000"/>
              </a:buClr>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5BECFB7-B456-4C68-A993-D8C6DC4F6519}"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9F49119-8689-4097-8618-7B75CFA645B9}" type="slidenum">
              <a:rPr lang="en-US" smtClean="0"/>
              <a:t>‹#›</a:t>
            </a:fld>
            <a:endParaRPr lang="en-US"/>
          </a:p>
        </p:txBody>
      </p:sp>
    </p:spTree>
    <p:extLst>
      <p:ext uri="{BB962C8B-B14F-4D97-AF65-F5344CB8AC3E}">
        <p14:creationId xmlns:p14="http://schemas.microsoft.com/office/powerpoint/2010/main" val="25267477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C00000"/>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lvl1pPr marL="228600" indent="-228600">
              <a:buClr>
                <a:srgbClr val="C00000"/>
              </a:buClr>
              <a:buFont typeface="Wingdings" panose="05000000000000000000" pitchFamily="2" charset="2"/>
              <a:buChar char="§"/>
              <a:defRPr/>
            </a:lvl1pPr>
            <a:lvl2pPr marL="685800" indent="-228600">
              <a:buClr>
                <a:srgbClr val="C00000"/>
              </a:buClr>
              <a:buFont typeface="Wingdings" panose="05000000000000000000" pitchFamily="2" charset="2"/>
              <a:buChar char="§"/>
              <a:defRPr/>
            </a:lvl2pPr>
            <a:lvl3pPr marL="1143000" indent="-228600">
              <a:buClr>
                <a:srgbClr val="C00000"/>
              </a:buClr>
              <a:buFont typeface="Wingdings" panose="05000000000000000000" pitchFamily="2" charset="2"/>
              <a:buChar char="§"/>
              <a:defRPr/>
            </a:lvl3pPr>
            <a:lvl4pPr marL="1600200" indent="-228600">
              <a:buClr>
                <a:srgbClr val="C00000"/>
              </a:buClr>
              <a:buFont typeface="Wingdings" panose="05000000000000000000" pitchFamily="2" charset="2"/>
              <a:buChar char="§"/>
              <a:defRPr/>
            </a:lvl4pPr>
            <a:lvl5pPr marL="2057400" indent="-228600">
              <a:buClr>
                <a:srgbClr val="C00000"/>
              </a:buClr>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lvl1pPr marL="228600" indent="-228600">
              <a:buClr>
                <a:srgbClr val="C00000"/>
              </a:buClr>
              <a:buFont typeface="Wingdings" panose="05000000000000000000" pitchFamily="2" charset="2"/>
              <a:buChar char="§"/>
              <a:defRPr/>
            </a:lvl1pPr>
            <a:lvl2pPr marL="685800" indent="-228600">
              <a:buClr>
                <a:srgbClr val="C00000"/>
              </a:buClr>
              <a:buFont typeface="Wingdings" panose="05000000000000000000" pitchFamily="2" charset="2"/>
              <a:buChar char="§"/>
              <a:defRPr/>
            </a:lvl2pPr>
            <a:lvl3pPr marL="1143000" indent="-228600">
              <a:buClr>
                <a:srgbClr val="C00000"/>
              </a:buClr>
              <a:buFont typeface="Wingdings" panose="05000000000000000000" pitchFamily="2" charset="2"/>
              <a:buChar char="§"/>
              <a:defRPr/>
            </a:lvl3pPr>
            <a:lvl4pPr marL="1600200" indent="-228600">
              <a:buClr>
                <a:srgbClr val="C00000"/>
              </a:buClr>
              <a:buFont typeface="Wingdings" panose="05000000000000000000" pitchFamily="2" charset="2"/>
              <a:buChar char="§"/>
              <a:defRPr/>
            </a:lvl4pPr>
            <a:lvl5pPr marL="2057400" indent="-228600">
              <a:buClr>
                <a:srgbClr val="C00000"/>
              </a:buClr>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45BECFB7-B456-4C68-A993-D8C6DC4F6519}"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9F49119-8689-4097-8618-7B75CFA645B9}" type="slidenum">
              <a:rPr lang="en-US" smtClean="0"/>
              <a:t>‹#›</a:t>
            </a:fld>
            <a:endParaRPr lang="en-US"/>
          </a:p>
        </p:txBody>
      </p:sp>
    </p:spTree>
    <p:extLst>
      <p:ext uri="{BB962C8B-B14F-4D97-AF65-F5344CB8AC3E}">
        <p14:creationId xmlns:p14="http://schemas.microsoft.com/office/powerpoint/2010/main" val="30692846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45BECFB7-B456-4C68-A993-D8C6DC4F6519}" type="datetimeFigureOut">
              <a:rPr lang="en-US" smtClean="0"/>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9F49119-8689-4097-8618-7B75CFA645B9}" type="slidenum">
              <a:rPr lang="en-US" smtClean="0"/>
              <a:t>‹#›</a:t>
            </a:fld>
            <a:endParaRPr lang="en-US"/>
          </a:p>
        </p:txBody>
      </p:sp>
    </p:spTree>
    <p:extLst>
      <p:ext uri="{BB962C8B-B14F-4D97-AF65-F5344CB8AC3E}">
        <p14:creationId xmlns:p14="http://schemas.microsoft.com/office/powerpoint/2010/main" val="27507759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45BECFB7-B456-4C68-A993-D8C6DC4F6519}" type="datetimeFigureOut">
              <a:rPr lang="en-US" smtClean="0"/>
              <a:t>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9F49119-8689-4097-8618-7B75CFA645B9}" type="slidenum">
              <a:rPr lang="en-US" smtClean="0"/>
              <a:t>‹#›</a:t>
            </a:fld>
            <a:endParaRPr lang="en-US"/>
          </a:p>
        </p:txBody>
      </p:sp>
    </p:spTree>
    <p:extLst>
      <p:ext uri="{BB962C8B-B14F-4D97-AF65-F5344CB8AC3E}">
        <p14:creationId xmlns:p14="http://schemas.microsoft.com/office/powerpoint/2010/main" val="28137470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marL="228600" indent="-228600">
              <a:buClr>
                <a:srgbClr val="C00000"/>
              </a:buClr>
              <a:buFont typeface="Wingdings" panose="05000000000000000000" pitchFamily="2" charset="2"/>
              <a:buChar char="§"/>
              <a:defRPr sz="3200"/>
            </a:lvl1pPr>
            <a:lvl2pPr marL="685800" indent="-228600">
              <a:buClr>
                <a:srgbClr val="C00000"/>
              </a:buClr>
              <a:buFont typeface="Wingdings" panose="05000000000000000000" pitchFamily="2" charset="2"/>
              <a:buChar char="§"/>
              <a:defRPr sz="2800"/>
            </a:lvl2pPr>
            <a:lvl3pPr marL="1143000" indent="-228600">
              <a:buClr>
                <a:srgbClr val="C00000"/>
              </a:buClr>
              <a:buFont typeface="Wingdings" panose="05000000000000000000" pitchFamily="2" charset="2"/>
              <a:buChar char="§"/>
              <a:defRPr sz="2400"/>
            </a:lvl3pPr>
            <a:lvl4pPr marL="1600200" indent="-228600">
              <a:buClr>
                <a:srgbClr val="C00000"/>
              </a:buClr>
              <a:buFont typeface="Wingdings" panose="05000000000000000000" pitchFamily="2" charset="2"/>
              <a:buChar char="§"/>
              <a:defRPr sz="2000"/>
            </a:lvl4pPr>
            <a:lvl5pPr marL="2057400" indent="-228600">
              <a:buClr>
                <a:srgbClr val="C00000"/>
              </a:buClr>
              <a:buFont typeface="Wingdings" panose="05000000000000000000" pitchFamily="2" charset="2"/>
              <a:buChar cha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5BECFB7-B456-4C68-A993-D8C6DC4F6519}"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9F49119-8689-4097-8618-7B75CFA645B9}" type="slidenum">
              <a:rPr lang="en-US" smtClean="0"/>
              <a:t>‹#›</a:t>
            </a:fld>
            <a:endParaRPr lang="en-US"/>
          </a:p>
        </p:txBody>
      </p:sp>
    </p:spTree>
    <p:extLst>
      <p:ext uri="{BB962C8B-B14F-4D97-AF65-F5344CB8AC3E}">
        <p14:creationId xmlns:p14="http://schemas.microsoft.com/office/powerpoint/2010/main" val="3886330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5BECFB7-B456-4C68-A993-D8C6DC4F6519}"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9F49119-8689-4097-8618-7B75CFA645B9}" type="slidenum">
              <a:rPr lang="en-US" smtClean="0"/>
              <a:t>‹#›</a:t>
            </a:fld>
            <a:endParaRPr lang="en-US"/>
          </a:p>
        </p:txBody>
      </p:sp>
    </p:spTree>
    <p:extLst>
      <p:ext uri="{BB962C8B-B14F-4D97-AF65-F5344CB8AC3E}">
        <p14:creationId xmlns:p14="http://schemas.microsoft.com/office/powerpoint/2010/main" val="13488779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b="0">
                <a:solidFill>
                  <a:schemeClr val="tx1"/>
                </a:solidFill>
              </a:defRPr>
            </a:lvl1pPr>
          </a:lstStyle>
          <a:p>
            <a:endParaRPr lang="en-US"/>
          </a:p>
        </p:txBody>
      </p:sp>
      <p:sp>
        <p:nvSpPr>
          <p:cNvPr id="7" name="Date Placeholder 6"/>
          <p:cNvSpPr>
            <a:spLocks noGrp="1"/>
          </p:cNvSpPr>
          <p:nvPr>
            <p:ph type="dt" sz="half" idx="2"/>
          </p:nvPr>
        </p:nvSpPr>
        <p:spPr>
          <a:xfrm>
            <a:off x="838200" y="6356350"/>
            <a:ext cx="2743200" cy="365125"/>
          </a:xfrm>
          <a:prstGeom prst="rect">
            <a:avLst/>
          </a:prstGeom>
        </p:spPr>
        <p:txBody>
          <a:bodyPr/>
          <a:lstStyle/>
          <a:p>
            <a:fld id="{45BECFB7-B456-4C68-A993-D8C6DC4F6519}" type="datetimeFigureOut">
              <a:rPr lang="en-US" smtClean="0"/>
              <a:t>5/1/2017</a:t>
            </a:fld>
            <a:endParaRPr lang="en-US"/>
          </a:p>
        </p:txBody>
      </p:sp>
      <p:sp>
        <p:nvSpPr>
          <p:cNvPr id="8" name="Slide Number Placeholder 8"/>
          <p:cNvSpPr>
            <a:spLocks noGrp="1"/>
          </p:cNvSpPr>
          <p:nvPr>
            <p:ph type="sldNum" sz="quarter" idx="4"/>
          </p:nvPr>
        </p:nvSpPr>
        <p:spPr>
          <a:xfrm>
            <a:off x="8610600" y="6356350"/>
            <a:ext cx="2743200" cy="365125"/>
          </a:xfrm>
          <a:prstGeom prst="rect">
            <a:avLst/>
          </a:prstGeom>
        </p:spPr>
        <p:txBody>
          <a:bodyPr/>
          <a:lstStyle>
            <a:lvl1pPr algn="r">
              <a:defRPr b="1">
                <a:solidFill>
                  <a:schemeClr val="tx1"/>
                </a:solidFill>
              </a:defRPr>
            </a:lvl1pPr>
          </a:lstStyle>
          <a:p>
            <a:fld id="{99F49119-8689-4097-8618-7B75CFA645B9}" type="slidenum">
              <a:rPr lang="en-US" smtClean="0"/>
              <a:t>‹#›</a:t>
            </a:fld>
            <a:endParaRPr lang="en-US"/>
          </a:p>
        </p:txBody>
      </p:sp>
    </p:spTree>
    <p:extLst>
      <p:ext uri="{BB962C8B-B14F-4D97-AF65-F5344CB8AC3E}">
        <p14:creationId xmlns:p14="http://schemas.microsoft.com/office/powerpoint/2010/main" val="743453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C00000"/>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C00000"/>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503" y="1122363"/>
            <a:ext cx="11358693" cy="2387600"/>
          </a:xfrm>
        </p:spPr>
        <p:txBody>
          <a:bodyPr>
            <a:noAutofit/>
          </a:bodyPr>
          <a:lstStyle/>
          <a:p>
            <a:pPr algn="ctr"/>
            <a:r>
              <a:rPr lang="en-US" sz="3600" b="1" dirty="0"/>
              <a:t>Measuring Government Performance Using Sentiments of Tweets: Whether Big Data Match Citizen and Employee Surveys</a:t>
            </a:r>
            <a:endParaRPr lang="en-US" sz="3600" dirty="0"/>
          </a:p>
        </p:txBody>
      </p:sp>
      <p:sp>
        <p:nvSpPr>
          <p:cNvPr id="3" name="Subtitle 2"/>
          <p:cNvSpPr>
            <a:spLocks noGrp="1"/>
          </p:cNvSpPr>
          <p:nvPr>
            <p:ph type="subTitle" idx="1"/>
          </p:nvPr>
        </p:nvSpPr>
        <p:spPr/>
        <p:txBody>
          <a:bodyPr>
            <a:noAutofit/>
          </a:bodyPr>
          <a:lstStyle/>
          <a:p>
            <a:pPr algn="ctr"/>
            <a:endParaRPr lang="en-US" sz="2000" dirty="0"/>
          </a:p>
          <a:p>
            <a:pPr algn="ctr"/>
            <a:r>
              <a:rPr lang="en-US" sz="2000" dirty="0"/>
              <a:t>Roger Qiyuan Jin</a:t>
            </a:r>
          </a:p>
          <a:p>
            <a:pPr algn="ctr"/>
            <a:r>
              <a:rPr lang="en-US" sz="2000" dirty="0"/>
              <a:t>POLS 8500</a:t>
            </a:r>
          </a:p>
          <a:p>
            <a:pPr algn="ctr"/>
            <a:r>
              <a:rPr lang="en-US" sz="2000" dirty="0"/>
              <a:t>May 2, 2017</a:t>
            </a:r>
          </a:p>
          <a:p>
            <a:pPr algn="ctr"/>
            <a:endParaRPr lang="en-US" sz="1600" dirty="0"/>
          </a:p>
          <a:p>
            <a:pPr algn="ctr"/>
            <a:endParaRPr lang="en-US" sz="1600" dirty="0"/>
          </a:p>
        </p:txBody>
      </p:sp>
    </p:spTree>
    <p:extLst>
      <p:ext uri="{BB962C8B-B14F-4D97-AF65-F5344CB8AC3E}">
        <p14:creationId xmlns:p14="http://schemas.microsoft.com/office/powerpoint/2010/main" val="2454645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14725" y="1028598"/>
            <a:ext cx="8308752" cy="5720786"/>
          </a:xfrm>
          <a:prstGeom prst="rect">
            <a:avLst/>
          </a:prstGeom>
        </p:spPr>
      </p:pic>
    </p:spTree>
    <p:extLst>
      <p:ext uri="{BB962C8B-B14F-4D97-AF65-F5344CB8AC3E}">
        <p14:creationId xmlns:p14="http://schemas.microsoft.com/office/powerpoint/2010/main" val="42307603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of Three Ranks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22766" y="2289143"/>
            <a:ext cx="7125694" cy="2514951"/>
          </a:xfrm>
          <a:prstGeom prst="rect">
            <a:avLst/>
          </a:prstGeom>
        </p:spPr>
      </p:pic>
    </p:spTree>
    <p:extLst>
      <p:ext uri="{BB962C8B-B14F-4D97-AF65-F5344CB8AC3E}">
        <p14:creationId xmlns:p14="http://schemas.microsoft.com/office/powerpoint/2010/main" val="655269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of Three Ranks</a:t>
            </a:r>
            <a:endParaRPr lang="en-US" dirty="0"/>
          </a:p>
        </p:txBody>
      </p:sp>
      <p:sp>
        <p:nvSpPr>
          <p:cNvPr id="3" name="Content Placeholder 2"/>
          <p:cNvSpPr>
            <a:spLocks noGrp="1"/>
          </p:cNvSpPr>
          <p:nvPr>
            <p:ph idx="1"/>
          </p:nvPr>
        </p:nvSpPr>
        <p:spPr/>
        <p:txBody>
          <a:bodyPr/>
          <a:lstStyle/>
          <a:p>
            <a:r>
              <a:rPr lang="en-US" dirty="0"/>
              <a:t>Negative associations</a:t>
            </a:r>
          </a:p>
          <a:p>
            <a:r>
              <a:rPr lang="en-US" dirty="0"/>
              <a:t>Not significant</a:t>
            </a:r>
          </a:p>
        </p:txBody>
      </p:sp>
      <p:graphicFrame>
        <p:nvGraphicFramePr>
          <p:cNvPr id="6" name="Object 5"/>
          <p:cNvGraphicFramePr>
            <a:graphicFrameLocks noChangeAspect="1"/>
          </p:cNvGraphicFramePr>
          <p:nvPr>
            <p:extLst>
              <p:ext uri="{D42A27DB-BD31-4B8C-83A1-F6EECF244321}">
                <p14:modId xmlns:p14="http://schemas.microsoft.com/office/powerpoint/2010/main" val="3729293385"/>
              </p:ext>
            </p:extLst>
          </p:nvPr>
        </p:nvGraphicFramePr>
        <p:xfrm>
          <a:off x="146049" y="3784740"/>
          <a:ext cx="10310435" cy="1843114"/>
        </p:xfrm>
        <a:graphic>
          <a:graphicData uri="http://schemas.openxmlformats.org/presentationml/2006/ole">
            <mc:AlternateContent xmlns:mc="http://schemas.openxmlformats.org/markup-compatibility/2006">
              <mc:Choice xmlns:v="urn:schemas-microsoft-com:vml" Requires="v">
                <p:oleObj spid="_x0000_s3073" name="Document" r:id="rId3" imgW="5949456" imgH="1063203" progId="Word.Document.12">
                  <p:embed/>
                </p:oleObj>
              </mc:Choice>
              <mc:Fallback>
                <p:oleObj name="Document" r:id="rId3" imgW="5949456" imgH="1063203" progId="Word.Document.12">
                  <p:embed/>
                  <p:pic>
                    <p:nvPicPr>
                      <p:cNvPr id="0" name=""/>
                      <p:cNvPicPr/>
                      <p:nvPr/>
                    </p:nvPicPr>
                    <p:blipFill>
                      <a:blip r:embed="rId4"/>
                      <a:stretch>
                        <a:fillRect/>
                      </a:stretch>
                    </p:blipFill>
                    <p:spPr>
                      <a:xfrm>
                        <a:off x="146049" y="3784740"/>
                        <a:ext cx="10310435" cy="1843114"/>
                      </a:xfrm>
                      <a:prstGeom prst="rect">
                        <a:avLst/>
                      </a:prstGeom>
                    </p:spPr>
                  </p:pic>
                </p:oleObj>
              </mc:Fallback>
            </mc:AlternateContent>
          </a:graphicData>
        </a:graphic>
      </p:graphicFrame>
    </p:spTree>
    <p:extLst>
      <p:ext uri="{BB962C8B-B14F-4D97-AF65-F5344CB8AC3E}">
        <p14:creationId xmlns:p14="http://schemas.microsoft.com/office/powerpoint/2010/main" val="31727967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a:t>
            </a:r>
          </a:p>
        </p:txBody>
      </p:sp>
      <p:sp>
        <p:nvSpPr>
          <p:cNvPr id="3" name="Content Placeholder 2"/>
          <p:cNvSpPr>
            <a:spLocks noGrp="1"/>
          </p:cNvSpPr>
          <p:nvPr>
            <p:ph idx="1"/>
          </p:nvPr>
        </p:nvSpPr>
        <p:spPr/>
        <p:txBody>
          <a:bodyPr/>
          <a:lstStyle/>
          <a:p>
            <a:r>
              <a:rPr lang="en-US" dirty="0"/>
              <a:t>Exploratory</a:t>
            </a:r>
          </a:p>
          <a:p>
            <a:r>
              <a:rPr lang="en-US" dirty="0"/>
              <a:t>Twitter users not representative </a:t>
            </a:r>
          </a:p>
          <a:p>
            <a:r>
              <a:rPr lang="en-US" dirty="0"/>
              <a:t>Time frame </a:t>
            </a:r>
          </a:p>
          <a:p>
            <a:r>
              <a:rPr lang="en-US" dirty="0"/>
              <a:t>Performance related data</a:t>
            </a:r>
          </a:p>
          <a:p>
            <a:r>
              <a:rPr lang="en-US" dirty="0"/>
              <a:t>Reputation vs. Performance</a:t>
            </a:r>
          </a:p>
          <a:p>
            <a:r>
              <a:rPr lang="en-US" dirty="0"/>
              <a:t>What agencies are tweeting?</a:t>
            </a:r>
          </a:p>
        </p:txBody>
      </p:sp>
    </p:spTree>
    <p:extLst>
      <p:ext uri="{BB962C8B-B14F-4D97-AF65-F5344CB8AC3E}">
        <p14:creationId xmlns:p14="http://schemas.microsoft.com/office/powerpoint/2010/main" val="5558299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sz="4000" dirty="0">
                <a:ea typeface="DengXian" charset="-122"/>
                <a:cs typeface="Times New Roman" charset="0"/>
              </a:rPr>
              <a:t>Difficulties of measuring government performance</a:t>
            </a:r>
            <a:endParaRPr lang="en-US" sz="4000" dirty="0"/>
          </a:p>
        </p:txBody>
      </p:sp>
      <p:sp>
        <p:nvSpPr>
          <p:cNvPr id="3" name="Content Placeholder 2"/>
          <p:cNvSpPr>
            <a:spLocks noGrp="1"/>
          </p:cNvSpPr>
          <p:nvPr>
            <p:ph idx="1"/>
          </p:nvPr>
        </p:nvSpPr>
        <p:spPr/>
        <p:txBody>
          <a:bodyPr>
            <a:normAutofit/>
          </a:bodyPr>
          <a:lstStyle/>
          <a:p>
            <a:r>
              <a:rPr lang="en-US" dirty="0"/>
              <a:t>Multiple goals, stakeholders, outcome vs. output, </a:t>
            </a:r>
            <a:r>
              <a:rPr lang="en-US" dirty="0" err="1"/>
              <a:t>etc</a:t>
            </a:r>
            <a:endParaRPr lang="en-US" dirty="0"/>
          </a:p>
          <a:p>
            <a:r>
              <a:rPr lang="en-US" dirty="0"/>
              <a:t>Often rely on perceptual assessment  of employees</a:t>
            </a:r>
          </a:p>
          <a:p>
            <a:r>
              <a:rPr lang="en-US" dirty="0"/>
              <a:t>“Objective” measures are usually proxy measures or indicators</a:t>
            </a:r>
          </a:p>
          <a:p>
            <a:r>
              <a:rPr lang="en-US" dirty="0"/>
              <a:t>Sentiment of tweets as a measure? </a:t>
            </a:r>
          </a:p>
        </p:txBody>
      </p:sp>
    </p:spTree>
    <p:extLst>
      <p:ext uri="{BB962C8B-B14F-4D97-AF65-F5344CB8AC3E}">
        <p14:creationId xmlns:p14="http://schemas.microsoft.com/office/powerpoint/2010/main" val="1950911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in Public Affairs</a:t>
            </a:r>
          </a:p>
        </p:txBody>
      </p:sp>
      <p:sp>
        <p:nvSpPr>
          <p:cNvPr id="3" name="Content Placeholder 2"/>
          <p:cNvSpPr>
            <a:spLocks noGrp="1"/>
          </p:cNvSpPr>
          <p:nvPr>
            <p:ph idx="1"/>
          </p:nvPr>
        </p:nvSpPr>
        <p:spPr/>
        <p:txBody>
          <a:bodyPr>
            <a:normAutofit/>
          </a:bodyPr>
          <a:lstStyle/>
          <a:p>
            <a:r>
              <a:rPr lang="en-US" dirty="0"/>
              <a:t>Big data in public affairs, then, is high volume data that frequently combines highly structured administrative data actively collected by public sector organizations with continuously and automatically collected structured and unstructured real-time data that are often passively created by public and private entities through their Internet interactions (</a:t>
            </a:r>
            <a:r>
              <a:rPr lang="en-US" dirty="0" err="1"/>
              <a:t>Mergel</a:t>
            </a:r>
            <a:r>
              <a:rPr lang="en-US" dirty="0"/>
              <a:t> et al.). </a:t>
            </a:r>
          </a:p>
        </p:txBody>
      </p:sp>
    </p:spTree>
    <p:extLst>
      <p:ext uri="{BB962C8B-B14F-4D97-AF65-F5344CB8AC3E}">
        <p14:creationId xmlns:p14="http://schemas.microsoft.com/office/powerpoint/2010/main" val="15070156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Media Adoption of US Federal </a:t>
            </a:r>
            <a:r>
              <a:rPr lang="en-US" dirty="0" err="1"/>
              <a:t>Gov</a:t>
            </a:r>
            <a:endParaRPr lang="en-US" dirty="0"/>
          </a:p>
        </p:txBody>
      </p:sp>
      <p:sp>
        <p:nvSpPr>
          <p:cNvPr id="3" name="Content Placeholder 2"/>
          <p:cNvSpPr>
            <a:spLocks noGrp="1"/>
          </p:cNvSpPr>
          <p:nvPr>
            <p:ph idx="1"/>
          </p:nvPr>
        </p:nvSpPr>
        <p:spPr/>
        <p:txBody>
          <a:bodyPr>
            <a:normAutofit/>
          </a:bodyPr>
          <a:lstStyle/>
          <a:p>
            <a:r>
              <a:rPr lang="en-US" dirty="0"/>
              <a:t>Social media use has become an accepted practice in the U.S. federal government and around the world. </a:t>
            </a:r>
          </a:p>
          <a:p>
            <a:r>
              <a:rPr lang="en-US" dirty="0"/>
              <a:t>Following the Open Government Directive agencies are investing resources into working with third party platform providers to harness new technologies to increase citizen participation, collaboration, and transparency (The White House, 2009). </a:t>
            </a:r>
          </a:p>
          <a:p>
            <a:r>
              <a:rPr lang="en-US" dirty="0"/>
              <a:t>“Harness new technologies”</a:t>
            </a:r>
          </a:p>
        </p:txBody>
      </p:sp>
    </p:spTree>
    <p:extLst>
      <p:ext uri="{BB962C8B-B14F-4D97-AF65-F5344CB8AC3E}">
        <p14:creationId xmlns:p14="http://schemas.microsoft.com/office/powerpoint/2010/main" val="575992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p>
        </p:txBody>
      </p:sp>
      <p:sp>
        <p:nvSpPr>
          <p:cNvPr id="3" name="Content Placeholder 2"/>
          <p:cNvSpPr>
            <a:spLocks noGrp="1"/>
          </p:cNvSpPr>
          <p:nvPr>
            <p:ph idx="1"/>
          </p:nvPr>
        </p:nvSpPr>
        <p:spPr/>
        <p:txBody>
          <a:bodyPr/>
          <a:lstStyle/>
          <a:p>
            <a:r>
              <a:rPr lang="en-US" dirty="0"/>
              <a:t>Pew Research Center</a:t>
            </a:r>
          </a:p>
          <a:p>
            <a:pPr lvl="1"/>
            <a:r>
              <a:rPr lang="en-US" dirty="0"/>
              <a:t>17 Agencies </a:t>
            </a:r>
          </a:p>
          <a:p>
            <a:pPr lvl="1"/>
            <a:r>
              <a:rPr lang="en-US" dirty="0"/>
              <a:t>Sep 22-27, 2015</a:t>
            </a:r>
          </a:p>
          <a:p>
            <a:pPr lvl="1"/>
            <a:r>
              <a:rPr lang="en-US" dirty="0"/>
              <a:t>N=1502</a:t>
            </a:r>
          </a:p>
          <a:p>
            <a:pPr lvl="1"/>
            <a:r>
              <a:rPr lang="en-US" dirty="0"/>
              <a:t>Rank</a:t>
            </a:r>
          </a:p>
          <a:p>
            <a:pPr lvl="1"/>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507" y="641677"/>
            <a:ext cx="2740952" cy="5712535"/>
          </a:xfrm>
          <a:prstGeom prst="rect">
            <a:avLst/>
          </a:prstGeom>
        </p:spPr>
      </p:pic>
    </p:spTree>
    <p:extLst>
      <p:ext uri="{BB962C8B-B14F-4D97-AF65-F5344CB8AC3E}">
        <p14:creationId xmlns:p14="http://schemas.microsoft.com/office/powerpoint/2010/main" val="8597644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r>
              <a:rPr lang="en-US" dirty="0"/>
              <a:t>Federal Employee Viewpoint Survey 2015  </a:t>
            </a:r>
          </a:p>
          <a:p>
            <a:pPr lvl="1"/>
            <a:r>
              <a:rPr lang="en-US" dirty="0"/>
              <a:t>82 Federal Agencies (use 17)</a:t>
            </a:r>
          </a:p>
          <a:p>
            <a:pPr lvl="1"/>
            <a:r>
              <a:rPr lang="en-US" dirty="0"/>
              <a:t>Administered by OPM </a:t>
            </a:r>
          </a:p>
          <a:p>
            <a:pPr lvl="1"/>
            <a:r>
              <a:rPr lang="en-US" dirty="0"/>
              <a:t>More than 400,000 employees</a:t>
            </a:r>
          </a:p>
          <a:p>
            <a:pPr lvl="1"/>
            <a:r>
              <a:rPr lang="en-US" dirty="0"/>
              <a:t>Aggregate responses about performance</a:t>
            </a:r>
          </a:p>
          <a:p>
            <a:pPr lvl="2"/>
            <a:r>
              <a:rPr lang="en-US" dirty="0"/>
              <a:t>My agency is successful at accomplishing its mission.</a:t>
            </a:r>
          </a:p>
          <a:p>
            <a:pPr lvl="2"/>
            <a:r>
              <a:rPr lang="en-US" dirty="0"/>
              <a:t>How would you rate the overall quality of work done by your work unit?</a:t>
            </a:r>
          </a:p>
          <a:p>
            <a:pPr lvl="1"/>
            <a:r>
              <a:rPr lang="en-US" dirty="0"/>
              <a:t>Rank</a:t>
            </a:r>
          </a:p>
        </p:txBody>
      </p:sp>
    </p:spTree>
    <p:extLst>
      <p:ext uri="{BB962C8B-B14F-4D97-AF65-F5344CB8AC3E}">
        <p14:creationId xmlns:p14="http://schemas.microsoft.com/office/powerpoint/2010/main" val="2469408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p>
        </p:txBody>
      </p:sp>
      <p:sp>
        <p:nvSpPr>
          <p:cNvPr id="3" name="Content Placeholder 2"/>
          <p:cNvSpPr>
            <a:spLocks noGrp="1"/>
          </p:cNvSpPr>
          <p:nvPr>
            <p:ph idx="1"/>
          </p:nvPr>
        </p:nvSpPr>
        <p:spPr/>
        <p:txBody>
          <a:bodyPr/>
          <a:lstStyle/>
          <a:p>
            <a:r>
              <a:rPr lang="en-US" dirty="0"/>
              <a:t>Tweets mentioned 17 federal agencies</a:t>
            </a:r>
          </a:p>
          <a:p>
            <a:pPr lvl="1"/>
            <a:r>
              <a:rPr lang="en-US" dirty="0"/>
              <a:t>EPA, HHS, DHS </a:t>
            </a:r>
            <a:r>
              <a:rPr lang="en-US" dirty="0" err="1"/>
              <a:t>etc</a:t>
            </a:r>
            <a:endParaRPr lang="en-US" dirty="0"/>
          </a:p>
          <a:p>
            <a:pPr lvl="1"/>
            <a:r>
              <a:rPr lang="en-US" dirty="0"/>
              <a:t>Sep 22-27, 2015</a:t>
            </a:r>
          </a:p>
          <a:p>
            <a:pPr lvl="1"/>
            <a:r>
              <a:rPr lang="en-US" dirty="0"/>
              <a:t>N=21825</a:t>
            </a:r>
          </a:p>
          <a:p>
            <a:pPr lvl="1"/>
            <a:r>
              <a:rPr lang="en-US" dirty="0"/>
              <a:t>Python Web Scraping Script</a:t>
            </a:r>
          </a:p>
          <a:p>
            <a:pPr lvl="1"/>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1265" y="636543"/>
            <a:ext cx="3743484" cy="249565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929" y="3267136"/>
            <a:ext cx="4295080" cy="345883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9200" y="3950611"/>
            <a:ext cx="1851325" cy="2816453"/>
          </a:xfrm>
          <a:prstGeom prst="rect">
            <a:avLst/>
          </a:prstGeom>
        </p:spPr>
      </p:pic>
    </p:spTree>
    <p:extLst>
      <p:ext uri="{BB962C8B-B14F-4D97-AF65-F5344CB8AC3E}">
        <p14:creationId xmlns:p14="http://schemas.microsoft.com/office/powerpoint/2010/main" val="21457078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 </a:t>
            </a:r>
          </a:p>
        </p:txBody>
      </p:sp>
      <p:sp>
        <p:nvSpPr>
          <p:cNvPr id="3" name="Content Placeholder 2"/>
          <p:cNvSpPr>
            <a:spLocks noGrp="1"/>
          </p:cNvSpPr>
          <p:nvPr>
            <p:ph idx="1"/>
          </p:nvPr>
        </p:nvSpPr>
        <p:spPr/>
        <p:txBody>
          <a:bodyPr/>
          <a:lstStyle/>
          <a:p>
            <a:r>
              <a:rPr lang="en-US" dirty="0"/>
              <a:t>Training data: Sanders-Twitter Sentiment Corpus</a:t>
            </a:r>
            <a:endParaRPr lang="en-US" dirty="0"/>
          </a:p>
          <a:p>
            <a:pPr lvl="1"/>
            <a:r>
              <a:rPr lang="en-US" dirty="0"/>
              <a:t>5513 hand-classified tweets</a:t>
            </a:r>
          </a:p>
          <a:p>
            <a:pPr lvl="1"/>
            <a:r>
              <a:rPr lang="en-US" dirty="0"/>
              <a:t>positive, negative, neutral and irrelevant</a:t>
            </a:r>
          </a:p>
          <a:p>
            <a:pPr lvl="1"/>
            <a:r>
              <a:rPr lang="en-US" dirty="0"/>
              <a:t>Use only positive and negative</a:t>
            </a:r>
          </a:p>
          <a:p>
            <a:pPr lvl="1"/>
            <a:r>
              <a:rPr lang="en-US" dirty="0"/>
              <a:t>1091 classified tweets, with 572 negative and 519 positive</a:t>
            </a:r>
            <a:endParaRPr lang="en-US" dirty="0"/>
          </a:p>
          <a:p>
            <a:endParaRPr lang="en-US" dirty="0"/>
          </a:p>
        </p:txBody>
      </p:sp>
    </p:spTree>
    <p:extLst>
      <p:ext uri="{BB962C8B-B14F-4D97-AF65-F5344CB8AC3E}">
        <p14:creationId xmlns:p14="http://schemas.microsoft.com/office/powerpoint/2010/main" val="28446116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 </a:t>
            </a:r>
          </a:p>
        </p:txBody>
      </p:sp>
      <p:sp>
        <p:nvSpPr>
          <p:cNvPr id="3" name="Content Placeholder 2"/>
          <p:cNvSpPr>
            <a:spLocks noGrp="1"/>
          </p:cNvSpPr>
          <p:nvPr>
            <p:ph idx="1"/>
          </p:nvPr>
        </p:nvSpPr>
        <p:spPr/>
        <p:txBody>
          <a:bodyPr/>
          <a:lstStyle/>
          <a:p>
            <a:r>
              <a:rPr lang="en-US" dirty="0"/>
              <a:t>SVM Classifier</a:t>
            </a:r>
            <a:endParaRPr lang="en-US" dirty="0"/>
          </a:p>
          <a:p>
            <a:pPr lvl="1"/>
            <a:r>
              <a:rPr lang="en-US" dirty="0"/>
              <a:t>75% training, 25% test</a:t>
            </a:r>
          </a:p>
          <a:p>
            <a:pPr lvl="1"/>
            <a:r>
              <a:rPr lang="en-US" dirty="0"/>
              <a:t>Confusion matrix</a:t>
            </a:r>
          </a:p>
          <a:p>
            <a:pPr lvl="1"/>
            <a:r>
              <a:rPr lang="en-US" dirty="0"/>
              <a:t>81% accuracy</a:t>
            </a:r>
          </a:p>
          <a:p>
            <a:pPr lvl="1"/>
            <a:r>
              <a:rPr lang="en-US" dirty="0"/>
              <a:t>87% specificity</a:t>
            </a:r>
          </a:p>
          <a:p>
            <a:pPr lvl="1"/>
            <a:r>
              <a:rPr lang="en-US" dirty="0"/>
              <a:t>75% sensitivity</a:t>
            </a:r>
          </a:p>
          <a:p>
            <a:pPr lvl="1"/>
            <a:r>
              <a:rPr lang="en-US" dirty="0"/>
              <a:t>Class and probabilities</a:t>
            </a:r>
            <a:endParaRPr lang="en-US" dirty="0"/>
          </a:p>
          <a:p>
            <a:endParaRPr lang="en-US" dirty="0"/>
          </a:p>
        </p:txBody>
      </p:sp>
      <p:pic>
        <p:nvPicPr>
          <p:cNvPr id="5" name="Picture 4"/>
          <p:cNvPicPr>
            <a:picLocks noChangeAspect="1"/>
          </p:cNvPicPr>
          <p:nvPr/>
        </p:nvPicPr>
        <p:blipFill rotWithShape="1">
          <a:blip r:embed="rId2"/>
          <a:srcRect l="27341" t="-1905" r="26094" b="1905"/>
          <a:stretch/>
        </p:blipFill>
        <p:spPr>
          <a:xfrm>
            <a:off x="5233802" y="2946999"/>
            <a:ext cx="5503661" cy="2108589"/>
          </a:xfrm>
          <a:prstGeom prst="rect">
            <a:avLst/>
          </a:prstGeom>
        </p:spPr>
      </p:pic>
    </p:spTree>
    <p:extLst>
      <p:ext uri="{BB962C8B-B14F-4D97-AF65-F5344CB8AC3E}">
        <p14:creationId xmlns:p14="http://schemas.microsoft.com/office/powerpoint/2010/main" val="39337134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spi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ia" id="{CE254F6F-987E-4334-8215-206316D2D022}" vid="{0793ABAA-F8D6-4EB9-BA62-1E931E488D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spia</Template>
  <TotalTime>1908</TotalTime>
  <Words>365</Words>
  <Application>Microsoft Office PowerPoint</Application>
  <PresentationFormat>Widescreen</PresentationFormat>
  <Paragraphs>62</Paragraphs>
  <Slides>13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DengXian</vt:lpstr>
      <vt:lpstr>Arial</vt:lpstr>
      <vt:lpstr>Calibri</vt:lpstr>
      <vt:lpstr>Calibri Light</vt:lpstr>
      <vt:lpstr>Times New Roman</vt:lpstr>
      <vt:lpstr>Wingdings</vt:lpstr>
      <vt:lpstr>spia</vt:lpstr>
      <vt:lpstr>Microsoft Word Document</vt:lpstr>
      <vt:lpstr>Measuring Government Performance Using Sentiments of Tweets: Whether Big Data Match Citizen and Employee Surveys</vt:lpstr>
      <vt:lpstr>Difficulties of measuring government performance</vt:lpstr>
      <vt:lpstr>Big Data in Public Affairs</vt:lpstr>
      <vt:lpstr>Social Media Adoption of US Federal Gov</vt:lpstr>
      <vt:lpstr>Data </vt:lpstr>
      <vt:lpstr>Data</vt:lpstr>
      <vt:lpstr>Data </vt:lpstr>
      <vt:lpstr>Sentiment Analysis </vt:lpstr>
      <vt:lpstr>Sentiment Analysis </vt:lpstr>
      <vt:lpstr>PowerPoint Presentation</vt:lpstr>
      <vt:lpstr>Correlation of Three Ranks</vt:lpstr>
      <vt:lpstr>Correlation of Three Ranks</vt:lpstr>
      <vt:lpstr>Conclusion and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Staying Positive in Public Service:  Characteristics of Federal Employees Who Remain Positive in Spite of Administrative Constraints</dc:title>
  <dc:creator>Jin Roger</dc:creator>
  <cp:lastModifiedBy>Jin Roger</cp:lastModifiedBy>
  <cp:revision>36</cp:revision>
  <cp:lastPrinted>2017-03-15T18:50:19Z</cp:lastPrinted>
  <dcterms:created xsi:type="dcterms:W3CDTF">2017-03-13T19:50:22Z</dcterms:created>
  <dcterms:modified xsi:type="dcterms:W3CDTF">2017-05-02T19:03:25Z</dcterms:modified>
</cp:coreProperties>
</file>