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6"/>
  </p:notesMasterIdLst>
  <p:sldIdLst>
    <p:sldId id="256" r:id="rId2"/>
    <p:sldId id="257" r:id="rId3"/>
    <p:sldId id="258" r:id="rId4"/>
    <p:sldId id="259" r:id="rId5"/>
    <p:sldId id="272" r:id="rId6"/>
    <p:sldId id="265" r:id="rId7"/>
    <p:sldId id="266" r:id="rId8"/>
    <p:sldId id="261" r:id="rId9"/>
    <p:sldId id="263" r:id="rId10"/>
    <p:sldId id="271" r:id="rId11"/>
    <p:sldId id="268" r:id="rId12"/>
    <p:sldId id="269" r:id="rId13"/>
    <p:sldId id="262"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86"/>
    <p:restoredTop sz="66379"/>
  </p:normalViewPr>
  <p:slideViewPr>
    <p:cSldViewPr snapToGrid="0" snapToObjects="1">
      <p:cViewPr>
        <p:scale>
          <a:sx n="69" d="100"/>
          <a:sy n="69" d="100"/>
        </p:scale>
        <p:origin x="108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A8701-A6F6-F949-A2D8-6F98F3942950}" type="datetimeFigureOut">
              <a:rPr lang="en-US" smtClean="0"/>
              <a:t>5/1/17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8E910-1388-6248-BF54-5068EB6DE7C7}" type="slidenum">
              <a:rPr lang="en-US" smtClean="0"/>
              <a:t>‹#›</a:t>
            </a:fld>
            <a:endParaRPr lang="en-US"/>
          </a:p>
        </p:txBody>
      </p:sp>
    </p:spTree>
    <p:extLst>
      <p:ext uri="{BB962C8B-B14F-4D97-AF65-F5344CB8AC3E}">
        <p14:creationId xmlns:p14="http://schemas.microsoft.com/office/powerpoint/2010/main" val="210890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ugeorgia.qualtrics.com/jfe/form/SV_3yBMwYZBqCjXnY9"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 voters perceive patriotic statements through a partisan lens?</a:t>
            </a:r>
            <a:r>
              <a:rPr lang="en-US" sz="1200" kern="1200" baseline="0" dirty="0" smtClean="0">
                <a:solidFill>
                  <a:schemeClr val="tx1"/>
                </a:solidFill>
                <a:effectLst/>
                <a:latin typeface="+mn-lt"/>
                <a:ea typeface="+mn-ea"/>
                <a:cs typeface="+mn-cs"/>
              </a:rPr>
              <a:t> I argue that </a:t>
            </a:r>
            <a:r>
              <a:rPr lang="en-US" sz="1200" kern="1200" dirty="0" smtClean="0">
                <a:solidFill>
                  <a:schemeClr val="tx1"/>
                </a:solidFill>
                <a:effectLst/>
                <a:latin typeface="+mn-lt"/>
                <a:ea typeface="+mn-ea"/>
                <a:cs typeface="+mn-cs"/>
              </a:rPr>
              <a:t>citizens will be more likely to agree with patriotic sentiments and view the source as more credible when the information comes from an official of the same political party. I find that respondents who receive patriotic statements from an official from the opposite party view the source as less credible; while there is no statistical difference in response to patriotic statements between the treatment and control groups, I find that Democrats agree with patriotic statements at a somewhat smaller but statistically significant rate than Republicans regardless of the source of the information. </a:t>
            </a:r>
            <a:r>
              <a:rPr lang="en-US" sz="1200" kern="1200" dirty="0" smtClean="0">
                <a:solidFill>
                  <a:schemeClr val="tx1"/>
                </a:solidFill>
                <a:effectLst/>
                <a:latin typeface="+mn-lt"/>
                <a:ea typeface="+mn-ea"/>
                <a:cs typeface="+mn-cs"/>
              </a:rPr>
              <a:t>I also analyze tweets in the United States containing “#patriotism” and find three distinct topics that align with the theoretical types of patriotism.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2</a:t>
            </a:fld>
            <a:endParaRPr lang="en-US"/>
          </a:p>
        </p:txBody>
      </p:sp>
    </p:spTree>
    <p:extLst>
      <p:ext uri="{BB962C8B-B14F-4D97-AF65-F5344CB8AC3E}">
        <p14:creationId xmlns:p14="http://schemas.microsoft.com/office/powerpoint/2010/main" val="122776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While I do not find support for my main hypothesis (H1), it is not surprising that Democrats feel less warmly towards patriotic sentiment than Republicans given the cur- rent American political landscape. I posit I did not find support for H1 due to phrasing: presenting respondents with fabricated information from the Obama administration does not transport them back in time to a period where a Democrat was in charge of the country. If I were to repeat this survey, I might present the Republican source as a member of the Bush administration so the two are more comparable.</a:t>
            </a:r>
            <a:r>
              <a:rPr lang="en-US" sz="1200" kern="1200" baseline="0" dirty="0" smtClean="0">
                <a:solidFill>
                  <a:schemeClr val="tx1"/>
                </a:solidFill>
                <a:effectLst/>
                <a:latin typeface="+mn-lt"/>
                <a:ea typeface="+mn-ea"/>
                <a:cs typeface="+mn-cs"/>
              </a:rPr>
              <a:t> It seems likely that members of the out-party may feel less patriotic than the in-party, though more data is needed to substantiate this claim. Alternatively, </a:t>
            </a:r>
            <a:r>
              <a:rPr lang="en-US" sz="1200" kern="1200" dirty="0" smtClean="0">
                <a:solidFill>
                  <a:schemeClr val="tx1"/>
                </a:solidFill>
                <a:effectLst/>
                <a:latin typeface="+mn-lt"/>
                <a:ea typeface="+mn-ea"/>
                <a:cs typeface="+mn-cs"/>
              </a:rPr>
              <a:t>the proximity to defeat in an election in which Democrats thought their candidate had a sure chance of winning may have left them feeling left patriotic and these findings may not hold in other elections</a:t>
            </a:r>
            <a:r>
              <a:rPr lang="en-US" sz="1200" kern="1200" baseline="0" dirty="0" smtClean="0">
                <a:solidFill>
                  <a:schemeClr val="tx1"/>
                </a:solidFill>
                <a:effectLst/>
                <a:latin typeface="+mn-lt"/>
                <a:ea typeface="+mn-ea"/>
                <a:cs typeface="+mn-cs"/>
              </a:rPr>
              <a:t> (shoutout to my girl Hillary).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do find support for H2, which suggests that partisans view information from a conflicting source as less credible. I am not quite certain the mechanism linking previous vote and perceived source credibility– perhaps previous voters were more engaged with the election and willing to accept the credibility of a party source regardless of their party ID? That said, there are very few respondents who did not vote in the previous election. Finally, it is also not surprising that wealthier Americans may feel more patriotic than their poorer counterparts regardless of party ID– I imagine it is much easier to feel sanguine about your country when your bank account is also in good health.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t</a:t>
            </a:r>
            <a:r>
              <a:rPr lang="en-US" dirty="0" smtClean="0"/>
              <a:t>weets containing patriotism</a:t>
            </a:r>
            <a:r>
              <a:rPr lang="en-US" baseline="0" dirty="0" smtClean="0"/>
              <a:t> fall into</a:t>
            </a:r>
            <a:r>
              <a:rPr lang="en-US" dirty="0" smtClean="0"/>
              <a:t> three reasonably distinct topics that match theoretical expectations.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11</a:t>
            </a:fld>
            <a:endParaRPr lang="en-US"/>
          </a:p>
        </p:txBody>
      </p:sp>
    </p:spTree>
    <p:extLst>
      <p:ext uri="{BB962C8B-B14F-4D97-AF65-F5344CB8AC3E}">
        <p14:creationId xmlns:p14="http://schemas.microsoft.com/office/powerpoint/2010/main" val="353183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conclude: </a:t>
            </a:r>
            <a:r>
              <a:rPr lang="en-US" sz="1200" kern="1200" dirty="0" smtClean="0">
                <a:solidFill>
                  <a:schemeClr val="tx1"/>
                </a:solidFill>
                <a:effectLst/>
                <a:latin typeface="+mn-lt"/>
                <a:ea typeface="+mn-ea"/>
                <a:cs typeface="+mn-cs"/>
              </a:rPr>
              <a:t>These findings demonstrate differences in agreement with patriotic feelings between parties– not between groups receiving patriotic sentiment from conflicting partisan sources. Instead, it seems more likely that partisans whose team is not in the White House feel less in agreement with patriotic statements.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claim. This paper does provide evidence, though, that the public views information from a source of the opposite party as less credible</a:t>
            </a:r>
            <a:r>
              <a:rPr lang="en-US" sz="1200" kern="1200" baseline="0" dirty="0" smtClean="0">
                <a:solidFill>
                  <a:schemeClr val="tx1"/>
                </a:solidFill>
                <a:effectLst/>
                <a:latin typeface="+mn-lt"/>
                <a:ea typeface="+mn-ea"/>
                <a:cs typeface="+mn-cs"/>
              </a:rPr>
              <a:t> and that tweets discussing patriotism can indeed be separated by theoretical groups.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Questions?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12</a:t>
            </a:fld>
            <a:endParaRPr lang="en-US"/>
          </a:p>
        </p:txBody>
      </p:sp>
    </p:spTree>
    <p:extLst>
      <p:ext uri="{BB962C8B-B14F-4D97-AF65-F5344CB8AC3E}">
        <p14:creationId xmlns:p14="http://schemas.microsoft.com/office/powerpoint/2010/main" val="24104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13</a:t>
            </a:fld>
            <a:endParaRPr lang="en-US"/>
          </a:p>
        </p:txBody>
      </p:sp>
    </p:spTree>
    <p:extLst>
      <p:ext uri="{BB962C8B-B14F-4D97-AF65-F5344CB8AC3E}">
        <p14:creationId xmlns:p14="http://schemas.microsoft.com/office/powerpoint/2010/main" val="117181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Partisanship</a:t>
            </a:r>
            <a:r>
              <a:rPr lang="en-US" baseline="0" dirty="0" smtClean="0"/>
              <a:t> comprises a key component of many people’s identity and can serve as a perceptual lens that can shape the interpretation of events and information, including the credibility of the message and the messenger; I argue that </a:t>
            </a:r>
            <a:r>
              <a:rPr lang="en-US" sz="1200" kern="1200" dirty="0" smtClean="0">
                <a:solidFill>
                  <a:schemeClr val="tx1"/>
                </a:solidFill>
                <a:effectLst/>
                <a:latin typeface="+mn-lt"/>
                <a:ea typeface="+mn-ea"/>
                <a:cs typeface="+mn-cs"/>
              </a:rPr>
              <a:t>that one’s partisan identity plays a key role in the evaluation of partisan officials and political messages.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 Additionally, a given message may not count as much as the identity of the messenger. Because partisanship shapes the way we view the world, voters may perceive political messages in a more negative way when the message comes from an official of the party that conflicts with their party ID, and I argue that voters also evaluate patriotic messages through this partisan lens.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Most political science work focuses on rally-round-the-flag effects and the president’s role in foreign affairs but neglect the importance of regular, every-day patriotic feelings. Political psychology offers most of the patriotism literature, and focuses on two main types of patriotism: blind and constructive. Blind patriotism involves </a:t>
            </a:r>
            <a:r>
              <a:rPr lang="en-US" sz="1200" kern="1200" dirty="0" smtClean="0">
                <a:solidFill>
                  <a:schemeClr val="tx1"/>
                </a:solidFill>
                <a:effectLst/>
                <a:latin typeface="+mn-lt"/>
                <a:ea typeface="+mn-ea"/>
                <a:cs typeface="+mn-cs"/>
              </a:rPr>
              <a:t>a deep, emotional, and unconditional love of country while constructive patriotism involves more critical evaluation of one’s country and its actions.</a:t>
            </a:r>
            <a:r>
              <a:rPr lang="en-US" sz="1200" kern="1200" baseline="0" dirty="0" smtClean="0">
                <a:solidFill>
                  <a:schemeClr val="tx1"/>
                </a:solidFill>
                <a:effectLst/>
                <a:latin typeface="+mn-lt"/>
                <a:ea typeface="+mn-ea"/>
                <a:cs typeface="+mn-cs"/>
              </a:rPr>
              <a:t> Some literature suggests that patriotism is mostly a bipartisan feeling in general but none address how the role of a person’s party ID may function when patriotic messages come from partisan officials; </a:t>
            </a:r>
            <a:r>
              <a:rPr lang="en-US" sz="1200" kern="1200" dirty="0" smtClean="0">
                <a:solidFill>
                  <a:schemeClr val="tx1"/>
                </a:solidFill>
                <a:effectLst/>
                <a:latin typeface="+mn-lt"/>
                <a:ea typeface="+mn-ea"/>
                <a:cs typeface="+mn-cs"/>
              </a:rPr>
              <a:t>I argue that partisanship and the broader political landscape plays an integral role in evaluating patriotic sentiment.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5218E910-1388-6248-BF54-5068EB6DE7C7}" type="slidenum">
              <a:rPr lang="en-US" smtClean="0"/>
              <a:t>3</a:t>
            </a:fld>
            <a:endParaRPr lang="en-US"/>
          </a:p>
        </p:txBody>
      </p:sp>
    </p:spTree>
    <p:extLst>
      <p:ext uri="{BB962C8B-B14F-4D97-AF65-F5344CB8AC3E}">
        <p14:creationId xmlns:p14="http://schemas.microsoft.com/office/powerpoint/2010/main" val="19685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test this, I use an experimental survey </a:t>
            </a:r>
            <a:r>
              <a:rPr lang="en-US" sz="1200" kern="1200" dirty="0" smtClean="0">
                <a:solidFill>
                  <a:schemeClr val="tx1"/>
                </a:solidFill>
                <a:effectLst/>
                <a:latin typeface="+mn-lt"/>
                <a:ea typeface="+mn-ea"/>
                <a:cs typeface="+mn-cs"/>
              </a:rPr>
              <a:t>present respondents with a series of patriotic statements (two are constructive, two are blind, and two are neutral statements) and they are randomly assigned to two groups: the control group receives these statements from an official of the party matching the respondent’s party ID and the treatment group receives these statements from an official opposite from the respondent’s reported party ID. I ask the respondents the degree to which they agree with each statement on a scale from 1-100 and use the mean as a “patriotism score.” I also ask the degree to which the respondent views the source as credible on a sliding scale from 1-100. The survey was created in </a:t>
            </a:r>
            <a:r>
              <a:rPr lang="en-US" sz="1200" kern="1200" dirty="0" err="1" smtClean="0">
                <a:solidFill>
                  <a:schemeClr val="tx1"/>
                </a:solidFill>
                <a:effectLst/>
                <a:latin typeface="+mn-lt"/>
                <a:ea typeface="+mn-ea"/>
                <a:cs typeface="+mn-cs"/>
              </a:rPr>
              <a:t>Qualtrics</a:t>
            </a:r>
            <a:r>
              <a:rPr lang="en-US" sz="1200" kern="1200" dirty="0" smtClean="0">
                <a:solidFill>
                  <a:schemeClr val="tx1"/>
                </a:solidFill>
                <a:effectLst/>
                <a:latin typeface="+mn-lt"/>
                <a:ea typeface="+mn-ea"/>
                <a:cs typeface="+mn-cs"/>
              </a:rPr>
              <a:t> and distributed via Amazon’s Mechanical Turk to 122 anonymous respondents.</a:t>
            </a:r>
            <a:r>
              <a:rPr lang="en-US" sz="1200" kern="1200" baseline="0" dirty="0" smtClean="0">
                <a:solidFill>
                  <a:schemeClr val="tx1"/>
                </a:solidFill>
                <a:effectLst/>
                <a:latin typeface="+mn-lt"/>
                <a:ea typeface="+mn-ea"/>
                <a:cs typeface="+mn-cs"/>
              </a:rPr>
              <a:t> To get a better idea of the survey, let’s take a look: </a:t>
            </a:r>
            <a:r>
              <a:rPr lang="en-US" sz="1200" b="0" i="0" u="none" strike="noStrike" kern="1200" dirty="0" smtClean="0">
                <a:solidFill>
                  <a:schemeClr val="tx1"/>
                </a:solidFill>
                <a:effectLst/>
                <a:latin typeface="+mn-lt"/>
                <a:ea typeface="+mn-ea"/>
                <a:cs typeface="+mn-cs"/>
                <a:hlinkClick r:id="rId3"/>
              </a:rPr>
              <a:t>https://ugeorgia.qualtrics.com/jfe/form/SV_3yBMwYZBqCjXnY9</a:t>
            </a:r>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4</a:t>
            </a:fld>
            <a:endParaRPr lang="en-US"/>
          </a:p>
        </p:txBody>
      </p:sp>
    </p:spTree>
    <p:extLst>
      <p:ext uri="{BB962C8B-B14F-4D97-AF65-F5344CB8AC3E}">
        <p14:creationId xmlns:p14="http://schemas.microsoft.com/office/powerpoint/2010/main" val="14436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5</a:t>
            </a:fld>
            <a:endParaRPr lang="en-US"/>
          </a:p>
        </p:txBody>
      </p:sp>
    </p:spTree>
    <p:extLst>
      <p:ext uri="{BB962C8B-B14F-4D97-AF65-F5344CB8AC3E}">
        <p14:creationId xmlns:p14="http://schemas.microsoft.com/office/powerpoint/2010/main" val="189575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hypothesize the following: </a:t>
            </a:r>
          </a:p>
          <a:p>
            <a:endParaRPr lang="en-US" dirty="0" smtClean="0"/>
          </a:p>
          <a:p>
            <a:r>
              <a:rPr lang="en-US" sz="1200" kern="1200" dirty="0" smtClean="0">
                <a:solidFill>
                  <a:schemeClr val="tx1"/>
                </a:solidFill>
                <a:effectLst/>
                <a:latin typeface="+mn-lt"/>
                <a:ea typeface="+mn-ea"/>
                <a:cs typeface="+mn-cs"/>
              </a:rPr>
              <a:t>H1: Respondents who receive information from an official of the opposite party will agree less with patriotic sentiment than those who receive the information from an official of the matching party.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H2: Respondents who receive information from an official of the opposite party will perceive the source as less credible than those who receive the information from an official of the matching party. </a:t>
            </a:r>
          </a:p>
          <a:p>
            <a:endParaRPr lang="en-US" dirty="0" smtClean="0"/>
          </a:p>
          <a:p>
            <a:r>
              <a:rPr lang="en-US" dirty="0" smtClean="0"/>
              <a:t>H3: Tweets containing the hashtag "patriotism" will adhere to the two main types of patriotism discussed in political science literature: blind and constructive. </a:t>
            </a:r>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6</a:t>
            </a:fld>
            <a:endParaRPr lang="en-US"/>
          </a:p>
        </p:txBody>
      </p:sp>
    </p:spTree>
    <p:extLst>
      <p:ext uri="{BB962C8B-B14F-4D97-AF65-F5344CB8AC3E}">
        <p14:creationId xmlns:p14="http://schemas.microsoft.com/office/powerpoint/2010/main" val="190208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 we find? </a:t>
            </a:r>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7</a:t>
            </a:fld>
            <a:endParaRPr lang="en-US"/>
          </a:p>
        </p:txBody>
      </p:sp>
    </p:spTree>
    <p:extLst>
      <p:ext uri="{BB962C8B-B14F-4D97-AF65-F5344CB8AC3E}">
        <p14:creationId xmlns:p14="http://schemas.microsoft.com/office/powerpoint/2010/main" val="189282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find that respondents who receive patriotic statements from an official of the </a:t>
            </a:r>
            <a:r>
              <a:rPr lang="en-US" sz="1200" kern="1200" dirty="0" err="1" smtClean="0">
                <a:solidFill>
                  <a:schemeClr val="tx1"/>
                </a:solidFill>
                <a:effectLst/>
                <a:latin typeface="+mn-lt"/>
                <a:ea typeface="+mn-ea"/>
                <a:cs typeface="+mn-cs"/>
              </a:rPr>
              <a:t>oppo</a:t>
            </a:r>
            <a:r>
              <a:rPr lang="en-US" sz="1200" kern="1200" dirty="0" smtClean="0">
                <a:solidFill>
                  <a:schemeClr val="tx1"/>
                </a:solidFill>
                <a:effectLst/>
                <a:latin typeface="+mn-lt"/>
                <a:ea typeface="+mn-ea"/>
                <a:cs typeface="+mn-cs"/>
              </a:rPr>
              <a:t>- site party rate the perceived credibility of the information source an average of 10.058 points lower than those in the control group, ceteris paribus; while there is no statistical difference in response to patriotic statements between the treatment and control groups, I find that Democrats agree with patriotic statements an average of 10.117 lower than Republicans regardless of the source of the information, all else equal. Additionally, I find that those who voted in the previous presidential election rate the perceived credibility of the source 14.167 points, on average and all else equal, higher than those who did not vote. I also find a small but statistically significant positive relationship between income and agreement with patriotic statements. </a:t>
            </a:r>
            <a:endParaRPr lang="en-US" dirty="0" smtClean="0"/>
          </a:p>
          <a:p>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8</a:t>
            </a:fld>
            <a:endParaRPr lang="en-US"/>
          </a:p>
        </p:txBody>
      </p:sp>
    </p:spTree>
    <p:extLst>
      <p:ext uri="{BB962C8B-B14F-4D97-AF65-F5344CB8AC3E}">
        <p14:creationId xmlns:p14="http://schemas.microsoft.com/office/powerpoint/2010/main" val="180411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find that respondents who receive patriotic statements from an official of the </a:t>
            </a:r>
            <a:r>
              <a:rPr lang="en-US" sz="1200" kern="1200" dirty="0" err="1" smtClean="0">
                <a:solidFill>
                  <a:schemeClr val="tx1"/>
                </a:solidFill>
                <a:effectLst/>
                <a:latin typeface="+mn-lt"/>
                <a:ea typeface="+mn-ea"/>
                <a:cs typeface="+mn-cs"/>
              </a:rPr>
              <a:t>oppo</a:t>
            </a:r>
            <a:r>
              <a:rPr lang="en-US" sz="1200" kern="1200" dirty="0" smtClean="0">
                <a:solidFill>
                  <a:schemeClr val="tx1"/>
                </a:solidFill>
                <a:effectLst/>
                <a:latin typeface="+mn-lt"/>
                <a:ea typeface="+mn-ea"/>
                <a:cs typeface="+mn-cs"/>
              </a:rPr>
              <a:t>- site party rate the perceived credibility of the information source an average of 10.058 points lower than those in the control group, ceteris paribus; while there is no statistical difference in response to patriotic statements between the treatment and control groups, I find that Democrats agree with patriotic statements an average of 10.117 lower than Republicans regardless of the source of the information, all else equal. Additionally, I find that those who voted in the previous presidential election rate the perceived credibility of the source 14.167 points, on average and all else equal, higher than those who did not vote. I also find a small but statistically significant positive relationship between income and agreement with patriotic statements. </a:t>
            </a:r>
            <a:endParaRPr lang="en-US" dirty="0" smtClean="0"/>
          </a:p>
          <a:p>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9</a:t>
            </a:fld>
            <a:endParaRPr lang="en-US"/>
          </a:p>
        </p:txBody>
      </p:sp>
    </p:spTree>
    <p:extLst>
      <p:ext uri="{BB962C8B-B14F-4D97-AF65-F5344CB8AC3E}">
        <p14:creationId xmlns:p14="http://schemas.microsoft.com/office/powerpoint/2010/main" val="1067630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appears tweets containing the hashtag patriotism fall pretty clearly into the groups described</a:t>
            </a:r>
            <a:r>
              <a:rPr lang="en-US" baseline="0" dirty="0" smtClean="0"/>
              <a:t> in the literature about patriotism. Topic 1 seems to be made up of blind patriotism based on words like flag, </a:t>
            </a:r>
            <a:r>
              <a:rPr lang="en-US" baseline="0" dirty="0" err="1" smtClean="0"/>
              <a:t>americafirst</a:t>
            </a:r>
            <a:r>
              <a:rPr lang="en-US" baseline="0" dirty="0" smtClean="0"/>
              <a:t>, </a:t>
            </a:r>
            <a:r>
              <a:rPr lang="en-US" baseline="0" dirty="0" err="1" smtClean="0"/>
              <a:t>america</a:t>
            </a:r>
            <a:r>
              <a:rPr lang="en-US" baseline="0" dirty="0" smtClean="0"/>
              <a:t>, etc. Topic 2 seems to be constructive quotes, noting features like xenophobia and racism. Finally, topic 3 seems to involve patriotism as it relates to foreign affairs, given words like war and global. </a:t>
            </a:r>
            <a:endParaRPr lang="en-US" dirty="0"/>
          </a:p>
        </p:txBody>
      </p:sp>
      <p:sp>
        <p:nvSpPr>
          <p:cNvPr id="4" name="Slide Number Placeholder 3"/>
          <p:cNvSpPr>
            <a:spLocks noGrp="1"/>
          </p:cNvSpPr>
          <p:nvPr>
            <p:ph type="sldNum" sz="quarter" idx="10"/>
          </p:nvPr>
        </p:nvSpPr>
        <p:spPr/>
        <p:txBody>
          <a:bodyPr/>
          <a:lstStyle/>
          <a:p>
            <a:fld id="{5218E910-1388-6248-BF54-5068EB6DE7C7}" type="slidenum">
              <a:rPr lang="en-US" smtClean="0"/>
              <a:t>10</a:t>
            </a:fld>
            <a:endParaRPr lang="en-US"/>
          </a:p>
        </p:txBody>
      </p:sp>
    </p:spTree>
    <p:extLst>
      <p:ext uri="{BB962C8B-B14F-4D97-AF65-F5344CB8AC3E}">
        <p14:creationId xmlns:p14="http://schemas.microsoft.com/office/powerpoint/2010/main" val="24737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ugeorgia.qualtrics.com/jfe/form/SV_3yBMwYZBqCjXnY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Partisan patriot</a:t>
            </a:r>
            <a:endParaRPr lang="en-US" dirty="0"/>
          </a:p>
        </p:txBody>
      </p:sp>
      <p:sp>
        <p:nvSpPr>
          <p:cNvPr id="3" name="Subtitle 2"/>
          <p:cNvSpPr>
            <a:spLocks noGrp="1"/>
          </p:cNvSpPr>
          <p:nvPr>
            <p:ph type="subTitle" idx="1"/>
          </p:nvPr>
        </p:nvSpPr>
        <p:spPr/>
        <p:txBody>
          <a:bodyPr/>
          <a:lstStyle/>
          <a:p>
            <a:r>
              <a:rPr lang="en-US" dirty="0" smtClean="0"/>
              <a:t>Sam Marcotte</a:t>
            </a:r>
          </a:p>
          <a:p>
            <a:endParaRPr lang="en-US" dirty="0"/>
          </a:p>
        </p:txBody>
      </p:sp>
    </p:spTree>
    <p:extLst>
      <p:ext uri="{BB962C8B-B14F-4D97-AF65-F5344CB8AC3E}">
        <p14:creationId xmlns:p14="http://schemas.microsoft.com/office/powerpoint/2010/main" val="1759856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984408"/>
              </p:ext>
            </p:extLst>
          </p:nvPr>
        </p:nvGraphicFramePr>
        <p:xfrm>
          <a:off x="3196827" y="2339847"/>
          <a:ext cx="5798346" cy="4259850"/>
        </p:xfrm>
        <a:graphic>
          <a:graphicData uri="http://schemas.openxmlformats.org/drawingml/2006/table">
            <a:tbl>
              <a:tblPr firstRow="1" bandRow="1">
                <a:tableStyleId>{93296810-A885-4BE3-A3E7-6D5BEEA58F35}</a:tableStyleId>
              </a:tblPr>
              <a:tblGrid>
                <a:gridCol w="1932782"/>
                <a:gridCol w="1932782"/>
                <a:gridCol w="1932782"/>
              </a:tblGrid>
              <a:tr h="386321">
                <a:tc>
                  <a:txBody>
                    <a:bodyPr/>
                    <a:lstStyle/>
                    <a:p>
                      <a:r>
                        <a:rPr lang="en-US" dirty="0" smtClean="0"/>
                        <a:t>Topic 1</a:t>
                      </a:r>
                      <a:endParaRPr lang="en-US" dirty="0"/>
                    </a:p>
                  </a:txBody>
                  <a:tcPr/>
                </a:tc>
                <a:tc>
                  <a:txBody>
                    <a:bodyPr/>
                    <a:lstStyle/>
                    <a:p>
                      <a:r>
                        <a:rPr lang="en-US" dirty="0" smtClean="0"/>
                        <a:t>Topic 2</a:t>
                      </a:r>
                      <a:endParaRPr lang="en-US" dirty="0"/>
                    </a:p>
                  </a:txBody>
                  <a:tcPr/>
                </a:tc>
                <a:tc>
                  <a:txBody>
                    <a:bodyPr/>
                    <a:lstStyle/>
                    <a:p>
                      <a:r>
                        <a:rPr lang="en-US" dirty="0" smtClean="0"/>
                        <a:t>Topic 3</a:t>
                      </a:r>
                      <a:endParaRPr lang="en-US" dirty="0"/>
                    </a:p>
                  </a:txBody>
                  <a:tcPr/>
                </a:tc>
              </a:tr>
              <a:tr h="396640">
                <a:tc>
                  <a:txBody>
                    <a:bodyPr/>
                    <a:lstStyle/>
                    <a:p>
                      <a:r>
                        <a:rPr lang="en-US" dirty="0" smtClean="0"/>
                        <a:t>patriot </a:t>
                      </a:r>
                    </a:p>
                  </a:txBody>
                  <a:tcPr/>
                </a:tc>
                <a:tc>
                  <a:txBody>
                    <a:bodyPr/>
                    <a:lstStyle/>
                    <a:p>
                      <a:r>
                        <a:rPr lang="en-US" dirty="0" smtClean="0"/>
                        <a:t>patriot</a:t>
                      </a:r>
                    </a:p>
                  </a:txBody>
                  <a:tcPr/>
                </a:tc>
                <a:tc>
                  <a:txBody>
                    <a:bodyPr/>
                    <a:lstStyle/>
                    <a:p>
                      <a:r>
                        <a:rPr lang="en-US" dirty="0" smtClean="0"/>
                        <a:t>patriot</a:t>
                      </a:r>
                      <a:endParaRPr lang="en-US" dirty="0"/>
                    </a:p>
                  </a:txBody>
                  <a:tcPr/>
                </a:tc>
              </a:tr>
              <a:tr h="386321">
                <a:tc>
                  <a:txBody>
                    <a:bodyPr/>
                    <a:lstStyle/>
                    <a:p>
                      <a:r>
                        <a:rPr lang="en-US" dirty="0" smtClean="0"/>
                        <a:t>flag</a:t>
                      </a:r>
                    </a:p>
                  </a:txBody>
                  <a:tcPr/>
                </a:tc>
                <a:tc>
                  <a:txBody>
                    <a:bodyPr/>
                    <a:lstStyle/>
                    <a:p>
                      <a:r>
                        <a:rPr lang="en-US" dirty="0" err="1" smtClean="0"/>
                        <a:t>peopl</a:t>
                      </a:r>
                      <a:endParaRPr lang="en-US" dirty="0"/>
                    </a:p>
                  </a:txBody>
                  <a:tcPr/>
                </a:tc>
                <a:tc>
                  <a:txBody>
                    <a:bodyPr/>
                    <a:lstStyle/>
                    <a:p>
                      <a:r>
                        <a:rPr lang="en-US" dirty="0" smtClean="0"/>
                        <a:t>jack</a:t>
                      </a:r>
                      <a:endParaRPr lang="en-US" dirty="0"/>
                    </a:p>
                  </a:txBody>
                  <a:tcPr/>
                </a:tc>
              </a:tr>
              <a:tr h="386321">
                <a:tc>
                  <a:txBody>
                    <a:bodyPr/>
                    <a:lstStyle/>
                    <a:p>
                      <a:r>
                        <a:rPr lang="en-US" dirty="0" smtClean="0"/>
                        <a:t>amp</a:t>
                      </a:r>
                      <a:endParaRPr lang="en-US" dirty="0"/>
                    </a:p>
                  </a:txBody>
                  <a:tcPr/>
                </a:tc>
                <a:tc>
                  <a:txBody>
                    <a:bodyPr/>
                    <a:lstStyle/>
                    <a:p>
                      <a:r>
                        <a:rPr lang="en-US" dirty="0" smtClean="0"/>
                        <a:t>need</a:t>
                      </a:r>
                      <a:endParaRPr lang="en-US" dirty="0"/>
                    </a:p>
                  </a:txBody>
                  <a:tcPr/>
                </a:tc>
                <a:tc>
                  <a:txBody>
                    <a:bodyPr/>
                    <a:lstStyle/>
                    <a:p>
                      <a:r>
                        <a:rPr lang="en-US" dirty="0" smtClean="0"/>
                        <a:t>war</a:t>
                      </a:r>
                      <a:endParaRPr lang="en-US" dirty="0"/>
                    </a:p>
                  </a:txBody>
                  <a:tcPr/>
                </a:tc>
              </a:tr>
              <a:tr h="386321">
                <a:tc>
                  <a:txBody>
                    <a:bodyPr/>
                    <a:lstStyle/>
                    <a:p>
                      <a:r>
                        <a:rPr lang="en-US" dirty="0" err="1" smtClean="0"/>
                        <a:t>meettheserb</a:t>
                      </a:r>
                      <a:endParaRPr lang="en-US" dirty="0"/>
                    </a:p>
                  </a:txBody>
                  <a:tcPr/>
                </a:tc>
                <a:tc>
                  <a:txBody>
                    <a:bodyPr/>
                    <a:lstStyle/>
                    <a:p>
                      <a:r>
                        <a:rPr lang="en-US" dirty="0" smtClean="0"/>
                        <a:t>stop</a:t>
                      </a:r>
                      <a:endParaRPr lang="en-US" dirty="0"/>
                    </a:p>
                  </a:txBody>
                  <a:tcPr/>
                </a:tc>
                <a:tc>
                  <a:txBody>
                    <a:bodyPr/>
                    <a:lstStyle/>
                    <a:p>
                      <a:r>
                        <a:rPr lang="en-US" dirty="0" smtClean="0"/>
                        <a:t>global</a:t>
                      </a:r>
                      <a:endParaRPr lang="en-US" dirty="0"/>
                    </a:p>
                  </a:txBody>
                  <a:tcPr/>
                </a:tc>
              </a:tr>
              <a:tr h="386321">
                <a:tc>
                  <a:txBody>
                    <a:bodyPr/>
                    <a:lstStyle/>
                    <a:p>
                      <a:r>
                        <a:rPr lang="en-US" dirty="0" smtClean="0"/>
                        <a:t>mean</a:t>
                      </a:r>
                      <a:endParaRPr lang="en-US" dirty="0"/>
                    </a:p>
                  </a:txBody>
                  <a:tcPr/>
                </a:tc>
                <a:tc>
                  <a:txBody>
                    <a:bodyPr/>
                    <a:lstStyle/>
                    <a:p>
                      <a:r>
                        <a:rPr lang="en-US" dirty="0" err="1" smtClean="0"/>
                        <a:t>confus</a:t>
                      </a:r>
                      <a:endParaRPr lang="en-US" dirty="0"/>
                    </a:p>
                  </a:txBody>
                  <a:tcPr/>
                </a:tc>
                <a:tc>
                  <a:txBody>
                    <a:bodyPr/>
                    <a:lstStyle/>
                    <a:p>
                      <a:r>
                        <a:rPr lang="en-US" dirty="0" smtClean="0"/>
                        <a:t>union</a:t>
                      </a:r>
                      <a:endParaRPr lang="en-US" dirty="0"/>
                    </a:p>
                  </a:txBody>
                  <a:tcPr/>
                </a:tc>
              </a:tr>
              <a:tr h="386321">
                <a:tc>
                  <a:txBody>
                    <a:bodyPr/>
                    <a:lstStyle/>
                    <a:p>
                      <a:r>
                        <a:rPr lang="en-US" dirty="0" smtClean="0"/>
                        <a:t>get</a:t>
                      </a:r>
                      <a:endParaRPr lang="en-US" dirty="0"/>
                    </a:p>
                  </a:txBody>
                  <a:tcPr/>
                </a:tc>
                <a:tc>
                  <a:txBody>
                    <a:bodyPr/>
                    <a:lstStyle/>
                    <a:p>
                      <a:r>
                        <a:rPr lang="en-US" dirty="0" err="1" smtClean="0"/>
                        <a:t>johnsen</a:t>
                      </a:r>
                      <a:endParaRPr lang="en-US" dirty="0"/>
                    </a:p>
                  </a:txBody>
                  <a:tcPr/>
                </a:tc>
                <a:tc>
                  <a:txBody>
                    <a:bodyPr/>
                    <a:lstStyle/>
                    <a:p>
                      <a:r>
                        <a:rPr lang="en-US" dirty="0" smtClean="0"/>
                        <a:t>place</a:t>
                      </a:r>
                      <a:endParaRPr lang="en-US" dirty="0"/>
                    </a:p>
                  </a:txBody>
                  <a:tcPr/>
                </a:tc>
              </a:tr>
              <a:tr h="386321">
                <a:tc>
                  <a:txBody>
                    <a:bodyPr/>
                    <a:lstStyle/>
                    <a:p>
                      <a:r>
                        <a:rPr lang="en-US" dirty="0" err="1" smtClean="0"/>
                        <a:t>americafirst</a:t>
                      </a:r>
                      <a:endParaRPr lang="en-US" dirty="0"/>
                    </a:p>
                  </a:txBody>
                  <a:tcPr/>
                </a:tc>
                <a:tc>
                  <a:txBody>
                    <a:bodyPr/>
                    <a:lstStyle/>
                    <a:p>
                      <a:r>
                        <a:rPr lang="en-US" dirty="0" err="1" smtClean="0"/>
                        <a:t>maria</a:t>
                      </a:r>
                      <a:endParaRPr lang="en-US" dirty="0"/>
                    </a:p>
                  </a:txBody>
                  <a:tcPr/>
                </a:tc>
                <a:tc>
                  <a:txBody>
                    <a:bodyPr/>
                    <a:lstStyle/>
                    <a:p>
                      <a:r>
                        <a:rPr lang="en-US" dirty="0" smtClean="0"/>
                        <a:t>direct</a:t>
                      </a:r>
                      <a:endParaRPr lang="en-US" dirty="0"/>
                    </a:p>
                  </a:txBody>
                  <a:tcPr/>
                </a:tc>
              </a:tr>
              <a:tr h="386321">
                <a:tc>
                  <a:txBody>
                    <a:bodyPr/>
                    <a:lstStyle/>
                    <a:p>
                      <a:r>
                        <a:rPr lang="en-US" dirty="0" err="1" smtClean="0"/>
                        <a:t>countri</a:t>
                      </a:r>
                      <a:endParaRPr lang="en-US" dirty="0" smtClean="0"/>
                    </a:p>
                  </a:txBody>
                  <a:tcPr/>
                </a:tc>
                <a:tc>
                  <a:txBody>
                    <a:bodyPr/>
                    <a:lstStyle/>
                    <a:p>
                      <a:r>
                        <a:rPr lang="en-US" dirty="0" smtClean="0"/>
                        <a:t>xenophobia</a:t>
                      </a:r>
                      <a:endParaRPr lang="en-US" dirty="0"/>
                    </a:p>
                  </a:txBody>
                  <a:tcPr/>
                </a:tc>
                <a:tc>
                  <a:txBody>
                    <a:bodyPr/>
                    <a:lstStyle/>
                    <a:p>
                      <a:r>
                        <a:rPr lang="en-US" dirty="0" err="1" smtClean="0"/>
                        <a:t>durat</a:t>
                      </a:r>
                      <a:endParaRPr lang="en-US" dirty="0"/>
                    </a:p>
                  </a:txBody>
                  <a:tcPr/>
                </a:tc>
              </a:tr>
              <a:tr h="386321">
                <a:tc>
                  <a:txBody>
                    <a:bodyPr/>
                    <a:lstStyle/>
                    <a:p>
                      <a:r>
                        <a:rPr lang="en-US" dirty="0" err="1" smtClean="0"/>
                        <a:t>america</a:t>
                      </a:r>
                      <a:endParaRPr lang="en-US" dirty="0"/>
                    </a:p>
                  </a:txBody>
                  <a:tcPr/>
                </a:tc>
                <a:tc>
                  <a:txBody>
                    <a:bodyPr/>
                    <a:lstStyle/>
                    <a:p>
                      <a:r>
                        <a:rPr lang="en-US" dirty="0" smtClean="0"/>
                        <a:t>racism</a:t>
                      </a:r>
                      <a:endParaRPr lang="en-US" dirty="0"/>
                    </a:p>
                  </a:txBody>
                  <a:tcPr/>
                </a:tc>
                <a:tc>
                  <a:txBody>
                    <a:bodyPr/>
                    <a:lstStyle/>
                    <a:p>
                      <a:r>
                        <a:rPr lang="en-US" dirty="0" err="1" smtClean="0"/>
                        <a:t>hooya</a:t>
                      </a:r>
                      <a:endParaRPr lang="en-US" dirty="0"/>
                    </a:p>
                  </a:txBody>
                  <a:tcPr/>
                </a:tc>
              </a:tr>
              <a:tr h="386321">
                <a:tc>
                  <a:txBody>
                    <a:bodyPr/>
                    <a:lstStyle/>
                    <a:p>
                      <a:r>
                        <a:rPr lang="en-US" dirty="0" err="1" smtClean="0"/>
                        <a:t>india</a:t>
                      </a:r>
                      <a:endParaRPr lang="en-US" dirty="0"/>
                    </a:p>
                  </a:txBody>
                  <a:tcPr/>
                </a:tc>
                <a:tc>
                  <a:txBody>
                    <a:bodyPr/>
                    <a:lstStyle/>
                    <a:p>
                      <a:r>
                        <a:rPr lang="en-US" dirty="0" err="1" smtClean="0"/>
                        <a:t>htt</a:t>
                      </a:r>
                      <a:endParaRPr lang="en-US" dirty="0"/>
                    </a:p>
                  </a:txBody>
                  <a:tcPr/>
                </a:tc>
                <a:tc>
                  <a:txBody>
                    <a:bodyPr/>
                    <a:lstStyle/>
                    <a:p>
                      <a:r>
                        <a:rPr lang="en-US" dirty="0" err="1" smtClean="0"/>
                        <a:t>navi</a:t>
                      </a:r>
                      <a:endParaRPr lang="en-US" dirty="0"/>
                    </a:p>
                  </a:txBody>
                  <a:tcPr/>
                </a:tc>
              </a:tr>
            </a:tbl>
          </a:graphicData>
        </a:graphic>
      </p:graphicFrame>
    </p:spTree>
    <p:extLst>
      <p:ext uri="{BB962C8B-B14F-4D97-AF65-F5344CB8AC3E}">
        <p14:creationId xmlns:p14="http://schemas.microsoft.com/office/powerpoint/2010/main" val="160708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 find no support for H1</a:t>
            </a:r>
          </a:p>
          <a:p>
            <a:pPr lvl="1"/>
            <a:r>
              <a:rPr lang="en-US" dirty="0" smtClean="0"/>
              <a:t>But Democrats feel less patriotic than Republicans regardless of the information source</a:t>
            </a:r>
          </a:p>
          <a:p>
            <a:r>
              <a:rPr lang="en-US" dirty="0" smtClean="0"/>
              <a:t>Support for H2. </a:t>
            </a:r>
          </a:p>
          <a:p>
            <a:pPr lvl="1"/>
            <a:r>
              <a:rPr lang="en-US" dirty="0" smtClean="0"/>
              <a:t>Partisans view a source as less credible when it comes from a member of the opposite party</a:t>
            </a:r>
          </a:p>
          <a:p>
            <a:r>
              <a:rPr lang="en-US" dirty="0" smtClean="0"/>
              <a:t>Also: rich people feel more patriotic </a:t>
            </a:r>
          </a:p>
          <a:p>
            <a:r>
              <a:rPr lang="en-US" dirty="0" smtClean="0"/>
              <a:t>Tweets contain three reasonably distinct topics that match theoretical expectations.</a:t>
            </a:r>
            <a:endParaRPr lang="en-US" dirty="0"/>
          </a:p>
        </p:txBody>
      </p:sp>
    </p:spTree>
    <p:extLst>
      <p:ext uri="{BB962C8B-B14F-4D97-AF65-F5344CB8AC3E}">
        <p14:creationId xmlns:p14="http://schemas.microsoft.com/office/powerpoint/2010/main" val="23032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141578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Extra slides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3134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502" y="3761603"/>
            <a:ext cx="5080000" cy="28067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252" y="195991"/>
            <a:ext cx="6540500" cy="3327400"/>
          </a:xfrm>
          <a:prstGeom prst="rect">
            <a:avLst/>
          </a:prstGeom>
        </p:spPr>
      </p:pic>
    </p:spTree>
    <p:extLst>
      <p:ext uri="{BB962C8B-B14F-4D97-AF65-F5344CB8AC3E}">
        <p14:creationId xmlns:p14="http://schemas.microsoft.com/office/powerpoint/2010/main" val="361970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Do voters perceive patriotic statements through a partisan </a:t>
            </a:r>
            <a:r>
              <a:rPr lang="en-US" dirty="0" smtClean="0"/>
              <a:t>lens?</a:t>
            </a:r>
          </a:p>
          <a:p>
            <a:endParaRPr lang="en-US" dirty="0"/>
          </a:p>
        </p:txBody>
      </p:sp>
    </p:spTree>
    <p:extLst>
      <p:ext uri="{BB962C8B-B14F-4D97-AF65-F5344CB8AC3E}">
        <p14:creationId xmlns:p14="http://schemas.microsoft.com/office/powerpoint/2010/main" val="439508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Social Identity Theory </a:t>
            </a:r>
          </a:p>
          <a:p>
            <a:pPr lvl="1"/>
            <a:r>
              <a:rPr lang="en-US" dirty="0"/>
              <a:t>P</a:t>
            </a:r>
            <a:r>
              <a:rPr lang="en-US" dirty="0" smtClean="0"/>
              <a:t>artisanship </a:t>
            </a:r>
            <a:r>
              <a:rPr lang="en-US" dirty="0"/>
              <a:t>serves as a perceptual lens that </a:t>
            </a:r>
            <a:r>
              <a:rPr lang="en-US" dirty="0" smtClean="0"/>
              <a:t>can shape interpretation </a:t>
            </a:r>
            <a:r>
              <a:rPr lang="en-US" dirty="0"/>
              <a:t>of events and information, including the credibility of the message and the messenger</a:t>
            </a:r>
            <a:r>
              <a:rPr lang="en-US" dirty="0" smtClean="0"/>
              <a:t>. (</a:t>
            </a:r>
            <a:r>
              <a:rPr lang="nb-NO" dirty="0"/>
              <a:t>Greene 1999, 2002, 2004; </a:t>
            </a:r>
            <a:r>
              <a:rPr lang="nb-NO" dirty="0" err="1"/>
              <a:t>Huddy</a:t>
            </a:r>
            <a:r>
              <a:rPr lang="nb-NO" dirty="0"/>
              <a:t> et al. 2015</a:t>
            </a:r>
            <a:r>
              <a:rPr lang="en-US" dirty="0" smtClean="0"/>
              <a:t>).</a:t>
            </a:r>
          </a:p>
          <a:p>
            <a:r>
              <a:rPr lang="en-US" dirty="0" smtClean="0"/>
              <a:t>Messaging </a:t>
            </a:r>
          </a:p>
          <a:p>
            <a:pPr lvl="1"/>
            <a:r>
              <a:rPr lang="en-US" dirty="0"/>
              <a:t>T</a:t>
            </a:r>
            <a:r>
              <a:rPr lang="en-US" dirty="0" smtClean="0"/>
              <a:t>he </a:t>
            </a:r>
            <a:r>
              <a:rPr lang="en-US" dirty="0"/>
              <a:t>message </a:t>
            </a:r>
            <a:r>
              <a:rPr lang="en-US" dirty="0" smtClean="0"/>
              <a:t>may not </a:t>
            </a:r>
            <a:r>
              <a:rPr lang="en-US" dirty="0"/>
              <a:t>count as much as the </a:t>
            </a:r>
            <a:r>
              <a:rPr lang="en-US" dirty="0" smtClean="0"/>
              <a:t>messenger (</a:t>
            </a:r>
            <a:r>
              <a:rPr lang="en-US" dirty="0"/>
              <a:t>Baum and </a:t>
            </a:r>
            <a:r>
              <a:rPr lang="en-US" dirty="0" err="1"/>
              <a:t>Groeling</a:t>
            </a:r>
            <a:r>
              <a:rPr lang="en-US" dirty="0"/>
              <a:t> 2008</a:t>
            </a:r>
            <a:r>
              <a:rPr lang="en-US" dirty="0" smtClean="0"/>
              <a:t>).</a:t>
            </a:r>
          </a:p>
          <a:p>
            <a:r>
              <a:rPr lang="en-US" dirty="0" smtClean="0"/>
              <a:t>Patriotism </a:t>
            </a:r>
          </a:p>
          <a:p>
            <a:pPr lvl="1"/>
            <a:r>
              <a:rPr lang="en-US" dirty="0" smtClean="0"/>
              <a:t>Little work focuses on patriotic sentiment in general and more on rally-round-the-flag effects (e.g. </a:t>
            </a:r>
            <a:r>
              <a:rPr lang="en-US" dirty="0"/>
              <a:t>S</a:t>
            </a:r>
            <a:r>
              <a:rPr lang="en-US" dirty="0" smtClean="0"/>
              <a:t>ullivan 1992, Huddy 2007).</a:t>
            </a:r>
          </a:p>
          <a:p>
            <a:pPr lvl="1"/>
            <a:r>
              <a:rPr lang="en-US" dirty="0" smtClean="0"/>
              <a:t>Two main types: blind and constructive (Schatz, </a:t>
            </a:r>
            <a:r>
              <a:rPr lang="en-US" dirty="0" err="1" smtClean="0"/>
              <a:t>Staub</a:t>
            </a:r>
            <a:r>
              <a:rPr lang="en-US" dirty="0" smtClean="0"/>
              <a:t>, and </a:t>
            </a:r>
            <a:r>
              <a:rPr lang="en-US" dirty="0" err="1" smtClean="0"/>
              <a:t>Lavine</a:t>
            </a:r>
            <a:r>
              <a:rPr lang="en-US" dirty="0" smtClean="0"/>
              <a:t> 1999).</a:t>
            </a:r>
          </a:p>
          <a:p>
            <a:endParaRPr lang="en-US" dirty="0"/>
          </a:p>
        </p:txBody>
      </p:sp>
    </p:spTree>
    <p:extLst>
      <p:ext uri="{BB962C8B-B14F-4D97-AF65-F5344CB8AC3E}">
        <p14:creationId xmlns:p14="http://schemas.microsoft.com/office/powerpoint/2010/main" val="1997760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Experimental survey created in </a:t>
            </a:r>
            <a:r>
              <a:rPr lang="en-US" dirty="0" err="1" smtClean="0"/>
              <a:t>Qualtrics</a:t>
            </a:r>
            <a:r>
              <a:rPr lang="en-US" dirty="0" smtClean="0"/>
              <a:t> and administered via Amazon’s Mechanical Turk </a:t>
            </a:r>
          </a:p>
          <a:p>
            <a:r>
              <a:rPr lang="en-US" dirty="0" smtClean="0"/>
              <a:t>Respondents are presented with a series of patriotic statements and asked to rate the degree to which they agree with each statement and asked the degree to which they view the source as credible</a:t>
            </a:r>
          </a:p>
          <a:p>
            <a:r>
              <a:rPr lang="en-US" dirty="0" smtClean="0"/>
              <a:t>Control group </a:t>
            </a:r>
          </a:p>
          <a:p>
            <a:pPr lvl="1"/>
            <a:r>
              <a:rPr lang="en-US" dirty="0" smtClean="0"/>
              <a:t>Receives these statements from a White House official from an administration that matches their reported party ID </a:t>
            </a:r>
          </a:p>
          <a:p>
            <a:r>
              <a:rPr lang="en-US" dirty="0" smtClean="0"/>
              <a:t>Treatment Group</a:t>
            </a:r>
          </a:p>
          <a:p>
            <a:pPr lvl="1"/>
            <a:r>
              <a:rPr lang="en-US" dirty="0" smtClean="0"/>
              <a:t>Receives these statements </a:t>
            </a:r>
            <a:r>
              <a:rPr lang="en-US" dirty="0"/>
              <a:t>a White House official from an administration that </a:t>
            </a:r>
            <a:r>
              <a:rPr lang="en-US" dirty="0" smtClean="0"/>
              <a:t>contradicts </a:t>
            </a:r>
            <a:r>
              <a:rPr lang="en-US" dirty="0"/>
              <a:t>their reported party ID </a:t>
            </a:r>
          </a:p>
          <a:p>
            <a:r>
              <a:rPr lang="en-US" dirty="0">
                <a:solidFill>
                  <a:schemeClr val="tx1"/>
                </a:solidFill>
                <a:hlinkClick r:id="rId3"/>
              </a:rPr>
              <a:t>https://ugeorgia.qualtrics.com/jfe/form/SV_3yBMwYZBqCjXnY9</a:t>
            </a:r>
            <a:endParaRPr lang="en-US" dirty="0"/>
          </a:p>
          <a:p>
            <a:endParaRPr lang="en-US" dirty="0"/>
          </a:p>
        </p:txBody>
      </p:sp>
    </p:spTree>
    <p:extLst>
      <p:ext uri="{BB962C8B-B14F-4D97-AF65-F5344CB8AC3E}">
        <p14:creationId xmlns:p14="http://schemas.microsoft.com/office/powerpoint/2010/main" val="1492344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Extract tweets containing “#patriotism” in the United States </a:t>
            </a:r>
          </a:p>
          <a:p>
            <a:r>
              <a:rPr lang="en-US" dirty="0" smtClean="0"/>
              <a:t>Run a topic model to examine what these tweets contain </a:t>
            </a:r>
            <a:endParaRPr lang="en-US" dirty="0"/>
          </a:p>
        </p:txBody>
      </p:sp>
    </p:spTree>
    <p:extLst>
      <p:ext uri="{BB962C8B-B14F-4D97-AF65-F5344CB8AC3E}">
        <p14:creationId xmlns:p14="http://schemas.microsoft.com/office/powerpoint/2010/main" val="167221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Content Placeholder 2"/>
          <p:cNvSpPr>
            <a:spLocks noGrp="1"/>
          </p:cNvSpPr>
          <p:nvPr>
            <p:ph idx="1"/>
          </p:nvPr>
        </p:nvSpPr>
        <p:spPr/>
        <p:txBody>
          <a:bodyPr/>
          <a:lstStyle/>
          <a:p>
            <a:r>
              <a:rPr lang="en-US" dirty="0"/>
              <a:t>H1: Respondents who receive information from an official of the opposite party will agree less with patriotic sentiment than those who receive the information from an official of the matching party. </a:t>
            </a:r>
          </a:p>
          <a:p>
            <a:r>
              <a:rPr lang="en-US" dirty="0"/>
              <a:t>H2: Respondents who receive information from an official of the opposite party will perceive the source as less credible than those who receive the information from an official of the matching party. </a:t>
            </a:r>
            <a:endParaRPr lang="en-US" dirty="0" smtClean="0"/>
          </a:p>
          <a:p>
            <a:r>
              <a:rPr lang="en-US" dirty="0" smtClean="0"/>
              <a:t>H3: Tweets </a:t>
            </a:r>
            <a:r>
              <a:rPr lang="en-US" dirty="0"/>
              <a:t>containing the hashtag "patriotism" will adhere to the two main types of patriotism discussed in political science literature: blind and constructive. </a:t>
            </a:r>
            <a:endParaRPr lang="en-US" dirty="0"/>
          </a:p>
        </p:txBody>
      </p:sp>
    </p:spTree>
    <p:extLst>
      <p:ext uri="{BB962C8B-B14F-4D97-AF65-F5344CB8AC3E}">
        <p14:creationId xmlns:p14="http://schemas.microsoft.com/office/powerpoint/2010/main" val="121936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Tree>
    <p:extLst>
      <p:ext uri="{BB962C8B-B14F-4D97-AF65-F5344CB8AC3E}">
        <p14:creationId xmlns:p14="http://schemas.microsoft.com/office/powerpoint/2010/main" val="72792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901" y="307490"/>
            <a:ext cx="4386650" cy="609373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754" y="896906"/>
            <a:ext cx="5143500" cy="4914900"/>
          </a:xfrm>
          <a:prstGeom prst="rect">
            <a:avLst/>
          </a:prstGeom>
        </p:spPr>
      </p:pic>
    </p:spTree>
    <p:extLst>
      <p:ext uri="{BB962C8B-B14F-4D97-AF65-F5344CB8AC3E}">
        <p14:creationId xmlns:p14="http://schemas.microsoft.com/office/powerpoint/2010/main" val="151620331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 y="457200"/>
            <a:ext cx="10642600" cy="5930900"/>
          </a:xfrm>
          <a:prstGeom prst="rect">
            <a:avLst/>
          </a:prstGeom>
        </p:spPr>
      </p:pic>
    </p:spTree>
    <p:extLst>
      <p:ext uri="{BB962C8B-B14F-4D97-AF65-F5344CB8AC3E}">
        <p14:creationId xmlns:p14="http://schemas.microsoft.com/office/powerpoint/2010/main" val="764868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77</TotalTime>
  <Words>1757</Words>
  <Application>Microsoft Macintosh PowerPoint</Application>
  <PresentationFormat>Widescreen</PresentationFormat>
  <Paragraphs>113</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The Partisan patriot</vt:lpstr>
      <vt:lpstr>Introduction</vt:lpstr>
      <vt:lpstr>Framework</vt:lpstr>
      <vt:lpstr>Methods</vt:lpstr>
      <vt:lpstr>methods</vt:lpstr>
      <vt:lpstr>Hypotheses</vt:lpstr>
      <vt:lpstr>Findings</vt:lpstr>
      <vt:lpstr>PowerPoint Presentation</vt:lpstr>
      <vt:lpstr>PowerPoint Presentation</vt:lpstr>
      <vt:lpstr>Findings</vt:lpstr>
      <vt:lpstr>Analysis</vt:lpstr>
      <vt:lpstr>Conclusion</vt:lpstr>
      <vt:lpstr>Extra slides</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Partisan patriot</dc:title>
  <dc:creator>Samuel Wallace Marcotte</dc:creator>
  <cp:lastModifiedBy>Samuel Wallace Marcotte</cp:lastModifiedBy>
  <cp:revision>13</cp:revision>
  <dcterms:created xsi:type="dcterms:W3CDTF">2017-03-28T16:47:09Z</dcterms:created>
  <dcterms:modified xsi:type="dcterms:W3CDTF">2017-05-01T16:47:58Z</dcterms:modified>
</cp:coreProperties>
</file>