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617" r:id="rId2"/>
    <p:sldId id="683" r:id="rId3"/>
    <p:sldId id="677" r:id="rId4"/>
    <p:sldId id="673" r:id="rId5"/>
    <p:sldId id="670" r:id="rId6"/>
    <p:sldId id="674" r:id="rId7"/>
    <p:sldId id="669" r:id="rId8"/>
    <p:sldId id="681" r:id="rId9"/>
    <p:sldId id="685" r:id="rId10"/>
    <p:sldId id="675" r:id="rId11"/>
    <p:sldId id="687" r:id="rId12"/>
    <p:sldId id="672" r:id="rId13"/>
    <p:sldId id="690" r:id="rId14"/>
    <p:sldId id="678" r:id="rId15"/>
    <p:sldId id="667" r:id="rId16"/>
    <p:sldId id="691" r:id="rId17"/>
    <p:sldId id="682" r:id="rId18"/>
    <p:sldId id="679" r:id="rId19"/>
    <p:sldId id="688" r:id="rId20"/>
    <p:sldId id="689"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36">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24C0"/>
    <a:srgbClr val="6600FF"/>
    <a:srgbClr val="00853B"/>
    <a:srgbClr val="426D95"/>
    <a:srgbClr val="99FF33"/>
    <a:srgbClr val="CFDDED"/>
    <a:srgbClr val="A9C1DF"/>
    <a:srgbClr val="00CC99"/>
    <a:srgbClr val="FF66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94" autoAdjust="0"/>
    <p:restoredTop sz="88542" autoAdjust="0"/>
  </p:normalViewPr>
  <p:slideViewPr>
    <p:cSldViewPr showGuides="1">
      <p:cViewPr>
        <p:scale>
          <a:sx n="88" d="100"/>
          <a:sy n="88" d="100"/>
        </p:scale>
        <p:origin x="936" y="152"/>
      </p:cViewPr>
      <p:guideLst>
        <p:guide orient="horz" pos="3936"/>
        <p:guide pos="2880"/>
      </p:guideLst>
    </p:cSldViewPr>
  </p:slideViewPr>
  <p:notesTextViewPr>
    <p:cViewPr>
      <p:scale>
        <a:sx n="3" d="2"/>
        <a:sy n="3" d="2"/>
      </p:scale>
      <p:origin x="0" y="0"/>
    </p:cViewPr>
  </p:notesTextViewPr>
  <p:sorterViewPr>
    <p:cViewPr varScale="1">
      <p:scale>
        <a:sx n="1" d="1"/>
        <a:sy n="1" d="1"/>
      </p:scale>
      <p:origin x="0" y="0"/>
    </p:cViewPr>
  </p:sorterViewPr>
  <p:notesViewPr>
    <p:cSldViewPr>
      <p:cViewPr varScale="1">
        <p:scale>
          <a:sx n="99" d="100"/>
          <a:sy n="99" d="100"/>
        </p:scale>
        <p:origin x="-2532"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0465C4FC-E48C-4AEF-9F7F-A944A33CE4B7}" type="datetimeFigureOut">
              <a:rPr lang="en-US" smtClean="0"/>
              <a:t>11/6/18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91DE79DA-5111-4AAB-9D2A-2FFD3AC932F8}" type="slidenum">
              <a:rPr lang="en-US" smtClean="0"/>
              <a:t>‹#›</a:t>
            </a:fld>
            <a:endParaRPr lang="en-US"/>
          </a:p>
        </p:txBody>
      </p:sp>
    </p:spTree>
    <p:extLst>
      <p:ext uri="{BB962C8B-B14F-4D97-AF65-F5344CB8AC3E}">
        <p14:creationId xmlns:p14="http://schemas.microsoft.com/office/powerpoint/2010/main" val="2488366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D1D65EE-9DFA-46BC-AEFE-373F8F4C37B7}" type="datetimeFigureOut">
              <a:rPr lang="en-US" smtClean="0"/>
              <a:t>11/6/18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F2A427B-CFF2-4C90-B448-22CC9073E123}" type="slidenum">
              <a:rPr lang="en-US" smtClean="0"/>
              <a:t>‹#›</a:t>
            </a:fld>
            <a:endParaRPr lang="en-US"/>
          </a:p>
        </p:txBody>
      </p:sp>
    </p:spTree>
    <p:extLst>
      <p:ext uri="{BB962C8B-B14F-4D97-AF65-F5344CB8AC3E}">
        <p14:creationId xmlns:p14="http://schemas.microsoft.com/office/powerpoint/2010/main" val="2885894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171450" indent="-171450">
              <a:buFont typeface="Wingdings" pitchFamily="2" charset="2"/>
              <a:buChar char="à"/>
            </a:pPr>
            <a:r>
              <a:rPr lang="en-US" dirty="0">
                <a:sym typeface="Wingdings" pitchFamily="2" charset="2"/>
              </a:rPr>
              <a:t>Starting my second year at Northwestern</a:t>
            </a:r>
          </a:p>
          <a:p>
            <a:pPr marL="171450" indent="-171450">
              <a:buFont typeface="Wingdings" pitchFamily="2" charset="2"/>
              <a:buChar char="à"/>
            </a:pPr>
            <a:r>
              <a:rPr lang="en-US" dirty="0">
                <a:sym typeface="Wingdings" pitchFamily="2" charset="2"/>
              </a:rPr>
              <a:t>In a thin film photovoltaics group at Penn State for my undergrad (</a:t>
            </a:r>
            <a:r>
              <a:rPr lang="en-US" dirty="0" err="1">
                <a:sym typeface="Wingdings" pitchFamily="2" charset="2"/>
              </a:rPr>
              <a:t>SnS</a:t>
            </a:r>
            <a:r>
              <a:rPr lang="en-US" dirty="0">
                <a:sym typeface="Wingdings" pitchFamily="2" charset="2"/>
              </a:rPr>
              <a:t>)</a:t>
            </a:r>
          </a:p>
          <a:p>
            <a:pPr marL="171450" indent="-171450">
              <a:buFont typeface="Wingdings" pitchFamily="2" charset="2"/>
              <a:buChar char="à"/>
            </a:pPr>
            <a:r>
              <a:rPr lang="en-US" dirty="0"/>
              <a:t>MPhil in Scientific Computing at Cambridge </a:t>
            </a:r>
            <a:r>
              <a:rPr lang="en-US" dirty="0">
                <a:sym typeface="Wingdings" pitchFamily="2" charset="2"/>
              </a:rPr>
              <a:t> structure relaxation of metal nanoparticles. Machine learning to identify local structural domains </a:t>
            </a:r>
          </a:p>
          <a:p>
            <a:pPr marL="171450" indent="-171450">
              <a:buFont typeface="Wingdings" pitchFamily="2" charset="2"/>
              <a:buChar char="à"/>
            </a:pPr>
            <a:endParaRPr lang="en-US" dirty="0">
              <a:sym typeface="Wingdings" pitchFamily="2" charset="2"/>
            </a:endParaRPr>
          </a:p>
          <a:p>
            <a:pPr marL="171450" indent="-171450">
              <a:buFont typeface="Wingdings" pitchFamily="2" charset="2"/>
              <a:buChar char="à"/>
            </a:pPr>
            <a:endParaRPr lang="en-US" dirty="0"/>
          </a:p>
        </p:txBody>
      </p:sp>
      <p:sp>
        <p:nvSpPr>
          <p:cNvPr id="4" name="Slide Number Placeholder 3"/>
          <p:cNvSpPr>
            <a:spLocks noGrp="1"/>
          </p:cNvSpPr>
          <p:nvPr>
            <p:ph type="sldNum" sz="quarter" idx="10"/>
          </p:nvPr>
        </p:nvSpPr>
        <p:spPr/>
        <p:txBody>
          <a:bodyPr/>
          <a:lstStyle/>
          <a:p>
            <a:fld id="{0F2A427B-CFF2-4C90-B448-22CC9073E123}" type="slidenum">
              <a:rPr lang="en-US" smtClean="0"/>
              <a:t>1</a:t>
            </a:fld>
            <a:endParaRPr lang="en-US"/>
          </a:p>
        </p:txBody>
      </p:sp>
    </p:spTree>
    <p:extLst>
      <p:ext uri="{BB962C8B-B14F-4D97-AF65-F5344CB8AC3E}">
        <p14:creationId xmlns:p14="http://schemas.microsoft.com/office/powerpoint/2010/main" val="3439833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math?? Leave this in at all??</a:t>
            </a:r>
          </a:p>
          <a:p>
            <a:endParaRPr lang="en-US" dirty="0"/>
          </a:p>
          <a:p>
            <a:r>
              <a:rPr lang="en-US" dirty="0"/>
              <a:t>Plot frequency dependence of the vg^3 for </a:t>
            </a:r>
            <a:r>
              <a:rPr lang="en-US" dirty="0" err="1"/>
              <a:t>BvK</a:t>
            </a:r>
            <a:endParaRPr lang="en-US" dirty="0"/>
          </a:p>
        </p:txBody>
      </p:sp>
      <p:sp>
        <p:nvSpPr>
          <p:cNvPr id="4" name="Slide Number Placeholder 3"/>
          <p:cNvSpPr>
            <a:spLocks noGrp="1"/>
          </p:cNvSpPr>
          <p:nvPr>
            <p:ph type="sldNum" sz="quarter" idx="10"/>
          </p:nvPr>
        </p:nvSpPr>
        <p:spPr/>
        <p:txBody>
          <a:bodyPr/>
          <a:lstStyle/>
          <a:p>
            <a:fld id="{0F2A427B-CFF2-4C90-B448-22CC9073E123}" type="slidenum">
              <a:rPr lang="en-US" smtClean="0"/>
              <a:t>10</a:t>
            </a:fld>
            <a:endParaRPr lang="en-US"/>
          </a:p>
        </p:txBody>
      </p:sp>
    </p:spTree>
    <p:extLst>
      <p:ext uri="{BB962C8B-B14F-4D97-AF65-F5344CB8AC3E}">
        <p14:creationId xmlns:p14="http://schemas.microsoft.com/office/powerpoint/2010/main" val="4048526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monatomic lattice approximation against the Debye approximation</a:t>
            </a:r>
          </a:p>
        </p:txBody>
      </p:sp>
      <p:sp>
        <p:nvSpPr>
          <p:cNvPr id="4" name="Slide Number Placeholder 3"/>
          <p:cNvSpPr>
            <a:spLocks noGrp="1"/>
          </p:cNvSpPr>
          <p:nvPr>
            <p:ph type="sldNum" sz="quarter" idx="10"/>
          </p:nvPr>
        </p:nvSpPr>
        <p:spPr/>
        <p:txBody>
          <a:bodyPr/>
          <a:lstStyle/>
          <a:p>
            <a:fld id="{0F2A427B-CFF2-4C90-B448-22CC9073E123}" type="slidenum">
              <a:rPr lang="en-US" smtClean="0"/>
              <a:t>11</a:t>
            </a:fld>
            <a:endParaRPr lang="en-US"/>
          </a:p>
        </p:txBody>
      </p:sp>
    </p:spTree>
    <p:extLst>
      <p:ext uri="{BB962C8B-B14F-4D97-AF65-F5344CB8AC3E}">
        <p14:creationId xmlns:p14="http://schemas.microsoft.com/office/powerpoint/2010/main" val="4057951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Suggestion in the </a:t>
            </a:r>
            <a:r>
              <a:rPr lang="en-US" dirty="0" err="1"/>
              <a:t>skutterudite</a:t>
            </a:r>
            <a:r>
              <a:rPr lang="en-US" dirty="0"/>
              <a:t> paper </a:t>
            </a:r>
          </a:p>
          <a:p>
            <a:r>
              <a:rPr lang="en-US" dirty="0"/>
              <a:t>… look at </a:t>
            </a:r>
            <a:r>
              <a:rPr lang="en-US" dirty="0" err="1"/>
              <a:t>Klemens</a:t>
            </a:r>
            <a:r>
              <a:rPr lang="en-US" dirty="0"/>
              <a:t> stuff and figure out how to talk about defect clusters</a:t>
            </a:r>
          </a:p>
        </p:txBody>
      </p:sp>
      <p:sp>
        <p:nvSpPr>
          <p:cNvPr id="4" name="Slide Number Placeholder 3"/>
          <p:cNvSpPr>
            <a:spLocks noGrp="1"/>
          </p:cNvSpPr>
          <p:nvPr>
            <p:ph type="sldNum" sz="quarter" idx="10"/>
          </p:nvPr>
        </p:nvSpPr>
        <p:spPr/>
        <p:txBody>
          <a:bodyPr/>
          <a:lstStyle/>
          <a:p>
            <a:fld id="{0F2A427B-CFF2-4C90-B448-22CC9073E123}" type="slidenum">
              <a:rPr lang="en-US" smtClean="0"/>
              <a:t>12</a:t>
            </a:fld>
            <a:endParaRPr lang="en-US"/>
          </a:p>
        </p:txBody>
      </p:sp>
    </p:spTree>
    <p:extLst>
      <p:ext uri="{BB962C8B-B14F-4D97-AF65-F5344CB8AC3E}">
        <p14:creationId xmlns:p14="http://schemas.microsoft.com/office/powerpoint/2010/main" val="2939591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Suggestion in the </a:t>
            </a:r>
            <a:r>
              <a:rPr lang="en-US" dirty="0" err="1"/>
              <a:t>skutterudite</a:t>
            </a:r>
            <a:r>
              <a:rPr lang="en-US" dirty="0"/>
              <a:t> paper </a:t>
            </a:r>
          </a:p>
          <a:p>
            <a:r>
              <a:rPr lang="en-US" dirty="0"/>
              <a:t>… look at </a:t>
            </a:r>
            <a:r>
              <a:rPr lang="en-US" dirty="0" err="1"/>
              <a:t>Klemens</a:t>
            </a:r>
            <a:r>
              <a:rPr lang="en-US" dirty="0"/>
              <a:t> stuff and figure out how to talk about defect clusters</a:t>
            </a:r>
          </a:p>
        </p:txBody>
      </p:sp>
      <p:sp>
        <p:nvSpPr>
          <p:cNvPr id="4" name="Slide Number Placeholder 3"/>
          <p:cNvSpPr>
            <a:spLocks noGrp="1"/>
          </p:cNvSpPr>
          <p:nvPr>
            <p:ph type="sldNum" sz="quarter" idx="10"/>
          </p:nvPr>
        </p:nvSpPr>
        <p:spPr/>
        <p:txBody>
          <a:bodyPr/>
          <a:lstStyle/>
          <a:p>
            <a:fld id="{0F2A427B-CFF2-4C90-B448-22CC9073E123}" type="slidenum">
              <a:rPr lang="en-US" smtClean="0"/>
              <a:t>13</a:t>
            </a:fld>
            <a:endParaRPr lang="en-US"/>
          </a:p>
        </p:txBody>
      </p:sp>
    </p:spTree>
    <p:extLst>
      <p:ext uri="{BB962C8B-B14F-4D97-AF65-F5344CB8AC3E}">
        <p14:creationId xmlns:p14="http://schemas.microsoft.com/office/powerpoint/2010/main" val="634775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Extended zone scheme representation</a:t>
            </a:r>
          </a:p>
          <a:p>
            <a:endParaRPr lang="en-US" dirty="0"/>
          </a:p>
          <a:p>
            <a:r>
              <a:rPr lang="en-US" dirty="0"/>
              <a:t>Ask Riley for reference to that Alex Z. paper</a:t>
            </a:r>
          </a:p>
          <a:p>
            <a:endParaRPr lang="en-US" dirty="0"/>
          </a:p>
        </p:txBody>
      </p:sp>
      <p:sp>
        <p:nvSpPr>
          <p:cNvPr id="4" name="Slide Number Placeholder 3"/>
          <p:cNvSpPr>
            <a:spLocks noGrp="1"/>
          </p:cNvSpPr>
          <p:nvPr>
            <p:ph type="sldNum" sz="quarter" idx="10"/>
          </p:nvPr>
        </p:nvSpPr>
        <p:spPr/>
        <p:txBody>
          <a:bodyPr/>
          <a:lstStyle/>
          <a:p>
            <a:fld id="{0F2A427B-CFF2-4C90-B448-22CC9073E123}" type="slidenum">
              <a:rPr lang="en-US" smtClean="0"/>
              <a:t>14</a:t>
            </a:fld>
            <a:endParaRPr lang="en-US"/>
          </a:p>
        </p:txBody>
      </p:sp>
    </p:spTree>
    <p:extLst>
      <p:ext uri="{BB962C8B-B14F-4D97-AF65-F5344CB8AC3E}">
        <p14:creationId xmlns:p14="http://schemas.microsoft.com/office/powerpoint/2010/main" val="3213270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Note: check how the vacancy concentrations were measured if they were… </a:t>
            </a:r>
          </a:p>
          <a:p>
            <a:r>
              <a:rPr lang="en-US" sz="1100" dirty="0"/>
              <a:t>Need to think about whether the vacancy picture makes sense for </a:t>
            </a:r>
            <a:r>
              <a:rPr lang="en-US" sz="1100" dirty="0" err="1"/>
              <a:t>skutterudites</a:t>
            </a:r>
            <a:endParaRPr lang="en-US" sz="1100" dirty="0"/>
          </a:p>
          <a:p>
            <a:endParaRPr lang="en-US" sz="1100" dirty="0"/>
          </a:p>
          <a:p>
            <a:r>
              <a:rPr lang="en-US" sz="1100" dirty="0"/>
              <a:t>Does the filler atoms form transient bonds that should be treated as a potential energy perturbation?</a:t>
            </a:r>
          </a:p>
        </p:txBody>
      </p:sp>
      <p:sp>
        <p:nvSpPr>
          <p:cNvPr id="4" name="Slide Number Placeholder 3"/>
          <p:cNvSpPr>
            <a:spLocks noGrp="1"/>
          </p:cNvSpPr>
          <p:nvPr>
            <p:ph type="sldNum" sz="quarter" idx="10"/>
          </p:nvPr>
        </p:nvSpPr>
        <p:spPr/>
        <p:txBody>
          <a:bodyPr/>
          <a:lstStyle/>
          <a:p>
            <a:fld id="{0F2A427B-CFF2-4C90-B448-22CC9073E123}" type="slidenum">
              <a:rPr lang="en-US" smtClean="0"/>
              <a:t>15</a:t>
            </a:fld>
            <a:endParaRPr lang="en-US"/>
          </a:p>
        </p:txBody>
      </p:sp>
    </p:spTree>
    <p:extLst>
      <p:ext uri="{BB962C8B-B14F-4D97-AF65-F5344CB8AC3E}">
        <p14:creationId xmlns:p14="http://schemas.microsoft.com/office/powerpoint/2010/main" val="2609458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Note: check how the vacancy concentrations were measured if they were… </a:t>
            </a:r>
          </a:p>
          <a:p>
            <a:r>
              <a:rPr lang="en-US" sz="1100" dirty="0"/>
              <a:t>Need to think about whether the vacancy picture makes sense for </a:t>
            </a:r>
            <a:r>
              <a:rPr lang="en-US" sz="1100" dirty="0" err="1"/>
              <a:t>skutterudites</a:t>
            </a:r>
            <a:endParaRPr lang="en-US" sz="1100" dirty="0"/>
          </a:p>
          <a:p>
            <a:endParaRPr lang="en-US" sz="1100" dirty="0"/>
          </a:p>
          <a:p>
            <a:r>
              <a:rPr lang="en-US" sz="1100" dirty="0"/>
              <a:t>Does the filler atoms form transient bonds that should be treated as a potential energy perturbation?</a:t>
            </a:r>
          </a:p>
        </p:txBody>
      </p:sp>
      <p:sp>
        <p:nvSpPr>
          <p:cNvPr id="4" name="Slide Number Placeholder 3"/>
          <p:cNvSpPr>
            <a:spLocks noGrp="1"/>
          </p:cNvSpPr>
          <p:nvPr>
            <p:ph type="sldNum" sz="quarter" idx="10"/>
          </p:nvPr>
        </p:nvSpPr>
        <p:spPr/>
        <p:txBody>
          <a:bodyPr/>
          <a:lstStyle/>
          <a:p>
            <a:fld id="{0F2A427B-CFF2-4C90-B448-22CC9073E123}" type="slidenum">
              <a:rPr lang="en-US" smtClean="0"/>
              <a:t>16</a:t>
            </a:fld>
            <a:endParaRPr lang="en-US"/>
          </a:p>
        </p:txBody>
      </p:sp>
    </p:spTree>
    <p:extLst>
      <p:ext uri="{BB962C8B-B14F-4D97-AF65-F5344CB8AC3E}">
        <p14:creationId xmlns:p14="http://schemas.microsoft.com/office/powerpoint/2010/main" val="2828121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correlation? Avoid collinearity in prediction engines.</a:t>
            </a:r>
          </a:p>
          <a:p>
            <a:endParaRPr lang="en-US" dirty="0"/>
          </a:p>
          <a:p>
            <a:r>
              <a:rPr lang="en-US" dirty="0"/>
              <a:t>Tier one: Keep at least the mass scattering… see if perturbation in potential energy is buried in values already calculated</a:t>
            </a:r>
          </a:p>
          <a:p>
            <a:r>
              <a:rPr lang="en-US" dirty="0"/>
              <a:t>Tier two: extra calculation on Bulk modulus to get a proxy for the perturbation to elastic properties</a:t>
            </a:r>
          </a:p>
          <a:p>
            <a:endParaRPr lang="en-US" dirty="0"/>
          </a:p>
          <a:p>
            <a:r>
              <a:rPr lang="en-US" dirty="0"/>
              <a:t>to the lattice is buried in the defect formation energy. But, have features that </a:t>
            </a:r>
          </a:p>
        </p:txBody>
      </p:sp>
      <p:sp>
        <p:nvSpPr>
          <p:cNvPr id="4" name="Slide Number Placeholder 3"/>
          <p:cNvSpPr>
            <a:spLocks noGrp="1"/>
          </p:cNvSpPr>
          <p:nvPr>
            <p:ph type="sldNum" sz="quarter" idx="10"/>
          </p:nvPr>
        </p:nvSpPr>
        <p:spPr/>
        <p:txBody>
          <a:bodyPr/>
          <a:lstStyle/>
          <a:p>
            <a:fld id="{0F2A427B-CFF2-4C90-B448-22CC9073E123}" type="slidenum">
              <a:rPr lang="en-US" smtClean="0"/>
              <a:t>17</a:t>
            </a:fld>
            <a:endParaRPr lang="en-US"/>
          </a:p>
        </p:txBody>
      </p:sp>
    </p:spTree>
    <p:extLst>
      <p:ext uri="{BB962C8B-B14F-4D97-AF65-F5344CB8AC3E}">
        <p14:creationId xmlns:p14="http://schemas.microsoft.com/office/powerpoint/2010/main" val="3189797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à"/>
            </a:pPr>
            <a:r>
              <a:rPr lang="en-US" dirty="0">
                <a:sym typeface="Wingdings" pitchFamily="2" charset="2"/>
              </a:rPr>
              <a:t>Loose ends: Strain scattering term; Mention Brenden’s work showing the correlation between that parameter and other physical parameters</a:t>
            </a:r>
          </a:p>
          <a:p>
            <a:pPr marL="171450" indent="-171450">
              <a:buFont typeface="Wingdings" pitchFamily="2" charset="2"/>
              <a:buChar char="à"/>
            </a:pPr>
            <a:r>
              <a:rPr lang="en-US" dirty="0">
                <a:sym typeface="Wingdings" pitchFamily="2" charset="2"/>
              </a:rPr>
              <a:t> “</a:t>
            </a:r>
            <a:r>
              <a:rPr lang="en-US" dirty="0" err="1">
                <a:sym typeface="Wingdings" pitchFamily="2" charset="2"/>
              </a:rPr>
              <a:t>featurizers</a:t>
            </a:r>
            <a:r>
              <a:rPr lang="en-US" dirty="0">
                <a:sym typeface="Wingdings" pitchFamily="2" charset="2"/>
              </a:rPr>
              <a:t>” for alloy scattering</a:t>
            </a:r>
          </a:p>
          <a:p>
            <a:pPr marL="171450" indent="-171450">
              <a:buFont typeface="Wingdings" pitchFamily="2" charset="2"/>
              <a:buChar char="à"/>
            </a:pPr>
            <a:endParaRPr lang="en-US" dirty="0">
              <a:sym typeface="Wingdings" pitchFamily="2" charset="2"/>
            </a:endParaRPr>
          </a:p>
          <a:p>
            <a:pPr marL="171450" indent="-171450">
              <a:buFont typeface="Wingdings" pitchFamily="2" charset="2"/>
              <a:buChar char="à"/>
            </a:pPr>
            <a:endParaRPr lang="en-US" dirty="0"/>
          </a:p>
        </p:txBody>
      </p:sp>
      <p:sp>
        <p:nvSpPr>
          <p:cNvPr id="4" name="Slide Number Placeholder 3"/>
          <p:cNvSpPr>
            <a:spLocks noGrp="1"/>
          </p:cNvSpPr>
          <p:nvPr>
            <p:ph type="sldNum" sz="quarter" idx="10"/>
          </p:nvPr>
        </p:nvSpPr>
        <p:spPr/>
        <p:txBody>
          <a:bodyPr/>
          <a:lstStyle/>
          <a:p>
            <a:fld id="{0F2A427B-CFF2-4C90-B448-22CC9073E123}" type="slidenum">
              <a:rPr lang="en-US" smtClean="0"/>
              <a:t>18</a:t>
            </a:fld>
            <a:endParaRPr lang="en-US"/>
          </a:p>
        </p:txBody>
      </p:sp>
    </p:spTree>
    <p:extLst>
      <p:ext uri="{BB962C8B-B14F-4D97-AF65-F5344CB8AC3E}">
        <p14:creationId xmlns:p14="http://schemas.microsoft.com/office/powerpoint/2010/main" val="3806089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2A427B-CFF2-4C90-B448-22CC9073E123}" type="slidenum">
              <a:rPr lang="en-US" smtClean="0"/>
              <a:t>2</a:t>
            </a:fld>
            <a:endParaRPr lang="en-US"/>
          </a:p>
        </p:txBody>
      </p:sp>
    </p:spTree>
    <p:extLst>
      <p:ext uri="{BB962C8B-B14F-4D97-AF65-F5344CB8AC3E}">
        <p14:creationId xmlns:p14="http://schemas.microsoft.com/office/powerpoint/2010/main" val="212358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diagram of </a:t>
            </a:r>
            <a:r>
              <a:rPr lang="en-US" dirty="0" err="1"/>
              <a:t>Umklapp</a:t>
            </a:r>
            <a:r>
              <a:rPr lang="en-US" dirty="0"/>
              <a:t> scattering </a:t>
            </a:r>
            <a:r>
              <a:rPr lang="en-US" dirty="0">
                <a:sym typeface="Wingdings" pitchFamily="2" charset="2"/>
              </a:rPr>
              <a:t> BZ</a:t>
            </a:r>
          </a:p>
          <a:p>
            <a:endParaRPr lang="en-US" dirty="0">
              <a:sym typeface="Wingdings" pitchFamily="2" charset="2"/>
            </a:endParaRPr>
          </a:p>
          <a:p>
            <a:r>
              <a:rPr lang="en-US" dirty="0">
                <a:sym typeface="Wingdings" pitchFamily="2" charset="2"/>
              </a:rPr>
              <a:t>Phonon which produces a lattice distortion, an incident phonon which </a:t>
            </a:r>
            <a:endParaRPr lang="en-US" dirty="0"/>
          </a:p>
        </p:txBody>
      </p:sp>
      <p:sp>
        <p:nvSpPr>
          <p:cNvPr id="4" name="Slide Number Placeholder 3"/>
          <p:cNvSpPr>
            <a:spLocks noGrp="1"/>
          </p:cNvSpPr>
          <p:nvPr>
            <p:ph type="sldNum" sz="quarter" idx="10"/>
          </p:nvPr>
        </p:nvSpPr>
        <p:spPr/>
        <p:txBody>
          <a:bodyPr/>
          <a:lstStyle/>
          <a:p>
            <a:fld id="{0F2A427B-CFF2-4C90-B448-22CC9073E123}" type="slidenum">
              <a:rPr lang="en-US" smtClean="0"/>
              <a:t>3</a:t>
            </a:fld>
            <a:endParaRPr lang="en-US"/>
          </a:p>
        </p:txBody>
      </p:sp>
    </p:spTree>
    <p:extLst>
      <p:ext uri="{BB962C8B-B14F-4D97-AF65-F5344CB8AC3E}">
        <p14:creationId xmlns:p14="http://schemas.microsoft.com/office/powerpoint/2010/main" val="3910357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Mass contrast, force constant contrast (different chemical couplings), strain contrast (local distortion)</a:t>
            </a:r>
          </a:p>
          <a:p>
            <a:endParaRPr lang="en-US" dirty="0"/>
          </a:p>
          <a:p>
            <a:r>
              <a:rPr lang="en-US" dirty="0"/>
              <a:t>.. In reality. DFT papers won’t refer to strain contrast because both these effects are captured calculated force constants around a defected site. </a:t>
            </a:r>
          </a:p>
        </p:txBody>
      </p:sp>
      <p:sp>
        <p:nvSpPr>
          <p:cNvPr id="4" name="Slide Number Placeholder 3"/>
          <p:cNvSpPr>
            <a:spLocks noGrp="1"/>
          </p:cNvSpPr>
          <p:nvPr>
            <p:ph type="sldNum" sz="quarter" idx="10"/>
          </p:nvPr>
        </p:nvSpPr>
        <p:spPr/>
        <p:txBody>
          <a:bodyPr/>
          <a:lstStyle/>
          <a:p>
            <a:fld id="{0F2A427B-CFF2-4C90-B448-22CC9073E123}" type="slidenum">
              <a:rPr lang="en-US" smtClean="0"/>
              <a:t>4</a:t>
            </a:fld>
            <a:endParaRPr lang="en-US"/>
          </a:p>
        </p:txBody>
      </p:sp>
    </p:spTree>
    <p:extLst>
      <p:ext uri="{BB962C8B-B14F-4D97-AF65-F5344CB8AC3E}">
        <p14:creationId xmlns:p14="http://schemas.microsoft.com/office/powerpoint/2010/main" val="4074289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monatomic lattice approximation against the Debye approximation</a:t>
            </a:r>
          </a:p>
        </p:txBody>
      </p:sp>
      <p:sp>
        <p:nvSpPr>
          <p:cNvPr id="4" name="Slide Number Placeholder 3"/>
          <p:cNvSpPr>
            <a:spLocks noGrp="1"/>
          </p:cNvSpPr>
          <p:nvPr>
            <p:ph type="sldNum" sz="quarter" idx="10"/>
          </p:nvPr>
        </p:nvSpPr>
        <p:spPr/>
        <p:txBody>
          <a:bodyPr/>
          <a:lstStyle/>
          <a:p>
            <a:fld id="{0F2A427B-CFF2-4C90-B448-22CC9073E123}" type="slidenum">
              <a:rPr lang="en-US" smtClean="0"/>
              <a:t>5</a:t>
            </a:fld>
            <a:endParaRPr lang="en-US"/>
          </a:p>
        </p:txBody>
      </p:sp>
    </p:spTree>
    <p:extLst>
      <p:ext uri="{BB962C8B-B14F-4D97-AF65-F5344CB8AC3E}">
        <p14:creationId xmlns:p14="http://schemas.microsoft.com/office/powerpoint/2010/main" val="1089162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Constant values for the </a:t>
            </a:r>
            <a:r>
              <a:rPr lang="en-US" dirty="0" err="1"/>
              <a:t>kappaL</a:t>
            </a:r>
            <a:r>
              <a:rPr lang="en-US" dirty="0"/>
              <a:t>/kappa0 </a:t>
            </a:r>
            <a:r>
              <a:rPr lang="en-US" dirty="0">
                <a:sym typeface="Wingdings" pitchFamily="2" charset="2"/>
              </a:rPr>
              <a:t> justifying that the shapes are the same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F2A427B-CFF2-4C90-B448-22CC9073E123}" type="slidenum">
              <a:rPr lang="en-US" smtClean="0"/>
              <a:t>6</a:t>
            </a:fld>
            <a:endParaRPr lang="en-US"/>
          </a:p>
        </p:txBody>
      </p:sp>
    </p:spTree>
    <p:extLst>
      <p:ext uri="{BB962C8B-B14F-4D97-AF65-F5344CB8AC3E}">
        <p14:creationId xmlns:p14="http://schemas.microsoft.com/office/powerpoint/2010/main" val="4245526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a:t>
            </a:r>
          </a:p>
          <a:p>
            <a:r>
              <a:rPr lang="en-US" dirty="0"/>
              <a:t>The initial and final states are eigenstates of the original lattice Hamiltonian. So, without perturbation, if you started in the </a:t>
            </a:r>
            <a:r>
              <a:rPr lang="en-US" dirty="0" err="1"/>
              <a:t>intial</a:t>
            </a:r>
            <a:r>
              <a:rPr lang="en-US" dirty="0"/>
              <a:t> state, you would stay in the initial state. However, given the perturbation, this is related to the probability that you would end up in the final state if you started in the initial state</a:t>
            </a:r>
          </a:p>
          <a:p>
            <a:endParaRPr lang="en-US" dirty="0"/>
          </a:p>
          <a:p>
            <a:r>
              <a:rPr lang="en-US" dirty="0"/>
              <a:t>Initial and final states related by a change in the occupation of two phonon states (for a two-phonon process) or three phonon states for a three phonon process </a:t>
            </a:r>
          </a:p>
        </p:txBody>
      </p:sp>
      <p:sp>
        <p:nvSpPr>
          <p:cNvPr id="4" name="Slide Number Placeholder 3"/>
          <p:cNvSpPr>
            <a:spLocks noGrp="1"/>
          </p:cNvSpPr>
          <p:nvPr>
            <p:ph type="sldNum" sz="quarter" idx="10"/>
          </p:nvPr>
        </p:nvSpPr>
        <p:spPr/>
        <p:txBody>
          <a:bodyPr/>
          <a:lstStyle/>
          <a:p>
            <a:fld id="{0F2A427B-CFF2-4C90-B448-22CC9073E123}" type="slidenum">
              <a:rPr lang="en-US" smtClean="0"/>
              <a:t>7</a:t>
            </a:fld>
            <a:endParaRPr lang="en-US"/>
          </a:p>
        </p:txBody>
      </p:sp>
    </p:spTree>
    <p:extLst>
      <p:ext uri="{BB962C8B-B14F-4D97-AF65-F5344CB8AC3E}">
        <p14:creationId xmlns:p14="http://schemas.microsoft.com/office/powerpoint/2010/main" val="1023261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à"/>
            </a:pPr>
            <a:r>
              <a:rPr lang="en-US" dirty="0">
                <a:sym typeface="Wingdings" pitchFamily="2" charset="2"/>
              </a:rPr>
              <a:t>For the </a:t>
            </a:r>
            <a:r>
              <a:rPr lang="en-US" dirty="0" err="1">
                <a:sym typeface="Wingdings" pitchFamily="2" charset="2"/>
              </a:rPr>
              <a:t>BvK</a:t>
            </a:r>
            <a:r>
              <a:rPr lang="en-US" dirty="0">
                <a:sym typeface="Wingdings" pitchFamily="2" charset="2"/>
              </a:rPr>
              <a:t> dispersion, tried to strictly integrate this by parts in Wolfram Alpha and the functional form was really complicated</a:t>
            </a:r>
          </a:p>
          <a:p>
            <a:pPr marL="171450" indent="-171450">
              <a:buFont typeface="Wingdings" pitchFamily="2" charset="2"/>
              <a:buChar char="à"/>
            </a:pPr>
            <a:endParaRPr lang="en-US" dirty="0">
              <a:sym typeface="Wingdings" pitchFamily="2" charset="2"/>
            </a:endParaRPr>
          </a:p>
          <a:p>
            <a:pPr marL="171450" indent="-171450">
              <a:buFont typeface="Wingdings" pitchFamily="2" charset="2"/>
              <a:buChar char="à"/>
            </a:pPr>
            <a:r>
              <a:rPr lang="en-US" dirty="0">
                <a:sym typeface="Wingdings" pitchFamily="2" charset="2"/>
              </a:rPr>
              <a:t>Also, the form would be dispersion-dependent </a:t>
            </a:r>
          </a:p>
          <a:p>
            <a:pPr marL="171450" indent="-171450">
              <a:buFont typeface="Wingdings" pitchFamily="2" charset="2"/>
              <a:buChar char="à"/>
            </a:pPr>
            <a:r>
              <a:rPr lang="en-US" dirty="0">
                <a:sym typeface="Wingdings" pitchFamily="2" charset="2"/>
              </a:rPr>
              <a:t>Is the averaged </a:t>
            </a:r>
            <a:r>
              <a:rPr lang="en-US" dirty="0" err="1">
                <a:sym typeface="Wingdings" pitchFamily="2" charset="2"/>
              </a:rPr>
              <a:t>v_g</a:t>
            </a:r>
            <a:r>
              <a:rPr lang="en-US" dirty="0">
                <a:sym typeface="Wingdings" pitchFamily="2" charset="2"/>
              </a:rPr>
              <a:t> more similar to the </a:t>
            </a:r>
            <a:r>
              <a:rPr lang="en-US" dirty="0" err="1">
                <a:sym typeface="Wingdings" pitchFamily="2" charset="2"/>
              </a:rPr>
              <a:t>v_s</a:t>
            </a:r>
            <a:r>
              <a:rPr lang="en-US" dirty="0">
                <a:sym typeface="Wingdings" pitchFamily="2" charset="2"/>
              </a:rPr>
              <a:t> </a:t>
            </a:r>
          </a:p>
          <a:p>
            <a:pPr marL="171450" indent="-171450">
              <a:buFont typeface="Wingdings" pitchFamily="2" charset="2"/>
              <a:buChar char="à"/>
            </a:pPr>
            <a:endParaRPr lang="en-US" dirty="0">
              <a:sym typeface="Wingdings" pitchFamily="2" charset="2"/>
            </a:endParaRPr>
          </a:p>
          <a:p>
            <a:pPr marL="171450" indent="-171450">
              <a:buFont typeface="Wingdings" pitchFamily="2" charset="2"/>
              <a:buChar char="à"/>
            </a:pPr>
            <a:r>
              <a:rPr lang="en-US" dirty="0">
                <a:sym typeface="Wingdings" pitchFamily="2" charset="2"/>
              </a:rPr>
              <a:t>Density of states </a:t>
            </a:r>
          </a:p>
        </p:txBody>
      </p:sp>
      <p:sp>
        <p:nvSpPr>
          <p:cNvPr id="4" name="Slide Number Placeholder 3"/>
          <p:cNvSpPr>
            <a:spLocks noGrp="1"/>
          </p:cNvSpPr>
          <p:nvPr>
            <p:ph type="sldNum" sz="quarter" idx="10"/>
          </p:nvPr>
        </p:nvSpPr>
        <p:spPr/>
        <p:txBody>
          <a:bodyPr/>
          <a:lstStyle/>
          <a:p>
            <a:fld id="{0F2A427B-CFF2-4C90-B448-22CC9073E123}" type="slidenum">
              <a:rPr lang="en-US" smtClean="0"/>
              <a:t>8</a:t>
            </a:fld>
            <a:endParaRPr lang="en-US"/>
          </a:p>
        </p:txBody>
      </p:sp>
    </p:spTree>
    <p:extLst>
      <p:ext uri="{BB962C8B-B14F-4D97-AF65-F5344CB8AC3E}">
        <p14:creationId xmlns:p14="http://schemas.microsoft.com/office/powerpoint/2010/main" val="1640827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à"/>
            </a:pPr>
            <a:r>
              <a:rPr lang="en-US" dirty="0">
                <a:sym typeface="Wingdings" pitchFamily="2" charset="2"/>
              </a:rPr>
              <a:t>For the </a:t>
            </a:r>
            <a:r>
              <a:rPr lang="en-US" dirty="0" err="1">
                <a:sym typeface="Wingdings" pitchFamily="2" charset="2"/>
              </a:rPr>
              <a:t>BvK</a:t>
            </a:r>
            <a:r>
              <a:rPr lang="en-US" dirty="0">
                <a:sym typeface="Wingdings" pitchFamily="2" charset="2"/>
              </a:rPr>
              <a:t> dispersion, tried to strictly integrate this by parts in Wolfram Alpha and the functional form was really complicated</a:t>
            </a:r>
          </a:p>
          <a:p>
            <a:pPr marL="171450" indent="-171450">
              <a:buFont typeface="Wingdings" pitchFamily="2" charset="2"/>
              <a:buChar char="à"/>
            </a:pPr>
            <a:endParaRPr lang="en-US" dirty="0">
              <a:sym typeface="Wingdings" pitchFamily="2" charset="2"/>
            </a:endParaRPr>
          </a:p>
          <a:p>
            <a:pPr marL="171450" indent="-171450">
              <a:buFont typeface="Wingdings" pitchFamily="2" charset="2"/>
              <a:buChar char="à"/>
            </a:pPr>
            <a:r>
              <a:rPr lang="en-US" dirty="0">
                <a:sym typeface="Wingdings" pitchFamily="2" charset="2"/>
              </a:rPr>
              <a:t>Also, the form would be dispersion-dependent </a:t>
            </a:r>
          </a:p>
          <a:p>
            <a:pPr marL="171450" indent="-171450">
              <a:buFont typeface="Wingdings" pitchFamily="2" charset="2"/>
              <a:buChar char="à"/>
            </a:pPr>
            <a:r>
              <a:rPr lang="en-US" dirty="0">
                <a:sym typeface="Wingdings" pitchFamily="2" charset="2"/>
              </a:rPr>
              <a:t>Is the averaged </a:t>
            </a:r>
            <a:r>
              <a:rPr lang="en-US" dirty="0" err="1">
                <a:sym typeface="Wingdings" pitchFamily="2" charset="2"/>
              </a:rPr>
              <a:t>v_g</a:t>
            </a:r>
            <a:r>
              <a:rPr lang="en-US" dirty="0">
                <a:sym typeface="Wingdings" pitchFamily="2" charset="2"/>
              </a:rPr>
              <a:t> more similar to the </a:t>
            </a:r>
            <a:r>
              <a:rPr lang="en-US" dirty="0" err="1">
                <a:sym typeface="Wingdings" pitchFamily="2" charset="2"/>
              </a:rPr>
              <a:t>v_s</a:t>
            </a:r>
            <a:r>
              <a:rPr lang="en-US" dirty="0">
                <a:sym typeface="Wingdings" pitchFamily="2" charset="2"/>
              </a:rPr>
              <a:t> </a:t>
            </a:r>
          </a:p>
          <a:p>
            <a:pPr marL="171450" indent="-171450">
              <a:buFont typeface="Wingdings" pitchFamily="2" charset="2"/>
              <a:buChar char="à"/>
            </a:pPr>
            <a:endParaRPr lang="en-US" dirty="0">
              <a:sym typeface="Wingdings" pitchFamily="2" charset="2"/>
            </a:endParaRPr>
          </a:p>
          <a:p>
            <a:pPr marL="171450" indent="-171450">
              <a:buFont typeface="Wingdings" pitchFamily="2" charset="2"/>
              <a:buChar char="à"/>
            </a:pPr>
            <a:r>
              <a:rPr lang="en-US" dirty="0">
                <a:sym typeface="Wingdings" pitchFamily="2" charset="2"/>
              </a:rPr>
              <a:t>Density of states </a:t>
            </a:r>
          </a:p>
        </p:txBody>
      </p:sp>
      <p:sp>
        <p:nvSpPr>
          <p:cNvPr id="4" name="Slide Number Placeholder 3"/>
          <p:cNvSpPr>
            <a:spLocks noGrp="1"/>
          </p:cNvSpPr>
          <p:nvPr>
            <p:ph type="sldNum" sz="quarter" idx="10"/>
          </p:nvPr>
        </p:nvSpPr>
        <p:spPr/>
        <p:txBody>
          <a:bodyPr/>
          <a:lstStyle/>
          <a:p>
            <a:fld id="{0F2A427B-CFF2-4C90-B448-22CC9073E123}" type="slidenum">
              <a:rPr lang="en-US" smtClean="0"/>
              <a:t>9</a:t>
            </a:fld>
            <a:endParaRPr lang="en-US"/>
          </a:p>
        </p:txBody>
      </p:sp>
    </p:spTree>
    <p:extLst>
      <p:ext uri="{BB962C8B-B14F-4D97-AF65-F5344CB8AC3E}">
        <p14:creationId xmlns:p14="http://schemas.microsoft.com/office/powerpoint/2010/main" val="2156110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6301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oject slide">
    <p:spTree>
      <p:nvGrpSpPr>
        <p:cNvPr id="1" name=""/>
        <p:cNvGrpSpPr/>
        <p:nvPr/>
      </p:nvGrpSpPr>
      <p:grpSpPr>
        <a:xfrm>
          <a:off x="0" y="0"/>
          <a:ext cx="0" cy="0"/>
          <a:chOff x="0" y="0"/>
          <a:chExt cx="0" cy="0"/>
        </a:xfrm>
      </p:grpSpPr>
      <p:pic>
        <p:nvPicPr>
          <p:cNvPr id="8" name="Picture 7" descr="whitenist.png"/>
          <p:cNvPicPr>
            <a:picLocks noChangeAspect="1"/>
          </p:cNvPicPr>
          <p:nvPr userDrawn="1"/>
        </p:nvPicPr>
        <p:blipFill>
          <a:blip r:embed="rId2"/>
          <a:stretch>
            <a:fillRect/>
          </a:stretch>
        </p:blipFill>
        <p:spPr>
          <a:xfrm>
            <a:off x="457200" y="6517561"/>
            <a:ext cx="706516" cy="188039"/>
          </a:xfrm>
          <a:prstGeom prst="rect">
            <a:avLst/>
          </a:prstGeom>
        </p:spPr>
      </p:pic>
      <p:sp>
        <p:nvSpPr>
          <p:cNvPr id="12" name="Slide Number Placeholder 11"/>
          <p:cNvSpPr>
            <a:spLocks noGrp="1"/>
          </p:cNvSpPr>
          <p:nvPr>
            <p:ph type="sldNum" sz="quarter" idx="12"/>
          </p:nvPr>
        </p:nvSpPr>
        <p:spPr>
          <a:xfrm>
            <a:off x="8229600" y="6429017"/>
            <a:ext cx="914400" cy="365125"/>
          </a:xfrm>
        </p:spPr>
        <p:txBody>
          <a:bodyPr/>
          <a:lstStyle>
            <a:lvl1pPr>
              <a:defRPr>
                <a:solidFill>
                  <a:schemeClr val="bg1"/>
                </a:solidFill>
                <a:latin typeface="Helvetica" pitchFamily="34" charset="0"/>
                <a:cs typeface="Helvetica" pitchFamily="34" charset="0"/>
              </a:defRPr>
            </a:lvl1pPr>
          </a:lstStyle>
          <a:p>
            <a:fld id="{0624AEE6-E942-4F5C-A610-97CA4B6B6DBA}" type="slidenum">
              <a:rPr lang="en-US" smtClean="0"/>
              <a:pPr/>
              <a:t>‹#›</a:t>
            </a:fld>
            <a:endParaRPr lang="en-US" dirty="0"/>
          </a:p>
        </p:txBody>
      </p:sp>
      <p:cxnSp>
        <p:nvCxnSpPr>
          <p:cNvPr id="4" name="Straight Connector 3"/>
          <p:cNvCxnSpPr/>
          <p:nvPr userDrawn="1"/>
        </p:nvCxnSpPr>
        <p:spPr>
          <a:xfrm>
            <a:off x="0" y="530087"/>
            <a:ext cx="5715000" cy="1588"/>
          </a:xfrm>
          <a:prstGeom prst="line">
            <a:avLst/>
          </a:prstGeom>
          <a:ln>
            <a:solidFill>
              <a:schemeClr val="accent1">
                <a:lumMod val="50000"/>
              </a:schemeClr>
            </a:solidFill>
          </a:ln>
        </p:spPr>
        <p:style>
          <a:lnRef idx="1">
            <a:schemeClr val="accent2"/>
          </a:lnRef>
          <a:fillRef idx="0">
            <a:schemeClr val="accent2"/>
          </a:fillRef>
          <a:effectRef idx="0">
            <a:schemeClr val="accent2"/>
          </a:effectRef>
          <a:fontRef idx="minor">
            <a:schemeClr val="tx1"/>
          </a:fontRef>
        </p:style>
      </p:cxnSp>
      <p:cxnSp>
        <p:nvCxnSpPr>
          <p:cNvPr id="5" name="Straight Connector 4"/>
          <p:cNvCxnSpPr/>
          <p:nvPr userDrawn="1"/>
        </p:nvCxnSpPr>
        <p:spPr>
          <a:xfrm>
            <a:off x="8458200" y="536439"/>
            <a:ext cx="685800" cy="1588"/>
          </a:xfrm>
          <a:prstGeom prst="line">
            <a:avLst/>
          </a:prstGeom>
          <a:ln>
            <a:solidFill>
              <a:schemeClr val="accent1">
                <a:lumMod val="50000"/>
              </a:schemeClr>
            </a:solidFill>
          </a:ln>
        </p:spPr>
        <p:style>
          <a:lnRef idx="1">
            <a:schemeClr val="accent2"/>
          </a:lnRef>
          <a:fillRef idx="0">
            <a:schemeClr val="accent2"/>
          </a:fillRef>
          <a:effectRef idx="0">
            <a:schemeClr val="accent2"/>
          </a:effectRef>
          <a:fontRef idx="minor">
            <a:schemeClr val="tx1"/>
          </a:fontRef>
        </p:style>
      </p:cxnSp>
      <p:sp>
        <p:nvSpPr>
          <p:cNvPr id="7" name="Text Placeholder 6"/>
          <p:cNvSpPr>
            <a:spLocks noGrp="1"/>
          </p:cNvSpPr>
          <p:nvPr>
            <p:ph type="body" sz="quarter" idx="13" hasCustomPrompt="1"/>
          </p:nvPr>
        </p:nvSpPr>
        <p:spPr>
          <a:xfrm>
            <a:off x="5715000" y="364066"/>
            <a:ext cx="2743200" cy="533400"/>
          </a:xfrm>
        </p:spPr>
        <p:txBody>
          <a:bodyPr/>
          <a:lstStyle>
            <a:lvl1pPr marL="0" indent="0" algn="ctr">
              <a:buNone/>
              <a:defRPr cap="all" baseline="0">
                <a:solidFill>
                  <a:schemeClr val="accent1">
                    <a:lumMod val="50000"/>
                  </a:schemeClr>
                </a:solidFill>
              </a:defRPr>
            </a:lvl1pPr>
          </a:lstStyle>
          <a:p>
            <a:pPr lvl="0"/>
            <a:r>
              <a:rPr lang="en-US" dirty="0"/>
              <a:t>PROGRAM AREA  NAME</a:t>
            </a:r>
          </a:p>
        </p:txBody>
      </p:sp>
      <p:sp>
        <p:nvSpPr>
          <p:cNvPr id="11" name="Text Placeholder 10"/>
          <p:cNvSpPr>
            <a:spLocks noGrp="1"/>
          </p:cNvSpPr>
          <p:nvPr>
            <p:ph type="body" sz="quarter" idx="14" hasCustomPrompt="1"/>
          </p:nvPr>
        </p:nvSpPr>
        <p:spPr>
          <a:xfrm>
            <a:off x="279396" y="668863"/>
            <a:ext cx="6400800" cy="381000"/>
          </a:xfrm>
        </p:spPr>
        <p:txBody>
          <a:bodyPr>
            <a:noAutofit/>
          </a:bodyPr>
          <a:lstStyle>
            <a:lvl1pPr marL="0" indent="0">
              <a:buNone/>
              <a:defRPr sz="2000">
                <a:solidFill>
                  <a:schemeClr val="bg1">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Project Title</a:t>
            </a:r>
          </a:p>
        </p:txBody>
      </p:sp>
      <p:sp>
        <p:nvSpPr>
          <p:cNvPr id="3" name="Text Placeholder 2"/>
          <p:cNvSpPr>
            <a:spLocks noGrp="1"/>
          </p:cNvSpPr>
          <p:nvPr>
            <p:ph type="body" sz="quarter" idx="15"/>
          </p:nvPr>
        </p:nvSpPr>
        <p:spPr>
          <a:xfrm>
            <a:off x="457200" y="1219200"/>
            <a:ext cx="4114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0923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1"/>
          <p:cNvSpPr>
            <a:spLocks noGrp="1"/>
          </p:cNvSpPr>
          <p:nvPr>
            <p:ph type="sldNum" sz="quarter" idx="12"/>
          </p:nvPr>
        </p:nvSpPr>
        <p:spPr>
          <a:xfrm>
            <a:off x="8229600" y="6429017"/>
            <a:ext cx="914400" cy="365125"/>
          </a:xfrm>
        </p:spPr>
        <p:txBody>
          <a:bodyPr/>
          <a:lstStyle>
            <a:lvl1pPr>
              <a:defRPr>
                <a:solidFill>
                  <a:schemeClr val="bg1"/>
                </a:solidFill>
                <a:latin typeface="Helvetica" pitchFamily="34" charset="0"/>
                <a:cs typeface="Helvetica" pitchFamily="34" charset="0"/>
              </a:defRPr>
            </a:lvl1pPr>
          </a:lstStyle>
          <a:p>
            <a:fld id="{0624AEE6-E942-4F5C-A610-97CA4B6B6DBA}" type="slidenum">
              <a:rPr lang="en-US" smtClean="0"/>
              <a:pPr/>
              <a:t>‹#›</a:t>
            </a:fld>
            <a:endParaRPr lang="en-US" dirty="0"/>
          </a:p>
        </p:txBody>
      </p:sp>
      <p:sp>
        <p:nvSpPr>
          <p:cNvPr id="4" name="Text Placeholder 3"/>
          <p:cNvSpPr>
            <a:spLocks noGrp="1"/>
          </p:cNvSpPr>
          <p:nvPr>
            <p:ph type="body" sz="quarter" idx="13"/>
          </p:nvPr>
        </p:nvSpPr>
        <p:spPr>
          <a:xfrm>
            <a:off x="381000" y="609600"/>
            <a:ext cx="7848600" cy="5562600"/>
          </a:xfrm>
        </p:spPr>
        <p:txBody>
          <a:bodyPr/>
          <a:lstStyle>
            <a:lvl2pPr marL="742950" indent="-285750">
              <a:buFont typeface="Arial" pitchFamily="34" charset="0"/>
              <a:buChar char="•"/>
              <a:defRPr/>
            </a:lvl2pPr>
            <a:lvl3pPr marL="1200150" indent="-285750">
              <a:buFont typeface="Courier New" pitchFamily="49" charset="0"/>
              <a:buChar char="o"/>
              <a:defRPr sz="1500"/>
            </a:lvl3pPr>
            <a:lvl5pPr marL="2057400" indent="-228600">
              <a:buFont typeface="Wingdings"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347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050"/>
            <a:ext cx="3008313" cy="1162050"/>
          </a:xfrm>
        </p:spPr>
        <p:txBody>
          <a:bodyPr anchor="b">
            <a:normAutofit/>
          </a:bodyPr>
          <a:lstStyle>
            <a:lvl1pPr algn="l">
              <a:defRPr sz="1500" b="0">
                <a:latin typeface="Helvetica" pitchFamily="34" charset="0"/>
                <a:cs typeface="Helvetica"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normAutofit/>
          </a:bodyPr>
          <a:lstStyle>
            <a:lvl1pPr>
              <a:defRPr sz="1500">
                <a:latin typeface="Helvetica" pitchFamily="34" charset="0"/>
                <a:cs typeface="Helvetica" pitchFamily="34" charset="0"/>
              </a:defRPr>
            </a:lvl1pPr>
            <a:lvl2pPr>
              <a:defRPr sz="1500">
                <a:latin typeface="Helvetica" pitchFamily="34" charset="0"/>
                <a:cs typeface="Helvetica" pitchFamily="34" charset="0"/>
              </a:defRPr>
            </a:lvl2pPr>
            <a:lvl3pPr>
              <a:defRPr sz="1500">
                <a:latin typeface="Helvetica" pitchFamily="34" charset="0"/>
                <a:cs typeface="Helvetica" pitchFamily="34" charset="0"/>
              </a:defRPr>
            </a:lvl3pPr>
            <a:lvl4pPr>
              <a:defRPr sz="1500">
                <a:latin typeface="Helvetica" pitchFamily="34" charset="0"/>
                <a:cs typeface="Helvetica" pitchFamily="34" charset="0"/>
              </a:defRPr>
            </a:lvl4pPr>
            <a:lvl5pPr>
              <a:defRPr sz="1500">
                <a:latin typeface="Helvetica" pitchFamily="34" charset="0"/>
                <a:cs typeface="Helvetica"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normAutofit/>
          </a:bodyPr>
          <a:lstStyle>
            <a:lvl1pPr marL="0" indent="0">
              <a:buNone/>
              <a:defRPr sz="1500">
                <a:latin typeface="Helvetica" pitchFamily="34" charset="0"/>
                <a:cs typeface="Helvetic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p>
            <a:fld id="{0624AEE6-E942-4F5C-A610-97CA4B6B6DBA}" type="slidenum">
              <a:rPr lang="en-US" smtClean="0"/>
              <a:pPr/>
              <a:t>‹#›</a:t>
            </a:fld>
            <a:endParaRPr lang="en-US"/>
          </a:p>
        </p:txBody>
      </p:sp>
    </p:spTree>
    <p:extLst>
      <p:ext uri="{BB962C8B-B14F-4D97-AF65-F5344CB8AC3E}">
        <p14:creationId xmlns:p14="http://schemas.microsoft.com/office/powerpoint/2010/main" val="413252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6738"/>
          </a:xfrm>
        </p:spPr>
        <p:txBody>
          <a:bodyPr anchor="b">
            <a:normAutofit/>
          </a:bodyPr>
          <a:lstStyle>
            <a:lvl1pPr algn="l">
              <a:defRPr sz="1600" b="0">
                <a:latin typeface="Helvetica" pitchFamily="34" charset="0"/>
                <a:cs typeface="Helvetica"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hasCustomPrompt="1"/>
          </p:nvPr>
        </p:nvSpPr>
        <p:spPr>
          <a:xfrm>
            <a:off x="1792288" y="5367338"/>
            <a:ext cx="5486400" cy="804862"/>
          </a:xfrm>
        </p:spPr>
        <p:txBody>
          <a:bodyPr>
            <a:normAutofit/>
          </a:bodyPr>
          <a:lstStyle>
            <a:lvl1pPr marL="0" indent="0">
              <a:buNone/>
              <a:defRPr sz="1100">
                <a:latin typeface="Helvetica" pitchFamily="34" charset="0"/>
                <a:cs typeface="Helvetic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caption style</a:t>
            </a:r>
          </a:p>
        </p:txBody>
      </p:sp>
      <p:sp>
        <p:nvSpPr>
          <p:cNvPr id="7" name="Slide Number Placeholder 6"/>
          <p:cNvSpPr>
            <a:spLocks noGrp="1"/>
          </p:cNvSpPr>
          <p:nvPr>
            <p:ph type="sldNum" sz="quarter" idx="12"/>
          </p:nvPr>
        </p:nvSpPr>
        <p:spPr/>
        <p:txBody>
          <a:bodyPr/>
          <a:lstStyle/>
          <a:p>
            <a:fld id="{0624AEE6-E942-4F5C-A610-97CA4B6B6DBA}" type="slidenum">
              <a:rPr lang="en-US" smtClean="0"/>
              <a:pPr/>
              <a:t>‹#›</a:t>
            </a:fld>
            <a:endParaRPr lang="en-US"/>
          </a:p>
        </p:txBody>
      </p:sp>
    </p:spTree>
    <p:extLst>
      <p:ext uri="{BB962C8B-B14F-4D97-AF65-F5344CB8AC3E}">
        <p14:creationId xmlns:p14="http://schemas.microsoft.com/office/powerpoint/2010/main" val="1377136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624AEE6-E942-4F5C-A610-97CA4B6B6DBA}" type="slidenum">
              <a:rPr lang="en-US" smtClean="0"/>
              <a:pPr/>
              <a:t>‹#›</a:t>
            </a:fld>
            <a:endParaRPr lang="en-US"/>
          </a:p>
        </p:txBody>
      </p:sp>
    </p:spTree>
    <p:extLst>
      <p:ext uri="{BB962C8B-B14F-4D97-AF65-F5344CB8AC3E}">
        <p14:creationId xmlns:p14="http://schemas.microsoft.com/office/powerpoint/2010/main" val="30875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525" y="4008"/>
            <a:ext cx="9163050" cy="686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563562"/>
          </a:xfrm>
          <a:prstGeom prst="rect">
            <a:avLst/>
          </a:prstGeom>
        </p:spPr>
        <p:txBody>
          <a:bodyPr vert="horz" lIns="91440" tIns="45720" rIns="91440" bIns="45720" rtlCol="0" anchor="ctr">
            <a:normAutofit/>
          </a:bodyPr>
          <a:lstStyle/>
          <a:p>
            <a:r>
              <a:rPr lang="en-US" dirty="0"/>
              <a:t>Master style title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305800" y="6408667"/>
            <a:ext cx="802105" cy="365125"/>
          </a:xfrm>
          <a:prstGeom prst="rect">
            <a:avLst/>
          </a:prstGeom>
        </p:spPr>
        <p:txBody>
          <a:bodyPr vert="horz" lIns="91440" tIns="45720" rIns="91440" bIns="45720" rtlCol="0" anchor="ctr"/>
          <a:lstStyle>
            <a:lvl1pPr algn="r">
              <a:defRPr sz="1200">
                <a:solidFill>
                  <a:schemeClr val="bg1"/>
                </a:solidFill>
                <a:latin typeface="Helvetica" pitchFamily="34" charset="0"/>
                <a:cs typeface="Helvetica" pitchFamily="34" charset="0"/>
              </a:defRPr>
            </a:lvl1pPr>
          </a:lstStyle>
          <a:p>
            <a:fld id="{0624AEE6-E942-4F5C-A610-97CA4B6B6DBA}" type="slidenum">
              <a:rPr lang="en-US" smtClean="0"/>
              <a:pPr/>
              <a:t>‹#›</a:t>
            </a:fld>
            <a:endParaRPr lang="en-US" dirty="0"/>
          </a:p>
        </p:txBody>
      </p:sp>
    </p:spTree>
    <p:extLst>
      <p:ext uri="{BB962C8B-B14F-4D97-AF65-F5344CB8AC3E}">
        <p14:creationId xmlns:p14="http://schemas.microsoft.com/office/powerpoint/2010/main" val="306266085"/>
      </p:ext>
    </p:extLst>
  </p:cSld>
  <p:clrMap bg1="lt1" tx1="dk1" bg2="lt2" tx2="dk2" accent1="accent1" accent2="accent2" accent3="accent3" accent4="accent4" accent5="accent5" accent6="accent6" hlink="hlink" folHlink="folHlink"/>
  <p:sldLayoutIdLst>
    <p:sldLayoutId id="2147483664" r:id="rId1"/>
    <p:sldLayoutId id="2147483662" r:id="rId2"/>
    <p:sldLayoutId id="2147483663" r:id="rId3"/>
    <p:sldLayoutId id="2147483665" r:id="rId4"/>
    <p:sldLayoutId id="2147483666" r:id="rId5"/>
    <p:sldLayoutId id="2147483667" r:id="rId6"/>
  </p:sldLayoutIdLst>
  <p:hf hdr="0" ftr="0" dt="0"/>
  <p:txStyles>
    <p:titleStyle>
      <a:lvl1pPr algn="l" defTabSz="914400" rtl="0" eaLnBrk="1" latinLnBrk="0" hangingPunct="1">
        <a:spcBef>
          <a:spcPct val="0"/>
        </a:spcBef>
        <a:buNone/>
        <a:defRPr sz="1500" kern="1200" cap="all" baseline="0">
          <a:solidFill>
            <a:schemeClr val="tx1"/>
          </a:solidFill>
          <a:latin typeface="Helvetica" pitchFamily="34" charset="0"/>
          <a:ea typeface="+mj-ea"/>
          <a:cs typeface="Helvetica" pitchFamily="34" charset="0"/>
        </a:defRPr>
      </a:lvl1pPr>
    </p:titleStyle>
    <p:bodyStyle>
      <a:lvl1pPr marL="0" indent="0" algn="l" defTabSz="914400" rtl="0" eaLnBrk="1" latinLnBrk="0" hangingPunct="1">
        <a:spcBef>
          <a:spcPct val="20000"/>
        </a:spcBef>
        <a:buFontTx/>
        <a:buNone/>
        <a:defRPr sz="1500" kern="1200">
          <a:solidFill>
            <a:schemeClr val="tx1"/>
          </a:solidFill>
          <a:latin typeface="Helvetica" pitchFamily="34" charset="0"/>
          <a:ea typeface="+mn-ea"/>
          <a:cs typeface="Helvetica" pitchFamily="34" charset="0"/>
        </a:defRPr>
      </a:lvl1pPr>
      <a:lvl2pPr marL="742950" indent="-285750" algn="l" defTabSz="914400" rtl="0" eaLnBrk="1" latinLnBrk="0" hangingPunct="1">
        <a:spcBef>
          <a:spcPct val="20000"/>
        </a:spcBef>
        <a:buFont typeface="Arial" pitchFamily="34" charset="0"/>
        <a:buChar char="•"/>
        <a:defRPr sz="1500" kern="1200" baseline="0">
          <a:solidFill>
            <a:schemeClr val="tx1"/>
          </a:solidFill>
          <a:latin typeface="Helvetica" pitchFamily="34" charset="0"/>
          <a:ea typeface="+mn-ea"/>
          <a:cs typeface="Helvetica" pitchFamily="34" charset="0"/>
        </a:defRPr>
      </a:lvl2pPr>
      <a:lvl3pPr marL="1200150" indent="-285750" algn="l" defTabSz="914400" rtl="0" eaLnBrk="1" latinLnBrk="0" hangingPunct="1">
        <a:spcBef>
          <a:spcPct val="20000"/>
        </a:spcBef>
        <a:buFont typeface="Courier New" pitchFamily="49" charset="0"/>
        <a:buChar char="o"/>
        <a:defRPr sz="1500" b="0" kern="1200" baseline="0">
          <a:solidFill>
            <a:schemeClr val="tx1"/>
          </a:solidFill>
          <a:latin typeface="Helvetica" pitchFamily="34" charset="0"/>
          <a:ea typeface="+mn-ea"/>
          <a:cs typeface="Helvetica" pitchFamily="34" charset="0"/>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Helvetica" pitchFamily="34" charset="0"/>
          <a:ea typeface="+mn-ea"/>
          <a:cs typeface="Helvetica" pitchFamily="34" charset="0"/>
        </a:defRPr>
      </a:lvl4pPr>
      <a:lvl5pPr marL="2114550" indent="-285750" algn="l" defTabSz="914400" rtl="0" eaLnBrk="1" latinLnBrk="0" hangingPunct="1">
        <a:spcBef>
          <a:spcPct val="20000"/>
        </a:spcBef>
        <a:buFont typeface="Wingdings" pitchFamily="2" charset="2"/>
        <a:buChar char="§"/>
        <a:defRPr sz="1500" kern="1200">
          <a:solidFill>
            <a:schemeClr val="tx1"/>
          </a:solidFill>
          <a:latin typeface="Helvetica" pitchFamily="34" charset="0"/>
          <a:ea typeface="+mn-ea"/>
          <a:cs typeface="Helvetica" pitchFamily="34" charset="0"/>
        </a:defRPr>
      </a:lvl5pPr>
      <a:lvl6pPr marL="2514600" indent="-228600" algn="l" defTabSz="914400" rtl="0" eaLnBrk="1" latinLnBrk="0" hangingPunct="1">
        <a:spcBef>
          <a:spcPct val="20000"/>
        </a:spcBef>
        <a:buFont typeface="Arial" pitchFamily="34" charset="0"/>
        <a:buChar char="•"/>
        <a:defRPr sz="1500" kern="1200" baseline="0">
          <a:solidFill>
            <a:schemeClr val="tx1"/>
          </a:solidFill>
          <a:latin typeface="Helvetica" pitchFamily="34" charset="0"/>
          <a:ea typeface="+mn-ea"/>
          <a:cs typeface="Helvetica"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39.jpg"/><Relationship Id="rId7" Type="http://schemas.openxmlformats.org/officeDocument/2006/relationships/image" Target="../media/image51.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50.png"/><Relationship Id="rId5" Type="http://schemas.openxmlformats.org/officeDocument/2006/relationships/image" Target="../media/image41.jp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1.tiff"/><Relationship Id="rId5" Type="http://schemas.openxmlformats.org/officeDocument/2006/relationships/image" Target="../media/image20.tiff"/><Relationship Id="rId4" Type="http://schemas.openxmlformats.org/officeDocument/2006/relationships/image" Target="../media/image19.tiff"/></Relationships>
</file>

<file path=ppt/slides/_rels/slide12.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42.jpg"/><Relationship Id="rId7"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70.png"/><Relationship Id="rId5" Type="http://schemas.openxmlformats.org/officeDocument/2006/relationships/image" Target="../media/image43.png"/><Relationship Id="rId10" Type="http://schemas.openxmlformats.org/officeDocument/2006/relationships/image" Target="../media/image46.tiff"/><Relationship Id="rId4" Type="http://schemas.openxmlformats.org/officeDocument/2006/relationships/image" Target="../media/image250.png"/><Relationship Id="rId9" Type="http://schemas.openxmlformats.org/officeDocument/2006/relationships/image" Target="../media/image45.tiff"/></Relationships>
</file>

<file path=ppt/slides/_rels/slide13.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42.jpg"/><Relationship Id="rId7"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70.png"/><Relationship Id="rId11" Type="http://schemas.openxmlformats.org/officeDocument/2006/relationships/image" Target="../media/image47.jpg"/><Relationship Id="rId5" Type="http://schemas.openxmlformats.org/officeDocument/2006/relationships/image" Target="../media/image43.png"/><Relationship Id="rId10" Type="http://schemas.openxmlformats.org/officeDocument/2006/relationships/image" Target="../media/image46.tiff"/><Relationship Id="rId4" Type="http://schemas.openxmlformats.org/officeDocument/2006/relationships/image" Target="../media/image250.png"/><Relationship Id="rId9" Type="http://schemas.openxmlformats.org/officeDocument/2006/relationships/image" Target="../media/image45.tiff"/></Relationships>
</file>

<file path=ppt/slides/_rels/slide14.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49.png"/><Relationship Id="rId9" Type="http://schemas.openxmlformats.org/officeDocument/2006/relationships/image" Target="../media/image55.jpg"/></Relationships>
</file>

<file path=ppt/slides/_rels/slide1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jp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63.png"/><Relationship Id="rId4" Type="http://schemas.openxmlformats.org/officeDocument/2006/relationships/image" Target="../media/image6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tiff"/><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0.png"/><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1.tiff"/><Relationship Id="rId5" Type="http://schemas.openxmlformats.org/officeDocument/2006/relationships/image" Target="../media/image20.tiff"/><Relationship Id="rId4" Type="http://schemas.openxmlformats.org/officeDocument/2006/relationships/image" Target="../media/image19.tiff"/></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1.png"/><Relationship Id="rId7"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24AEE6-E942-4F5C-A610-97CA4B6B6DBA}" type="slidenum">
              <a:rPr lang="en-US" smtClean="0"/>
              <a:pPr/>
              <a:t>1</a:t>
            </a:fld>
            <a:endParaRPr lang="en-US" dirty="0"/>
          </a:p>
        </p:txBody>
      </p:sp>
      <p:sp>
        <p:nvSpPr>
          <p:cNvPr id="7" name="Text Box 4">
            <a:extLst>
              <a:ext uri="{FF2B5EF4-FFF2-40B4-BE49-F238E27FC236}">
                <a16:creationId xmlns:a16="http://schemas.microsoft.com/office/drawing/2014/main" id="{EFBD37E8-26BD-274D-BDE6-55FBBDAE1F65}"/>
              </a:ext>
            </a:extLst>
          </p:cNvPr>
          <p:cNvSpPr txBox="1">
            <a:spLocks noChangeArrowheads="1"/>
          </p:cNvSpPr>
          <p:nvPr/>
        </p:nvSpPr>
        <p:spPr bwMode="auto">
          <a:xfrm>
            <a:off x="76200" y="1295400"/>
            <a:ext cx="8915401"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Revisiting Analytical Models of </a:t>
            </a:r>
          </a:p>
          <a:p>
            <a:pPr algn="ctr">
              <a:spcBef>
                <a:spcPct val="0"/>
              </a:spcBef>
            </a:pPr>
            <a:r>
              <a:rPr lang="en-US" altLang="en-US" sz="3600" dirty="0">
                <a:solidFill>
                  <a:srgbClr val="000000"/>
                </a:solidFill>
              </a:rPr>
              <a:t>Phonon-Point Defect Scattering</a:t>
            </a:r>
          </a:p>
          <a:p>
            <a:pPr algn="ctr">
              <a:spcBef>
                <a:spcPct val="0"/>
              </a:spcBef>
            </a:pPr>
            <a:endParaRPr lang="en-US" altLang="en-US" sz="3600" dirty="0">
              <a:solidFill>
                <a:srgbClr val="000000"/>
              </a:solidFill>
            </a:endParaRPr>
          </a:p>
          <a:p>
            <a:pPr algn="ctr">
              <a:spcBef>
                <a:spcPct val="0"/>
              </a:spcBef>
            </a:pPr>
            <a:r>
              <a:rPr lang="en-US" altLang="en-US" sz="2400" dirty="0">
                <a:solidFill>
                  <a:srgbClr val="000000"/>
                </a:solidFill>
              </a:rPr>
              <a:t>Ramya Gurunathan</a:t>
            </a:r>
          </a:p>
          <a:p>
            <a:pPr algn="ctr">
              <a:spcBef>
                <a:spcPct val="0"/>
              </a:spcBef>
            </a:pPr>
            <a:r>
              <a:rPr lang="en-US" altLang="en-US" sz="2400" dirty="0">
                <a:solidFill>
                  <a:srgbClr val="000000"/>
                </a:solidFill>
              </a:rPr>
              <a:t>Snyder Group @ Northwestern University</a:t>
            </a:r>
          </a:p>
          <a:p>
            <a:pPr algn="ctr">
              <a:spcBef>
                <a:spcPct val="0"/>
              </a:spcBef>
            </a:pPr>
            <a:r>
              <a:rPr lang="en-US" altLang="en-US" sz="2400" dirty="0">
                <a:solidFill>
                  <a:srgbClr val="000000"/>
                </a:solidFill>
              </a:rPr>
              <a:t>11/8/2018 DMREF Meeting</a:t>
            </a:r>
          </a:p>
        </p:txBody>
      </p:sp>
    </p:spTree>
    <p:extLst>
      <p:ext uri="{BB962C8B-B14F-4D97-AF65-F5344CB8AC3E}">
        <p14:creationId xmlns:p14="http://schemas.microsoft.com/office/powerpoint/2010/main" val="1130234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0E73B5-EFD0-5743-8E09-479EB3521BCE}"/>
              </a:ext>
            </a:extLst>
          </p:cNvPr>
          <p:cNvSpPr>
            <a:spLocks noGrp="1"/>
          </p:cNvSpPr>
          <p:nvPr>
            <p:ph type="sldNum" sz="quarter" idx="12"/>
          </p:nvPr>
        </p:nvSpPr>
        <p:spPr/>
        <p:txBody>
          <a:bodyPr/>
          <a:lstStyle/>
          <a:p>
            <a:fld id="{0624AEE6-E942-4F5C-A610-97CA4B6B6DBA}" type="slidenum">
              <a:rPr lang="en-US" smtClean="0"/>
              <a:pPr/>
              <a:t>10</a:t>
            </a:fld>
            <a:endParaRPr lang="en-US"/>
          </a:p>
        </p:txBody>
      </p:sp>
      <p:sp>
        <p:nvSpPr>
          <p:cNvPr id="3" name="Text Box 4">
            <a:extLst>
              <a:ext uri="{FF2B5EF4-FFF2-40B4-BE49-F238E27FC236}">
                <a16:creationId xmlns:a16="http://schemas.microsoft.com/office/drawing/2014/main" id="{4868F844-F97B-8449-8594-A022CE0CC586}"/>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Dispersion Dependence</a:t>
            </a:r>
          </a:p>
        </p:txBody>
      </p:sp>
      <p:pic>
        <p:nvPicPr>
          <p:cNvPr id="7" name="Picture 6">
            <a:extLst>
              <a:ext uri="{FF2B5EF4-FFF2-40B4-BE49-F238E27FC236}">
                <a16:creationId xmlns:a16="http://schemas.microsoft.com/office/drawing/2014/main" id="{0E8F83D3-41EB-A840-8145-89C6E4C254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6485" y="3307509"/>
            <a:ext cx="4380797" cy="2895600"/>
          </a:xfrm>
          <a:prstGeom prst="rect">
            <a:avLst/>
          </a:prstGeom>
        </p:spPr>
      </p:pic>
      <p:pic>
        <p:nvPicPr>
          <p:cNvPr id="8" name="Picture 7">
            <a:extLst>
              <a:ext uri="{FF2B5EF4-FFF2-40B4-BE49-F238E27FC236}">
                <a16:creationId xmlns:a16="http://schemas.microsoft.com/office/drawing/2014/main" id="{CB49E9F1-9CB4-4B40-8E61-4982880A4532}"/>
              </a:ext>
            </a:extLst>
          </p:cNvPr>
          <p:cNvPicPr>
            <a:picLocks noChangeAspect="1"/>
          </p:cNvPicPr>
          <p:nvPr/>
        </p:nvPicPr>
        <p:blipFill rotWithShape="1">
          <a:blip r:embed="rId4">
            <a:extLst>
              <a:ext uri="{28A0092B-C50C-407E-A947-70E740481C1C}">
                <a14:useLocalDpi xmlns:a14="http://schemas.microsoft.com/office/drawing/2010/main" val="0"/>
              </a:ext>
            </a:extLst>
          </a:blip>
          <a:srcRect l="9308" r="16657" b="4409"/>
          <a:stretch/>
        </p:blipFill>
        <p:spPr>
          <a:xfrm>
            <a:off x="5602857" y="742976"/>
            <a:ext cx="3312543" cy="2605781"/>
          </a:xfrm>
          <a:prstGeom prst="rect">
            <a:avLst/>
          </a:prstGeom>
        </p:spPr>
      </p:pic>
      <p:pic>
        <p:nvPicPr>
          <p:cNvPr id="10" name="Picture 9">
            <a:extLst>
              <a:ext uri="{FF2B5EF4-FFF2-40B4-BE49-F238E27FC236}">
                <a16:creationId xmlns:a16="http://schemas.microsoft.com/office/drawing/2014/main" id="{DCD4BD52-A226-C241-AF36-8DBAB25CC7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64" y="3276600"/>
            <a:ext cx="4186336" cy="3021174"/>
          </a:xfrm>
          <a:prstGeom prst="rect">
            <a:avLst/>
          </a:prstGeom>
          <a:ln w="38100">
            <a:solidFill>
              <a:schemeClr val="tx1"/>
            </a:solidFill>
          </a:ln>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8124892-CBC6-1C4B-8184-1DC151837C5D}"/>
                  </a:ext>
                </a:extLst>
              </p:cNvPr>
              <p:cNvSpPr txBox="1"/>
              <p:nvPr/>
            </p:nvSpPr>
            <p:spPr>
              <a:xfrm>
                <a:off x="924815" y="897795"/>
                <a:ext cx="3285963" cy="572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𝜔</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𝑠</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𝜋</m:t>
                              </m:r>
                            </m:den>
                          </m:f>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𝑚𝑎𝑥</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2</m:t>
                                  </m:r>
                                </m:den>
                              </m:f>
                              <m:f>
                                <m:fPr>
                                  <m:ctrlPr>
                                    <a:rPr lang="en-US" b="0" i="1" smtClean="0">
                                      <a:latin typeface="Cambria Math" panose="02040503050406030204" pitchFamily="18" charset="0"/>
                                    </a:rPr>
                                  </m:ctrlPr>
                                </m:fPr>
                                <m:num>
                                  <m:r>
                                    <a:rPr lang="en-US" b="0" i="1" smtClean="0">
                                      <a:latin typeface="Cambria Math" panose="02040503050406030204" pitchFamily="18" charset="0"/>
                                    </a:rPr>
                                    <m:t>𝑘</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𝑚𝑎𝑥</m:t>
                                      </m:r>
                                    </m:sub>
                                  </m:sSub>
                                </m:den>
                              </m:f>
                            </m:e>
                          </m:d>
                        </m:e>
                      </m:func>
                    </m:oMath>
                  </m:oMathPara>
                </a14:m>
                <a:endParaRPr lang="en-US" b="0" dirty="0"/>
              </a:p>
            </p:txBody>
          </p:sp>
        </mc:Choice>
        <mc:Fallback xmlns="">
          <p:sp>
            <p:nvSpPr>
              <p:cNvPr id="11" name="TextBox 10">
                <a:extLst>
                  <a:ext uri="{FF2B5EF4-FFF2-40B4-BE49-F238E27FC236}">
                    <a16:creationId xmlns:a16="http://schemas.microsoft.com/office/drawing/2014/main" id="{18124892-CBC6-1C4B-8184-1DC151837C5D}"/>
                  </a:ext>
                </a:extLst>
              </p:cNvPr>
              <p:cNvSpPr txBox="1">
                <a:spLocks noRot="1" noChangeAspect="1" noMove="1" noResize="1" noEditPoints="1" noAdjustHandles="1" noChangeArrowheads="1" noChangeShapeType="1" noTextEdit="1"/>
              </p:cNvSpPr>
              <p:nvPr/>
            </p:nvSpPr>
            <p:spPr>
              <a:xfrm>
                <a:off x="924815" y="897795"/>
                <a:ext cx="3285963" cy="572721"/>
              </a:xfrm>
              <a:prstGeom prst="rect">
                <a:avLst/>
              </a:prstGeom>
              <a:blipFill>
                <a:blip r:embed="rId6"/>
                <a:stretch>
                  <a:fillRect l="-385" t="-2174"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7A4E55A-C8D9-A544-A836-E8354EEE9BE6}"/>
                  </a:ext>
                </a:extLst>
              </p:cNvPr>
              <p:cNvSpPr txBox="1"/>
              <p:nvPr/>
            </p:nvSpPr>
            <p:spPr>
              <a:xfrm>
                <a:off x="1186733" y="1499329"/>
                <a:ext cx="2412071"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𝑔</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𝜔</m:t>
                          </m:r>
                        </m:num>
                        <m:den>
                          <m:r>
                            <a:rPr lang="en-US" b="0" i="1" smtClean="0">
                              <a:latin typeface="Cambria Math" panose="02040503050406030204" pitchFamily="18" charset="0"/>
                            </a:rPr>
                            <m:t>𝑑𝑘</m:t>
                          </m:r>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𝑝</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𝜔</m:t>
                          </m:r>
                        </m:num>
                        <m:den>
                          <m:r>
                            <a:rPr lang="en-US" b="0" i="1" smtClean="0">
                              <a:latin typeface="Cambria Math" panose="02040503050406030204" pitchFamily="18" charset="0"/>
                            </a:rPr>
                            <m:t>𝑘</m:t>
                          </m:r>
                        </m:den>
                      </m:f>
                      <m:r>
                        <a:rPr lang="en-US" b="0" i="1" smtClean="0">
                          <a:latin typeface="Cambria Math" panose="02040503050406030204" pitchFamily="18" charset="0"/>
                        </a:rPr>
                        <m:t> </m:t>
                      </m:r>
                    </m:oMath>
                  </m:oMathPara>
                </a14:m>
                <a:endParaRPr lang="en-US" dirty="0"/>
              </a:p>
            </p:txBody>
          </p:sp>
        </mc:Choice>
        <mc:Fallback xmlns="">
          <p:sp>
            <p:nvSpPr>
              <p:cNvPr id="12" name="TextBox 11">
                <a:extLst>
                  <a:ext uri="{FF2B5EF4-FFF2-40B4-BE49-F238E27FC236}">
                    <a16:creationId xmlns:a16="http://schemas.microsoft.com/office/drawing/2014/main" id="{07A4E55A-C8D9-A544-A836-E8354EEE9BE6}"/>
                  </a:ext>
                </a:extLst>
              </p:cNvPr>
              <p:cNvSpPr txBox="1">
                <a:spLocks noRot="1" noChangeAspect="1" noMove="1" noResize="1" noEditPoints="1" noAdjustHandles="1" noChangeArrowheads="1" noChangeShapeType="1" noTextEdit="1"/>
              </p:cNvSpPr>
              <p:nvPr/>
            </p:nvSpPr>
            <p:spPr>
              <a:xfrm>
                <a:off x="1186733" y="1499329"/>
                <a:ext cx="2412071" cy="525913"/>
              </a:xfrm>
              <a:prstGeom prst="rect">
                <a:avLst/>
              </a:prstGeom>
              <a:blipFill>
                <a:blip r:embed="rId7"/>
                <a:stretch>
                  <a:fillRect l="-524" r="-3141"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D6191D8-C27B-E94A-97E4-C957B496DA11}"/>
                  </a:ext>
                </a:extLst>
              </p:cNvPr>
              <p:cNvSpPr txBox="1"/>
              <p:nvPr/>
            </p:nvSpPr>
            <p:spPr>
              <a:xfrm>
                <a:off x="215785" y="2205480"/>
                <a:ext cx="5256695" cy="9046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𝜅</m:t>
                          </m:r>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𝜅</m:t>
                              </m:r>
                            </m:e>
                            <m:sub>
                              <m:r>
                                <a:rPr lang="en-US" sz="2000" b="0" i="1" smtClean="0">
                                  <a:latin typeface="Cambria Math" panose="02040503050406030204" pitchFamily="18" charset="0"/>
                                </a:rPr>
                                <m:t>0</m:t>
                              </m:r>
                            </m:sub>
                          </m:sSub>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nary>
                            <m:naryPr>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0</m:t>
                              </m:r>
                            </m:sub>
                            <m: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𝑚</m:t>
                                  </m:r>
                                </m:sub>
                              </m:sSub>
                            </m:sup>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𝑣</m:t>
                                  </m:r>
                                </m:e>
                                <m:sub>
                                  <m:r>
                                    <a:rPr lang="en-US" sz="2000" b="0" i="1" smtClean="0">
                                      <a:latin typeface="Cambria Math" panose="02040503050406030204" pitchFamily="18" charset="0"/>
                                    </a:rPr>
                                    <m:t>𝑔</m:t>
                                  </m:r>
                                </m:sub>
                                <m:sup>
                                  <m:r>
                                    <a:rPr lang="en-US" sz="2000" b="0" i="1" smtClean="0">
                                      <a:latin typeface="Cambria Math" panose="02040503050406030204" pitchFamily="18" charset="0"/>
                                    </a:rPr>
                                    <m:t>3</m:t>
                                  </m:r>
                                </m:sup>
                              </m:sSub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e>
                              </m:d>
                              <m:r>
                                <a:rPr lang="en-US" sz="2000" b="0" i="1" smtClean="0">
                                  <a:latin typeface="Cambria Math" panose="02040503050406030204" pitchFamily="18" charset="0"/>
                                </a:rPr>
                                <m:t>𝑑𝑘</m:t>
                              </m:r>
                            </m:e>
                          </m:nary>
                        </m:den>
                      </m:f>
                      <m:nary>
                        <m:naryPr>
                          <m:ctrlPr>
                            <a:rPr lang="en-US" sz="2000" i="1">
                              <a:latin typeface="Cambria Math" panose="02040503050406030204" pitchFamily="18" charset="0"/>
                            </a:rPr>
                          </m:ctrlPr>
                        </m:naryPr>
                        <m:sub>
                          <m:r>
                            <m:rPr>
                              <m:brk m:alnAt="23"/>
                            </m:rPr>
                            <a:rPr lang="en-US" sz="2000" i="1">
                              <a:latin typeface="Cambria Math" panose="02040503050406030204" pitchFamily="18" charset="0"/>
                            </a:rPr>
                            <m:t>0</m:t>
                          </m:r>
                        </m:sub>
                        <m:sup>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𝑚</m:t>
                              </m:r>
                            </m:sub>
                          </m:sSub>
                        </m:sup>
                        <m:e>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i="1">
                                  <a:latin typeface="Cambria Math" panose="02040503050406030204" pitchFamily="18" charset="0"/>
                                </a:rPr>
                                <m:t>𝑔</m:t>
                              </m:r>
                            </m:sub>
                            <m:sup>
                              <m:r>
                                <a:rPr lang="en-US" sz="2000" i="1">
                                  <a:latin typeface="Cambria Math" panose="02040503050406030204" pitchFamily="18" charset="0"/>
                                </a:rPr>
                                <m:t>3</m:t>
                              </m:r>
                            </m:sup>
                          </m:sSubSup>
                          <m:d>
                            <m:dPr>
                              <m:ctrlPr>
                                <a:rPr lang="en-US" sz="2000" i="1">
                                  <a:latin typeface="Cambria Math" panose="02040503050406030204" pitchFamily="18" charset="0"/>
                                </a:rPr>
                              </m:ctrlPr>
                            </m:dPr>
                            <m:e>
                              <m:r>
                                <a:rPr lang="en-US" sz="2000" i="1">
                                  <a:latin typeface="Cambria Math" panose="02040503050406030204" pitchFamily="18" charset="0"/>
                                </a:rPr>
                                <m:t>𝑘</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𝑎</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𝜔</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e>
                                  </m:d>
                                </m:num>
                                <m:den>
                                  <m:r>
                                    <a:rPr lang="en-US" sz="2000" b="0" i="1" smtClean="0">
                                      <a:latin typeface="Cambria Math" panose="02040503050406030204" pitchFamily="18" charset="0"/>
                                    </a:rPr>
                                    <m:t>𝑏</m:t>
                                  </m:r>
                                </m:den>
                              </m:f>
                            </m:den>
                          </m:f>
                          <m:r>
                            <a:rPr lang="en-US" sz="2000" b="0" i="1" smtClean="0">
                              <a:latin typeface="Cambria Math" panose="02040503050406030204" pitchFamily="18" charset="0"/>
                            </a:rPr>
                            <m:t>)</m:t>
                          </m:r>
                          <m:r>
                            <a:rPr lang="en-US" sz="2000" i="1">
                              <a:latin typeface="Cambria Math" panose="02040503050406030204" pitchFamily="18" charset="0"/>
                            </a:rPr>
                            <m:t>𝑑𝑘</m:t>
                          </m:r>
                        </m:e>
                      </m:nary>
                    </m:oMath>
                  </m:oMathPara>
                </a14:m>
                <a:endParaRPr lang="en-US" sz="2000" dirty="0"/>
              </a:p>
            </p:txBody>
          </p:sp>
        </mc:Choice>
        <mc:Fallback xmlns="">
          <p:sp>
            <p:nvSpPr>
              <p:cNvPr id="13" name="TextBox 12">
                <a:extLst>
                  <a:ext uri="{FF2B5EF4-FFF2-40B4-BE49-F238E27FC236}">
                    <a16:creationId xmlns:a16="http://schemas.microsoft.com/office/drawing/2014/main" id="{ED6191D8-C27B-E94A-97E4-C957B496DA11}"/>
                  </a:ext>
                </a:extLst>
              </p:cNvPr>
              <p:cNvSpPr txBox="1">
                <a:spLocks noRot="1" noChangeAspect="1" noMove="1" noResize="1" noEditPoints="1" noAdjustHandles="1" noChangeArrowheads="1" noChangeShapeType="1" noTextEdit="1"/>
              </p:cNvSpPr>
              <p:nvPr/>
            </p:nvSpPr>
            <p:spPr>
              <a:xfrm>
                <a:off x="215785" y="2205480"/>
                <a:ext cx="5256695" cy="904607"/>
              </a:xfrm>
              <a:prstGeom prst="rect">
                <a:avLst/>
              </a:prstGeom>
              <a:blipFill>
                <a:blip r:embed="rId8"/>
                <a:stretch>
                  <a:fillRect l="-241" t="-137500" r="-482" b="-180556"/>
                </a:stretch>
              </a:blipFill>
            </p:spPr>
            <p:txBody>
              <a:bodyPr/>
              <a:lstStyle/>
              <a:p>
                <a:r>
                  <a:rPr lang="en-US">
                    <a:noFill/>
                  </a:rPr>
                  <a:t> </a:t>
                </a:r>
              </a:p>
            </p:txBody>
          </p:sp>
        </mc:Fallback>
      </mc:AlternateContent>
    </p:spTree>
    <p:extLst>
      <p:ext uri="{BB962C8B-B14F-4D97-AF65-F5344CB8AC3E}">
        <p14:creationId xmlns:p14="http://schemas.microsoft.com/office/powerpoint/2010/main" val="2512187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97308D-A676-3C4C-81F1-757B9EE3791F}"/>
              </a:ext>
            </a:extLst>
          </p:cNvPr>
          <p:cNvSpPr txBox="1"/>
          <p:nvPr/>
        </p:nvSpPr>
        <p:spPr>
          <a:xfrm>
            <a:off x="1631556" y="6019800"/>
            <a:ext cx="6902844" cy="646331"/>
          </a:xfrm>
          <a:prstGeom prst="rect">
            <a:avLst/>
          </a:prstGeom>
          <a:noFill/>
        </p:spPr>
        <p:txBody>
          <a:bodyPr wrap="square" rtlCol="0">
            <a:spAutoFit/>
          </a:bodyPr>
          <a:lstStyle/>
          <a:p>
            <a:r>
              <a:rPr lang="en-US" dirty="0"/>
              <a:t>E. S. </a:t>
            </a:r>
            <a:r>
              <a:rPr lang="en-US" dirty="0" err="1"/>
              <a:t>Toberer</a:t>
            </a:r>
            <a:r>
              <a:rPr lang="en-US" dirty="0"/>
              <a:t>, et al., </a:t>
            </a:r>
            <a:r>
              <a:rPr lang="en-US" i="1" dirty="0"/>
              <a:t>J. Mater. Chem.</a:t>
            </a:r>
            <a:r>
              <a:rPr lang="en-US" dirty="0"/>
              <a:t>, </a:t>
            </a:r>
            <a:r>
              <a:rPr lang="en-US" b="1" dirty="0"/>
              <a:t>21</a:t>
            </a:r>
            <a:r>
              <a:rPr lang="en-US" dirty="0"/>
              <a:t>, 15843–15852 (2011).</a:t>
            </a:r>
          </a:p>
          <a:p>
            <a:endParaRPr lang="en-US" dirty="0"/>
          </a:p>
        </p:txBody>
      </p:sp>
      <p:sp>
        <p:nvSpPr>
          <p:cNvPr id="2" name="Slide Number Placeholder 1">
            <a:extLst>
              <a:ext uri="{FF2B5EF4-FFF2-40B4-BE49-F238E27FC236}">
                <a16:creationId xmlns:a16="http://schemas.microsoft.com/office/drawing/2014/main" id="{7D807651-347E-0543-8D55-65B6C1A36CD0}"/>
              </a:ext>
            </a:extLst>
          </p:cNvPr>
          <p:cNvSpPr>
            <a:spLocks noGrp="1"/>
          </p:cNvSpPr>
          <p:nvPr>
            <p:ph type="sldNum" sz="quarter" idx="12"/>
          </p:nvPr>
        </p:nvSpPr>
        <p:spPr/>
        <p:txBody>
          <a:bodyPr/>
          <a:lstStyle/>
          <a:p>
            <a:fld id="{0624AEE6-E942-4F5C-A610-97CA4B6B6DBA}" type="slidenum">
              <a:rPr lang="en-US" smtClean="0"/>
              <a:pPr/>
              <a:t>11</a:t>
            </a:fld>
            <a:endParaRPr lang="en-US"/>
          </a:p>
        </p:txBody>
      </p:sp>
      <p:sp>
        <p:nvSpPr>
          <p:cNvPr id="4" name="Text Box 4">
            <a:extLst>
              <a:ext uri="{FF2B5EF4-FFF2-40B4-BE49-F238E27FC236}">
                <a16:creationId xmlns:a16="http://schemas.microsoft.com/office/drawing/2014/main" id="{7C153188-8502-2E42-A5E6-C2D6A926492D}"/>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Stated Assumptions of the Model</a:t>
            </a:r>
          </a:p>
        </p:txBody>
      </p:sp>
      <p:sp>
        <p:nvSpPr>
          <p:cNvPr id="5" name="TextBox 4">
            <a:extLst>
              <a:ext uri="{FF2B5EF4-FFF2-40B4-BE49-F238E27FC236}">
                <a16:creationId xmlns:a16="http://schemas.microsoft.com/office/drawing/2014/main" id="{28B41923-9B59-0549-A0F1-512FEE7950A9}"/>
              </a:ext>
            </a:extLst>
          </p:cNvPr>
          <p:cNvSpPr txBox="1"/>
          <p:nvPr/>
        </p:nvSpPr>
        <p:spPr>
          <a:xfrm>
            <a:off x="5609410" y="1219200"/>
            <a:ext cx="2362200" cy="400110"/>
          </a:xfrm>
          <a:prstGeom prst="rect">
            <a:avLst/>
          </a:prstGeom>
          <a:noFill/>
        </p:spPr>
        <p:txBody>
          <a:bodyPr wrap="square" rtlCol="0">
            <a:spAutoFit/>
          </a:bodyPr>
          <a:lstStyle/>
          <a:p>
            <a:pPr algn="ctr"/>
            <a:r>
              <a:rPr lang="en-US" sz="2000" b="1" u="sng" dirty="0"/>
              <a:t>1 Atom Per U.C.</a:t>
            </a:r>
          </a:p>
        </p:txBody>
      </p:sp>
      <p:sp>
        <p:nvSpPr>
          <p:cNvPr id="6" name="TextBox 5">
            <a:extLst>
              <a:ext uri="{FF2B5EF4-FFF2-40B4-BE49-F238E27FC236}">
                <a16:creationId xmlns:a16="http://schemas.microsoft.com/office/drawing/2014/main" id="{51436E19-9292-284D-B1EC-F04CD0176FA5}"/>
              </a:ext>
            </a:extLst>
          </p:cNvPr>
          <p:cNvSpPr txBox="1"/>
          <p:nvPr/>
        </p:nvSpPr>
        <p:spPr>
          <a:xfrm>
            <a:off x="990600" y="1044714"/>
            <a:ext cx="2759061" cy="707886"/>
          </a:xfrm>
          <a:prstGeom prst="rect">
            <a:avLst/>
          </a:prstGeom>
          <a:noFill/>
        </p:spPr>
        <p:txBody>
          <a:bodyPr wrap="square" rtlCol="0">
            <a:spAutoFit/>
          </a:bodyPr>
          <a:lstStyle/>
          <a:p>
            <a:pPr algn="ctr"/>
            <a:r>
              <a:rPr lang="en-US" sz="2000" b="1" u="sng" dirty="0"/>
              <a:t>Debye Model Dispersion</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D611ADF-B827-9741-8826-1B719D94EAC9}"/>
                  </a:ext>
                </a:extLst>
              </p:cNvPr>
              <p:cNvSpPr txBox="1"/>
              <p:nvPr/>
            </p:nvSpPr>
            <p:spPr>
              <a:xfrm>
                <a:off x="1458101" y="4715703"/>
                <a:ext cx="2047099" cy="465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𝑔</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𝑠</m:t>
                          </m:r>
                        </m:sub>
                      </m:sSub>
                    </m:oMath>
                  </m:oMathPara>
                </a14:m>
                <a:endParaRPr lang="en-US" sz="2800" dirty="0"/>
              </a:p>
            </p:txBody>
          </p:sp>
        </mc:Choice>
        <mc:Fallback>
          <p:sp>
            <p:nvSpPr>
              <p:cNvPr id="12" name="TextBox 11">
                <a:extLst>
                  <a:ext uri="{FF2B5EF4-FFF2-40B4-BE49-F238E27FC236}">
                    <a16:creationId xmlns:a16="http://schemas.microsoft.com/office/drawing/2014/main" id="{AD611ADF-B827-9741-8826-1B719D94EAC9}"/>
                  </a:ext>
                </a:extLst>
              </p:cNvPr>
              <p:cNvSpPr txBox="1">
                <a:spLocks noRot="1" noChangeAspect="1" noMove="1" noResize="1" noEditPoints="1" noAdjustHandles="1" noChangeArrowheads="1" noChangeShapeType="1" noTextEdit="1"/>
              </p:cNvSpPr>
              <p:nvPr/>
            </p:nvSpPr>
            <p:spPr>
              <a:xfrm>
                <a:off x="1458101" y="4715703"/>
                <a:ext cx="2047099" cy="465897"/>
              </a:xfrm>
              <a:prstGeom prst="rect">
                <a:avLst/>
              </a:prstGeom>
              <a:blipFill>
                <a:blip r:embed="rId3"/>
                <a:stretch>
                  <a:fillRect l="-1852" b="-18421"/>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E48E3CFB-F70B-2041-B262-CFA8329D4B41}"/>
              </a:ext>
            </a:extLst>
          </p:cNvPr>
          <p:cNvSpPr txBox="1"/>
          <p:nvPr/>
        </p:nvSpPr>
        <p:spPr>
          <a:xfrm>
            <a:off x="4953000" y="2411924"/>
            <a:ext cx="4425659" cy="369332"/>
          </a:xfrm>
          <a:prstGeom prst="rect">
            <a:avLst/>
          </a:prstGeom>
          <a:noFill/>
        </p:spPr>
        <p:txBody>
          <a:bodyPr wrap="square" rtlCol="0">
            <a:spAutoFit/>
          </a:bodyPr>
          <a:lstStyle/>
          <a:p>
            <a:r>
              <a:rPr lang="en-US" b="1" dirty="0"/>
              <a:t>Monatomic Lattice Approximation (MLA):</a:t>
            </a:r>
          </a:p>
        </p:txBody>
      </p:sp>
      <p:sp>
        <p:nvSpPr>
          <p:cNvPr id="46" name="TextBox 45">
            <a:extLst>
              <a:ext uri="{FF2B5EF4-FFF2-40B4-BE49-F238E27FC236}">
                <a16:creationId xmlns:a16="http://schemas.microsoft.com/office/drawing/2014/main" id="{5AA8545B-4AB7-324D-86DA-05766928CCB8}"/>
              </a:ext>
            </a:extLst>
          </p:cNvPr>
          <p:cNvSpPr txBox="1"/>
          <p:nvPr/>
        </p:nvSpPr>
        <p:spPr>
          <a:xfrm>
            <a:off x="5068360" y="3491064"/>
            <a:ext cx="4425659" cy="369332"/>
          </a:xfrm>
          <a:prstGeom prst="rect">
            <a:avLst/>
          </a:prstGeom>
          <a:noFill/>
        </p:spPr>
        <p:txBody>
          <a:bodyPr wrap="square" rtlCol="0">
            <a:spAutoFit/>
          </a:bodyPr>
          <a:lstStyle/>
          <a:p>
            <a:r>
              <a:rPr lang="en-US" b="1" dirty="0"/>
              <a:t>Virtual Crystal Approximation (VCA):</a:t>
            </a:r>
          </a:p>
        </p:txBody>
      </p:sp>
      <p:pic>
        <p:nvPicPr>
          <p:cNvPr id="47" name="Picture 46">
            <a:extLst>
              <a:ext uri="{FF2B5EF4-FFF2-40B4-BE49-F238E27FC236}">
                <a16:creationId xmlns:a16="http://schemas.microsoft.com/office/drawing/2014/main" id="{6FA33579-629A-C94C-816C-D4799B32A08B}"/>
              </a:ext>
            </a:extLst>
          </p:cNvPr>
          <p:cNvPicPr>
            <a:picLocks noChangeAspect="1"/>
          </p:cNvPicPr>
          <p:nvPr/>
        </p:nvPicPr>
        <p:blipFill>
          <a:blip r:embed="rId4"/>
          <a:stretch>
            <a:fillRect/>
          </a:stretch>
        </p:blipFill>
        <p:spPr>
          <a:xfrm>
            <a:off x="5357654" y="1844260"/>
            <a:ext cx="3365500" cy="342900"/>
          </a:xfrm>
          <a:prstGeom prst="rect">
            <a:avLst/>
          </a:prstGeom>
        </p:spPr>
      </p:pic>
      <p:pic>
        <p:nvPicPr>
          <p:cNvPr id="48" name="Picture 47">
            <a:extLst>
              <a:ext uri="{FF2B5EF4-FFF2-40B4-BE49-F238E27FC236}">
                <a16:creationId xmlns:a16="http://schemas.microsoft.com/office/drawing/2014/main" id="{15B9EC56-200A-D044-AD7C-FE2D0BF30897}"/>
              </a:ext>
            </a:extLst>
          </p:cNvPr>
          <p:cNvPicPr>
            <a:picLocks noChangeAspect="1"/>
          </p:cNvPicPr>
          <p:nvPr/>
        </p:nvPicPr>
        <p:blipFill>
          <a:blip r:embed="rId5"/>
          <a:stretch>
            <a:fillRect/>
          </a:stretch>
        </p:blipFill>
        <p:spPr>
          <a:xfrm>
            <a:off x="5467350" y="2796033"/>
            <a:ext cx="3225800" cy="609600"/>
          </a:xfrm>
          <a:prstGeom prst="rect">
            <a:avLst/>
          </a:prstGeom>
        </p:spPr>
      </p:pic>
      <p:pic>
        <p:nvPicPr>
          <p:cNvPr id="49" name="Picture 48">
            <a:extLst>
              <a:ext uri="{FF2B5EF4-FFF2-40B4-BE49-F238E27FC236}">
                <a16:creationId xmlns:a16="http://schemas.microsoft.com/office/drawing/2014/main" id="{013E8459-8B88-1A4B-8A4D-DA7D58EADE3E}"/>
              </a:ext>
            </a:extLst>
          </p:cNvPr>
          <p:cNvPicPr>
            <a:picLocks noChangeAspect="1"/>
          </p:cNvPicPr>
          <p:nvPr/>
        </p:nvPicPr>
        <p:blipFill>
          <a:blip r:embed="rId6"/>
          <a:stretch>
            <a:fillRect/>
          </a:stretch>
        </p:blipFill>
        <p:spPr>
          <a:xfrm>
            <a:off x="5397500" y="4031510"/>
            <a:ext cx="3365500" cy="342900"/>
          </a:xfrm>
          <a:prstGeom prst="rect">
            <a:avLst/>
          </a:prstGeom>
        </p:spPr>
      </p:pic>
      <p:pic>
        <p:nvPicPr>
          <p:cNvPr id="13" name="Picture 12">
            <a:extLst>
              <a:ext uri="{FF2B5EF4-FFF2-40B4-BE49-F238E27FC236}">
                <a16:creationId xmlns:a16="http://schemas.microsoft.com/office/drawing/2014/main" id="{CC64F339-D091-0646-BAA1-17C1CAB488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800" y="1735221"/>
            <a:ext cx="3962400" cy="2989179"/>
          </a:xfrm>
          <a:prstGeom prst="rect">
            <a:avLst/>
          </a:prstGeom>
        </p:spPr>
      </p:pic>
      <p:sp>
        <p:nvSpPr>
          <p:cNvPr id="7" name="TextBox 6">
            <a:extLst>
              <a:ext uri="{FF2B5EF4-FFF2-40B4-BE49-F238E27FC236}">
                <a16:creationId xmlns:a16="http://schemas.microsoft.com/office/drawing/2014/main" id="{87AADFF0-E5D6-454B-B637-5BE0A6666419}"/>
              </a:ext>
            </a:extLst>
          </p:cNvPr>
          <p:cNvSpPr txBox="1"/>
          <p:nvPr/>
        </p:nvSpPr>
        <p:spPr>
          <a:xfrm>
            <a:off x="4800600" y="1044714"/>
            <a:ext cx="4241038" cy="3679686"/>
          </a:xfrm>
          <a:prstGeom prst="rect">
            <a:avLst/>
          </a:prstGeom>
          <a:noFill/>
          <a:ln w="22225">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4014547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B2AD2FE-0724-5D45-837E-58C05DEE84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3930" y="3342024"/>
            <a:ext cx="3750070" cy="2710765"/>
          </a:xfrm>
          <a:prstGeom prst="rect">
            <a:avLst/>
          </a:prstGeom>
        </p:spPr>
      </p:pic>
      <p:sp>
        <p:nvSpPr>
          <p:cNvPr id="2" name="Slide Number Placeholder 1">
            <a:extLst>
              <a:ext uri="{FF2B5EF4-FFF2-40B4-BE49-F238E27FC236}">
                <a16:creationId xmlns:a16="http://schemas.microsoft.com/office/drawing/2014/main" id="{3BD11731-BE9A-804F-9358-EFB2B7B43A25}"/>
              </a:ext>
            </a:extLst>
          </p:cNvPr>
          <p:cNvSpPr>
            <a:spLocks noGrp="1"/>
          </p:cNvSpPr>
          <p:nvPr>
            <p:ph type="sldNum" sz="quarter" idx="12"/>
          </p:nvPr>
        </p:nvSpPr>
        <p:spPr/>
        <p:txBody>
          <a:bodyPr/>
          <a:lstStyle/>
          <a:p>
            <a:fld id="{0624AEE6-E942-4F5C-A610-97CA4B6B6DBA}" type="slidenum">
              <a:rPr lang="en-US" smtClean="0"/>
              <a:pPr/>
              <a:t>12</a:t>
            </a:fld>
            <a:endParaRPr lang="en-US"/>
          </a:p>
        </p:txBody>
      </p:sp>
      <p:sp>
        <p:nvSpPr>
          <p:cNvPr id="3" name="Text Box 4">
            <a:extLst>
              <a:ext uri="{FF2B5EF4-FFF2-40B4-BE49-F238E27FC236}">
                <a16:creationId xmlns:a16="http://schemas.microsoft.com/office/drawing/2014/main" id="{84AA2556-DBE9-AB45-89AA-417D02804170}"/>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MLA: Per Primitive Unit Cell</a:t>
            </a:r>
          </a:p>
        </p:txBody>
      </p:sp>
      <p:sp>
        <p:nvSpPr>
          <p:cNvPr id="10" name="&quot;No&quot; Symbol 9">
            <a:extLst>
              <a:ext uri="{FF2B5EF4-FFF2-40B4-BE49-F238E27FC236}">
                <a16:creationId xmlns:a16="http://schemas.microsoft.com/office/drawing/2014/main" id="{F97B1FBA-85F0-B64D-9EDA-A5D884144735}"/>
              </a:ext>
            </a:extLst>
          </p:cNvPr>
          <p:cNvSpPr/>
          <p:nvPr/>
        </p:nvSpPr>
        <p:spPr>
          <a:xfrm>
            <a:off x="5867400" y="3352800"/>
            <a:ext cx="838200" cy="838200"/>
          </a:xfrm>
          <a:prstGeom prst="noSmoking">
            <a:avLst>
              <a:gd name="adj" fmla="val 8408"/>
            </a:avLst>
          </a:prstGeom>
          <a:solidFill>
            <a:schemeClr val="tx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1BC11FD-13A4-9249-B6D5-17D77E68EFFE}"/>
                  </a:ext>
                </a:extLst>
              </p:cNvPr>
              <p:cNvSpPr txBox="1"/>
              <p:nvPr/>
            </p:nvSpPr>
            <p:spPr>
              <a:xfrm>
                <a:off x="1010280" y="2895128"/>
                <a:ext cx="2447850" cy="921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Γ</m:t>
                          </m:r>
                        </m:e>
                        <m:sub>
                          <m:r>
                            <m:rPr>
                              <m:sty m:val="p"/>
                            </m:rPr>
                            <a:rPr lang="en-US" sz="2400" b="0" i="0" smtClean="0">
                              <a:solidFill>
                                <a:schemeClr val="tx1"/>
                              </a:solidFill>
                              <a:latin typeface="Cambria Math" panose="02040503050406030204" pitchFamily="18" charset="0"/>
                            </a:rPr>
                            <m:t>micro</m:t>
                          </m:r>
                        </m:sub>
                      </m:sSub>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f>
                                <m:fPr>
                                  <m:ctrlPr>
                                    <a:rPr lang="en-US" sz="2400" b="0" i="1" smtClean="0">
                                      <a:solidFill>
                                        <a:schemeClr val="tx1"/>
                                      </a:solidFill>
                                      <a:latin typeface="Cambria Math" panose="02040503050406030204" pitchFamily="18" charset="0"/>
                                    </a:rPr>
                                  </m:ctrlPr>
                                </m:fPr>
                                <m:num>
                                  <m:r>
                                    <m:rPr>
                                      <m:sty m:val="p"/>
                                    </m:rPr>
                                    <a:rPr lang="en-US" sz="2400" b="0" i="0" smtClean="0">
                                      <a:solidFill>
                                        <a:schemeClr val="tx1"/>
                                      </a:solidFill>
                                      <a:latin typeface="Cambria Math" panose="02040503050406030204" pitchFamily="18" charset="0"/>
                                    </a:rPr>
                                    <m:t>Δ</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𝑀</m:t>
                                      </m:r>
                                    </m:e>
                                    <m:sub>
                                      <m:r>
                                        <a:rPr lang="en-US" sz="2400" b="0" i="1" smtClean="0">
                                          <a:solidFill>
                                            <a:schemeClr val="tx1"/>
                                          </a:solidFill>
                                          <a:latin typeface="Cambria Math" panose="02040503050406030204" pitchFamily="18" charset="0"/>
                                        </a:rPr>
                                        <m:t>𝑢𝑐</m:t>
                                      </m:r>
                                    </m:sub>
                                  </m:sSub>
                                </m:num>
                                <m:den>
                                  <m:bar>
                                    <m:barPr>
                                      <m:pos m:val="top"/>
                                      <m:ctrlPr>
                                        <a:rPr lang="en-US" sz="2400" b="0" i="1" smtClean="0">
                                          <a:solidFill>
                                            <a:schemeClr val="tx1"/>
                                          </a:solidFill>
                                          <a:latin typeface="Cambria Math" panose="02040503050406030204" pitchFamily="18" charset="0"/>
                                        </a:rPr>
                                      </m:ctrlPr>
                                    </m:bar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𝑀</m:t>
                                          </m:r>
                                        </m:e>
                                        <m:sub>
                                          <m:r>
                                            <a:rPr lang="en-US" sz="2400" b="0" i="1" smtClean="0">
                                              <a:solidFill>
                                                <a:schemeClr val="tx1"/>
                                              </a:solidFill>
                                              <a:latin typeface="Cambria Math" panose="02040503050406030204" pitchFamily="18" charset="0"/>
                                            </a:rPr>
                                            <m:t>𝑢𝑐</m:t>
                                          </m:r>
                                        </m:sub>
                                      </m:sSub>
                                    </m:e>
                                  </m:bar>
                                </m:den>
                              </m:f>
                            </m:e>
                          </m:d>
                        </m:e>
                        <m:sup>
                          <m:r>
                            <a:rPr lang="en-US" sz="2400" b="0" i="1" smtClean="0">
                              <a:solidFill>
                                <a:schemeClr val="tx1"/>
                              </a:solidFill>
                              <a:latin typeface="Cambria Math" panose="02040503050406030204" pitchFamily="18" charset="0"/>
                            </a:rPr>
                            <m:t>2</m:t>
                          </m:r>
                        </m:sup>
                      </m:sSup>
                    </m:oMath>
                  </m:oMathPara>
                </a14:m>
                <a:endParaRPr lang="en-US" sz="2400" dirty="0">
                  <a:solidFill>
                    <a:schemeClr val="tx1"/>
                  </a:solidFill>
                </a:endParaRPr>
              </a:p>
            </p:txBody>
          </p:sp>
        </mc:Choice>
        <mc:Fallback xmlns="">
          <p:sp>
            <p:nvSpPr>
              <p:cNvPr id="11" name="TextBox 10">
                <a:extLst>
                  <a:ext uri="{FF2B5EF4-FFF2-40B4-BE49-F238E27FC236}">
                    <a16:creationId xmlns:a16="http://schemas.microsoft.com/office/drawing/2014/main" id="{61BC11FD-13A4-9249-B6D5-17D77E68EFFE}"/>
                  </a:ext>
                </a:extLst>
              </p:cNvPr>
              <p:cNvSpPr txBox="1">
                <a:spLocks noRot="1" noChangeAspect="1" noMove="1" noResize="1" noEditPoints="1" noAdjustHandles="1" noChangeArrowheads="1" noChangeShapeType="1" noTextEdit="1"/>
              </p:cNvSpPr>
              <p:nvPr/>
            </p:nvSpPr>
            <p:spPr>
              <a:xfrm>
                <a:off x="1010280" y="2895128"/>
                <a:ext cx="2447850" cy="921278"/>
              </a:xfrm>
              <a:prstGeom prst="rect">
                <a:avLst/>
              </a:prstGeom>
              <a:blipFill>
                <a:blip r:embed="rId4"/>
                <a:stretch>
                  <a:fillRect l="-2591" r="-518" b="-4110"/>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E1B4061B-5A5A-7249-B9DC-DA1D9CDBA058}"/>
              </a:ext>
            </a:extLst>
          </p:cNvPr>
          <p:cNvPicPr>
            <a:picLocks noChangeAspect="1"/>
          </p:cNvPicPr>
          <p:nvPr/>
        </p:nvPicPr>
        <p:blipFill rotWithShape="1">
          <a:blip r:embed="rId5">
            <a:extLst>
              <a:ext uri="{28A0092B-C50C-407E-A947-70E740481C1C}">
                <a14:useLocalDpi xmlns:a14="http://schemas.microsoft.com/office/drawing/2010/main" val="0"/>
              </a:ext>
            </a:extLst>
          </a:blip>
          <a:srcRect r="90000" b="62099"/>
          <a:stretch/>
        </p:blipFill>
        <p:spPr>
          <a:xfrm>
            <a:off x="1790246" y="1237567"/>
            <a:ext cx="1486353" cy="1427484"/>
          </a:xfrm>
          <a:prstGeom prst="rect">
            <a:avLst/>
          </a:prstGeom>
          <a:solidFill>
            <a:schemeClr val="bg1"/>
          </a:solidFill>
        </p:spPr>
      </p:pic>
      <p:sp>
        <p:nvSpPr>
          <p:cNvPr id="14" name="TextBox 13">
            <a:extLst>
              <a:ext uri="{FF2B5EF4-FFF2-40B4-BE49-F238E27FC236}">
                <a16:creationId xmlns:a16="http://schemas.microsoft.com/office/drawing/2014/main" id="{62BC098D-F274-F247-9D8A-1E49EA5B036B}"/>
              </a:ext>
            </a:extLst>
          </p:cNvPr>
          <p:cNvSpPr txBox="1"/>
          <p:nvPr/>
        </p:nvSpPr>
        <p:spPr>
          <a:xfrm>
            <a:off x="1097091" y="787747"/>
            <a:ext cx="7287273" cy="400110"/>
          </a:xfrm>
          <a:prstGeom prst="rect">
            <a:avLst/>
          </a:prstGeom>
          <a:noFill/>
        </p:spPr>
        <p:txBody>
          <a:bodyPr wrap="square" rtlCol="0">
            <a:spAutoFit/>
          </a:bodyPr>
          <a:lstStyle/>
          <a:p>
            <a:r>
              <a:rPr lang="en-US" sz="2000" dirty="0"/>
              <a:t>The various primitive unit cells in the lattice are your “microstates”</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9B7B9B6-7F40-C744-9866-E9A3DF12BFE2}"/>
                  </a:ext>
                </a:extLst>
              </p:cNvPr>
              <p:cNvSpPr txBox="1"/>
              <p:nvPr/>
            </p:nvSpPr>
            <p:spPr>
              <a:xfrm>
                <a:off x="983029" y="3965502"/>
                <a:ext cx="4214295" cy="6324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P</m:t>
                          </m:r>
                        </m:e>
                        <m:sub>
                          <m:r>
                            <m:rPr>
                              <m:sty m:val="p"/>
                            </m:rPr>
                            <a:rPr lang="en-US" sz="2400" b="0" i="0" smtClean="0">
                              <a:solidFill>
                                <a:schemeClr val="tx1"/>
                              </a:solidFill>
                              <a:latin typeface="Cambria Math" panose="02040503050406030204" pitchFamily="18" charset="0"/>
                            </a:rPr>
                            <m:t>micro</m:t>
                          </m:r>
                        </m:sub>
                      </m:sSub>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f>
                            <m:fPr>
                              <m:type m:val="noBa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𝑛</m:t>
                              </m:r>
                            </m:num>
                            <m:den>
                              <m:r>
                                <a:rPr lang="en-US" sz="2400" b="0" i="1" smtClean="0">
                                  <a:solidFill>
                                    <a:schemeClr val="tx1"/>
                                  </a:solidFill>
                                  <a:latin typeface="Cambria Math" panose="02040503050406030204" pitchFamily="18" charset="0"/>
                                </a:rPr>
                                <m:t>𝑘</m:t>
                              </m:r>
                            </m:den>
                          </m:f>
                        </m:e>
                      </m:d>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𝑓</m:t>
                          </m:r>
                        </m:e>
                        <m:sub>
                          <m:r>
                            <a:rPr lang="en-US" sz="2400" b="0" i="1" smtClean="0">
                              <a:solidFill>
                                <a:schemeClr val="tx1"/>
                              </a:solidFill>
                              <a:latin typeface="Cambria Math" panose="02040503050406030204" pitchFamily="18" charset="0"/>
                            </a:rPr>
                            <m:t>𝑖</m:t>
                          </m:r>
                        </m:sub>
                        <m:sup>
                          <m:r>
                            <a:rPr lang="en-US" sz="2400" b="0" i="1" smtClean="0">
                              <a:solidFill>
                                <a:schemeClr val="tx1"/>
                              </a:solidFill>
                              <a:latin typeface="Cambria Math" panose="02040503050406030204" pitchFamily="18" charset="0"/>
                            </a:rPr>
                            <m:t>𝑘</m:t>
                          </m:r>
                        </m:sup>
                      </m:sSubSup>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1−</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𝑓</m:t>
                                  </m:r>
                                </m:e>
                                <m:sub>
                                  <m:r>
                                    <a:rPr lang="en-US" sz="2400" b="0" i="1" smtClean="0">
                                      <a:solidFill>
                                        <a:schemeClr val="tx1"/>
                                      </a:solidFill>
                                      <a:latin typeface="Cambria Math" panose="02040503050406030204" pitchFamily="18" charset="0"/>
                                    </a:rPr>
                                    <m:t>𝑖</m:t>
                                  </m:r>
                                </m:sub>
                              </m:sSub>
                            </m:e>
                          </m:d>
                        </m:e>
                        <m:sup>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sup>
                      </m:sSup>
                      <m:r>
                        <a:rPr lang="en-US" sz="2400" b="0" i="1" smtClean="0">
                          <a:solidFill>
                            <a:schemeClr val="tx1"/>
                          </a:solidFill>
                          <a:latin typeface="Cambria Math" panose="02040503050406030204" pitchFamily="18" charset="0"/>
                        </a:rPr>
                        <m:t> (…)</m:t>
                      </m:r>
                    </m:oMath>
                  </m:oMathPara>
                </a14:m>
                <a:endParaRPr lang="en-US" sz="2400" dirty="0">
                  <a:solidFill>
                    <a:schemeClr val="tx1"/>
                  </a:solidFill>
                </a:endParaRPr>
              </a:p>
            </p:txBody>
          </p:sp>
        </mc:Choice>
        <mc:Fallback xmlns="">
          <p:sp>
            <p:nvSpPr>
              <p:cNvPr id="29" name="TextBox 28">
                <a:extLst>
                  <a:ext uri="{FF2B5EF4-FFF2-40B4-BE49-F238E27FC236}">
                    <a16:creationId xmlns:a16="http://schemas.microsoft.com/office/drawing/2014/main" id="{F9B7B9B6-7F40-C744-9866-E9A3DF12BFE2}"/>
                  </a:ext>
                </a:extLst>
              </p:cNvPr>
              <p:cNvSpPr txBox="1">
                <a:spLocks noRot="1" noChangeAspect="1" noMove="1" noResize="1" noEditPoints="1" noAdjustHandles="1" noChangeArrowheads="1" noChangeShapeType="1" noTextEdit="1"/>
              </p:cNvSpPr>
              <p:nvPr/>
            </p:nvSpPr>
            <p:spPr>
              <a:xfrm>
                <a:off x="983029" y="3965502"/>
                <a:ext cx="4214295" cy="632481"/>
              </a:xfrm>
              <a:prstGeom prst="rect">
                <a:avLst/>
              </a:prstGeom>
              <a:blipFill>
                <a:blip r:embed="rId6"/>
                <a:stretch>
                  <a:fillRect l="-901" r="-2102" b="-16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B67314CC-0B23-E44E-B1BE-4A9C5094436C}"/>
                  </a:ext>
                </a:extLst>
              </p:cNvPr>
              <p:cNvSpPr txBox="1"/>
              <p:nvPr/>
            </p:nvSpPr>
            <p:spPr>
              <a:xfrm>
                <a:off x="983029" y="4818793"/>
                <a:ext cx="3112712" cy="896207"/>
              </a:xfrm>
              <a:prstGeom prst="rect">
                <a:avLst/>
              </a:prstGeom>
              <a:noFill/>
              <a:ln>
                <a:solidFill>
                  <a:schemeClr val="accent4">
                    <a:lumMod val="50000"/>
                  </a:schemeClr>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Γ</m:t>
                          </m:r>
                        </m:e>
                        <m:sub>
                          <m:r>
                            <m:rPr>
                              <m:sty m:val="p"/>
                            </m:rPr>
                            <a:rPr lang="en-US" sz="2400" b="0" i="0" smtClean="0">
                              <a:solidFill>
                                <a:schemeClr val="tx1"/>
                              </a:solidFill>
                              <a:latin typeface="Cambria Math" panose="02040503050406030204" pitchFamily="18" charset="0"/>
                            </a:rPr>
                            <m:t>uc</m:t>
                          </m:r>
                        </m:sub>
                      </m:sSub>
                      <m:r>
                        <a:rPr lang="en-US" sz="2400" b="0" i="1" smtClean="0">
                          <a:solidFill>
                            <a:schemeClr val="tx1"/>
                          </a:solidFill>
                          <a:latin typeface="Cambria Math" panose="02040503050406030204" pitchFamily="18" charset="0"/>
                        </a:rPr>
                        <m:t>=</m:t>
                      </m:r>
                      <m:nary>
                        <m:naryPr>
                          <m:chr m:val="∑"/>
                          <m:supHide m:val="on"/>
                          <m:ctrlPr>
                            <a:rPr lang="en-US" sz="2400" b="0" i="1" smtClean="0">
                              <a:solidFill>
                                <a:schemeClr val="tx1"/>
                              </a:solidFill>
                              <a:latin typeface="Cambria Math" panose="02040503050406030204" pitchFamily="18" charset="0"/>
                            </a:rPr>
                          </m:ctrlPr>
                        </m:naryPr>
                        <m:sub>
                          <m:r>
                            <m:rPr>
                              <m:sty m:val="p"/>
                            </m:rPr>
                            <a:rPr lang="en-US" sz="2400" b="0" i="0" smtClean="0">
                              <a:solidFill>
                                <a:schemeClr val="tx1"/>
                              </a:solidFill>
                              <a:latin typeface="Cambria Math" panose="02040503050406030204" pitchFamily="18" charset="0"/>
                            </a:rPr>
                            <m:t>micro</m:t>
                          </m:r>
                        </m:sub>
                        <m:sup/>
                        <m:e>
                          <m:sSub>
                            <m:sSubPr>
                              <m:ctrlPr>
                                <a:rPr lang="en-US" sz="2400" b="0" i="1" smtClean="0">
                                  <a:solidFill>
                                    <a:schemeClr val="tx1"/>
                                  </a:solidFill>
                                  <a:latin typeface="Cambria Math" panose="02040503050406030204" pitchFamily="18" charset="0"/>
                                </a:rPr>
                              </m:ctrlPr>
                            </m:sSubPr>
                            <m:e>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P</m:t>
                                  </m:r>
                                </m:e>
                                <m:sub>
                                  <m:r>
                                    <m:rPr>
                                      <m:sty m:val="p"/>
                                    </m:rPr>
                                    <a:rPr lang="en-US" sz="2400" b="0" i="0" smtClean="0">
                                      <a:solidFill>
                                        <a:schemeClr val="tx1"/>
                                      </a:solidFill>
                                      <a:latin typeface="Cambria Math" panose="02040503050406030204" pitchFamily="18" charset="0"/>
                                    </a:rPr>
                                    <m:t>micro</m:t>
                                  </m:r>
                                </m:sub>
                              </m:sSub>
                              <m:r>
                                <m:rPr>
                                  <m:sty m:val="p"/>
                                </m:rPr>
                                <a:rPr lang="en-US" sz="2400" b="0" i="0" smtClean="0">
                                  <a:solidFill>
                                    <a:schemeClr val="tx1"/>
                                  </a:solidFill>
                                  <a:latin typeface="Cambria Math" panose="02040503050406030204" pitchFamily="18" charset="0"/>
                                </a:rPr>
                                <m:t>Γ</m:t>
                              </m:r>
                            </m:e>
                            <m:sub>
                              <m:r>
                                <m:rPr>
                                  <m:sty m:val="p"/>
                                </m:rPr>
                                <a:rPr lang="en-US" sz="2400" b="0" i="0" smtClean="0">
                                  <a:solidFill>
                                    <a:schemeClr val="tx1"/>
                                  </a:solidFill>
                                  <a:latin typeface="Cambria Math" panose="02040503050406030204" pitchFamily="18" charset="0"/>
                                </a:rPr>
                                <m:t>micro</m:t>
                              </m:r>
                            </m:sub>
                          </m:sSub>
                        </m:e>
                      </m:nary>
                    </m:oMath>
                  </m:oMathPara>
                </a14:m>
                <a:endParaRPr lang="en-US" sz="2400" dirty="0">
                  <a:solidFill>
                    <a:schemeClr val="tx1"/>
                  </a:solidFill>
                </a:endParaRPr>
              </a:p>
            </p:txBody>
          </p:sp>
        </mc:Choice>
        <mc:Fallback>
          <p:sp>
            <p:nvSpPr>
              <p:cNvPr id="30" name="TextBox 29">
                <a:extLst>
                  <a:ext uri="{FF2B5EF4-FFF2-40B4-BE49-F238E27FC236}">
                    <a16:creationId xmlns:a16="http://schemas.microsoft.com/office/drawing/2014/main" id="{B67314CC-0B23-E44E-B1BE-4A9C5094436C}"/>
                  </a:ext>
                </a:extLst>
              </p:cNvPr>
              <p:cNvSpPr txBox="1">
                <a:spLocks noRot="1" noChangeAspect="1" noMove="1" noResize="1" noEditPoints="1" noAdjustHandles="1" noChangeArrowheads="1" noChangeShapeType="1" noTextEdit="1"/>
              </p:cNvSpPr>
              <p:nvPr/>
            </p:nvSpPr>
            <p:spPr>
              <a:xfrm>
                <a:off x="983029" y="4818793"/>
                <a:ext cx="3112712" cy="896207"/>
              </a:xfrm>
              <a:prstGeom prst="rect">
                <a:avLst/>
              </a:prstGeom>
              <a:blipFill>
                <a:blip r:embed="rId7"/>
                <a:stretch>
                  <a:fillRect l="-6478" t="-143836" b="-197260"/>
                </a:stretch>
              </a:blipFill>
              <a:ln>
                <a:solidFill>
                  <a:schemeClr val="accent4">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D6BA58B-D225-A04B-B85B-027CA610D1BF}"/>
                  </a:ext>
                </a:extLst>
              </p:cNvPr>
              <p:cNvSpPr txBox="1"/>
              <p:nvPr/>
            </p:nvSpPr>
            <p:spPr>
              <a:xfrm>
                <a:off x="983029" y="5839393"/>
                <a:ext cx="4477701" cy="369332"/>
              </a:xfrm>
              <a:prstGeom prst="rect">
                <a:avLst/>
              </a:prstGeom>
              <a:noFill/>
            </p:spPr>
            <p:txBody>
              <a:bodyPr wrap="none" lIns="0" tIns="0" rIns="0" bIns="0" rtlCol="0">
                <a:spAutoFit/>
              </a:bodyPr>
              <a:lstStyle/>
              <a:p>
                <a:r>
                  <a:rPr lang="en-US" sz="2400" b="0" dirty="0">
                    <a:solidFill>
                      <a:srgbClr val="C00000"/>
                    </a:solidFill>
                  </a:rPr>
                  <a:t>V</a:t>
                </a:r>
                <a:r>
                  <a:rPr lang="en-US" sz="2400" b="0" baseline="-25000" dirty="0">
                    <a:solidFill>
                      <a:srgbClr val="C00000"/>
                    </a:solidFill>
                  </a:rPr>
                  <a:t>0</a:t>
                </a:r>
                <a:r>
                  <a:rPr lang="en-US" sz="2400" b="0" dirty="0">
                    <a:solidFill>
                      <a:srgbClr val="C00000"/>
                    </a:solidFill>
                  </a:rPr>
                  <a:t> is the primitive unit cell volume  </a:t>
                </a:r>
                <a14:m>
                  <m:oMath xmlns:m="http://schemas.openxmlformats.org/officeDocument/2006/math">
                    <m:r>
                      <a:rPr lang="en-US" sz="2400" b="0" i="1" smtClean="0">
                        <a:solidFill>
                          <a:srgbClr val="C00000"/>
                        </a:solidFill>
                        <a:latin typeface="Cambria Math" panose="02040503050406030204" pitchFamily="18" charset="0"/>
                      </a:rPr>
                      <m:t> </m:t>
                    </m:r>
                  </m:oMath>
                </a14:m>
                <a:endParaRPr lang="en-US" sz="2400" dirty="0">
                  <a:solidFill>
                    <a:srgbClr val="C00000"/>
                  </a:solidFill>
                </a:endParaRPr>
              </a:p>
            </p:txBody>
          </p:sp>
        </mc:Choice>
        <mc:Fallback xmlns="">
          <p:sp>
            <p:nvSpPr>
              <p:cNvPr id="31" name="TextBox 30">
                <a:extLst>
                  <a:ext uri="{FF2B5EF4-FFF2-40B4-BE49-F238E27FC236}">
                    <a16:creationId xmlns:a16="http://schemas.microsoft.com/office/drawing/2014/main" id="{AD6BA58B-D225-A04B-B85B-027CA610D1BF}"/>
                  </a:ext>
                </a:extLst>
              </p:cNvPr>
              <p:cNvSpPr txBox="1">
                <a:spLocks noRot="1" noChangeAspect="1" noMove="1" noResize="1" noEditPoints="1" noAdjustHandles="1" noChangeArrowheads="1" noChangeShapeType="1" noTextEdit="1"/>
              </p:cNvSpPr>
              <p:nvPr/>
            </p:nvSpPr>
            <p:spPr>
              <a:xfrm>
                <a:off x="983029" y="5839393"/>
                <a:ext cx="4477701" cy="369332"/>
              </a:xfrm>
              <a:prstGeom prst="rect">
                <a:avLst/>
              </a:prstGeom>
              <a:blipFill>
                <a:blip r:embed="rId8"/>
                <a:stretch>
                  <a:fillRect l="-3955" t="-20000" r="-2260" b="-46667"/>
                </a:stretch>
              </a:blipFill>
            </p:spPr>
            <p:txBody>
              <a:bodyPr/>
              <a:lstStyle/>
              <a:p>
                <a:r>
                  <a:rPr lang="en-US">
                    <a:noFill/>
                  </a:rPr>
                  <a:t> </a:t>
                </a:r>
              </a:p>
            </p:txBody>
          </p:sp>
        </mc:Fallback>
      </mc:AlternateContent>
      <p:pic>
        <p:nvPicPr>
          <p:cNvPr id="32" name="Picture 31">
            <a:extLst>
              <a:ext uri="{FF2B5EF4-FFF2-40B4-BE49-F238E27FC236}">
                <a16:creationId xmlns:a16="http://schemas.microsoft.com/office/drawing/2014/main" id="{F0658AC2-E388-8345-A4E4-9BE1A3BC335D}"/>
              </a:ext>
            </a:extLst>
          </p:cNvPr>
          <p:cNvPicPr>
            <a:picLocks noChangeAspect="1"/>
          </p:cNvPicPr>
          <p:nvPr/>
        </p:nvPicPr>
        <p:blipFill>
          <a:blip r:embed="rId9"/>
          <a:stretch>
            <a:fillRect/>
          </a:stretch>
        </p:blipFill>
        <p:spPr>
          <a:xfrm>
            <a:off x="5638798" y="1232628"/>
            <a:ext cx="1485900" cy="1422400"/>
          </a:xfrm>
          <a:prstGeom prst="rect">
            <a:avLst/>
          </a:prstGeom>
        </p:spPr>
      </p:pic>
      <p:pic>
        <p:nvPicPr>
          <p:cNvPr id="34" name="Picture 33">
            <a:extLst>
              <a:ext uri="{FF2B5EF4-FFF2-40B4-BE49-F238E27FC236}">
                <a16:creationId xmlns:a16="http://schemas.microsoft.com/office/drawing/2014/main" id="{D9233DE1-C527-C94B-B455-3190D4EC3FFD}"/>
              </a:ext>
            </a:extLst>
          </p:cNvPr>
          <p:cNvPicPr>
            <a:picLocks noChangeAspect="1"/>
          </p:cNvPicPr>
          <p:nvPr/>
        </p:nvPicPr>
        <p:blipFill>
          <a:blip r:embed="rId10"/>
          <a:stretch>
            <a:fillRect/>
          </a:stretch>
        </p:blipFill>
        <p:spPr>
          <a:xfrm>
            <a:off x="3708399" y="1232628"/>
            <a:ext cx="1498600" cy="1422400"/>
          </a:xfrm>
          <a:prstGeom prst="rect">
            <a:avLst/>
          </a:prstGeom>
        </p:spPr>
      </p:pic>
    </p:spTree>
    <p:extLst>
      <p:ext uri="{BB962C8B-B14F-4D97-AF65-F5344CB8AC3E}">
        <p14:creationId xmlns:p14="http://schemas.microsoft.com/office/powerpoint/2010/main" val="308501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29" grpId="0"/>
      <p:bldP spid="30" grpId="0" animBg="1"/>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B2AD2FE-0724-5D45-837E-58C05DEE84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3930" y="3342024"/>
            <a:ext cx="3750070" cy="2710765"/>
          </a:xfrm>
          <a:prstGeom prst="rect">
            <a:avLst/>
          </a:prstGeom>
        </p:spPr>
      </p:pic>
      <p:sp>
        <p:nvSpPr>
          <p:cNvPr id="2" name="Slide Number Placeholder 1">
            <a:extLst>
              <a:ext uri="{FF2B5EF4-FFF2-40B4-BE49-F238E27FC236}">
                <a16:creationId xmlns:a16="http://schemas.microsoft.com/office/drawing/2014/main" id="{3BD11731-BE9A-804F-9358-EFB2B7B43A25}"/>
              </a:ext>
            </a:extLst>
          </p:cNvPr>
          <p:cNvSpPr>
            <a:spLocks noGrp="1"/>
          </p:cNvSpPr>
          <p:nvPr>
            <p:ph type="sldNum" sz="quarter" idx="12"/>
          </p:nvPr>
        </p:nvSpPr>
        <p:spPr/>
        <p:txBody>
          <a:bodyPr/>
          <a:lstStyle/>
          <a:p>
            <a:fld id="{0624AEE6-E942-4F5C-A610-97CA4B6B6DBA}" type="slidenum">
              <a:rPr lang="en-US" smtClean="0"/>
              <a:pPr/>
              <a:t>13</a:t>
            </a:fld>
            <a:endParaRPr lang="en-US"/>
          </a:p>
        </p:txBody>
      </p:sp>
      <p:sp>
        <p:nvSpPr>
          <p:cNvPr id="3" name="Text Box 4">
            <a:extLst>
              <a:ext uri="{FF2B5EF4-FFF2-40B4-BE49-F238E27FC236}">
                <a16:creationId xmlns:a16="http://schemas.microsoft.com/office/drawing/2014/main" id="{84AA2556-DBE9-AB45-89AA-417D02804170}"/>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MLA: Per Primitive Unit Cell</a:t>
            </a:r>
          </a:p>
        </p:txBody>
      </p:sp>
      <p:sp>
        <p:nvSpPr>
          <p:cNvPr id="10" name="&quot;No&quot; Symbol 9">
            <a:extLst>
              <a:ext uri="{FF2B5EF4-FFF2-40B4-BE49-F238E27FC236}">
                <a16:creationId xmlns:a16="http://schemas.microsoft.com/office/drawing/2014/main" id="{F97B1FBA-85F0-B64D-9EDA-A5D884144735}"/>
              </a:ext>
            </a:extLst>
          </p:cNvPr>
          <p:cNvSpPr/>
          <p:nvPr/>
        </p:nvSpPr>
        <p:spPr>
          <a:xfrm>
            <a:off x="5867400" y="3352800"/>
            <a:ext cx="838200" cy="838200"/>
          </a:xfrm>
          <a:prstGeom prst="noSmoking">
            <a:avLst>
              <a:gd name="adj" fmla="val 8408"/>
            </a:avLst>
          </a:prstGeom>
          <a:solidFill>
            <a:schemeClr val="tx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1BC11FD-13A4-9249-B6D5-17D77E68EFFE}"/>
                  </a:ext>
                </a:extLst>
              </p:cNvPr>
              <p:cNvSpPr txBox="1"/>
              <p:nvPr/>
            </p:nvSpPr>
            <p:spPr>
              <a:xfrm>
                <a:off x="1010280" y="2895128"/>
                <a:ext cx="2447850" cy="921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Γ</m:t>
                          </m:r>
                        </m:e>
                        <m:sub>
                          <m:r>
                            <m:rPr>
                              <m:sty m:val="p"/>
                            </m:rPr>
                            <a:rPr lang="en-US" sz="2400" b="0" i="0" smtClean="0">
                              <a:solidFill>
                                <a:schemeClr val="tx1"/>
                              </a:solidFill>
                              <a:latin typeface="Cambria Math" panose="02040503050406030204" pitchFamily="18" charset="0"/>
                            </a:rPr>
                            <m:t>micro</m:t>
                          </m:r>
                        </m:sub>
                      </m:sSub>
                      <m:r>
                        <a:rPr lang="en-US" sz="2400" b="0" i="1" smtClean="0">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f>
                                <m:fPr>
                                  <m:ctrlPr>
                                    <a:rPr lang="en-US" sz="2400" b="0" i="1" smtClean="0">
                                      <a:solidFill>
                                        <a:schemeClr val="tx1"/>
                                      </a:solidFill>
                                      <a:latin typeface="Cambria Math" panose="02040503050406030204" pitchFamily="18" charset="0"/>
                                    </a:rPr>
                                  </m:ctrlPr>
                                </m:fPr>
                                <m:num>
                                  <m:r>
                                    <m:rPr>
                                      <m:sty m:val="p"/>
                                    </m:rPr>
                                    <a:rPr lang="en-US" sz="2400" b="0" i="0" smtClean="0">
                                      <a:solidFill>
                                        <a:schemeClr val="tx1"/>
                                      </a:solidFill>
                                      <a:latin typeface="Cambria Math" panose="02040503050406030204" pitchFamily="18" charset="0"/>
                                    </a:rPr>
                                    <m:t>Δ</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𝑀</m:t>
                                      </m:r>
                                    </m:e>
                                    <m:sub>
                                      <m:r>
                                        <a:rPr lang="en-US" sz="2400" b="0" i="1" smtClean="0">
                                          <a:solidFill>
                                            <a:schemeClr val="tx1"/>
                                          </a:solidFill>
                                          <a:latin typeface="Cambria Math" panose="02040503050406030204" pitchFamily="18" charset="0"/>
                                        </a:rPr>
                                        <m:t>𝑢𝑐</m:t>
                                      </m:r>
                                    </m:sub>
                                  </m:sSub>
                                </m:num>
                                <m:den>
                                  <m:bar>
                                    <m:barPr>
                                      <m:pos m:val="top"/>
                                      <m:ctrlPr>
                                        <a:rPr lang="en-US" sz="2400" b="0" i="1" smtClean="0">
                                          <a:solidFill>
                                            <a:schemeClr val="tx1"/>
                                          </a:solidFill>
                                          <a:latin typeface="Cambria Math" panose="02040503050406030204" pitchFamily="18" charset="0"/>
                                        </a:rPr>
                                      </m:ctrlPr>
                                    </m:bar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𝑀</m:t>
                                          </m:r>
                                        </m:e>
                                        <m:sub>
                                          <m:r>
                                            <a:rPr lang="en-US" sz="2400" b="0" i="1" smtClean="0">
                                              <a:solidFill>
                                                <a:schemeClr val="tx1"/>
                                              </a:solidFill>
                                              <a:latin typeface="Cambria Math" panose="02040503050406030204" pitchFamily="18" charset="0"/>
                                            </a:rPr>
                                            <m:t>𝑢𝑐</m:t>
                                          </m:r>
                                        </m:sub>
                                      </m:sSub>
                                    </m:e>
                                  </m:bar>
                                </m:den>
                              </m:f>
                            </m:e>
                          </m:d>
                        </m:e>
                        <m:sup>
                          <m:r>
                            <a:rPr lang="en-US" sz="2400" b="0" i="1" smtClean="0">
                              <a:solidFill>
                                <a:schemeClr val="tx1"/>
                              </a:solidFill>
                              <a:latin typeface="Cambria Math" panose="02040503050406030204" pitchFamily="18" charset="0"/>
                            </a:rPr>
                            <m:t>2</m:t>
                          </m:r>
                        </m:sup>
                      </m:sSup>
                    </m:oMath>
                  </m:oMathPara>
                </a14:m>
                <a:endParaRPr lang="en-US" sz="2400" dirty="0">
                  <a:solidFill>
                    <a:schemeClr val="tx1"/>
                  </a:solidFill>
                </a:endParaRPr>
              </a:p>
            </p:txBody>
          </p:sp>
        </mc:Choice>
        <mc:Fallback xmlns="">
          <p:sp>
            <p:nvSpPr>
              <p:cNvPr id="11" name="TextBox 10">
                <a:extLst>
                  <a:ext uri="{FF2B5EF4-FFF2-40B4-BE49-F238E27FC236}">
                    <a16:creationId xmlns:a16="http://schemas.microsoft.com/office/drawing/2014/main" id="{61BC11FD-13A4-9249-B6D5-17D77E68EFFE}"/>
                  </a:ext>
                </a:extLst>
              </p:cNvPr>
              <p:cNvSpPr txBox="1">
                <a:spLocks noRot="1" noChangeAspect="1" noMove="1" noResize="1" noEditPoints="1" noAdjustHandles="1" noChangeArrowheads="1" noChangeShapeType="1" noTextEdit="1"/>
              </p:cNvSpPr>
              <p:nvPr/>
            </p:nvSpPr>
            <p:spPr>
              <a:xfrm>
                <a:off x="1010280" y="2895128"/>
                <a:ext cx="2447850" cy="921278"/>
              </a:xfrm>
              <a:prstGeom prst="rect">
                <a:avLst/>
              </a:prstGeom>
              <a:blipFill>
                <a:blip r:embed="rId4"/>
                <a:stretch>
                  <a:fillRect l="-2591" r="-518" b="-4110"/>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E1B4061B-5A5A-7249-B9DC-DA1D9CDBA058}"/>
              </a:ext>
            </a:extLst>
          </p:cNvPr>
          <p:cNvPicPr>
            <a:picLocks noChangeAspect="1"/>
          </p:cNvPicPr>
          <p:nvPr/>
        </p:nvPicPr>
        <p:blipFill rotWithShape="1">
          <a:blip r:embed="rId5">
            <a:extLst>
              <a:ext uri="{28A0092B-C50C-407E-A947-70E740481C1C}">
                <a14:useLocalDpi xmlns:a14="http://schemas.microsoft.com/office/drawing/2010/main" val="0"/>
              </a:ext>
            </a:extLst>
          </a:blip>
          <a:srcRect r="90000" b="62099"/>
          <a:stretch/>
        </p:blipFill>
        <p:spPr>
          <a:xfrm>
            <a:off x="1790246" y="1237567"/>
            <a:ext cx="1486353" cy="1427484"/>
          </a:xfrm>
          <a:prstGeom prst="rect">
            <a:avLst/>
          </a:prstGeom>
          <a:solidFill>
            <a:schemeClr val="bg1"/>
          </a:solidFill>
        </p:spPr>
      </p:pic>
      <p:sp>
        <p:nvSpPr>
          <p:cNvPr id="14" name="TextBox 13">
            <a:extLst>
              <a:ext uri="{FF2B5EF4-FFF2-40B4-BE49-F238E27FC236}">
                <a16:creationId xmlns:a16="http://schemas.microsoft.com/office/drawing/2014/main" id="{62BC098D-F274-F247-9D8A-1E49EA5B036B}"/>
              </a:ext>
            </a:extLst>
          </p:cNvPr>
          <p:cNvSpPr txBox="1"/>
          <p:nvPr/>
        </p:nvSpPr>
        <p:spPr>
          <a:xfrm>
            <a:off x="1097091" y="787747"/>
            <a:ext cx="7287273" cy="400110"/>
          </a:xfrm>
          <a:prstGeom prst="rect">
            <a:avLst/>
          </a:prstGeom>
          <a:noFill/>
        </p:spPr>
        <p:txBody>
          <a:bodyPr wrap="square" rtlCol="0">
            <a:spAutoFit/>
          </a:bodyPr>
          <a:lstStyle/>
          <a:p>
            <a:r>
              <a:rPr lang="en-US" sz="2000" dirty="0"/>
              <a:t>The various primitive unit cells in the lattice are your “microstates”</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9B7B9B6-7F40-C744-9866-E9A3DF12BFE2}"/>
                  </a:ext>
                </a:extLst>
              </p:cNvPr>
              <p:cNvSpPr txBox="1"/>
              <p:nvPr/>
            </p:nvSpPr>
            <p:spPr>
              <a:xfrm>
                <a:off x="983029" y="3965502"/>
                <a:ext cx="4214295" cy="6324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P</m:t>
                          </m:r>
                        </m:e>
                        <m:sub>
                          <m:r>
                            <m:rPr>
                              <m:sty m:val="p"/>
                            </m:rPr>
                            <a:rPr lang="en-US" sz="2400" b="0" i="0" smtClean="0">
                              <a:solidFill>
                                <a:schemeClr val="tx1"/>
                              </a:solidFill>
                              <a:latin typeface="Cambria Math" panose="02040503050406030204" pitchFamily="18" charset="0"/>
                            </a:rPr>
                            <m:t>micro</m:t>
                          </m:r>
                        </m:sub>
                      </m:sSub>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f>
                            <m:fPr>
                              <m:type m:val="noBa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𝑛</m:t>
                              </m:r>
                            </m:num>
                            <m:den>
                              <m:r>
                                <a:rPr lang="en-US" sz="2400" b="0" i="1" smtClean="0">
                                  <a:solidFill>
                                    <a:schemeClr val="tx1"/>
                                  </a:solidFill>
                                  <a:latin typeface="Cambria Math" panose="02040503050406030204" pitchFamily="18" charset="0"/>
                                </a:rPr>
                                <m:t>𝑘</m:t>
                              </m:r>
                            </m:den>
                          </m:f>
                        </m:e>
                      </m:d>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𝑓</m:t>
                          </m:r>
                        </m:e>
                        <m:sub>
                          <m:r>
                            <a:rPr lang="en-US" sz="2400" b="0" i="1" smtClean="0">
                              <a:solidFill>
                                <a:schemeClr val="tx1"/>
                              </a:solidFill>
                              <a:latin typeface="Cambria Math" panose="02040503050406030204" pitchFamily="18" charset="0"/>
                            </a:rPr>
                            <m:t>𝑖</m:t>
                          </m:r>
                        </m:sub>
                        <m:sup>
                          <m:r>
                            <a:rPr lang="en-US" sz="2400" b="0" i="1" smtClean="0">
                              <a:solidFill>
                                <a:schemeClr val="tx1"/>
                              </a:solidFill>
                              <a:latin typeface="Cambria Math" panose="02040503050406030204" pitchFamily="18" charset="0"/>
                            </a:rPr>
                            <m:t>𝑘</m:t>
                          </m:r>
                        </m:sup>
                      </m:sSubSup>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1−</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𝑓</m:t>
                                  </m:r>
                                </m:e>
                                <m:sub>
                                  <m:r>
                                    <a:rPr lang="en-US" sz="2400" b="0" i="1" smtClean="0">
                                      <a:solidFill>
                                        <a:schemeClr val="tx1"/>
                                      </a:solidFill>
                                      <a:latin typeface="Cambria Math" panose="02040503050406030204" pitchFamily="18" charset="0"/>
                                    </a:rPr>
                                    <m:t>𝑖</m:t>
                                  </m:r>
                                </m:sub>
                              </m:sSub>
                            </m:e>
                          </m:d>
                        </m:e>
                        <m:sup>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𝑘</m:t>
                          </m:r>
                        </m:sup>
                      </m:sSup>
                      <m:r>
                        <a:rPr lang="en-US" sz="2400" b="0" i="1" smtClean="0">
                          <a:solidFill>
                            <a:schemeClr val="tx1"/>
                          </a:solidFill>
                          <a:latin typeface="Cambria Math" panose="02040503050406030204" pitchFamily="18" charset="0"/>
                        </a:rPr>
                        <m:t> (…)</m:t>
                      </m:r>
                    </m:oMath>
                  </m:oMathPara>
                </a14:m>
                <a:endParaRPr lang="en-US" sz="2400" dirty="0">
                  <a:solidFill>
                    <a:schemeClr val="tx1"/>
                  </a:solidFill>
                </a:endParaRPr>
              </a:p>
            </p:txBody>
          </p:sp>
        </mc:Choice>
        <mc:Fallback xmlns="">
          <p:sp>
            <p:nvSpPr>
              <p:cNvPr id="29" name="TextBox 28">
                <a:extLst>
                  <a:ext uri="{FF2B5EF4-FFF2-40B4-BE49-F238E27FC236}">
                    <a16:creationId xmlns:a16="http://schemas.microsoft.com/office/drawing/2014/main" id="{F9B7B9B6-7F40-C744-9866-E9A3DF12BFE2}"/>
                  </a:ext>
                </a:extLst>
              </p:cNvPr>
              <p:cNvSpPr txBox="1">
                <a:spLocks noRot="1" noChangeAspect="1" noMove="1" noResize="1" noEditPoints="1" noAdjustHandles="1" noChangeArrowheads="1" noChangeShapeType="1" noTextEdit="1"/>
              </p:cNvSpPr>
              <p:nvPr/>
            </p:nvSpPr>
            <p:spPr>
              <a:xfrm>
                <a:off x="983029" y="3965502"/>
                <a:ext cx="4214295" cy="632481"/>
              </a:xfrm>
              <a:prstGeom prst="rect">
                <a:avLst/>
              </a:prstGeom>
              <a:blipFill>
                <a:blip r:embed="rId6"/>
                <a:stretch>
                  <a:fillRect l="-901" r="-2102" b="-16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B67314CC-0B23-E44E-B1BE-4A9C5094436C}"/>
                  </a:ext>
                </a:extLst>
              </p:cNvPr>
              <p:cNvSpPr txBox="1"/>
              <p:nvPr/>
            </p:nvSpPr>
            <p:spPr>
              <a:xfrm>
                <a:off x="983029" y="4818793"/>
                <a:ext cx="3112712" cy="896207"/>
              </a:xfrm>
              <a:prstGeom prst="rect">
                <a:avLst/>
              </a:prstGeom>
              <a:noFill/>
              <a:ln>
                <a:solidFill>
                  <a:schemeClr val="accent4">
                    <a:lumMod val="50000"/>
                  </a:schemeClr>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Γ</m:t>
                          </m:r>
                        </m:e>
                        <m:sub>
                          <m:r>
                            <m:rPr>
                              <m:sty m:val="p"/>
                            </m:rPr>
                            <a:rPr lang="en-US" sz="2400" b="0" i="0" smtClean="0">
                              <a:solidFill>
                                <a:schemeClr val="tx1"/>
                              </a:solidFill>
                              <a:latin typeface="Cambria Math" panose="02040503050406030204" pitchFamily="18" charset="0"/>
                            </a:rPr>
                            <m:t>uc</m:t>
                          </m:r>
                        </m:sub>
                      </m:sSub>
                      <m:r>
                        <a:rPr lang="en-US" sz="2400" b="0" i="1" smtClean="0">
                          <a:solidFill>
                            <a:schemeClr val="tx1"/>
                          </a:solidFill>
                          <a:latin typeface="Cambria Math" panose="02040503050406030204" pitchFamily="18" charset="0"/>
                        </a:rPr>
                        <m:t>=</m:t>
                      </m:r>
                      <m:nary>
                        <m:naryPr>
                          <m:chr m:val="∑"/>
                          <m:supHide m:val="on"/>
                          <m:ctrlPr>
                            <a:rPr lang="en-US" sz="2400" b="0" i="1" smtClean="0">
                              <a:solidFill>
                                <a:schemeClr val="tx1"/>
                              </a:solidFill>
                              <a:latin typeface="Cambria Math" panose="02040503050406030204" pitchFamily="18" charset="0"/>
                            </a:rPr>
                          </m:ctrlPr>
                        </m:naryPr>
                        <m:sub>
                          <m:r>
                            <m:rPr>
                              <m:sty m:val="p"/>
                            </m:rPr>
                            <a:rPr lang="en-US" sz="2400" b="0" i="0" smtClean="0">
                              <a:solidFill>
                                <a:schemeClr val="tx1"/>
                              </a:solidFill>
                              <a:latin typeface="Cambria Math" panose="02040503050406030204" pitchFamily="18" charset="0"/>
                            </a:rPr>
                            <m:t>micro</m:t>
                          </m:r>
                        </m:sub>
                        <m:sup/>
                        <m:e>
                          <m:sSub>
                            <m:sSubPr>
                              <m:ctrlPr>
                                <a:rPr lang="en-US" sz="2400" b="0" i="1" smtClean="0">
                                  <a:solidFill>
                                    <a:schemeClr val="tx1"/>
                                  </a:solidFill>
                                  <a:latin typeface="Cambria Math" panose="02040503050406030204" pitchFamily="18" charset="0"/>
                                </a:rPr>
                              </m:ctrlPr>
                            </m:sSubPr>
                            <m:e>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P</m:t>
                                  </m:r>
                                </m:e>
                                <m:sub>
                                  <m:r>
                                    <m:rPr>
                                      <m:sty m:val="p"/>
                                    </m:rPr>
                                    <a:rPr lang="en-US" sz="2400" b="0" i="0" smtClean="0">
                                      <a:solidFill>
                                        <a:schemeClr val="tx1"/>
                                      </a:solidFill>
                                      <a:latin typeface="Cambria Math" panose="02040503050406030204" pitchFamily="18" charset="0"/>
                                    </a:rPr>
                                    <m:t>micro</m:t>
                                  </m:r>
                                </m:sub>
                              </m:sSub>
                              <m:r>
                                <m:rPr>
                                  <m:sty m:val="p"/>
                                </m:rPr>
                                <a:rPr lang="en-US" sz="2400" b="0" i="0" smtClean="0">
                                  <a:solidFill>
                                    <a:schemeClr val="tx1"/>
                                  </a:solidFill>
                                  <a:latin typeface="Cambria Math" panose="02040503050406030204" pitchFamily="18" charset="0"/>
                                </a:rPr>
                                <m:t>Γ</m:t>
                              </m:r>
                            </m:e>
                            <m:sub>
                              <m:r>
                                <m:rPr>
                                  <m:sty m:val="p"/>
                                </m:rPr>
                                <a:rPr lang="en-US" sz="2400" b="0" i="0" smtClean="0">
                                  <a:solidFill>
                                    <a:schemeClr val="tx1"/>
                                  </a:solidFill>
                                  <a:latin typeface="Cambria Math" panose="02040503050406030204" pitchFamily="18" charset="0"/>
                                </a:rPr>
                                <m:t>micro</m:t>
                              </m:r>
                            </m:sub>
                          </m:sSub>
                        </m:e>
                      </m:nary>
                    </m:oMath>
                  </m:oMathPara>
                </a14:m>
                <a:endParaRPr lang="en-US" sz="2400" dirty="0">
                  <a:solidFill>
                    <a:schemeClr val="tx1"/>
                  </a:solidFill>
                </a:endParaRPr>
              </a:p>
            </p:txBody>
          </p:sp>
        </mc:Choice>
        <mc:Fallback>
          <p:sp>
            <p:nvSpPr>
              <p:cNvPr id="30" name="TextBox 29">
                <a:extLst>
                  <a:ext uri="{FF2B5EF4-FFF2-40B4-BE49-F238E27FC236}">
                    <a16:creationId xmlns:a16="http://schemas.microsoft.com/office/drawing/2014/main" id="{B67314CC-0B23-E44E-B1BE-4A9C5094436C}"/>
                  </a:ext>
                </a:extLst>
              </p:cNvPr>
              <p:cNvSpPr txBox="1">
                <a:spLocks noRot="1" noChangeAspect="1" noMove="1" noResize="1" noEditPoints="1" noAdjustHandles="1" noChangeArrowheads="1" noChangeShapeType="1" noTextEdit="1"/>
              </p:cNvSpPr>
              <p:nvPr/>
            </p:nvSpPr>
            <p:spPr>
              <a:xfrm>
                <a:off x="983029" y="4818793"/>
                <a:ext cx="3112712" cy="896207"/>
              </a:xfrm>
              <a:prstGeom prst="rect">
                <a:avLst/>
              </a:prstGeom>
              <a:blipFill>
                <a:blip r:embed="rId7"/>
                <a:stretch>
                  <a:fillRect l="-6478" t="-143836" b="-197260"/>
                </a:stretch>
              </a:blipFill>
              <a:ln>
                <a:solidFill>
                  <a:schemeClr val="accent4">
                    <a:lumMod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D6BA58B-D225-A04B-B85B-027CA610D1BF}"/>
                  </a:ext>
                </a:extLst>
              </p:cNvPr>
              <p:cNvSpPr txBox="1"/>
              <p:nvPr/>
            </p:nvSpPr>
            <p:spPr>
              <a:xfrm>
                <a:off x="983029" y="5839393"/>
                <a:ext cx="4477701" cy="369332"/>
              </a:xfrm>
              <a:prstGeom prst="rect">
                <a:avLst/>
              </a:prstGeom>
              <a:noFill/>
            </p:spPr>
            <p:txBody>
              <a:bodyPr wrap="none" lIns="0" tIns="0" rIns="0" bIns="0" rtlCol="0">
                <a:spAutoFit/>
              </a:bodyPr>
              <a:lstStyle/>
              <a:p>
                <a:r>
                  <a:rPr lang="en-US" sz="2400" b="0" dirty="0">
                    <a:solidFill>
                      <a:srgbClr val="C00000"/>
                    </a:solidFill>
                  </a:rPr>
                  <a:t>V</a:t>
                </a:r>
                <a:r>
                  <a:rPr lang="en-US" sz="2400" b="0" baseline="-25000" dirty="0">
                    <a:solidFill>
                      <a:srgbClr val="C00000"/>
                    </a:solidFill>
                  </a:rPr>
                  <a:t>0</a:t>
                </a:r>
                <a:r>
                  <a:rPr lang="en-US" sz="2400" b="0" dirty="0">
                    <a:solidFill>
                      <a:srgbClr val="C00000"/>
                    </a:solidFill>
                  </a:rPr>
                  <a:t> is the primitive unit cell volume  </a:t>
                </a:r>
                <a14:m>
                  <m:oMath xmlns:m="http://schemas.openxmlformats.org/officeDocument/2006/math">
                    <m:r>
                      <a:rPr lang="en-US" sz="2400" b="0" i="1" smtClean="0">
                        <a:solidFill>
                          <a:srgbClr val="C00000"/>
                        </a:solidFill>
                        <a:latin typeface="Cambria Math" panose="02040503050406030204" pitchFamily="18" charset="0"/>
                      </a:rPr>
                      <m:t> </m:t>
                    </m:r>
                  </m:oMath>
                </a14:m>
                <a:endParaRPr lang="en-US" sz="2400" dirty="0">
                  <a:solidFill>
                    <a:srgbClr val="C00000"/>
                  </a:solidFill>
                </a:endParaRPr>
              </a:p>
            </p:txBody>
          </p:sp>
        </mc:Choice>
        <mc:Fallback xmlns="">
          <p:sp>
            <p:nvSpPr>
              <p:cNvPr id="31" name="TextBox 30">
                <a:extLst>
                  <a:ext uri="{FF2B5EF4-FFF2-40B4-BE49-F238E27FC236}">
                    <a16:creationId xmlns:a16="http://schemas.microsoft.com/office/drawing/2014/main" id="{AD6BA58B-D225-A04B-B85B-027CA610D1BF}"/>
                  </a:ext>
                </a:extLst>
              </p:cNvPr>
              <p:cNvSpPr txBox="1">
                <a:spLocks noRot="1" noChangeAspect="1" noMove="1" noResize="1" noEditPoints="1" noAdjustHandles="1" noChangeArrowheads="1" noChangeShapeType="1" noTextEdit="1"/>
              </p:cNvSpPr>
              <p:nvPr/>
            </p:nvSpPr>
            <p:spPr>
              <a:xfrm>
                <a:off x="983029" y="5839393"/>
                <a:ext cx="4477701" cy="369332"/>
              </a:xfrm>
              <a:prstGeom prst="rect">
                <a:avLst/>
              </a:prstGeom>
              <a:blipFill>
                <a:blip r:embed="rId8"/>
                <a:stretch>
                  <a:fillRect l="-3955" t="-20000" r="-2260" b="-46667"/>
                </a:stretch>
              </a:blipFill>
            </p:spPr>
            <p:txBody>
              <a:bodyPr/>
              <a:lstStyle/>
              <a:p>
                <a:r>
                  <a:rPr lang="en-US">
                    <a:noFill/>
                  </a:rPr>
                  <a:t> </a:t>
                </a:r>
              </a:p>
            </p:txBody>
          </p:sp>
        </mc:Fallback>
      </mc:AlternateContent>
      <p:pic>
        <p:nvPicPr>
          <p:cNvPr id="32" name="Picture 31">
            <a:extLst>
              <a:ext uri="{FF2B5EF4-FFF2-40B4-BE49-F238E27FC236}">
                <a16:creationId xmlns:a16="http://schemas.microsoft.com/office/drawing/2014/main" id="{F0658AC2-E388-8345-A4E4-9BE1A3BC335D}"/>
              </a:ext>
            </a:extLst>
          </p:cNvPr>
          <p:cNvPicPr>
            <a:picLocks noChangeAspect="1"/>
          </p:cNvPicPr>
          <p:nvPr/>
        </p:nvPicPr>
        <p:blipFill>
          <a:blip r:embed="rId9"/>
          <a:stretch>
            <a:fillRect/>
          </a:stretch>
        </p:blipFill>
        <p:spPr>
          <a:xfrm>
            <a:off x="5638798" y="1232628"/>
            <a:ext cx="1485900" cy="1422400"/>
          </a:xfrm>
          <a:prstGeom prst="rect">
            <a:avLst/>
          </a:prstGeom>
        </p:spPr>
      </p:pic>
      <p:pic>
        <p:nvPicPr>
          <p:cNvPr id="34" name="Picture 33">
            <a:extLst>
              <a:ext uri="{FF2B5EF4-FFF2-40B4-BE49-F238E27FC236}">
                <a16:creationId xmlns:a16="http://schemas.microsoft.com/office/drawing/2014/main" id="{D9233DE1-C527-C94B-B455-3190D4EC3FFD}"/>
              </a:ext>
            </a:extLst>
          </p:cNvPr>
          <p:cNvPicPr>
            <a:picLocks noChangeAspect="1"/>
          </p:cNvPicPr>
          <p:nvPr/>
        </p:nvPicPr>
        <p:blipFill>
          <a:blip r:embed="rId10"/>
          <a:stretch>
            <a:fillRect/>
          </a:stretch>
        </p:blipFill>
        <p:spPr>
          <a:xfrm>
            <a:off x="3708399" y="1232628"/>
            <a:ext cx="1498600" cy="1422400"/>
          </a:xfrm>
          <a:prstGeom prst="rect">
            <a:avLst/>
          </a:prstGeom>
        </p:spPr>
      </p:pic>
      <p:pic>
        <p:nvPicPr>
          <p:cNvPr id="5" name="Picture 4">
            <a:extLst>
              <a:ext uri="{FF2B5EF4-FFF2-40B4-BE49-F238E27FC236}">
                <a16:creationId xmlns:a16="http://schemas.microsoft.com/office/drawing/2014/main" id="{1AFF4CE1-7E56-6849-8996-25BD36ECD888}"/>
              </a:ext>
            </a:extLst>
          </p:cNvPr>
          <p:cNvPicPr>
            <a:picLocks noChangeAspect="1"/>
          </p:cNvPicPr>
          <p:nvPr/>
        </p:nvPicPr>
        <p:blipFill rotWithShape="1">
          <a:blip r:embed="rId11">
            <a:extLst>
              <a:ext uri="{28A0092B-C50C-407E-A947-70E740481C1C}">
                <a14:useLocalDpi xmlns:a14="http://schemas.microsoft.com/office/drawing/2010/main" val="0"/>
              </a:ext>
            </a:extLst>
          </a:blip>
          <a:srcRect t="6250"/>
          <a:stretch/>
        </p:blipFill>
        <p:spPr>
          <a:xfrm>
            <a:off x="2080013" y="2760920"/>
            <a:ext cx="5486400" cy="3429000"/>
          </a:xfrm>
          <a:prstGeom prst="rect">
            <a:avLst/>
          </a:prstGeom>
          <a:ln w="38100">
            <a:solidFill>
              <a:schemeClr val="tx1"/>
            </a:solidFill>
          </a:ln>
        </p:spPr>
      </p:pic>
    </p:spTree>
    <p:extLst>
      <p:ext uri="{BB962C8B-B14F-4D97-AF65-F5344CB8AC3E}">
        <p14:creationId xmlns:p14="http://schemas.microsoft.com/office/powerpoint/2010/main" val="250862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9" grpId="0"/>
      <p:bldP spid="30" grpId="0" animBg="1"/>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D11731-BE9A-804F-9358-EFB2B7B43A25}"/>
              </a:ext>
            </a:extLst>
          </p:cNvPr>
          <p:cNvSpPr>
            <a:spLocks noGrp="1"/>
          </p:cNvSpPr>
          <p:nvPr>
            <p:ph type="sldNum" sz="quarter" idx="12"/>
          </p:nvPr>
        </p:nvSpPr>
        <p:spPr/>
        <p:txBody>
          <a:bodyPr/>
          <a:lstStyle/>
          <a:p>
            <a:fld id="{0624AEE6-E942-4F5C-A610-97CA4B6B6DBA}" type="slidenum">
              <a:rPr lang="en-US" smtClean="0"/>
              <a:pPr/>
              <a:t>14</a:t>
            </a:fld>
            <a:endParaRPr lang="en-US"/>
          </a:p>
        </p:txBody>
      </p:sp>
      <p:sp>
        <p:nvSpPr>
          <p:cNvPr id="3" name="Text Box 4">
            <a:extLst>
              <a:ext uri="{FF2B5EF4-FFF2-40B4-BE49-F238E27FC236}">
                <a16:creationId xmlns:a16="http://schemas.microsoft.com/office/drawing/2014/main" id="{84AA2556-DBE9-AB45-89AA-417D02804170}"/>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VCA: Per Atomic Site</a:t>
            </a:r>
          </a:p>
        </p:txBody>
      </p:sp>
      <p:sp>
        <p:nvSpPr>
          <p:cNvPr id="10" name="TextBox 9">
            <a:extLst>
              <a:ext uri="{FF2B5EF4-FFF2-40B4-BE49-F238E27FC236}">
                <a16:creationId xmlns:a16="http://schemas.microsoft.com/office/drawing/2014/main" id="{E14A0122-5A61-7D43-B3B1-713D6F0506F5}"/>
              </a:ext>
            </a:extLst>
          </p:cNvPr>
          <p:cNvSpPr txBox="1"/>
          <p:nvPr/>
        </p:nvSpPr>
        <p:spPr>
          <a:xfrm>
            <a:off x="952499" y="742976"/>
            <a:ext cx="7353301" cy="707886"/>
          </a:xfrm>
          <a:prstGeom prst="rect">
            <a:avLst/>
          </a:prstGeom>
          <a:noFill/>
        </p:spPr>
        <p:txBody>
          <a:bodyPr wrap="square" rtlCol="0">
            <a:spAutoFit/>
          </a:bodyPr>
          <a:lstStyle/>
          <a:p>
            <a:r>
              <a:rPr lang="en-US" sz="2000" dirty="0"/>
              <a:t>Every atom has the </a:t>
            </a:r>
            <a:r>
              <a:rPr lang="en-US" sz="2000" b="1" dirty="0"/>
              <a:t>averaged </a:t>
            </a:r>
            <a:r>
              <a:rPr lang="en-US" sz="2000" dirty="0"/>
              <a:t>atomic volume and mass of the lattice</a:t>
            </a:r>
          </a:p>
          <a:p>
            <a:pPr algn="ctr"/>
            <a:r>
              <a:rPr lang="en-US" sz="2000" dirty="0"/>
              <a:t>For the example compound: </a:t>
            </a:r>
            <a:r>
              <a:rPr lang="en-US" sz="2000" dirty="0" err="1"/>
              <a:t>A</a:t>
            </a:r>
            <a:r>
              <a:rPr lang="en-US" sz="2000" baseline="-25000" dirty="0" err="1"/>
              <a:t>x</a:t>
            </a:r>
            <a:r>
              <a:rPr lang="en-US" sz="2000" dirty="0" err="1"/>
              <a:t>B</a:t>
            </a:r>
            <a:r>
              <a:rPr lang="en-US" sz="2000" baseline="-25000" dirty="0" err="1"/>
              <a:t>y</a:t>
            </a:r>
            <a:r>
              <a:rPr lang="en-US" sz="2000" dirty="0" err="1"/>
              <a:t>C</a:t>
            </a:r>
            <a:r>
              <a:rPr lang="en-US" sz="2000" baseline="-25000" dirty="0" err="1"/>
              <a:t>z</a:t>
            </a:r>
            <a:endParaRPr lang="en-US" sz="2000" dirty="0"/>
          </a:p>
        </p:txBody>
      </p:sp>
      <p:pic>
        <p:nvPicPr>
          <p:cNvPr id="15" name="Picture 14">
            <a:extLst>
              <a:ext uri="{FF2B5EF4-FFF2-40B4-BE49-F238E27FC236}">
                <a16:creationId xmlns:a16="http://schemas.microsoft.com/office/drawing/2014/main" id="{6E4ABBD6-2822-DF44-9A1F-EEE792BA4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9" y="1544958"/>
            <a:ext cx="7467600" cy="823564"/>
          </a:xfrm>
          <a:prstGeom prst="rect">
            <a:avLst/>
          </a:prstGeom>
        </p:spPr>
      </p:pic>
      <p:pic>
        <p:nvPicPr>
          <p:cNvPr id="19" name="Picture 18">
            <a:extLst>
              <a:ext uri="{FF2B5EF4-FFF2-40B4-BE49-F238E27FC236}">
                <a16:creationId xmlns:a16="http://schemas.microsoft.com/office/drawing/2014/main" id="{F1F5B296-CD78-C84E-8200-4633AAC40EFB}"/>
              </a:ext>
            </a:extLst>
          </p:cNvPr>
          <p:cNvPicPr>
            <a:picLocks noChangeAspect="1"/>
          </p:cNvPicPr>
          <p:nvPr/>
        </p:nvPicPr>
        <p:blipFill rotWithShape="1">
          <a:blip r:embed="rId4">
            <a:extLst>
              <a:ext uri="{28A0092B-C50C-407E-A947-70E740481C1C}">
                <a14:useLocalDpi xmlns:a14="http://schemas.microsoft.com/office/drawing/2010/main" val="0"/>
              </a:ext>
            </a:extLst>
          </a:blip>
          <a:srcRect r="83128"/>
          <a:stretch/>
        </p:blipFill>
        <p:spPr>
          <a:xfrm>
            <a:off x="7568816" y="1631942"/>
            <a:ext cx="1542808" cy="708092"/>
          </a:xfrm>
          <a:prstGeom prst="rect">
            <a:avLst/>
          </a:prstGeom>
        </p:spPr>
      </p:pic>
      <p:pic>
        <p:nvPicPr>
          <p:cNvPr id="23" name="Picture 22">
            <a:extLst>
              <a:ext uri="{FF2B5EF4-FFF2-40B4-BE49-F238E27FC236}">
                <a16:creationId xmlns:a16="http://schemas.microsoft.com/office/drawing/2014/main" id="{82461BD0-A1D9-3F45-808F-072470046F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538" y="3505200"/>
            <a:ext cx="2519662" cy="695991"/>
          </a:xfrm>
          <a:prstGeom prst="rect">
            <a:avLst/>
          </a:prstGeom>
        </p:spPr>
      </p:pic>
      <p:pic>
        <p:nvPicPr>
          <p:cNvPr id="25" name="Picture 24">
            <a:extLst>
              <a:ext uri="{FF2B5EF4-FFF2-40B4-BE49-F238E27FC236}">
                <a16:creationId xmlns:a16="http://schemas.microsoft.com/office/drawing/2014/main" id="{F125D506-5B40-DB40-950C-B7BB93C30E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323" y="2576501"/>
            <a:ext cx="8458077" cy="642288"/>
          </a:xfrm>
          <a:prstGeom prst="rect">
            <a:avLst/>
          </a:prstGeom>
        </p:spPr>
      </p:pic>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9FB31C4-1532-6541-A673-A9925771DBA5}"/>
                  </a:ext>
                </a:extLst>
              </p:cNvPr>
              <p:cNvSpPr txBox="1"/>
              <p:nvPr/>
            </p:nvSpPr>
            <p:spPr>
              <a:xfrm>
                <a:off x="1167833" y="4860404"/>
                <a:ext cx="3150734" cy="369332"/>
              </a:xfrm>
              <a:prstGeom prst="rect">
                <a:avLst/>
              </a:prstGeom>
              <a:noFill/>
            </p:spPr>
            <p:txBody>
              <a:bodyPr wrap="none" lIns="0" tIns="0" rIns="0" bIns="0" rtlCol="0">
                <a:spAutoFit/>
              </a:bodyPr>
              <a:lstStyle/>
              <a:p>
                <a:r>
                  <a:rPr lang="en-US" sz="2400" b="0" dirty="0">
                    <a:solidFill>
                      <a:srgbClr val="C00000"/>
                    </a:solidFill>
                  </a:rPr>
                  <a:t>V</a:t>
                </a:r>
                <a:r>
                  <a:rPr lang="en-US" sz="2400" b="0" baseline="-25000" dirty="0">
                    <a:solidFill>
                      <a:srgbClr val="C00000"/>
                    </a:solidFill>
                  </a:rPr>
                  <a:t>0</a:t>
                </a:r>
                <a:r>
                  <a:rPr lang="en-US" sz="2400" b="0" dirty="0">
                    <a:solidFill>
                      <a:srgbClr val="C00000"/>
                    </a:solidFill>
                  </a:rPr>
                  <a:t> is the atomic volume  </a:t>
                </a:r>
                <a14:m>
                  <m:oMath xmlns:m="http://schemas.openxmlformats.org/officeDocument/2006/math">
                    <m:r>
                      <a:rPr lang="en-US" sz="2400" b="0" i="1" smtClean="0">
                        <a:solidFill>
                          <a:srgbClr val="C00000"/>
                        </a:solidFill>
                        <a:latin typeface="Cambria Math" panose="02040503050406030204" pitchFamily="18" charset="0"/>
                      </a:rPr>
                      <m:t> </m:t>
                    </m:r>
                  </m:oMath>
                </a14:m>
                <a:endParaRPr lang="en-US" sz="2400" dirty="0">
                  <a:solidFill>
                    <a:srgbClr val="C00000"/>
                  </a:solidFill>
                </a:endParaRPr>
              </a:p>
            </p:txBody>
          </p:sp>
        </mc:Choice>
        <mc:Fallback xmlns="">
          <p:sp>
            <p:nvSpPr>
              <p:cNvPr id="26" name="TextBox 25">
                <a:extLst>
                  <a:ext uri="{FF2B5EF4-FFF2-40B4-BE49-F238E27FC236}">
                    <a16:creationId xmlns:a16="http://schemas.microsoft.com/office/drawing/2014/main" id="{D9FB31C4-1532-6541-A673-A9925771DBA5}"/>
                  </a:ext>
                </a:extLst>
              </p:cNvPr>
              <p:cNvSpPr txBox="1">
                <a:spLocks noRot="1" noChangeAspect="1" noMove="1" noResize="1" noEditPoints="1" noAdjustHandles="1" noChangeArrowheads="1" noChangeShapeType="1" noTextEdit="1"/>
              </p:cNvSpPr>
              <p:nvPr/>
            </p:nvSpPr>
            <p:spPr>
              <a:xfrm>
                <a:off x="1167833" y="4860404"/>
                <a:ext cx="3150734" cy="369332"/>
              </a:xfrm>
              <a:prstGeom prst="rect">
                <a:avLst/>
              </a:prstGeom>
              <a:blipFill>
                <a:blip r:embed="rId8"/>
                <a:stretch>
                  <a:fillRect l="-5622" t="-20000" r="-3614" b="-4666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35F5F4A-A7A1-504E-9CEC-55D9D6BEAC0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00600" y="3469103"/>
            <a:ext cx="4282190" cy="2828705"/>
          </a:xfrm>
          <a:prstGeom prst="rect">
            <a:avLst/>
          </a:prstGeom>
        </p:spPr>
      </p:pic>
    </p:spTree>
    <p:extLst>
      <p:ext uri="{BB962C8B-B14F-4D97-AF65-F5344CB8AC3E}">
        <p14:creationId xmlns:p14="http://schemas.microsoft.com/office/powerpoint/2010/main" val="270247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24AEE6-E942-4F5C-A610-97CA4B6B6DBA}" type="slidenum">
              <a:rPr lang="en-US" smtClean="0"/>
              <a:pPr/>
              <a:t>15</a:t>
            </a:fld>
            <a:endParaRPr lang="en-US"/>
          </a:p>
        </p:txBody>
      </p:sp>
      <p:sp>
        <p:nvSpPr>
          <p:cNvPr id="5" name="Text Box 4">
            <a:extLst>
              <a:ext uri="{FF2B5EF4-FFF2-40B4-BE49-F238E27FC236}">
                <a16:creationId xmlns:a16="http://schemas.microsoft.com/office/drawing/2014/main" id="{C191E418-CC80-E84C-A620-598CA26E2091}"/>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Simple and Effective Treatment of Vacancies</a:t>
            </a:r>
          </a:p>
        </p:txBody>
      </p:sp>
      <p:sp>
        <p:nvSpPr>
          <p:cNvPr id="8" name="TextBox 7">
            <a:extLst>
              <a:ext uri="{FF2B5EF4-FFF2-40B4-BE49-F238E27FC236}">
                <a16:creationId xmlns:a16="http://schemas.microsoft.com/office/drawing/2014/main" id="{04F67486-B105-A34F-B278-A11DCEA1EF97}"/>
              </a:ext>
            </a:extLst>
          </p:cNvPr>
          <p:cNvSpPr txBox="1"/>
          <p:nvPr/>
        </p:nvSpPr>
        <p:spPr>
          <a:xfrm>
            <a:off x="1447800" y="3505200"/>
            <a:ext cx="1905000" cy="381000"/>
          </a:xfrm>
          <a:prstGeom prst="rect">
            <a:avLst/>
          </a:prstGeom>
          <a:noFill/>
        </p:spPr>
        <p:txBody>
          <a:bodyPr wrap="square" rtlCol="0">
            <a:spAutoFit/>
          </a:bodyPr>
          <a:lstStyle/>
          <a:p>
            <a:r>
              <a:rPr lang="en-US" b="1" dirty="0"/>
              <a:t>(</a:t>
            </a:r>
            <a:r>
              <a:rPr lang="en-US" b="1" dirty="0" err="1"/>
              <a:t>InSb</a:t>
            </a:r>
            <a:r>
              <a:rPr lang="en-US" b="1" dirty="0"/>
              <a:t>)</a:t>
            </a:r>
            <a:r>
              <a:rPr lang="en-US" b="1" baseline="-25000" dirty="0"/>
              <a:t>1-x</a:t>
            </a:r>
            <a:r>
              <a:rPr lang="en-US" b="1" dirty="0"/>
              <a:t> (In</a:t>
            </a:r>
            <a:r>
              <a:rPr lang="en-US" b="1" baseline="-25000" dirty="0"/>
              <a:t>2</a:t>
            </a:r>
            <a:r>
              <a:rPr lang="en-US" b="1" dirty="0"/>
              <a:t>Te</a:t>
            </a:r>
            <a:r>
              <a:rPr lang="en-US" b="1" baseline="-25000" dirty="0"/>
              <a:t>3</a:t>
            </a:r>
            <a:r>
              <a:rPr lang="en-US" b="1" dirty="0"/>
              <a:t>)</a:t>
            </a:r>
            <a:r>
              <a:rPr lang="en-US" b="1" baseline="-25000" dirty="0"/>
              <a:t>x </a:t>
            </a:r>
            <a:endParaRPr lang="en-US" b="1" dirty="0"/>
          </a:p>
        </p:txBody>
      </p:sp>
      <p:sp>
        <p:nvSpPr>
          <p:cNvPr id="11" name="TextBox 10">
            <a:extLst>
              <a:ext uri="{FF2B5EF4-FFF2-40B4-BE49-F238E27FC236}">
                <a16:creationId xmlns:a16="http://schemas.microsoft.com/office/drawing/2014/main" id="{92651B4B-D2B6-6247-859A-656D7D1EC99D}"/>
              </a:ext>
            </a:extLst>
          </p:cNvPr>
          <p:cNvSpPr txBox="1"/>
          <p:nvPr/>
        </p:nvSpPr>
        <p:spPr>
          <a:xfrm>
            <a:off x="5866889" y="2438400"/>
            <a:ext cx="1905000" cy="369332"/>
          </a:xfrm>
          <a:prstGeom prst="rect">
            <a:avLst/>
          </a:prstGeom>
          <a:noFill/>
        </p:spPr>
        <p:txBody>
          <a:bodyPr wrap="square" rtlCol="0">
            <a:spAutoFit/>
          </a:bodyPr>
          <a:lstStyle/>
          <a:p>
            <a:r>
              <a:rPr lang="en-US" b="1" dirty="0"/>
              <a:t>(</a:t>
            </a:r>
            <a:r>
              <a:rPr lang="en-US" b="1" dirty="0" err="1"/>
              <a:t>SnTe</a:t>
            </a:r>
            <a:r>
              <a:rPr lang="en-US" b="1" dirty="0"/>
              <a:t>)</a:t>
            </a:r>
            <a:r>
              <a:rPr lang="en-US" b="1" baseline="-25000" dirty="0"/>
              <a:t>1-x</a:t>
            </a:r>
            <a:r>
              <a:rPr lang="en-US" b="1" dirty="0"/>
              <a:t> (In</a:t>
            </a:r>
            <a:r>
              <a:rPr lang="en-US" b="1" baseline="-25000" dirty="0"/>
              <a:t>2</a:t>
            </a:r>
            <a:r>
              <a:rPr lang="en-US" b="1" dirty="0"/>
              <a:t>Te</a:t>
            </a:r>
            <a:r>
              <a:rPr lang="en-US" b="1" baseline="-25000" dirty="0"/>
              <a:t>3</a:t>
            </a:r>
            <a:r>
              <a:rPr lang="en-US" b="1" dirty="0"/>
              <a:t>)</a:t>
            </a:r>
            <a:r>
              <a:rPr lang="en-US" b="1" baseline="-25000" dirty="0"/>
              <a:t>x </a:t>
            </a:r>
            <a:endParaRPr lang="en-US" b="1" dirty="0"/>
          </a:p>
        </p:txBody>
      </p:sp>
      <p:sp>
        <p:nvSpPr>
          <p:cNvPr id="14" name="TextBox 13">
            <a:extLst>
              <a:ext uri="{FF2B5EF4-FFF2-40B4-BE49-F238E27FC236}">
                <a16:creationId xmlns:a16="http://schemas.microsoft.com/office/drawing/2014/main" id="{1FE09BF3-68FB-D844-8B92-D6C671F8AE47}"/>
              </a:ext>
            </a:extLst>
          </p:cNvPr>
          <p:cNvSpPr txBox="1"/>
          <p:nvPr/>
        </p:nvSpPr>
        <p:spPr>
          <a:xfrm>
            <a:off x="1447800" y="832366"/>
            <a:ext cx="1905000" cy="381000"/>
          </a:xfrm>
          <a:prstGeom prst="rect">
            <a:avLst/>
          </a:prstGeom>
          <a:noFill/>
        </p:spPr>
        <p:txBody>
          <a:bodyPr wrap="square" rtlCol="0">
            <a:spAutoFit/>
          </a:bodyPr>
          <a:lstStyle/>
          <a:p>
            <a:r>
              <a:rPr lang="en-US" b="1" dirty="0"/>
              <a:t>La</a:t>
            </a:r>
            <a:r>
              <a:rPr lang="en-US" b="1" baseline="-25000" dirty="0"/>
              <a:t>1-x</a:t>
            </a:r>
            <a:r>
              <a:rPr lang="en-US" b="1" dirty="0"/>
              <a:t>Co</a:t>
            </a:r>
            <a:r>
              <a:rPr lang="en-US" b="1" baseline="-25000" dirty="0"/>
              <a:t>x</a:t>
            </a:r>
            <a:r>
              <a:rPr lang="en-US" b="1" dirty="0"/>
              <a:t>O</a:t>
            </a:r>
            <a:r>
              <a:rPr lang="en-US" b="1" baseline="-25000" dirty="0"/>
              <a:t>3-x </a:t>
            </a:r>
            <a:endParaRPr lang="en-US" b="1" dirty="0"/>
          </a:p>
        </p:txBody>
      </p:sp>
      <p:sp>
        <p:nvSpPr>
          <p:cNvPr id="17" name="TextBox 16">
            <a:extLst>
              <a:ext uri="{FF2B5EF4-FFF2-40B4-BE49-F238E27FC236}">
                <a16:creationId xmlns:a16="http://schemas.microsoft.com/office/drawing/2014/main" id="{9A444E7D-2C10-8147-A594-8680324B6B94}"/>
              </a:ext>
            </a:extLst>
          </p:cNvPr>
          <p:cNvSpPr txBox="1"/>
          <p:nvPr/>
        </p:nvSpPr>
        <p:spPr>
          <a:xfrm>
            <a:off x="4038600" y="5438408"/>
            <a:ext cx="5257800" cy="830997"/>
          </a:xfrm>
          <a:prstGeom prst="rect">
            <a:avLst/>
          </a:prstGeom>
          <a:noFill/>
        </p:spPr>
        <p:txBody>
          <a:bodyPr wrap="square" rtlCol="0">
            <a:spAutoFit/>
          </a:bodyPr>
          <a:lstStyle/>
          <a:p>
            <a:pPr algn="ctr"/>
            <a:r>
              <a:rPr lang="en-US" sz="2400" b="1" dirty="0"/>
              <a:t>Coming soon: Vacancy scattering in the </a:t>
            </a:r>
          </a:p>
          <a:p>
            <a:pPr algn="ctr"/>
            <a:r>
              <a:rPr lang="en-US" sz="2400" b="1" dirty="0" err="1"/>
              <a:t>TiCoSb</a:t>
            </a:r>
            <a:r>
              <a:rPr lang="en-US" sz="2400" b="1" dirty="0"/>
              <a:t>---Ti</a:t>
            </a:r>
            <a:r>
              <a:rPr lang="en-US" sz="2400" b="1" baseline="-25000" dirty="0"/>
              <a:t>0.9</a:t>
            </a:r>
            <a:r>
              <a:rPr lang="en-US" sz="2400" b="1" dirty="0"/>
              <a:t>NiSb System </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ACA4D3FE-DCA1-7847-8AD5-892DB996B6F4}"/>
                  </a:ext>
                </a:extLst>
              </p:cNvPr>
              <p:cNvSpPr txBox="1"/>
              <p:nvPr/>
            </p:nvSpPr>
            <p:spPr>
              <a:xfrm>
                <a:off x="4878805" y="1219200"/>
                <a:ext cx="3397533" cy="9498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Γ</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𝑣</m:t>
                          </m:r>
                        </m:sub>
                      </m:sSub>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𝑀</m:t>
                                          </m:r>
                                        </m:e>
                                        <m:sub>
                                          <m:r>
                                            <a:rPr lang="en-US" sz="2800" b="0" i="1" smtClean="0">
                                              <a:latin typeface="Cambria Math" panose="02040503050406030204" pitchFamily="18" charset="0"/>
                                            </a:rPr>
                                            <m:t>𝑎</m:t>
                                          </m:r>
                                        </m:sub>
                                      </m:sSub>
                                    </m:num>
                                    <m:den>
                                      <m:bar>
                                        <m:barPr>
                                          <m:pos m:val="top"/>
                                          <m:ctrlPr>
                                            <a:rPr lang="en-US" sz="2800" b="0" i="1" smtClean="0">
                                              <a:latin typeface="Cambria Math" panose="02040503050406030204" pitchFamily="18" charset="0"/>
                                            </a:rPr>
                                          </m:ctrlPr>
                                        </m:barPr>
                                        <m:e>
                                          <m:r>
                                            <a:rPr lang="en-US" sz="2800" b="0" i="1" smtClean="0">
                                              <a:latin typeface="Cambria Math" panose="02040503050406030204" pitchFamily="18" charset="0"/>
                                            </a:rPr>
                                            <m:t>𝑀</m:t>
                                          </m:r>
                                        </m:e>
                                      </m:bar>
                                    </m:den>
                                  </m:f>
                                </m:e>
                              </m:d>
                              <m:r>
                                <a:rPr lang="en-US" sz="2800" b="0" i="1" smtClean="0">
                                  <a:latin typeface="Cambria Math" panose="02040503050406030204" pitchFamily="18" charset="0"/>
                                </a:rPr>
                                <m:t>−2</m:t>
                              </m:r>
                            </m:e>
                          </m:d>
                        </m:e>
                        <m:sup>
                          <m:r>
                            <a:rPr lang="en-US" sz="2800" b="0" i="1" smtClean="0">
                              <a:latin typeface="Cambria Math" panose="02040503050406030204" pitchFamily="18" charset="0"/>
                            </a:rPr>
                            <m:t>2</m:t>
                          </m:r>
                        </m:sup>
                      </m:sSup>
                    </m:oMath>
                  </m:oMathPara>
                </a14:m>
                <a:endParaRPr lang="en-US" sz="2800" dirty="0"/>
              </a:p>
            </p:txBody>
          </p:sp>
        </mc:Choice>
        <mc:Fallback>
          <p:sp>
            <p:nvSpPr>
              <p:cNvPr id="18" name="TextBox 17">
                <a:extLst>
                  <a:ext uri="{FF2B5EF4-FFF2-40B4-BE49-F238E27FC236}">
                    <a16:creationId xmlns:a16="http://schemas.microsoft.com/office/drawing/2014/main" id="{ACA4D3FE-DCA1-7847-8AD5-892DB996B6F4}"/>
                  </a:ext>
                </a:extLst>
              </p:cNvPr>
              <p:cNvSpPr txBox="1">
                <a:spLocks noRot="1" noChangeAspect="1" noMove="1" noResize="1" noEditPoints="1" noAdjustHandles="1" noChangeArrowheads="1" noChangeShapeType="1" noTextEdit="1"/>
              </p:cNvSpPr>
              <p:nvPr/>
            </p:nvSpPr>
            <p:spPr>
              <a:xfrm>
                <a:off x="4878805" y="1219200"/>
                <a:ext cx="3397533" cy="949812"/>
              </a:xfrm>
              <a:prstGeom prst="rect">
                <a:avLst/>
              </a:prstGeom>
              <a:blipFill>
                <a:blip r:embed="rId3"/>
                <a:stretch>
                  <a:fillRect l="-2239" b="-12000"/>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9B48B63C-AED7-7E49-A6FB-1225F28540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169831"/>
            <a:ext cx="3757299" cy="2447664"/>
          </a:xfrm>
          <a:prstGeom prst="rect">
            <a:avLst/>
          </a:prstGeom>
        </p:spPr>
      </p:pic>
      <p:pic>
        <p:nvPicPr>
          <p:cNvPr id="21" name="Picture 20">
            <a:extLst>
              <a:ext uri="{FF2B5EF4-FFF2-40B4-BE49-F238E27FC236}">
                <a16:creationId xmlns:a16="http://schemas.microsoft.com/office/drawing/2014/main" id="{546645CE-1CDD-AF40-852E-268DA6856F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701" y="3925574"/>
            <a:ext cx="3757299" cy="2399026"/>
          </a:xfrm>
          <a:prstGeom prst="rect">
            <a:avLst/>
          </a:prstGeom>
        </p:spPr>
      </p:pic>
      <p:pic>
        <p:nvPicPr>
          <p:cNvPr id="23" name="Picture 22">
            <a:extLst>
              <a:ext uri="{FF2B5EF4-FFF2-40B4-BE49-F238E27FC236}">
                <a16:creationId xmlns:a16="http://schemas.microsoft.com/office/drawing/2014/main" id="{F9972460-D601-8745-84BB-65069787DB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6083" y="2819400"/>
            <a:ext cx="4102833" cy="2672759"/>
          </a:xfrm>
          <a:prstGeom prst="rect">
            <a:avLst/>
          </a:prstGeom>
        </p:spPr>
      </p:pic>
    </p:spTree>
    <p:extLst>
      <p:ext uri="{BB962C8B-B14F-4D97-AF65-F5344CB8AC3E}">
        <p14:creationId xmlns:p14="http://schemas.microsoft.com/office/powerpoint/2010/main" val="419622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7" grpId="0"/>
      <p:bldP spid="1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24AEE6-E942-4F5C-A610-97CA4B6B6DBA}" type="slidenum">
              <a:rPr lang="en-US" smtClean="0"/>
              <a:pPr/>
              <a:t>16</a:t>
            </a:fld>
            <a:endParaRPr lang="en-US"/>
          </a:p>
        </p:txBody>
      </p:sp>
      <p:sp>
        <p:nvSpPr>
          <p:cNvPr id="5" name="Text Box 4">
            <a:extLst>
              <a:ext uri="{FF2B5EF4-FFF2-40B4-BE49-F238E27FC236}">
                <a16:creationId xmlns:a16="http://schemas.microsoft.com/office/drawing/2014/main" id="{C191E418-CC80-E84C-A620-598CA26E2091}"/>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Simple and Effective Treatment of Vacancies</a:t>
            </a:r>
          </a:p>
        </p:txBody>
      </p:sp>
      <p:sp>
        <p:nvSpPr>
          <p:cNvPr id="8" name="TextBox 7">
            <a:extLst>
              <a:ext uri="{FF2B5EF4-FFF2-40B4-BE49-F238E27FC236}">
                <a16:creationId xmlns:a16="http://schemas.microsoft.com/office/drawing/2014/main" id="{04F67486-B105-A34F-B278-A11DCEA1EF97}"/>
              </a:ext>
            </a:extLst>
          </p:cNvPr>
          <p:cNvSpPr txBox="1"/>
          <p:nvPr/>
        </p:nvSpPr>
        <p:spPr>
          <a:xfrm>
            <a:off x="1447800" y="3505200"/>
            <a:ext cx="1905000" cy="381000"/>
          </a:xfrm>
          <a:prstGeom prst="rect">
            <a:avLst/>
          </a:prstGeom>
          <a:noFill/>
        </p:spPr>
        <p:txBody>
          <a:bodyPr wrap="square" rtlCol="0">
            <a:spAutoFit/>
          </a:bodyPr>
          <a:lstStyle/>
          <a:p>
            <a:r>
              <a:rPr lang="en-US" b="1" dirty="0"/>
              <a:t>(</a:t>
            </a:r>
            <a:r>
              <a:rPr lang="en-US" b="1" dirty="0" err="1"/>
              <a:t>InSb</a:t>
            </a:r>
            <a:r>
              <a:rPr lang="en-US" b="1" dirty="0"/>
              <a:t>)</a:t>
            </a:r>
            <a:r>
              <a:rPr lang="en-US" b="1" baseline="-25000" dirty="0"/>
              <a:t>1-x</a:t>
            </a:r>
            <a:r>
              <a:rPr lang="en-US" b="1" dirty="0"/>
              <a:t> (In</a:t>
            </a:r>
            <a:r>
              <a:rPr lang="en-US" b="1" baseline="-25000" dirty="0"/>
              <a:t>2</a:t>
            </a:r>
            <a:r>
              <a:rPr lang="en-US" b="1" dirty="0"/>
              <a:t>Te</a:t>
            </a:r>
            <a:r>
              <a:rPr lang="en-US" b="1" baseline="-25000" dirty="0"/>
              <a:t>3</a:t>
            </a:r>
            <a:r>
              <a:rPr lang="en-US" b="1" dirty="0"/>
              <a:t>)</a:t>
            </a:r>
            <a:r>
              <a:rPr lang="en-US" b="1" baseline="-25000" dirty="0"/>
              <a:t>x </a:t>
            </a:r>
            <a:endParaRPr lang="en-US" b="1" dirty="0"/>
          </a:p>
        </p:txBody>
      </p:sp>
      <p:sp>
        <p:nvSpPr>
          <p:cNvPr id="11" name="TextBox 10">
            <a:extLst>
              <a:ext uri="{FF2B5EF4-FFF2-40B4-BE49-F238E27FC236}">
                <a16:creationId xmlns:a16="http://schemas.microsoft.com/office/drawing/2014/main" id="{92651B4B-D2B6-6247-859A-656D7D1EC99D}"/>
              </a:ext>
            </a:extLst>
          </p:cNvPr>
          <p:cNvSpPr txBox="1"/>
          <p:nvPr/>
        </p:nvSpPr>
        <p:spPr>
          <a:xfrm>
            <a:off x="5866889" y="2438400"/>
            <a:ext cx="1905000" cy="369332"/>
          </a:xfrm>
          <a:prstGeom prst="rect">
            <a:avLst/>
          </a:prstGeom>
          <a:noFill/>
        </p:spPr>
        <p:txBody>
          <a:bodyPr wrap="square" rtlCol="0">
            <a:spAutoFit/>
          </a:bodyPr>
          <a:lstStyle/>
          <a:p>
            <a:r>
              <a:rPr lang="en-US" b="1" dirty="0"/>
              <a:t>(</a:t>
            </a:r>
            <a:r>
              <a:rPr lang="en-US" b="1" dirty="0" err="1"/>
              <a:t>SnTe</a:t>
            </a:r>
            <a:r>
              <a:rPr lang="en-US" b="1" dirty="0"/>
              <a:t>)</a:t>
            </a:r>
            <a:r>
              <a:rPr lang="en-US" b="1" baseline="-25000" dirty="0"/>
              <a:t>1-x</a:t>
            </a:r>
            <a:r>
              <a:rPr lang="en-US" b="1" dirty="0"/>
              <a:t> (In</a:t>
            </a:r>
            <a:r>
              <a:rPr lang="en-US" b="1" baseline="-25000" dirty="0"/>
              <a:t>2</a:t>
            </a:r>
            <a:r>
              <a:rPr lang="en-US" b="1" dirty="0"/>
              <a:t>Te</a:t>
            </a:r>
            <a:r>
              <a:rPr lang="en-US" b="1" baseline="-25000" dirty="0"/>
              <a:t>3</a:t>
            </a:r>
            <a:r>
              <a:rPr lang="en-US" b="1" dirty="0"/>
              <a:t>)</a:t>
            </a:r>
            <a:r>
              <a:rPr lang="en-US" b="1" baseline="-25000" dirty="0"/>
              <a:t>x </a:t>
            </a:r>
            <a:endParaRPr lang="en-US" b="1" dirty="0"/>
          </a:p>
        </p:txBody>
      </p:sp>
      <p:sp>
        <p:nvSpPr>
          <p:cNvPr id="14" name="TextBox 13">
            <a:extLst>
              <a:ext uri="{FF2B5EF4-FFF2-40B4-BE49-F238E27FC236}">
                <a16:creationId xmlns:a16="http://schemas.microsoft.com/office/drawing/2014/main" id="{1FE09BF3-68FB-D844-8B92-D6C671F8AE47}"/>
              </a:ext>
            </a:extLst>
          </p:cNvPr>
          <p:cNvSpPr txBox="1"/>
          <p:nvPr/>
        </p:nvSpPr>
        <p:spPr>
          <a:xfrm>
            <a:off x="1447800" y="832366"/>
            <a:ext cx="1905000" cy="381000"/>
          </a:xfrm>
          <a:prstGeom prst="rect">
            <a:avLst/>
          </a:prstGeom>
          <a:noFill/>
        </p:spPr>
        <p:txBody>
          <a:bodyPr wrap="square" rtlCol="0">
            <a:spAutoFit/>
          </a:bodyPr>
          <a:lstStyle/>
          <a:p>
            <a:r>
              <a:rPr lang="en-US" b="1" dirty="0"/>
              <a:t>La</a:t>
            </a:r>
            <a:r>
              <a:rPr lang="en-US" b="1" baseline="-25000" dirty="0"/>
              <a:t>1-x</a:t>
            </a:r>
            <a:r>
              <a:rPr lang="en-US" b="1" dirty="0"/>
              <a:t>Co</a:t>
            </a:r>
            <a:r>
              <a:rPr lang="en-US" b="1" baseline="-25000" dirty="0"/>
              <a:t>x</a:t>
            </a:r>
            <a:r>
              <a:rPr lang="en-US" b="1" dirty="0"/>
              <a:t>O</a:t>
            </a:r>
            <a:r>
              <a:rPr lang="en-US" b="1" baseline="-25000" dirty="0"/>
              <a:t>3-x </a:t>
            </a:r>
            <a:endParaRPr lang="en-US" b="1" dirty="0"/>
          </a:p>
        </p:txBody>
      </p:sp>
      <p:sp>
        <p:nvSpPr>
          <p:cNvPr id="17" name="TextBox 16">
            <a:extLst>
              <a:ext uri="{FF2B5EF4-FFF2-40B4-BE49-F238E27FC236}">
                <a16:creationId xmlns:a16="http://schemas.microsoft.com/office/drawing/2014/main" id="{9A444E7D-2C10-8147-A594-8680324B6B94}"/>
              </a:ext>
            </a:extLst>
          </p:cNvPr>
          <p:cNvSpPr txBox="1"/>
          <p:nvPr/>
        </p:nvSpPr>
        <p:spPr>
          <a:xfrm>
            <a:off x="4038600" y="5438408"/>
            <a:ext cx="5257800" cy="830997"/>
          </a:xfrm>
          <a:prstGeom prst="rect">
            <a:avLst/>
          </a:prstGeom>
          <a:noFill/>
        </p:spPr>
        <p:txBody>
          <a:bodyPr wrap="square" rtlCol="0">
            <a:spAutoFit/>
          </a:bodyPr>
          <a:lstStyle/>
          <a:p>
            <a:pPr algn="ctr"/>
            <a:r>
              <a:rPr lang="en-US" sz="2400" b="1" dirty="0"/>
              <a:t>Coming soon: Vacancy scattering in the </a:t>
            </a:r>
          </a:p>
          <a:p>
            <a:pPr algn="ctr"/>
            <a:r>
              <a:rPr lang="en-US" sz="2400" b="1" dirty="0" err="1"/>
              <a:t>TiCoSb</a:t>
            </a:r>
            <a:r>
              <a:rPr lang="en-US" sz="2400" b="1" dirty="0"/>
              <a:t>---Ti</a:t>
            </a:r>
            <a:r>
              <a:rPr lang="en-US" sz="2400" b="1" baseline="-25000" dirty="0"/>
              <a:t>0.9</a:t>
            </a:r>
            <a:r>
              <a:rPr lang="en-US" sz="2400" b="1" dirty="0"/>
              <a:t>NiSb System </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ACA4D3FE-DCA1-7847-8AD5-892DB996B6F4}"/>
                  </a:ext>
                </a:extLst>
              </p:cNvPr>
              <p:cNvSpPr txBox="1"/>
              <p:nvPr/>
            </p:nvSpPr>
            <p:spPr>
              <a:xfrm>
                <a:off x="4878805" y="1219200"/>
                <a:ext cx="3397533" cy="9498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Γ</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𝑣</m:t>
                          </m:r>
                        </m:sub>
                      </m:sSub>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𝑀</m:t>
                                          </m:r>
                                        </m:e>
                                        <m:sub>
                                          <m:r>
                                            <a:rPr lang="en-US" sz="2800" b="0" i="1" smtClean="0">
                                              <a:latin typeface="Cambria Math" panose="02040503050406030204" pitchFamily="18" charset="0"/>
                                            </a:rPr>
                                            <m:t>𝑎</m:t>
                                          </m:r>
                                        </m:sub>
                                      </m:sSub>
                                    </m:num>
                                    <m:den>
                                      <m:bar>
                                        <m:barPr>
                                          <m:pos m:val="top"/>
                                          <m:ctrlPr>
                                            <a:rPr lang="en-US" sz="2800" b="0" i="1" smtClean="0">
                                              <a:latin typeface="Cambria Math" panose="02040503050406030204" pitchFamily="18" charset="0"/>
                                            </a:rPr>
                                          </m:ctrlPr>
                                        </m:barPr>
                                        <m:e>
                                          <m:r>
                                            <a:rPr lang="en-US" sz="2800" b="0" i="1" smtClean="0">
                                              <a:latin typeface="Cambria Math" panose="02040503050406030204" pitchFamily="18" charset="0"/>
                                            </a:rPr>
                                            <m:t>𝑀</m:t>
                                          </m:r>
                                        </m:e>
                                      </m:bar>
                                    </m:den>
                                  </m:f>
                                </m:e>
                              </m:d>
                              <m:r>
                                <a:rPr lang="en-US" sz="2800" b="0" i="1" smtClean="0">
                                  <a:latin typeface="Cambria Math" panose="02040503050406030204" pitchFamily="18" charset="0"/>
                                </a:rPr>
                                <m:t>−2</m:t>
                              </m:r>
                            </m:e>
                          </m:d>
                        </m:e>
                        <m:sup>
                          <m:r>
                            <a:rPr lang="en-US" sz="2800" b="0" i="1" smtClean="0">
                              <a:latin typeface="Cambria Math" panose="02040503050406030204" pitchFamily="18" charset="0"/>
                            </a:rPr>
                            <m:t>2</m:t>
                          </m:r>
                        </m:sup>
                      </m:sSup>
                    </m:oMath>
                  </m:oMathPara>
                </a14:m>
                <a:endParaRPr lang="en-US" sz="2800" dirty="0"/>
              </a:p>
            </p:txBody>
          </p:sp>
        </mc:Choice>
        <mc:Fallback>
          <p:sp>
            <p:nvSpPr>
              <p:cNvPr id="18" name="TextBox 17">
                <a:extLst>
                  <a:ext uri="{FF2B5EF4-FFF2-40B4-BE49-F238E27FC236}">
                    <a16:creationId xmlns:a16="http://schemas.microsoft.com/office/drawing/2014/main" id="{ACA4D3FE-DCA1-7847-8AD5-892DB996B6F4}"/>
                  </a:ext>
                </a:extLst>
              </p:cNvPr>
              <p:cNvSpPr txBox="1">
                <a:spLocks noRot="1" noChangeAspect="1" noMove="1" noResize="1" noEditPoints="1" noAdjustHandles="1" noChangeArrowheads="1" noChangeShapeType="1" noTextEdit="1"/>
              </p:cNvSpPr>
              <p:nvPr/>
            </p:nvSpPr>
            <p:spPr>
              <a:xfrm>
                <a:off x="4878805" y="1219200"/>
                <a:ext cx="3397533" cy="949812"/>
              </a:xfrm>
              <a:prstGeom prst="rect">
                <a:avLst/>
              </a:prstGeom>
              <a:blipFill>
                <a:blip r:embed="rId3"/>
                <a:stretch>
                  <a:fillRect l="-2239" b="-12000"/>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9B48B63C-AED7-7E49-A6FB-1225F28540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169831"/>
            <a:ext cx="3757299" cy="2447664"/>
          </a:xfrm>
          <a:prstGeom prst="rect">
            <a:avLst/>
          </a:prstGeom>
        </p:spPr>
      </p:pic>
      <p:pic>
        <p:nvPicPr>
          <p:cNvPr id="21" name="Picture 20">
            <a:extLst>
              <a:ext uri="{FF2B5EF4-FFF2-40B4-BE49-F238E27FC236}">
                <a16:creationId xmlns:a16="http://schemas.microsoft.com/office/drawing/2014/main" id="{546645CE-1CDD-AF40-852E-268DA6856F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701" y="3925574"/>
            <a:ext cx="3757299" cy="2399026"/>
          </a:xfrm>
          <a:prstGeom prst="rect">
            <a:avLst/>
          </a:prstGeom>
        </p:spPr>
      </p:pic>
      <p:pic>
        <p:nvPicPr>
          <p:cNvPr id="23" name="Picture 22">
            <a:extLst>
              <a:ext uri="{FF2B5EF4-FFF2-40B4-BE49-F238E27FC236}">
                <a16:creationId xmlns:a16="http://schemas.microsoft.com/office/drawing/2014/main" id="{F9972460-D601-8745-84BB-65069787DB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6083" y="2819400"/>
            <a:ext cx="4102833" cy="2672759"/>
          </a:xfrm>
          <a:prstGeom prst="rect">
            <a:avLst/>
          </a:prstGeom>
        </p:spPr>
      </p:pic>
      <p:pic>
        <p:nvPicPr>
          <p:cNvPr id="4" name="Picture 3">
            <a:extLst>
              <a:ext uri="{FF2B5EF4-FFF2-40B4-BE49-F238E27FC236}">
                <a16:creationId xmlns:a16="http://schemas.microsoft.com/office/drawing/2014/main" id="{7C11CD29-DABC-7242-A035-A15D8E71931A}"/>
              </a:ext>
            </a:extLst>
          </p:cNvPr>
          <p:cNvPicPr>
            <a:picLocks noChangeAspect="1"/>
          </p:cNvPicPr>
          <p:nvPr/>
        </p:nvPicPr>
        <p:blipFill rotWithShape="1">
          <a:blip r:embed="rId7">
            <a:extLst>
              <a:ext uri="{28A0092B-C50C-407E-A947-70E740481C1C}">
                <a14:useLocalDpi xmlns:a14="http://schemas.microsoft.com/office/drawing/2010/main" val="0"/>
              </a:ext>
            </a:extLst>
          </a:blip>
          <a:srcRect t="6250"/>
          <a:stretch/>
        </p:blipFill>
        <p:spPr>
          <a:xfrm>
            <a:off x="1905000" y="2819400"/>
            <a:ext cx="5486400" cy="3429000"/>
          </a:xfrm>
          <a:prstGeom prst="rect">
            <a:avLst/>
          </a:prstGeom>
          <a:ln w="38100">
            <a:solidFill>
              <a:schemeClr val="tx1"/>
            </a:solidFill>
          </a:ln>
        </p:spPr>
      </p:pic>
    </p:spTree>
    <p:extLst>
      <p:ext uri="{BB962C8B-B14F-4D97-AF65-F5344CB8AC3E}">
        <p14:creationId xmlns:p14="http://schemas.microsoft.com/office/powerpoint/2010/main" val="146900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F7CDE1-F417-2748-B296-F2574D8C156F}"/>
              </a:ext>
            </a:extLst>
          </p:cNvPr>
          <p:cNvSpPr>
            <a:spLocks noGrp="1"/>
          </p:cNvSpPr>
          <p:nvPr>
            <p:ph type="sldNum" sz="quarter" idx="12"/>
          </p:nvPr>
        </p:nvSpPr>
        <p:spPr/>
        <p:txBody>
          <a:bodyPr/>
          <a:lstStyle/>
          <a:p>
            <a:fld id="{0624AEE6-E942-4F5C-A610-97CA4B6B6DBA}" type="slidenum">
              <a:rPr lang="en-US" smtClean="0"/>
              <a:pPr/>
              <a:t>17</a:t>
            </a:fld>
            <a:endParaRPr lang="en-US"/>
          </a:p>
        </p:txBody>
      </p:sp>
      <p:sp>
        <p:nvSpPr>
          <p:cNvPr id="3" name="Text Box 4">
            <a:extLst>
              <a:ext uri="{FF2B5EF4-FFF2-40B4-BE49-F238E27FC236}">
                <a16:creationId xmlns:a16="http://schemas.microsoft.com/office/drawing/2014/main" id="{EF82A203-A2AC-9949-BDE2-59FCA6310CBE}"/>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Features for Point Defect Scattering</a:t>
            </a:r>
          </a:p>
        </p:txBody>
      </p:sp>
      <p:pic>
        <p:nvPicPr>
          <p:cNvPr id="5" name="Picture 4">
            <a:extLst>
              <a:ext uri="{FF2B5EF4-FFF2-40B4-BE49-F238E27FC236}">
                <a16:creationId xmlns:a16="http://schemas.microsoft.com/office/drawing/2014/main" id="{27F959A8-BA43-1D48-B45E-7AE7679DA1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057400"/>
            <a:ext cx="7620000" cy="2720411"/>
          </a:xfrm>
          <a:prstGeom prst="rect">
            <a:avLst/>
          </a:prstGeom>
        </p:spPr>
      </p:pic>
      <p:sp>
        <p:nvSpPr>
          <p:cNvPr id="7" name="TextBox 6">
            <a:extLst>
              <a:ext uri="{FF2B5EF4-FFF2-40B4-BE49-F238E27FC236}">
                <a16:creationId xmlns:a16="http://schemas.microsoft.com/office/drawing/2014/main" id="{5ED9C707-BB29-3C4C-8315-5A1A6C13C5E8}"/>
              </a:ext>
            </a:extLst>
          </p:cNvPr>
          <p:cNvSpPr txBox="1"/>
          <p:nvPr/>
        </p:nvSpPr>
        <p:spPr>
          <a:xfrm>
            <a:off x="2209800" y="6096000"/>
            <a:ext cx="6858000" cy="584775"/>
          </a:xfrm>
          <a:prstGeom prst="rect">
            <a:avLst/>
          </a:prstGeom>
          <a:noFill/>
        </p:spPr>
        <p:txBody>
          <a:bodyPr wrap="square" rtlCol="0">
            <a:spAutoFit/>
          </a:bodyPr>
          <a:lstStyle/>
          <a:p>
            <a:r>
              <a:rPr lang="en-US" sz="1600" dirty="0"/>
              <a:t>B. R. Ortiz, et al.</a:t>
            </a:r>
            <a:r>
              <a:rPr lang="en-US" sz="1600" i="1" dirty="0"/>
              <a:t> PCCP</a:t>
            </a:r>
            <a:r>
              <a:rPr lang="en-US" sz="1600" b="1" dirty="0"/>
              <a:t>, 17,</a:t>
            </a:r>
            <a:r>
              <a:rPr lang="en-US" sz="1600" dirty="0"/>
              <a:t> 19410–19423 (2015).</a:t>
            </a:r>
          </a:p>
          <a:p>
            <a:endParaRPr lang="en-US" sz="1600" dirty="0"/>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F28B9E3-DFF4-674D-B773-20097694E8A4}"/>
                  </a:ext>
                </a:extLst>
              </p:cNvPr>
              <p:cNvSpPr txBox="1"/>
              <p:nvPr/>
            </p:nvSpPr>
            <p:spPr>
              <a:xfrm>
                <a:off x="3528548" y="749301"/>
                <a:ext cx="967252" cy="7746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𝑀</m:t>
                                  </m:r>
                                </m:num>
                                <m:den>
                                  <m:r>
                                    <a:rPr lang="en-US" sz="2400" b="0" i="1" smtClean="0">
                                      <a:latin typeface="Cambria Math" panose="02040503050406030204" pitchFamily="18" charset="0"/>
                                    </a:rPr>
                                    <m:t>𝑀</m:t>
                                  </m:r>
                                </m:den>
                              </m:f>
                            </m:e>
                          </m:d>
                        </m:e>
                        <m:sup>
                          <m:r>
                            <a:rPr lang="en-US" sz="2400" b="0" i="1" smtClean="0">
                              <a:latin typeface="Cambria Math" panose="02040503050406030204" pitchFamily="18" charset="0"/>
                            </a:rPr>
                            <m:t>2</m:t>
                          </m:r>
                        </m:sup>
                      </m:sSup>
                    </m:oMath>
                  </m:oMathPara>
                </a14:m>
                <a:endParaRPr lang="en-US" sz="2400" dirty="0"/>
              </a:p>
            </p:txBody>
          </p:sp>
        </mc:Choice>
        <mc:Fallback>
          <p:sp>
            <p:nvSpPr>
              <p:cNvPr id="13" name="TextBox 12">
                <a:extLst>
                  <a:ext uri="{FF2B5EF4-FFF2-40B4-BE49-F238E27FC236}">
                    <a16:creationId xmlns:a16="http://schemas.microsoft.com/office/drawing/2014/main" id="{9F28B9E3-DFF4-674D-B773-20097694E8A4}"/>
                  </a:ext>
                </a:extLst>
              </p:cNvPr>
              <p:cNvSpPr txBox="1">
                <a:spLocks noRot="1" noChangeAspect="1" noMove="1" noResize="1" noEditPoints="1" noAdjustHandles="1" noChangeArrowheads="1" noChangeShapeType="1" noTextEdit="1"/>
              </p:cNvSpPr>
              <p:nvPr/>
            </p:nvSpPr>
            <p:spPr>
              <a:xfrm>
                <a:off x="3528548" y="749301"/>
                <a:ext cx="967252" cy="774699"/>
              </a:xfrm>
              <a:prstGeom prst="rect">
                <a:avLst/>
              </a:prstGeom>
              <a:blipFill>
                <a:blip r:embed="rId4"/>
                <a:stretch>
                  <a:fillRect r="-1299" b="-11290"/>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6551D959-9946-1F4B-B438-3E33E219893D}"/>
              </a:ext>
            </a:extLst>
          </p:cNvPr>
          <p:cNvSpPr txBox="1"/>
          <p:nvPr/>
        </p:nvSpPr>
        <p:spPr>
          <a:xfrm>
            <a:off x="685800" y="909935"/>
            <a:ext cx="2971800" cy="523220"/>
          </a:xfrm>
          <a:prstGeom prst="rect">
            <a:avLst/>
          </a:prstGeom>
          <a:noFill/>
        </p:spPr>
        <p:txBody>
          <a:bodyPr wrap="square" rtlCol="0">
            <a:spAutoFit/>
          </a:bodyPr>
          <a:lstStyle/>
          <a:p>
            <a:r>
              <a:rPr lang="en-US" sz="2800" b="1" dirty="0"/>
              <a:t>Mass fluctuation:</a:t>
            </a:r>
          </a:p>
        </p:txBody>
      </p:sp>
      <p:sp>
        <p:nvSpPr>
          <p:cNvPr id="15" name="TextBox 14">
            <a:extLst>
              <a:ext uri="{FF2B5EF4-FFF2-40B4-BE49-F238E27FC236}">
                <a16:creationId xmlns:a16="http://schemas.microsoft.com/office/drawing/2014/main" id="{478823A4-3AF1-8849-A5E3-83B39455505E}"/>
              </a:ext>
            </a:extLst>
          </p:cNvPr>
          <p:cNvSpPr txBox="1"/>
          <p:nvPr/>
        </p:nvSpPr>
        <p:spPr>
          <a:xfrm>
            <a:off x="692726" y="1600200"/>
            <a:ext cx="4412673" cy="523220"/>
          </a:xfrm>
          <a:prstGeom prst="rect">
            <a:avLst/>
          </a:prstGeom>
          <a:noFill/>
        </p:spPr>
        <p:txBody>
          <a:bodyPr wrap="square" rtlCol="0">
            <a:spAutoFit/>
          </a:bodyPr>
          <a:lstStyle/>
          <a:p>
            <a:r>
              <a:rPr lang="en-US" sz="2800" b="1" dirty="0"/>
              <a:t>Force constant fluctuation: </a:t>
            </a:r>
          </a:p>
        </p:txBody>
      </p:sp>
      <p:sp>
        <p:nvSpPr>
          <p:cNvPr id="17" name="TextBox 16">
            <a:extLst>
              <a:ext uri="{FF2B5EF4-FFF2-40B4-BE49-F238E27FC236}">
                <a16:creationId xmlns:a16="http://schemas.microsoft.com/office/drawing/2014/main" id="{37CF6A12-7614-DD45-AC8B-F0ED602277BC}"/>
              </a:ext>
            </a:extLst>
          </p:cNvPr>
          <p:cNvSpPr txBox="1"/>
          <p:nvPr/>
        </p:nvSpPr>
        <p:spPr>
          <a:xfrm>
            <a:off x="228600" y="4800600"/>
            <a:ext cx="8991600" cy="400110"/>
          </a:xfrm>
          <a:prstGeom prst="rect">
            <a:avLst/>
          </a:prstGeom>
          <a:noFill/>
        </p:spPr>
        <p:txBody>
          <a:bodyPr wrap="square" rtlCol="0">
            <a:spAutoFit/>
          </a:bodyPr>
          <a:lstStyle/>
          <a:p>
            <a:pPr algn="ctr"/>
            <a:r>
              <a:rPr lang="en-US" sz="2000" b="1" dirty="0"/>
              <a:t>Check: </a:t>
            </a:r>
            <a:r>
              <a:rPr lang="en-US" sz="2000" dirty="0"/>
              <a:t>Correlation between defect formation energy and defect scattering strength  </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8CFDDEE-0EDB-FA41-9461-099362AB2065}"/>
                  </a:ext>
                </a:extLst>
              </p:cNvPr>
              <p:cNvSpPr txBox="1"/>
              <p:nvPr/>
            </p:nvSpPr>
            <p:spPr>
              <a:xfrm>
                <a:off x="1569760" y="5334000"/>
                <a:ext cx="5775877" cy="6722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𝑓</m:t>
                          </m:r>
                        </m:sup>
                      </m:sSup>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𝑞</m:t>
                              </m:r>
                            </m:sup>
                          </m:sSup>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m:rPr>
                              <m:sty m:val="p"/>
                            </m:rPr>
                            <a:rPr lang="en-US" b="0" i="0" smtClean="0">
                              <a:latin typeface="Cambria Math" panose="02040503050406030204" pitchFamily="18" charset="0"/>
                            </a:rPr>
                            <m:t>tot</m:t>
                          </m:r>
                        </m:sub>
                      </m:sSub>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𝑞</m:t>
                              </m:r>
                            </m:sup>
                          </m:sSup>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m:rPr>
                              <m:sty m:val="p"/>
                            </m:rPr>
                            <a:rPr lang="en-US" b="0" i="0" smtClean="0">
                              <a:latin typeface="Cambria Math" panose="02040503050406030204" pitchFamily="18" charset="0"/>
                            </a:rPr>
                            <m:t>tot</m:t>
                          </m:r>
                        </m:sub>
                      </m:sSub>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bulk</m:t>
                          </m:r>
                        </m:e>
                      </m:d>
                      <m:r>
                        <a:rPr lang="en-US" b="0" i="0"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𝑞</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𝐹</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m:rPr>
                                  <m:sty m:val="p"/>
                                </m:rPr>
                                <a:rPr lang="en-US" b="0" i="0" smtClean="0">
                                  <a:latin typeface="Cambria Math" panose="02040503050406030204" pitchFamily="18" charset="0"/>
                                </a:rPr>
                                <m:t>corr</m:t>
                              </m:r>
                            </m:sub>
                          </m:sSub>
                        </m:e>
                      </m:nary>
                    </m:oMath>
                  </m:oMathPara>
                </a14:m>
                <a:endParaRPr lang="en-US" dirty="0"/>
              </a:p>
            </p:txBody>
          </p:sp>
        </mc:Choice>
        <mc:Fallback>
          <p:sp>
            <p:nvSpPr>
              <p:cNvPr id="19" name="TextBox 18">
                <a:extLst>
                  <a:ext uri="{FF2B5EF4-FFF2-40B4-BE49-F238E27FC236}">
                    <a16:creationId xmlns:a16="http://schemas.microsoft.com/office/drawing/2014/main" id="{08CFDDEE-0EDB-FA41-9461-099362AB2065}"/>
                  </a:ext>
                </a:extLst>
              </p:cNvPr>
              <p:cNvSpPr txBox="1">
                <a:spLocks noRot="1" noChangeAspect="1" noMove="1" noResize="1" noEditPoints="1" noAdjustHandles="1" noChangeArrowheads="1" noChangeShapeType="1" noTextEdit="1"/>
              </p:cNvSpPr>
              <p:nvPr/>
            </p:nvSpPr>
            <p:spPr>
              <a:xfrm>
                <a:off x="1569760" y="5334000"/>
                <a:ext cx="5775877" cy="672235"/>
              </a:xfrm>
              <a:prstGeom prst="rect">
                <a:avLst/>
              </a:prstGeom>
              <a:blipFill>
                <a:blip r:embed="rId5"/>
                <a:stretch>
                  <a:fillRect t="-149057" b="-201887"/>
                </a:stretch>
              </a:blipFill>
            </p:spPr>
            <p:txBody>
              <a:bodyPr/>
              <a:lstStyle/>
              <a:p>
                <a:r>
                  <a:rPr lang="en-US">
                    <a:noFill/>
                  </a:rPr>
                  <a:t> </a:t>
                </a:r>
              </a:p>
            </p:txBody>
          </p:sp>
        </mc:Fallback>
      </mc:AlternateContent>
    </p:spTree>
    <p:extLst>
      <p:ext uri="{BB962C8B-B14F-4D97-AF65-F5344CB8AC3E}">
        <p14:creationId xmlns:p14="http://schemas.microsoft.com/office/powerpoint/2010/main" val="236083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F7CBE6-E817-CD44-A33C-710D4FB7C1FE}"/>
              </a:ext>
            </a:extLst>
          </p:cNvPr>
          <p:cNvSpPr>
            <a:spLocks noGrp="1"/>
          </p:cNvSpPr>
          <p:nvPr>
            <p:ph type="sldNum" sz="quarter" idx="12"/>
          </p:nvPr>
        </p:nvSpPr>
        <p:spPr/>
        <p:txBody>
          <a:bodyPr/>
          <a:lstStyle/>
          <a:p>
            <a:fld id="{0624AEE6-E942-4F5C-A610-97CA4B6B6DBA}" type="slidenum">
              <a:rPr lang="en-US" smtClean="0"/>
              <a:pPr/>
              <a:t>18</a:t>
            </a:fld>
            <a:endParaRPr lang="en-US"/>
          </a:p>
        </p:txBody>
      </p:sp>
      <p:sp>
        <p:nvSpPr>
          <p:cNvPr id="3" name="Text Box 4">
            <a:extLst>
              <a:ext uri="{FF2B5EF4-FFF2-40B4-BE49-F238E27FC236}">
                <a16:creationId xmlns:a16="http://schemas.microsoft.com/office/drawing/2014/main" id="{9CC2C36F-73F4-704B-96E6-4244F7A775B7}"/>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Takeaways:</a:t>
            </a:r>
          </a:p>
        </p:txBody>
      </p:sp>
      <p:sp>
        <p:nvSpPr>
          <p:cNvPr id="4" name="TextBox 3">
            <a:extLst>
              <a:ext uri="{FF2B5EF4-FFF2-40B4-BE49-F238E27FC236}">
                <a16:creationId xmlns:a16="http://schemas.microsoft.com/office/drawing/2014/main" id="{681BF963-5DF7-6D4E-88DC-FE452F5D3C69}"/>
              </a:ext>
            </a:extLst>
          </p:cNvPr>
          <p:cNvSpPr txBox="1"/>
          <p:nvPr/>
        </p:nvSpPr>
        <p:spPr>
          <a:xfrm>
            <a:off x="380999" y="725031"/>
            <a:ext cx="8153400" cy="4185761"/>
          </a:xfrm>
          <a:prstGeom prst="rect">
            <a:avLst/>
          </a:prstGeom>
          <a:noFill/>
        </p:spPr>
        <p:txBody>
          <a:bodyPr wrap="square" rtlCol="0">
            <a:spAutoFit/>
          </a:bodyPr>
          <a:lstStyle/>
          <a:p>
            <a:r>
              <a:rPr lang="en-US" sz="2400" b="1" dirty="0"/>
              <a:t>Important Points for the </a:t>
            </a:r>
            <a:r>
              <a:rPr lang="en-US" sz="2400" b="1" dirty="0" err="1"/>
              <a:t>Klemens</a:t>
            </a:r>
            <a:r>
              <a:rPr lang="en-US" sz="2400" b="1" dirty="0"/>
              <a:t>/Callaway Model:</a:t>
            </a:r>
          </a:p>
          <a:p>
            <a:pPr marL="285750" indent="-285750">
              <a:buFont typeface="Arial" panose="020B0604020202020204" pitchFamily="34" charset="0"/>
              <a:buChar char="•"/>
            </a:pPr>
            <a:r>
              <a:rPr lang="en-US" sz="2200" dirty="0"/>
              <a:t>Historical discrepancy  over defining inputs on a “per atom” or “per unit cell” basis. Either is valid as long as the “accounting” is consistent.</a:t>
            </a:r>
          </a:p>
          <a:p>
            <a:pPr marL="285750" indent="-285750">
              <a:buFont typeface="Arial" panose="020B0604020202020204" pitchFamily="34" charset="0"/>
              <a:buChar char="•"/>
            </a:pPr>
            <a:r>
              <a:rPr lang="en-US" sz="2200" dirty="0"/>
              <a:t>In practice, in dispersion relation sensitivity of the model appears to be lifted.</a:t>
            </a:r>
          </a:p>
          <a:p>
            <a:pPr marL="285750" indent="-285750">
              <a:buFont typeface="Arial" panose="020B0604020202020204" pitchFamily="34" charset="0"/>
              <a:buChar char="•"/>
            </a:pPr>
            <a:r>
              <a:rPr lang="en-US" sz="2200" dirty="0"/>
              <a:t>A simple treatment of vacancy scattering with a “-2” term for broken bonds seems robust</a:t>
            </a:r>
          </a:p>
          <a:p>
            <a:endParaRPr lang="en-US" sz="2200" dirty="0"/>
          </a:p>
          <a:p>
            <a:r>
              <a:rPr lang="en-US" sz="2200" b="1" dirty="0"/>
              <a:t>Further Exploration:</a:t>
            </a:r>
          </a:p>
          <a:p>
            <a:pPr marL="342900" indent="-342900">
              <a:buFont typeface="Arial" panose="020B0604020202020204" pitchFamily="34" charset="0"/>
              <a:buChar char="•"/>
            </a:pPr>
            <a:r>
              <a:rPr lang="en-US" sz="2200" dirty="0"/>
              <a:t>Impact of “associated defects” and “defect clusters”</a:t>
            </a:r>
            <a:endParaRPr lang="en-US" sz="2200" b="1" dirty="0"/>
          </a:p>
          <a:p>
            <a:pPr marL="285750" indent="-285750">
              <a:buFont typeface="Arial" panose="020B0604020202020204" pitchFamily="34" charset="0"/>
              <a:buChar char="•"/>
            </a:pPr>
            <a:endParaRPr lang="en-US" sz="2200" dirty="0"/>
          </a:p>
        </p:txBody>
      </p:sp>
      <p:sp>
        <p:nvSpPr>
          <p:cNvPr id="6" name="TextBox 5">
            <a:extLst>
              <a:ext uri="{FF2B5EF4-FFF2-40B4-BE49-F238E27FC236}">
                <a16:creationId xmlns:a16="http://schemas.microsoft.com/office/drawing/2014/main" id="{58E7583D-2D3F-9741-BBAC-5E3BAADC46B5}"/>
              </a:ext>
            </a:extLst>
          </p:cNvPr>
          <p:cNvSpPr txBox="1"/>
          <p:nvPr/>
        </p:nvSpPr>
        <p:spPr>
          <a:xfrm>
            <a:off x="389312" y="4819471"/>
            <a:ext cx="8153400" cy="1200329"/>
          </a:xfrm>
          <a:prstGeom prst="rect">
            <a:avLst/>
          </a:prstGeom>
          <a:noFill/>
        </p:spPr>
        <p:txBody>
          <a:bodyPr wrap="square" rtlCol="0">
            <a:spAutoFit/>
          </a:bodyPr>
          <a:lstStyle/>
          <a:p>
            <a:r>
              <a:rPr lang="en-US" sz="2400" b="1" dirty="0"/>
              <a:t>Potential Action Items for DMREF?</a:t>
            </a:r>
          </a:p>
          <a:p>
            <a:r>
              <a:rPr lang="en-US" sz="2400" dirty="0"/>
              <a:t>See if features describing “lattice perturbation” introduced by dopants are relevant to defects database. </a:t>
            </a:r>
          </a:p>
        </p:txBody>
      </p:sp>
    </p:spTree>
    <p:extLst>
      <p:ext uri="{BB962C8B-B14F-4D97-AF65-F5344CB8AC3E}">
        <p14:creationId xmlns:p14="http://schemas.microsoft.com/office/powerpoint/2010/main" val="2241209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974269-F8AB-7242-B406-176586978679}"/>
              </a:ext>
            </a:extLst>
          </p:cNvPr>
          <p:cNvSpPr>
            <a:spLocks noGrp="1"/>
          </p:cNvSpPr>
          <p:nvPr>
            <p:ph type="sldNum" sz="quarter" idx="12"/>
          </p:nvPr>
        </p:nvSpPr>
        <p:spPr/>
        <p:txBody>
          <a:bodyPr/>
          <a:lstStyle/>
          <a:p>
            <a:fld id="{0624AEE6-E942-4F5C-A610-97CA4B6B6DBA}" type="slidenum">
              <a:rPr lang="en-US" smtClean="0"/>
              <a:pPr/>
              <a:t>19</a:t>
            </a:fld>
            <a:endParaRPr lang="en-US"/>
          </a:p>
        </p:txBody>
      </p:sp>
      <p:sp>
        <p:nvSpPr>
          <p:cNvPr id="3" name="Text Box 4">
            <a:extLst>
              <a:ext uri="{FF2B5EF4-FFF2-40B4-BE49-F238E27FC236}">
                <a16:creationId xmlns:a16="http://schemas.microsoft.com/office/drawing/2014/main" id="{41E5BBC8-DA02-C34B-9926-24F0B97D4459}"/>
              </a:ext>
            </a:extLst>
          </p:cNvPr>
          <p:cNvSpPr txBox="1">
            <a:spLocks noChangeArrowheads="1"/>
          </p:cNvSpPr>
          <p:nvPr/>
        </p:nvSpPr>
        <p:spPr bwMode="auto">
          <a:xfrm>
            <a:off x="14514" y="2057400"/>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Extra Slides</a:t>
            </a:r>
          </a:p>
        </p:txBody>
      </p:sp>
    </p:spTree>
    <p:extLst>
      <p:ext uri="{BB962C8B-B14F-4D97-AF65-F5344CB8AC3E}">
        <p14:creationId xmlns:p14="http://schemas.microsoft.com/office/powerpoint/2010/main" val="1087996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68B69E-CF0D-EC43-901B-CA55CDA05A64}"/>
              </a:ext>
            </a:extLst>
          </p:cNvPr>
          <p:cNvSpPr>
            <a:spLocks noGrp="1"/>
          </p:cNvSpPr>
          <p:nvPr>
            <p:ph type="sldNum" sz="quarter" idx="12"/>
          </p:nvPr>
        </p:nvSpPr>
        <p:spPr/>
        <p:txBody>
          <a:bodyPr/>
          <a:lstStyle/>
          <a:p>
            <a:fld id="{0624AEE6-E942-4F5C-A610-97CA4B6B6DBA}" type="slidenum">
              <a:rPr lang="en-US" smtClean="0"/>
              <a:pPr/>
              <a:t>2</a:t>
            </a:fld>
            <a:endParaRPr lang="en-US"/>
          </a:p>
        </p:txBody>
      </p:sp>
      <p:sp>
        <p:nvSpPr>
          <p:cNvPr id="3" name="Text Box 4">
            <a:extLst>
              <a:ext uri="{FF2B5EF4-FFF2-40B4-BE49-F238E27FC236}">
                <a16:creationId xmlns:a16="http://schemas.microsoft.com/office/drawing/2014/main" id="{C25A9592-F0D6-F345-AAB9-AE43595330EC}"/>
              </a:ext>
            </a:extLst>
          </p:cNvPr>
          <p:cNvSpPr txBox="1">
            <a:spLocks noChangeArrowheads="1"/>
          </p:cNvSpPr>
          <p:nvPr/>
        </p:nvSpPr>
        <p:spPr bwMode="auto">
          <a:xfrm>
            <a:off x="-1" y="96645"/>
            <a:ext cx="891540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200" dirty="0">
                <a:solidFill>
                  <a:srgbClr val="000000"/>
                </a:solidFill>
              </a:rPr>
              <a:t>Closed Form Solutions for Point Defect Scattering are Surprisingly Predictive.. </a:t>
            </a:r>
          </a:p>
        </p:txBody>
      </p:sp>
      <p:pic>
        <p:nvPicPr>
          <p:cNvPr id="4" name="Picture 3">
            <a:extLst>
              <a:ext uri="{FF2B5EF4-FFF2-40B4-BE49-F238E27FC236}">
                <a16:creationId xmlns:a16="http://schemas.microsoft.com/office/drawing/2014/main" id="{0114AA69-DC91-4B49-8D8F-BD481E3CB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220207"/>
            <a:ext cx="4876800" cy="3381649"/>
          </a:xfrm>
          <a:prstGeom prst="rect">
            <a:avLst/>
          </a:prstGeom>
        </p:spPr>
      </p:pic>
      <p:sp>
        <p:nvSpPr>
          <p:cNvPr id="5" name="TextBox 4">
            <a:extLst>
              <a:ext uri="{FF2B5EF4-FFF2-40B4-BE49-F238E27FC236}">
                <a16:creationId xmlns:a16="http://schemas.microsoft.com/office/drawing/2014/main" id="{997204AA-E537-6F49-9B45-B9D5C2ED4709}"/>
              </a:ext>
            </a:extLst>
          </p:cNvPr>
          <p:cNvSpPr txBox="1"/>
          <p:nvPr/>
        </p:nvSpPr>
        <p:spPr>
          <a:xfrm>
            <a:off x="342900" y="4601856"/>
            <a:ext cx="4343400" cy="1477328"/>
          </a:xfrm>
          <a:prstGeom prst="rect">
            <a:avLst/>
          </a:prstGeom>
          <a:noFill/>
          <a:ln>
            <a:solidFill>
              <a:schemeClr val="tx2"/>
            </a:solidFill>
          </a:ln>
        </p:spPr>
        <p:txBody>
          <a:bodyPr wrap="square" rtlCol="0">
            <a:spAutoFit/>
          </a:bodyPr>
          <a:lstStyle/>
          <a:p>
            <a:r>
              <a:rPr lang="en-US" b="1" dirty="0"/>
              <a:t>Points:  </a:t>
            </a:r>
            <a:r>
              <a:rPr lang="en-US" dirty="0"/>
              <a:t>Calculated using DFT supercell calculations, T-matrix scattering theory, full solution of the BTE</a:t>
            </a:r>
          </a:p>
          <a:p>
            <a:r>
              <a:rPr lang="en-US" b="1" dirty="0"/>
              <a:t>Lines:</a:t>
            </a:r>
            <a:r>
              <a:rPr lang="en-US" dirty="0"/>
              <a:t>  Calculated using </a:t>
            </a:r>
            <a:r>
              <a:rPr lang="en-US" dirty="0" err="1"/>
              <a:t>Klemens</a:t>
            </a:r>
            <a:r>
              <a:rPr lang="en-US" dirty="0"/>
              <a:t>/Callaway model</a:t>
            </a:r>
            <a:endParaRPr lang="en-US" b="1" dirty="0"/>
          </a:p>
        </p:txBody>
      </p:sp>
      <p:pic>
        <p:nvPicPr>
          <p:cNvPr id="6" name="Picture 5">
            <a:extLst>
              <a:ext uri="{FF2B5EF4-FFF2-40B4-BE49-F238E27FC236}">
                <a16:creationId xmlns:a16="http://schemas.microsoft.com/office/drawing/2014/main" id="{E9889E3A-3270-E145-AB82-7BDB58AFC922}"/>
              </a:ext>
            </a:extLst>
          </p:cNvPr>
          <p:cNvPicPr>
            <a:picLocks noChangeAspect="1"/>
          </p:cNvPicPr>
          <p:nvPr/>
        </p:nvPicPr>
        <p:blipFill rotWithShape="1">
          <a:blip r:embed="rId4">
            <a:extLst>
              <a:ext uri="{28A0092B-C50C-407E-A947-70E740481C1C}">
                <a14:useLocalDpi xmlns:a14="http://schemas.microsoft.com/office/drawing/2010/main" val="0"/>
              </a:ext>
            </a:extLst>
          </a:blip>
          <a:srcRect t="4771"/>
          <a:stretch/>
        </p:blipFill>
        <p:spPr>
          <a:xfrm>
            <a:off x="5029200" y="1447800"/>
            <a:ext cx="3979291" cy="2526277"/>
          </a:xfrm>
          <a:prstGeom prst="rect">
            <a:avLst/>
          </a:prstGeom>
          <a:ln w="38100">
            <a:solidFill>
              <a:schemeClr val="tx1"/>
            </a:solidFill>
          </a:ln>
        </p:spPr>
      </p:pic>
      <p:sp>
        <p:nvSpPr>
          <p:cNvPr id="7" name="TextBox 6">
            <a:extLst>
              <a:ext uri="{FF2B5EF4-FFF2-40B4-BE49-F238E27FC236}">
                <a16:creationId xmlns:a16="http://schemas.microsoft.com/office/drawing/2014/main" id="{F5404BC4-F8DF-4948-BF0F-CA7CE5FFF901}"/>
              </a:ext>
            </a:extLst>
          </p:cNvPr>
          <p:cNvSpPr txBox="1"/>
          <p:nvPr/>
        </p:nvSpPr>
        <p:spPr>
          <a:xfrm>
            <a:off x="5173376" y="4248014"/>
            <a:ext cx="3690938" cy="1200329"/>
          </a:xfrm>
          <a:prstGeom prst="rect">
            <a:avLst/>
          </a:prstGeom>
          <a:noFill/>
          <a:ln>
            <a:solidFill>
              <a:schemeClr val="tx2"/>
            </a:solidFill>
          </a:ln>
        </p:spPr>
        <p:txBody>
          <a:bodyPr wrap="square" rtlCol="0">
            <a:spAutoFit/>
          </a:bodyPr>
          <a:lstStyle/>
          <a:p>
            <a:r>
              <a:rPr lang="en-US" dirty="0"/>
              <a:t>Discrepancies over model inputs can lead to incomplete conclusions over the dominant scattering mechanisms in a system</a:t>
            </a:r>
          </a:p>
        </p:txBody>
      </p:sp>
      <p:sp>
        <p:nvSpPr>
          <p:cNvPr id="8" name="TextBox 7">
            <a:extLst>
              <a:ext uri="{FF2B5EF4-FFF2-40B4-BE49-F238E27FC236}">
                <a16:creationId xmlns:a16="http://schemas.microsoft.com/office/drawing/2014/main" id="{926B53B6-B67D-FA4B-8CAD-60D7A799A9BF}"/>
              </a:ext>
            </a:extLst>
          </p:cNvPr>
          <p:cNvSpPr txBox="1"/>
          <p:nvPr/>
        </p:nvSpPr>
        <p:spPr>
          <a:xfrm>
            <a:off x="1921239" y="6079184"/>
            <a:ext cx="7010400" cy="615553"/>
          </a:xfrm>
          <a:prstGeom prst="rect">
            <a:avLst/>
          </a:prstGeom>
          <a:noFill/>
        </p:spPr>
        <p:txBody>
          <a:bodyPr wrap="square" rtlCol="0">
            <a:spAutoFit/>
          </a:bodyPr>
          <a:lstStyle/>
          <a:p>
            <a:r>
              <a:rPr lang="en-US" sz="1600" dirty="0"/>
              <a:t>G. P. </a:t>
            </a:r>
            <a:r>
              <a:rPr lang="en-US" sz="1600" dirty="0" err="1"/>
              <a:t>Meisner</a:t>
            </a:r>
            <a:r>
              <a:rPr lang="en-US" sz="1600" dirty="0"/>
              <a:t> et al. </a:t>
            </a:r>
            <a:r>
              <a:rPr lang="en-US" sz="1600" i="1" dirty="0"/>
              <a:t>Phys. Rev. Lett.</a:t>
            </a:r>
            <a:r>
              <a:rPr lang="en-US" sz="1600" dirty="0"/>
              <a:t>, </a:t>
            </a:r>
            <a:r>
              <a:rPr lang="en-US" sz="1600" b="1" dirty="0"/>
              <a:t>80, </a:t>
            </a:r>
            <a:r>
              <a:rPr lang="en-US" sz="1600" dirty="0"/>
              <a:t>3551–3554 (1998)</a:t>
            </a:r>
          </a:p>
          <a:p>
            <a:endParaRPr lang="en-US" dirty="0"/>
          </a:p>
        </p:txBody>
      </p:sp>
    </p:spTree>
    <p:extLst>
      <p:ext uri="{BB962C8B-B14F-4D97-AF65-F5344CB8AC3E}">
        <p14:creationId xmlns:p14="http://schemas.microsoft.com/office/powerpoint/2010/main" val="78715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AFA93F-01B3-5942-A963-5079BA0702CE}"/>
              </a:ext>
            </a:extLst>
          </p:cNvPr>
          <p:cNvSpPr>
            <a:spLocks noGrp="1"/>
          </p:cNvSpPr>
          <p:nvPr>
            <p:ph type="sldNum" sz="quarter" idx="12"/>
          </p:nvPr>
        </p:nvSpPr>
        <p:spPr/>
        <p:txBody>
          <a:bodyPr/>
          <a:lstStyle/>
          <a:p>
            <a:fld id="{0624AEE6-E942-4F5C-A610-97CA4B6B6DBA}" type="slidenum">
              <a:rPr lang="en-US" smtClean="0"/>
              <a:pPr/>
              <a:t>20</a:t>
            </a:fld>
            <a:endParaRPr lang="en-US"/>
          </a:p>
        </p:txBody>
      </p:sp>
      <p:sp>
        <p:nvSpPr>
          <p:cNvPr id="3" name="Text Box 4">
            <a:extLst>
              <a:ext uri="{FF2B5EF4-FFF2-40B4-BE49-F238E27FC236}">
                <a16:creationId xmlns:a16="http://schemas.microsoft.com/office/drawing/2014/main" id="{41457CF3-4FA3-8048-B898-3BE3D6F7AA8E}"/>
              </a:ext>
            </a:extLst>
          </p:cNvPr>
          <p:cNvSpPr txBox="1">
            <a:spLocks noChangeArrowheads="1"/>
          </p:cNvSpPr>
          <p:nvPr/>
        </p:nvSpPr>
        <p:spPr bwMode="auto">
          <a:xfrm>
            <a:off x="228599" y="228600"/>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Unpacking the Dispersion Comparison</a:t>
            </a:r>
          </a:p>
        </p:txBody>
      </p:sp>
      <p:pic>
        <p:nvPicPr>
          <p:cNvPr id="5" name="Picture 4">
            <a:extLst>
              <a:ext uri="{FF2B5EF4-FFF2-40B4-BE49-F238E27FC236}">
                <a16:creationId xmlns:a16="http://schemas.microsoft.com/office/drawing/2014/main" id="{E5136079-3979-8549-8433-F4BCF3B1B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3200400"/>
            <a:ext cx="4343400" cy="2924484"/>
          </a:xfrm>
          <a:prstGeom prst="rect">
            <a:avLst/>
          </a:prstGeom>
        </p:spPr>
      </p:pic>
      <p:pic>
        <p:nvPicPr>
          <p:cNvPr id="7" name="Picture 6">
            <a:extLst>
              <a:ext uri="{FF2B5EF4-FFF2-40B4-BE49-F238E27FC236}">
                <a16:creationId xmlns:a16="http://schemas.microsoft.com/office/drawing/2014/main" id="{D83DA70C-A6BC-3942-9115-8D2F4F6800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918474"/>
            <a:ext cx="4356149" cy="3043926"/>
          </a:xfrm>
          <a:prstGeom prst="rect">
            <a:avLst/>
          </a:prstGeom>
        </p:spPr>
      </p:pic>
    </p:spTree>
    <p:extLst>
      <p:ext uri="{BB962C8B-B14F-4D97-AF65-F5344CB8AC3E}">
        <p14:creationId xmlns:p14="http://schemas.microsoft.com/office/powerpoint/2010/main" val="3985072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7F1EE5-BCF0-4B4F-B067-24A3AA315219}"/>
              </a:ext>
            </a:extLst>
          </p:cNvPr>
          <p:cNvSpPr>
            <a:spLocks noGrp="1"/>
          </p:cNvSpPr>
          <p:nvPr>
            <p:ph type="sldNum" sz="quarter" idx="12"/>
          </p:nvPr>
        </p:nvSpPr>
        <p:spPr/>
        <p:txBody>
          <a:bodyPr/>
          <a:lstStyle/>
          <a:p>
            <a:fld id="{0624AEE6-E942-4F5C-A610-97CA4B6B6DBA}" type="slidenum">
              <a:rPr lang="en-US" smtClean="0"/>
              <a:pPr/>
              <a:t>3</a:t>
            </a:fld>
            <a:endParaRPr lang="en-US"/>
          </a:p>
        </p:txBody>
      </p:sp>
      <p:sp>
        <p:nvSpPr>
          <p:cNvPr id="3" name="Text Box 4">
            <a:extLst>
              <a:ext uri="{FF2B5EF4-FFF2-40B4-BE49-F238E27FC236}">
                <a16:creationId xmlns:a16="http://schemas.microsoft.com/office/drawing/2014/main" id="{F6B0046C-1254-0947-8DB7-D304C6FC0C21}"/>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The </a:t>
            </a:r>
            <a:r>
              <a:rPr lang="en-US" altLang="en-US" sz="3600" dirty="0" err="1">
                <a:solidFill>
                  <a:srgbClr val="000000"/>
                </a:solidFill>
              </a:rPr>
              <a:t>Klemens</a:t>
            </a:r>
            <a:r>
              <a:rPr lang="en-US" altLang="en-US" sz="3600" dirty="0">
                <a:solidFill>
                  <a:srgbClr val="000000"/>
                </a:solidFill>
              </a:rPr>
              <a:t>/Callaway Model</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8C47837-F6F8-D74A-8A6E-CE39F6B0139A}"/>
                  </a:ext>
                </a:extLst>
              </p:cNvPr>
              <p:cNvSpPr txBox="1"/>
              <p:nvPr/>
            </p:nvSpPr>
            <p:spPr>
              <a:xfrm>
                <a:off x="2743200" y="932762"/>
                <a:ext cx="2606034" cy="4388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𝜏</m:t>
                          </m:r>
                        </m:e>
                        <m:sup>
                          <m:r>
                            <a:rPr lang="en-US" sz="2800" b="0" i="1" smtClean="0">
                              <a:latin typeface="Cambria Math" panose="02040503050406030204" pitchFamily="18" charset="0"/>
                            </a:rPr>
                            <m:t>−1</m:t>
                          </m:r>
                        </m:sup>
                      </m:sSup>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𝜏</m:t>
                          </m:r>
                        </m:e>
                        <m:sub>
                          <m:r>
                            <a:rPr lang="en-US" sz="2800" b="0" i="1" smtClean="0">
                              <a:latin typeface="Cambria Math" panose="02040503050406030204" pitchFamily="18" charset="0"/>
                            </a:rPr>
                            <m:t>𝑃𝐷</m:t>
                          </m:r>
                        </m:sub>
                        <m:sup>
                          <m:r>
                            <a:rPr lang="en-US" sz="2800" b="0" i="1" smtClean="0">
                              <a:latin typeface="Cambria Math" panose="02040503050406030204" pitchFamily="18" charset="0"/>
                            </a:rPr>
                            <m:t>−1</m:t>
                          </m:r>
                        </m:sup>
                      </m:sSubSup>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𝜏</m:t>
                          </m:r>
                        </m:e>
                        <m:sub>
                          <m:r>
                            <a:rPr lang="en-US" sz="2800" b="0" i="1" smtClean="0">
                              <a:latin typeface="Cambria Math" panose="02040503050406030204" pitchFamily="18" charset="0"/>
                            </a:rPr>
                            <m:t>𝑈</m:t>
                          </m:r>
                        </m:sub>
                        <m:sup>
                          <m:r>
                            <a:rPr lang="en-US" sz="2800" b="0" i="1" smtClean="0">
                              <a:latin typeface="Cambria Math" panose="02040503050406030204" pitchFamily="18" charset="0"/>
                            </a:rPr>
                            <m:t>−1</m:t>
                          </m:r>
                        </m:sup>
                      </m:sSubSup>
                    </m:oMath>
                  </m:oMathPara>
                </a14:m>
                <a:endParaRPr lang="en-US" sz="2800" dirty="0"/>
              </a:p>
            </p:txBody>
          </p:sp>
        </mc:Choice>
        <mc:Fallback>
          <p:sp>
            <p:nvSpPr>
              <p:cNvPr id="4" name="TextBox 3">
                <a:extLst>
                  <a:ext uri="{FF2B5EF4-FFF2-40B4-BE49-F238E27FC236}">
                    <a16:creationId xmlns:a16="http://schemas.microsoft.com/office/drawing/2014/main" id="{48C47837-F6F8-D74A-8A6E-CE39F6B0139A}"/>
                  </a:ext>
                </a:extLst>
              </p:cNvPr>
              <p:cNvSpPr txBox="1">
                <a:spLocks noRot="1" noChangeAspect="1" noMove="1" noResize="1" noEditPoints="1" noAdjustHandles="1" noChangeArrowheads="1" noChangeShapeType="1" noTextEdit="1"/>
              </p:cNvSpPr>
              <p:nvPr/>
            </p:nvSpPr>
            <p:spPr>
              <a:xfrm>
                <a:off x="2743200" y="932762"/>
                <a:ext cx="2606034" cy="438838"/>
              </a:xfrm>
              <a:prstGeom prst="rect">
                <a:avLst/>
              </a:prstGeom>
              <a:blipFill>
                <a:blip r:embed="rId3"/>
                <a:stretch>
                  <a:fillRect l="-1463" r="-488" b="-13889"/>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043B643E-5FF7-5249-A9CD-E197FE7CC8A0}"/>
              </a:ext>
            </a:extLst>
          </p:cNvPr>
          <p:cNvCxnSpPr>
            <a:cxnSpLocks/>
          </p:cNvCxnSpPr>
          <p:nvPr/>
        </p:nvCxnSpPr>
        <p:spPr>
          <a:xfrm flipH="1">
            <a:off x="2362200" y="1447800"/>
            <a:ext cx="1638300" cy="5334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E6785ACF-56B3-7E4D-AA75-DCBBE6D201E6}"/>
              </a:ext>
            </a:extLst>
          </p:cNvPr>
          <p:cNvCxnSpPr>
            <a:cxnSpLocks/>
          </p:cNvCxnSpPr>
          <p:nvPr/>
        </p:nvCxnSpPr>
        <p:spPr>
          <a:xfrm>
            <a:off x="5195539" y="1396042"/>
            <a:ext cx="900461" cy="50895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A5DA1FB4-5717-5E43-B0C1-493E1B2CA416}"/>
                  </a:ext>
                </a:extLst>
              </p:cNvPr>
              <p:cNvSpPr txBox="1"/>
              <p:nvPr/>
            </p:nvSpPr>
            <p:spPr>
              <a:xfrm>
                <a:off x="1524000" y="1992868"/>
                <a:ext cx="1505284" cy="3737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𝜏</m:t>
                          </m:r>
                        </m:e>
                        <m:sub>
                          <m:r>
                            <a:rPr lang="en-US" sz="2400" b="0" i="1" smtClean="0">
                              <a:latin typeface="Cambria Math" panose="02040503050406030204" pitchFamily="18" charset="0"/>
                            </a:rPr>
                            <m:t>𝑃𝐷</m:t>
                          </m:r>
                        </m:sub>
                        <m:sup>
                          <m:r>
                            <a:rPr lang="en-US" sz="2400" b="0" i="1" smtClean="0">
                              <a:latin typeface="Cambria Math" panose="02040503050406030204" pitchFamily="18" charset="0"/>
                            </a:rPr>
                            <m:t>−1</m:t>
                          </m:r>
                        </m:sup>
                      </m:sSubSup>
                      <m:r>
                        <a:rPr lang="en-US" sz="2400" b="0" i="1" smtClean="0">
                          <a:latin typeface="Cambria Math" panose="02040503050406030204" pitchFamily="18" charset="0"/>
                        </a:rPr>
                        <m:t>=</m:t>
                      </m:r>
                      <m:r>
                        <a:rPr lang="en-US" sz="2400" b="0" i="1" smtClean="0">
                          <a:latin typeface="Cambria Math" panose="02040503050406030204" pitchFamily="18" charset="0"/>
                        </a:rPr>
                        <m:t>𝐴</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𝜔</m:t>
                          </m:r>
                        </m:e>
                        <m:sup>
                          <m:r>
                            <a:rPr lang="en-US" sz="2400" b="0" i="1" smtClean="0">
                              <a:latin typeface="Cambria Math" panose="02040503050406030204" pitchFamily="18" charset="0"/>
                            </a:rPr>
                            <m:t>4</m:t>
                          </m:r>
                        </m:sup>
                      </m:sSup>
                    </m:oMath>
                  </m:oMathPara>
                </a14:m>
                <a:endParaRPr lang="en-US" sz="2400" dirty="0"/>
              </a:p>
            </p:txBody>
          </p:sp>
        </mc:Choice>
        <mc:Fallback>
          <p:sp>
            <p:nvSpPr>
              <p:cNvPr id="10" name="TextBox 9">
                <a:extLst>
                  <a:ext uri="{FF2B5EF4-FFF2-40B4-BE49-F238E27FC236}">
                    <a16:creationId xmlns:a16="http://schemas.microsoft.com/office/drawing/2014/main" id="{A5DA1FB4-5717-5E43-B0C1-493E1B2CA416}"/>
                  </a:ext>
                </a:extLst>
              </p:cNvPr>
              <p:cNvSpPr txBox="1">
                <a:spLocks noRot="1" noChangeAspect="1" noMove="1" noResize="1" noEditPoints="1" noAdjustHandles="1" noChangeArrowheads="1" noChangeShapeType="1" noTextEdit="1"/>
              </p:cNvSpPr>
              <p:nvPr/>
            </p:nvSpPr>
            <p:spPr>
              <a:xfrm>
                <a:off x="1524000" y="1992868"/>
                <a:ext cx="1505284" cy="373757"/>
              </a:xfrm>
              <a:prstGeom prst="rect">
                <a:avLst/>
              </a:prstGeom>
              <a:blipFill>
                <a:blip r:embed="rId4"/>
                <a:stretch>
                  <a:fillRect l="-2521" r="-840"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D37B8CB-DD52-EC45-850F-96AD64816FE9}"/>
                  </a:ext>
                </a:extLst>
              </p:cNvPr>
              <p:cNvSpPr txBox="1"/>
              <p:nvPr/>
            </p:nvSpPr>
            <p:spPr>
              <a:xfrm>
                <a:off x="5645769" y="1992868"/>
                <a:ext cx="1961754" cy="3761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𝜏</m:t>
                          </m:r>
                        </m:e>
                        <m:sub>
                          <m:r>
                            <a:rPr lang="en-US" sz="2400" b="0" i="1" smtClean="0">
                              <a:latin typeface="Cambria Math" panose="02040503050406030204" pitchFamily="18" charset="0"/>
                            </a:rPr>
                            <m:t>𝑈</m:t>
                          </m:r>
                        </m:sub>
                        <m:sup>
                          <m:r>
                            <a:rPr lang="en-US" sz="2400" b="0" i="1" smtClean="0">
                              <a:latin typeface="Cambria Math" panose="02040503050406030204" pitchFamily="18" charset="0"/>
                            </a:rPr>
                            <m:t>−1</m:t>
                          </m:r>
                        </m:sup>
                      </m:sSubSup>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𝑇</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𝜔</m:t>
                          </m:r>
                        </m:e>
                        <m:sup>
                          <m:r>
                            <a:rPr lang="en-US" sz="2400" b="0" i="1" smtClean="0">
                              <a:latin typeface="Cambria Math" panose="02040503050406030204" pitchFamily="18" charset="0"/>
                            </a:rPr>
                            <m:t>2</m:t>
                          </m:r>
                        </m:sup>
                      </m:sSup>
                    </m:oMath>
                  </m:oMathPara>
                </a14:m>
                <a:endParaRPr lang="en-US" sz="2400" dirty="0"/>
              </a:p>
            </p:txBody>
          </p:sp>
        </mc:Choice>
        <mc:Fallback>
          <p:sp>
            <p:nvSpPr>
              <p:cNvPr id="12" name="TextBox 11">
                <a:extLst>
                  <a:ext uri="{FF2B5EF4-FFF2-40B4-BE49-F238E27FC236}">
                    <a16:creationId xmlns:a16="http://schemas.microsoft.com/office/drawing/2014/main" id="{AD37B8CB-DD52-EC45-850F-96AD64816FE9}"/>
                  </a:ext>
                </a:extLst>
              </p:cNvPr>
              <p:cNvSpPr txBox="1">
                <a:spLocks noRot="1" noChangeAspect="1" noMove="1" noResize="1" noEditPoints="1" noAdjustHandles="1" noChangeArrowheads="1" noChangeShapeType="1" noTextEdit="1"/>
              </p:cNvSpPr>
              <p:nvPr/>
            </p:nvSpPr>
            <p:spPr>
              <a:xfrm>
                <a:off x="5645769" y="1992868"/>
                <a:ext cx="1961754" cy="376193"/>
              </a:xfrm>
              <a:prstGeom prst="rect">
                <a:avLst/>
              </a:prstGeom>
              <a:blipFill>
                <a:blip r:embed="rId5"/>
                <a:stretch>
                  <a:fillRect l="-1290" r="-645" b="-29032"/>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94CCEB03-7007-C040-9D79-945B2EC07A9A}"/>
              </a:ext>
            </a:extLst>
          </p:cNvPr>
          <p:cNvCxnSpPr>
            <a:cxnSpLocks/>
          </p:cNvCxnSpPr>
          <p:nvPr/>
        </p:nvCxnSpPr>
        <p:spPr>
          <a:xfrm flipH="1">
            <a:off x="1752600" y="2362200"/>
            <a:ext cx="685800" cy="47622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4CABA41-438D-AF4D-BF8C-D4B4CA15D934}"/>
              </a:ext>
            </a:extLst>
          </p:cNvPr>
          <p:cNvCxnSpPr>
            <a:cxnSpLocks/>
          </p:cNvCxnSpPr>
          <p:nvPr/>
        </p:nvCxnSpPr>
        <p:spPr>
          <a:xfrm>
            <a:off x="6705600" y="2362200"/>
            <a:ext cx="533400" cy="5334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94334CA3-17A2-B744-868C-527B9801CB85}"/>
                  </a:ext>
                </a:extLst>
              </p:cNvPr>
              <p:cNvSpPr txBox="1"/>
              <p:nvPr/>
            </p:nvSpPr>
            <p:spPr>
              <a:xfrm>
                <a:off x="76200" y="2879516"/>
                <a:ext cx="2912785" cy="625684"/>
              </a:xfrm>
              <a:prstGeom prst="rect">
                <a:avLst/>
              </a:prstGeom>
              <a:noFill/>
            </p:spPr>
            <p:txBody>
              <a:bodyPr wrap="none" lIns="0" tIns="0" rIns="0" bIns="0" rtlCol="0">
                <a:spAutoFit/>
              </a:bodyPr>
              <a:lstStyle/>
              <a:p>
                <a14:m>
                  <m:oMath xmlns:m="http://schemas.openxmlformats.org/officeDocument/2006/math">
                    <m:r>
                      <m:rPr>
                        <m:sty m:val="p"/>
                      </m:rPr>
                      <a:rPr lang="en-US" sz="2400" b="0" i="0" smtClean="0">
                        <a:solidFill>
                          <a:srgbClr val="C00000"/>
                        </a:solidFill>
                        <a:latin typeface="Cambria Math" panose="02040503050406030204" pitchFamily="18" charset="0"/>
                      </a:rPr>
                      <m:t>Γ</m:t>
                    </m:r>
                    <m:r>
                      <a:rPr lang="en-US" sz="2400" b="0" i="1" smtClean="0">
                        <a:solidFill>
                          <a:srgbClr val="C00000"/>
                        </a:solidFill>
                        <a:latin typeface="Cambria Math" panose="02040503050406030204" pitchFamily="18" charset="0"/>
                      </a:rPr>
                      <m:t>=</m:t>
                    </m:r>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𝑖</m:t>
                        </m:r>
                      </m:sub>
                    </m:sSub>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m:t>
                        </m:r>
                        <m:d>
                          <m:dPr>
                            <m:ctrlPr>
                              <a:rPr lang="en-US" sz="2400" b="0" i="1" smtClean="0">
                                <a:solidFill>
                                  <a:srgbClr val="C00000"/>
                                </a:solidFill>
                                <a:latin typeface="Cambria Math" panose="02040503050406030204" pitchFamily="18" charset="0"/>
                              </a:rPr>
                            </m:ctrlPr>
                          </m:dPr>
                          <m:e>
                            <m:f>
                              <m:fPr>
                                <m:ctrlPr>
                                  <a:rPr lang="en-US" sz="2400" b="0" i="1" smtClean="0">
                                    <a:solidFill>
                                      <a:srgbClr val="C00000"/>
                                    </a:solidFill>
                                    <a:latin typeface="Cambria Math" panose="02040503050406030204" pitchFamily="18" charset="0"/>
                                  </a:rPr>
                                </m:ctrlPr>
                              </m:fPr>
                              <m:num>
                                <m:r>
                                  <m:rPr>
                                    <m:sty m:val="p"/>
                                  </m:rPr>
                                  <a:rPr lang="en-US" sz="2400" b="0" i="0" smtClean="0">
                                    <a:solidFill>
                                      <a:srgbClr val="C00000"/>
                                    </a:solidFill>
                                    <a:latin typeface="Cambria Math" panose="02040503050406030204" pitchFamily="18" charset="0"/>
                                  </a:rPr>
                                  <m:t>Δ</m:t>
                                </m:r>
                                <m:r>
                                  <a:rPr lang="en-US" sz="2400" b="0" i="1" smtClean="0">
                                    <a:solidFill>
                                      <a:srgbClr val="C00000"/>
                                    </a:solidFill>
                                    <a:latin typeface="Cambria Math" panose="02040503050406030204" pitchFamily="18" charset="0"/>
                                  </a:rPr>
                                  <m:t>𝑀</m:t>
                                </m:r>
                              </m:num>
                              <m:den>
                                <m:bar>
                                  <m:barPr>
                                    <m:pos m:val="top"/>
                                    <m:ctrlPr>
                                      <a:rPr lang="en-US" sz="2400" b="0" i="1" smtClean="0">
                                        <a:solidFill>
                                          <a:srgbClr val="C00000"/>
                                        </a:solidFill>
                                        <a:latin typeface="Cambria Math" panose="02040503050406030204" pitchFamily="18" charset="0"/>
                                      </a:rPr>
                                    </m:ctrlPr>
                                  </m:barPr>
                                  <m:e>
                                    <m:r>
                                      <a:rPr lang="en-US" sz="2400" b="0" i="1" smtClean="0">
                                        <a:solidFill>
                                          <a:srgbClr val="C00000"/>
                                        </a:solidFill>
                                        <a:latin typeface="Cambria Math" panose="02040503050406030204" pitchFamily="18" charset="0"/>
                                      </a:rPr>
                                      <m:t>𝑀</m:t>
                                    </m:r>
                                  </m:e>
                                </m:bar>
                              </m:den>
                            </m:f>
                          </m:e>
                        </m:d>
                      </m:e>
                      <m:sup>
                        <m:r>
                          <a:rPr lang="en-US" sz="2400" b="0" i="1" smtClean="0">
                            <a:solidFill>
                              <a:srgbClr val="C00000"/>
                            </a:solidFill>
                            <a:latin typeface="Cambria Math" panose="02040503050406030204" pitchFamily="18" charset="0"/>
                          </a:rPr>
                          <m:t>2</m:t>
                        </m:r>
                      </m:sup>
                    </m:sSup>
                    <m:r>
                      <a:rPr lang="en-US" sz="2400" b="0" i="1" smtClean="0">
                        <a:solidFill>
                          <a:srgbClr val="C00000"/>
                        </a:solidFill>
                        <a:latin typeface="Cambria Math" panose="02040503050406030204" pitchFamily="18" charset="0"/>
                      </a:rPr>
                      <m:t>+ …]</m:t>
                    </m:r>
                    <m:r>
                      <a:rPr lang="en-US" sz="2400" b="0" i="0" smtClean="0">
                        <a:solidFill>
                          <a:srgbClr val="C00000"/>
                        </a:solidFill>
                        <a:latin typeface="Cambria Math" panose="02040503050406030204" pitchFamily="18" charset="0"/>
                      </a:rPr>
                      <m:t>, </m:t>
                    </m:r>
                    <m:sSub>
                      <m:sSubPr>
                        <m:ctrlPr>
                          <a:rPr lang="en-US" sz="2400" b="0" i="1" smtClean="0">
                            <a:solidFill>
                              <a:srgbClr val="C00000"/>
                            </a:solidFill>
                            <a:latin typeface="Cambria Math" panose="02040503050406030204" pitchFamily="18" charset="0"/>
                          </a:rPr>
                        </m:ctrlPr>
                      </m:sSubPr>
                      <m:e>
                        <m:r>
                          <m:rPr>
                            <m:sty m:val="p"/>
                          </m:rPr>
                          <a:rPr lang="en-US" sz="2400" b="0" i="0" smtClean="0">
                            <a:solidFill>
                              <a:srgbClr val="C00000"/>
                            </a:solidFill>
                            <a:latin typeface="Cambria Math" panose="02040503050406030204" pitchFamily="18" charset="0"/>
                          </a:rPr>
                          <m:t>V</m:t>
                        </m:r>
                      </m:e>
                      <m:sub>
                        <m:r>
                          <a:rPr lang="en-US" sz="2400" b="0" i="0" smtClean="0">
                            <a:solidFill>
                              <a:srgbClr val="C00000"/>
                            </a:solidFill>
                            <a:latin typeface="Cambria Math" panose="02040503050406030204" pitchFamily="18" charset="0"/>
                          </a:rPr>
                          <m:t>0</m:t>
                        </m:r>
                      </m:sub>
                    </m:sSub>
                  </m:oMath>
                </a14:m>
                <a:r>
                  <a:rPr lang="en-US" sz="2400" dirty="0">
                    <a:solidFill>
                      <a:srgbClr val="C00000"/>
                    </a:solidFill>
                  </a:rPr>
                  <a:t> </a:t>
                </a:r>
              </a:p>
            </p:txBody>
          </p:sp>
        </mc:Choice>
        <mc:Fallback>
          <p:sp>
            <p:nvSpPr>
              <p:cNvPr id="17" name="TextBox 16">
                <a:extLst>
                  <a:ext uri="{FF2B5EF4-FFF2-40B4-BE49-F238E27FC236}">
                    <a16:creationId xmlns:a16="http://schemas.microsoft.com/office/drawing/2014/main" id="{94334CA3-17A2-B744-868C-527B9801CB85}"/>
                  </a:ext>
                </a:extLst>
              </p:cNvPr>
              <p:cNvSpPr txBox="1">
                <a:spLocks noRot="1" noChangeAspect="1" noMove="1" noResize="1" noEditPoints="1" noAdjustHandles="1" noChangeArrowheads="1" noChangeShapeType="1" noTextEdit="1"/>
              </p:cNvSpPr>
              <p:nvPr/>
            </p:nvSpPr>
            <p:spPr>
              <a:xfrm>
                <a:off x="76200" y="2879516"/>
                <a:ext cx="2912785" cy="625684"/>
              </a:xfrm>
              <a:prstGeom prst="rect">
                <a:avLst/>
              </a:prstGeom>
              <a:blipFill>
                <a:blip r:embed="rId6"/>
                <a:stretch>
                  <a:fillRect l="-3043" b="-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FE646E98-643B-C64C-B34D-067697A12DE1}"/>
                  </a:ext>
                </a:extLst>
              </p:cNvPr>
              <p:cNvSpPr txBox="1"/>
              <p:nvPr/>
            </p:nvSpPr>
            <p:spPr>
              <a:xfrm>
                <a:off x="6533878" y="2895600"/>
                <a:ext cx="2076722" cy="7167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𝛾</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𝑉</m:t>
                      </m:r>
                      <m:r>
                        <a:rPr lang="en-US" sz="2400" b="0" i="1" smtClean="0">
                          <a:solidFill>
                            <a:schemeClr val="tx1"/>
                          </a:solidFill>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𝑑</m:t>
                          </m:r>
                          <m:func>
                            <m:funcPr>
                              <m:ctrlPr>
                                <a:rPr lang="en-US" sz="2400" b="0" i="1" smtClean="0">
                                  <a:solidFill>
                                    <a:schemeClr val="tx1"/>
                                  </a:solidFill>
                                  <a:latin typeface="Cambria Math" panose="02040503050406030204" pitchFamily="18" charset="0"/>
                                </a:rPr>
                              </m:ctrlPr>
                            </m:funcPr>
                            <m:fName>
                              <m:r>
                                <m:rPr>
                                  <m:sty m:val="p"/>
                                </m:rPr>
                                <a:rPr lang="en-US" sz="2400" b="0" i="0" smtClean="0">
                                  <a:solidFill>
                                    <a:schemeClr val="tx1"/>
                                  </a:solidFill>
                                  <a:latin typeface="Cambria Math" panose="02040503050406030204" pitchFamily="18" charset="0"/>
                                </a:rPr>
                                <m:t>ln</m:t>
                              </m:r>
                            </m:fName>
                            <m:e>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𝜔</m:t>
                                  </m:r>
                                </m:e>
                              </m:d>
                            </m:e>
                          </m:func>
                        </m:num>
                        <m:den>
                          <m:r>
                            <a:rPr lang="en-US" sz="2400" b="0" i="1" smtClean="0">
                              <a:solidFill>
                                <a:schemeClr val="tx1"/>
                              </a:solidFill>
                              <a:latin typeface="Cambria Math" panose="02040503050406030204" pitchFamily="18" charset="0"/>
                            </a:rPr>
                            <m:t>𝑑𝑉</m:t>
                          </m:r>
                        </m:den>
                      </m:f>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p:sp>
            <p:nvSpPr>
              <p:cNvPr id="18" name="TextBox 17">
                <a:extLst>
                  <a:ext uri="{FF2B5EF4-FFF2-40B4-BE49-F238E27FC236}">
                    <a16:creationId xmlns:a16="http://schemas.microsoft.com/office/drawing/2014/main" id="{FE646E98-643B-C64C-B34D-067697A12DE1}"/>
                  </a:ext>
                </a:extLst>
              </p:cNvPr>
              <p:cNvSpPr txBox="1">
                <a:spLocks noRot="1" noChangeAspect="1" noMove="1" noResize="1" noEditPoints="1" noAdjustHandles="1" noChangeArrowheads="1" noChangeShapeType="1" noTextEdit="1"/>
              </p:cNvSpPr>
              <p:nvPr/>
            </p:nvSpPr>
            <p:spPr>
              <a:xfrm>
                <a:off x="6533878" y="2895600"/>
                <a:ext cx="2076722" cy="716799"/>
              </a:xfrm>
              <a:prstGeom prst="rect">
                <a:avLst/>
              </a:prstGeom>
              <a:blipFill>
                <a:blip r:embed="rId7"/>
                <a:stretch>
                  <a:fillRect l="-2424" r="-4242" b="-14286"/>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3792FC3D-2CBC-E940-9C2A-CC302D67059E}"/>
              </a:ext>
            </a:extLst>
          </p:cNvPr>
          <p:cNvCxnSpPr>
            <a:cxnSpLocks/>
          </p:cNvCxnSpPr>
          <p:nvPr/>
        </p:nvCxnSpPr>
        <p:spPr>
          <a:xfrm>
            <a:off x="2838146" y="2327625"/>
            <a:ext cx="1048054" cy="94897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CA81E06-0A73-CA40-825F-6641A0D4E9B2}"/>
              </a:ext>
            </a:extLst>
          </p:cNvPr>
          <p:cNvCxnSpPr>
            <a:cxnSpLocks/>
          </p:cNvCxnSpPr>
          <p:nvPr/>
        </p:nvCxnSpPr>
        <p:spPr>
          <a:xfrm flipH="1">
            <a:off x="4953000" y="2450068"/>
            <a:ext cx="766981" cy="78654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557F49AC-9EB4-7641-B470-51939249BDF7}"/>
                  </a:ext>
                </a:extLst>
              </p:cNvPr>
              <p:cNvSpPr txBox="1"/>
              <p:nvPr/>
            </p:nvSpPr>
            <p:spPr>
              <a:xfrm>
                <a:off x="2001951" y="3554721"/>
                <a:ext cx="4454296" cy="800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𝜅</m:t>
                          </m:r>
                        </m:e>
                        <m:sub>
                          <m:r>
                            <a:rPr lang="en-US" sz="2400" b="0" i="1" smtClean="0">
                              <a:latin typeface="Cambria Math" panose="02040503050406030204" pitchFamily="18" charset="0"/>
                            </a:rPr>
                            <m:t>𝐿</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3</m:t>
                          </m:r>
                        </m:den>
                      </m:f>
                      <m:nary>
                        <m:naryPr>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0</m:t>
                          </m:r>
                        </m:sub>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𝑚𝑎𝑥</m:t>
                              </m:r>
                            </m:sub>
                          </m:sSub>
                        </m:sup>
                        <m:e>
                          <m:r>
                            <a:rPr lang="en-US" sz="2400" b="0" i="1" smtClean="0">
                              <a:latin typeface="Cambria Math" panose="02040503050406030204" pitchFamily="18" charset="0"/>
                            </a:rPr>
                            <m:t>𝐶</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𝜔</m:t>
                              </m:r>
                            </m:e>
                          </m:d>
                        </m:e>
                      </m:nary>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𝑣</m:t>
                          </m:r>
                        </m:e>
                        <m:sub>
                          <m:r>
                            <a:rPr lang="en-US" sz="2400" b="0" i="1" smtClean="0">
                              <a:latin typeface="Cambria Math" panose="02040503050406030204" pitchFamily="18" charset="0"/>
                            </a:rPr>
                            <m:t>𝑔</m:t>
                          </m:r>
                        </m:sub>
                        <m:sup>
                          <m:r>
                            <a:rPr lang="en-US" sz="2400" b="0" i="1" smtClean="0">
                              <a:latin typeface="Cambria Math" panose="02040503050406030204" pitchFamily="18" charset="0"/>
                            </a:rPr>
                            <m:t>2</m:t>
                          </m:r>
                        </m:sup>
                      </m:sSub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𝜔</m:t>
                          </m:r>
                        </m:e>
                      </m:d>
                      <m:r>
                        <a:rPr lang="en-US" sz="2400" b="0" i="1" smtClean="0">
                          <a:latin typeface="Cambria Math" panose="02040503050406030204" pitchFamily="18" charset="0"/>
                        </a:rPr>
                        <m:t>𝜏</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𝜔</m:t>
                          </m:r>
                        </m:e>
                      </m:d>
                      <m:r>
                        <a:rPr lang="en-US" sz="2400" b="0" i="1" smtClean="0">
                          <a:latin typeface="Cambria Math" panose="02040503050406030204" pitchFamily="18" charset="0"/>
                        </a:rPr>
                        <m:t>𝑑</m:t>
                      </m:r>
                      <m:r>
                        <a:rPr lang="en-US" sz="2400" b="0" i="1" smtClean="0">
                          <a:latin typeface="Cambria Math" panose="02040503050406030204" pitchFamily="18" charset="0"/>
                        </a:rPr>
                        <m:t>𝜔</m:t>
                      </m:r>
                    </m:oMath>
                  </m:oMathPara>
                </a14:m>
                <a:endParaRPr lang="en-US" sz="2400" dirty="0"/>
              </a:p>
            </p:txBody>
          </p:sp>
        </mc:Choice>
        <mc:Fallback>
          <p:sp>
            <p:nvSpPr>
              <p:cNvPr id="27" name="TextBox 26">
                <a:extLst>
                  <a:ext uri="{FF2B5EF4-FFF2-40B4-BE49-F238E27FC236}">
                    <a16:creationId xmlns:a16="http://schemas.microsoft.com/office/drawing/2014/main" id="{557F49AC-9EB4-7641-B470-51939249BDF7}"/>
                  </a:ext>
                </a:extLst>
              </p:cNvPr>
              <p:cNvSpPr txBox="1">
                <a:spLocks noRot="1" noChangeAspect="1" noMove="1" noResize="1" noEditPoints="1" noAdjustHandles="1" noChangeArrowheads="1" noChangeShapeType="1" noTextEdit="1"/>
              </p:cNvSpPr>
              <p:nvPr/>
            </p:nvSpPr>
            <p:spPr>
              <a:xfrm>
                <a:off x="2001951" y="3554721"/>
                <a:ext cx="4454296" cy="800347"/>
              </a:xfrm>
              <a:prstGeom prst="rect">
                <a:avLst/>
              </a:prstGeom>
              <a:blipFill>
                <a:blip r:embed="rId8"/>
                <a:stretch>
                  <a:fillRect l="-7692" t="-192188" r="-1140" b="-278125"/>
                </a:stretch>
              </a:blipFill>
            </p:spPr>
            <p:txBody>
              <a:bodyPr/>
              <a:lstStyle/>
              <a:p>
                <a:r>
                  <a:rPr lang="en-US">
                    <a:noFill/>
                  </a:rPr>
                  <a:t> </a:t>
                </a:r>
              </a:p>
            </p:txBody>
          </p:sp>
        </mc:Fallback>
      </mc:AlternateContent>
      <p:sp>
        <p:nvSpPr>
          <p:cNvPr id="30" name="Left Brace 29">
            <a:extLst>
              <a:ext uri="{FF2B5EF4-FFF2-40B4-BE49-F238E27FC236}">
                <a16:creationId xmlns:a16="http://schemas.microsoft.com/office/drawing/2014/main" id="{7A889D53-2E88-8340-9509-9627BBF0FA6E}"/>
              </a:ext>
            </a:extLst>
          </p:cNvPr>
          <p:cNvSpPr/>
          <p:nvPr/>
        </p:nvSpPr>
        <p:spPr>
          <a:xfrm rot="16200000">
            <a:off x="4349782" y="3549035"/>
            <a:ext cx="487682" cy="177161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C3F348FB-22B9-4B49-8CD0-104DA598FEDF}"/>
                  </a:ext>
                </a:extLst>
              </p:cNvPr>
              <p:cNvSpPr txBox="1"/>
              <p:nvPr/>
            </p:nvSpPr>
            <p:spPr>
              <a:xfrm>
                <a:off x="2212791" y="4922001"/>
                <a:ext cx="2054409" cy="7167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𝜅</m:t>
                          </m:r>
                        </m:e>
                        <m:sub>
                          <m:r>
                            <a:rPr lang="en-US" sz="2400" b="0" i="1" smtClean="0">
                              <a:latin typeface="Cambria Math" panose="02040503050406030204" pitchFamily="18" charset="0"/>
                            </a:rPr>
                            <m:t>𝐿</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arctan</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e>
                              </m:d>
                            </m:e>
                          </m:func>
                        </m:num>
                        <m:den>
                          <m:r>
                            <a:rPr lang="en-US" sz="2400" b="0" i="1" smtClean="0">
                              <a:latin typeface="Cambria Math" panose="02040503050406030204" pitchFamily="18" charset="0"/>
                            </a:rPr>
                            <m:t>𝑢</m:t>
                          </m:r>
                        </m:den>
                      </m:f>
                    </m:oMath>
                  </m:oMathPara>
                </a14:m>
                <a:endParaRPr lang="en-US" sz="2400" dirty="0"/>
              </a:p>
            </p:txBody>
          </p:sp>
        </mc:Choice>
        <mc:Fallback>
          <p:sp>
            <p:nvSpPr>
              <p:cNvPr id="31" name="TextBox 30">
                <a:extLst>
                  <a:ext uri="{FF2B5EF4-FFF2-40B4-BE49-F238E27FC236}">
                    <a16:creationId xmlns:a16="http://schemas.microsoft.com/office/drawing/2014/main" id="{C3F348FB-22B9-4B49-8CD0-104DA598FEDF}"/>
                  </a:ext>
                </a:extLst>
              </p:cNvPr>
              <p:cNvSpPr txBox="1">
                <a:spLocks noRot="1" noChangeAspect="1" noMove="1" noResize="1" noEditPoints="1" noAdjustHandles="1" noChangeArrowheads="1" noChangeShapeType="1" noTextEdit="1"/>
              </p:cNvSpPr>
              <p:nvPr/>
            </p:nvSpPr>
            <p:spPr>
              <a:xfrm>
                <a:off x="2212791" y="4922001"/>
                <a:ext cx="2054409" cy="716799"/>
              </a:xfrm>
              <a:prstGeom prst="rect">
                <a:avLst/>
              </a:prstGeom>
              <a:blipFill>
                <a:blip r:embed="rId9"/>
                <a:stretch>
                  <a:fillRect l="-1227" b="-877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3B68E3AE-D79E-2B49-9E9F-2376BC1D6C5B}"/>
                  </a:ext>
                </a:extLst>
              </p:cNvPr>
              <p:cNvSpPr txBox="1"/>
              <p:nvPr/>
            </p:nvSpPr>
            <p:spPr>
              <a:xfrm>
                <a:off x="4572000" y="5052475"/>
                <a:ext cx="241348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𝑢</m:t>
                      </m:r>
                      <m:r>
                        <a:rPr lang="en-US" sz="2800" b="0" i="0" smtClean="0">
                          <a:latin typeface="Cambria Math" panose="02040503050406030204" pitchFamily="18" charset="0"/>
                        </a:rPr>
                        <m:t>=</m:t>
                      </m:r>
                      <m:r>
                        <m:rPr>
                          <m:sty m:val="p"/>
                        </m:rPr>
                        <a:rPr lang="en-US" sz="2800" b="0" i="0" smtClean="0">
                          <a:latin typeface="Cambria Math" panose="02040503050406030204" pitchFamily="18" charset="0"/>
                        </a:rPr>
                        <m:t>f</m:t>
                      </m:r>
                      <m:r>
                        <a:rPr lang="en-US" sz="2800" b="0" i="0" smtClean="0">
                          <a:latin typeface="Cambria Math" panose="02040503050406030204" pitchFamily="18" charset="0"/>
                        </a:rPr>
                        <m:t>(</m:t>
                      </m:r>
                      <m:r>
                        <m:rPr>
                          <m:sty m:val="p"/>
                        </m:rPr>
                        <a:rPr lang="en-US" sz="2800" b="0" i="0" smtClean="0">
                          <a:latin typeface="Cambria Math" panose="02040503050406030204" pitchFamily="18" charset="0"/>
                        </a:rPr>
                        <m:t>Γ</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𝜅</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 </m:t>
                      </m:r>
                      <m:r>
                        <a:rPr lang="en-US" sz="2800" b="0" i="1" smtClean="0">
                          <a:latin typeface="Cambria Math" panose="02040503050406030204" pitchFamily="18" charset="0"/>
                        </a:rPr>
                        <m:t>)</m:t>
                      </m:r>
                    </m:oMath>
                  </m:oMathPara>
                </a14:m>
                <a:endParaRPr lang="en-US" sz="2800" dirty="0"/>
              </a:p>
            </p:txBody>
          </p:sp>
        </mc:Choice>
        <mc:Fallback>
          <p:sp>
            <p:nvSpPr>
              <p:cNvPr id="33" name="TextBox 32">
                <a:extLst>
                  <a:ext uri="{FF2B5EF4-FFF2-40B4-BE49-F238E27FC236}">
                    <a16:creationId xmlns:a16="http://schemas.microsoft.com/office/drawing/2014/main" id="{3B68E3AE-D79E-2B49-9E9F-2376BC1D6C5B}"/>
                  </a:ext>
                </a:extLst>
              </p:cNvPr>
              <p:cNvSpPr txBox="1">
                <a:spLocks noRot="1" noChangeAspect="1" noMove="1" noResize="1" noEditPoints="1" noAdjustHandles="1" noChangeArrowheads="1" noChangeShapeType="1" noTextEdit="1"/>
              </p:cNvSpPr>
              <p:nvPr/>
            </p:nvSpPr>
            <p:spPr>
              <a:xfrm>
                <a:off x="4572000" y="5052475"/>
                <a:ext cx="2413481" cy="430887"/>
              </a:xfrm>
              <a:prstGeom prst="rect">
                <a:avLst/>
              </a:prstGeom>
              <a:blipFill>
                <a:blip r:embed="rId10"/>
                <a:stretch>
                  <a:fillRect l="-1579" t="-5714" r="-4737" b="-34286"/>
                </a:stretch>
              </a:blipFill>
            </p:spPr>
            <p:txBody>
              <a:bodyPr/>
              <a:lstStyle/>
              <a:p>
                <a:r>
                  <a:rPr lang="en-US">
                    <a:noFill/>
                  </a:rPr>
                  <a:t> </a:t>
                </a:r>
              </a:p>
            </p:txBody>
          </p:sp>
        </mc:Fallback>
      </mc:AlternateContent>
      <p:pic>
        <p:nvPicPr>
          <p:cNvPr id="20" name="Picture 19">
            <a:extLst>
              <a:ext uri="{FF2B5EF4-FFF2-40B4-BE49-F238E27FC236}">
                <a16:creationId xmlns:a16="http://schemas.microsoft.com/office/drawing/2014/main" id="{64D4125C-5306-2347-BB13-A8E0184A9822}"/>
              </a:ext>
            </a:extLst>
          </p:cNvPr>
          <p:cNvPicPr>
            <a:picLocks noChangeAspect="1"/>
          </p:cNvPicPr>
          <p:nvPr/>
        </p:nvPicPr>
        <p:blipFill>
          <a:blip r:embed="rId11"/>
          <a:stretch>
            <a:fillRect/>
          </a:stretch>
        </p:blipFill>
        <p:spPr>
          <a:xfrm>
            <a:off x="6958316" y="3612092"/>
            <a:ext cx="2223784" cy="2344743"/>
          </a:xfrm>
          <a:prstGeom prst="rect">
            <a:avLst/>
          </a:prstGeom>
        </p:spPr>
      </p:pic>
      <p:sp>
        <p:nvSpPr>
          <p:cNvPr id="5" name="TextBox 4">
            <a:extLst>
              <a:ext uri="{FF2B5EF4-FFF2-40B4-BE49-F238E27FC236}">
                <a16:creationId xmlns:a16="http://schemas.microsoft.com/office/drawing/2014/main" id="{8528C291-CE39-1343-912B-E34929CB5A1F}"/>
              </a:ext>
            </a:extLst>
          </p:cNvPr>
          <p:cNvSpPr txBox="1"/>
          <p:nvPr/>
        </p:nvSpPr>
        <p:spPr>
          <a:xfrm>
            <a:off x="7391400" y="5956835"/>
            <a:ext cx="1600200" cy="369332"/>
          </a:xfrm>
          <a:prstGeom prst="rect">
            <a:avLst/>
          </a:prstGeom>
          <a:noFill/>
        </p:spPr>
        <p:txBody>
          <a:bodyPr wrap="square" rtlCol="0">
            <a:spAutoFit/>
          </a:bodyPr>
          <a:lstStyle/>
          <a:p>
            <a:r>
              <a:rPr lang="en-US" b="1" dirty="0"/>
              <a:t>k + k’ +k’’ = G</a:t>
            </a:r>
          </a:p>
        </p:txBody>
      </p:sp>
    </p:spTree>
    <p:extLst>
      <p:ext uri="{BB962C8B-B14F-4D97-AF65-F5344CB8AC3E}">
        <p14:creationId xmlns:p14="http://schemas.microsoft.com/office/powerpoint/2010/main" val="15706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7" grpId="0"/>
      <p:bldP spid="30" grpId="0" animBg="1"/>
      <p:bldP spid="31"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B175E9-7595-3E47-9FB6-89F1FF9D759C}"/>
              </a:ext>
            </a:extLst>
          </p:cNvPr>
          <p:cNvSpPr>
            <a:spLocks noGrp="1"/>
          </p:cNvSpPr>
          <p:nvPr>
            <p:ph type="sldNum" sz="quarter" idx="12"/>
          </p:nvPr>
        </p:nvSpPr>
        <p:spPr/>
        <p:txBody>
          <a:bodyPr/>
          <a:lstStyle/>
          <a:p>
            <a:fld id="{0624AEE6-E942-4F5C-A610-97CA4B6B6DBA}" type="slidenum">
              <a:rPr lang="en-US" smtClean="0"/>
              <a:pPr/>
              <a:t>4</a:t>
            </a:fld>
            <a:endParaRPr lang="en-US"/>
          </a:p>
        </p:txBody>
      </p:sp>
      <p:sp>
        <p:nvSpPr>
          <p:cNvPr id="3" name="Text Box 4">
            <a:extLst>
              <a:ext uri="{FF2B5EF4-FFF2-40B4-BE49-F238E27FC236}">
                <a16:creationId xmlns:a16="http://schemas.microsoft.com/office/drawing/2014/main" id="{0C1C9408-7096-6740-9BBA-3CE1C61FB077}"/>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Point Defect Perturbation</a:t>
            </a:r>
          </a:p>
        </p:txBody>
      </p:sp>
      <p:pic>
        <p:nvPicPr>
          <p:cNvPr id="6" name="Picture 5">
            <a:extLst>
              <a:ext uri="{FF2B5EF4-FFF2-40B4-BE49-F238E27FC236}">
                <a16:creationId xmlns:a16="http://schemas.microsoft.com/office/drawing/2014/main" id="{AE1C882B-883F-8344-BD8C-9029E10A8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032" y="3886200"/>
            <a:ext cx="6788149" cy="2291960"/>
          </a:xfrm>
          <a:prstGeom prst="rect">
            <a:avLst/>
          </a:prstGeom>
        </p:spPr>
      </p:pic>
      <p:pic>
        <p:nvPicPr>
          <p:cNvPr id="8" name="Picture 7">
            <a:extLst>
              <a:ext uri="{FF2B5EF4-FFF2-40B4-BE49-F238E27FC236}">
                <a16:creationId xmlns:a16="http://schemas.microsoft.com/office/drawing/2014/main" id="{1C318E16-51CF-CE4A-85D0-8D0F624029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049" y="609600"/>
            <a:ext cx="8006116" cy="1954134"/>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0C8E53A-92C4-954D-9158-40EFBA7C827E}"/>
                  </a:ext>
                </a:extLst>
              </p:cNvPr>
              <p:cNvSpPr txBox="1"/>
              <p:nvPr/>
            </p:nvSpPr>
            <p:spPr>
              <a:xfrm>
                <a:off x="3124200" y="2514600"/>
                <a:ext cx="533400" cy="33855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200" b="0" i="0" smtClean="0">
                          <a:latin typeface="Cambria Math" panose="02040503050406030204" pitchFamily="18" charset="0"/>
                        </a:rPr>
                        <m:t>Δ</m:t>
                      </m:r>
                      <m:r>
                        <a:rPr lang="en-US" sz="2200" b="0" i="1" smtClean="0">
                          <a:latin typeface="Cambria Math" panose="02040503050406030204" pitchFamily="18" charset="0"/>
                        </a:rPr>
                        <m:t>𝑀</m:t>
                      </m:r>
                    </m:oMath>
                  </m:oMathPara>
                </a14:m>
                <a:endParaRPr lang="en-US" sz="2200" dirty="0"/>
              </a:p>
            </p:txBody>
          </p:sp>
        </mc:Choice>
        <mc:Fallback xmlns="">
          <p:sp>
            <p:nvSpPr>
              <p:cNvPr id="9" name="TextBox 8">
                <a:extLst>
                  <a:ext uri="{FF2B5EF4-FFF2-40B4-BE49-F238E27FC236}">
                    <a16:creationId xmlns:a16="http://schemas.microsoft.com/office/drawing/2014/main" id="{70C8E53A-92C4-954D-9158-40EFBA7C827E}"/>
                  </a:ext>
                </a:extLst>
              </p:cNvPr>
              <p:cNvSpPr txBox="1">
                <a:spLocks noRot="1" noChangeAspect="1" noMove="1" noResize="1" noEditPoints="1" noAdjustHandles="1" noChangeArrowheads="1" noChangeShapeType="1" noTextEdit="1"/>
              </p:cNvSpPr>
              <p:nvPr/>
            </p:nvSpPr>
            <p:spPr>
              <a:xfrm>
                <a:off x="3124200" y="2514600"/>
                <a:ext cx="533400" cy="338554"/>
              </a:xfrm>
              <a:prstGeom prst="rect">
                <a:avLst/>
              </a:prstGeom>
              <a:blipFill>
                <a:blip r:embed="rId5"/>
                <a:stretch>
                  <a:fillRect l="-6977" r="-4651"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17BD254-E022-4149-A637-983A9EE64528}"/>
                  </a:ext>
                </a:extLst>
              </p:cNvPr>
              <p:cNvSpPr txBox="1"/>
              <p:nvPr/>
            </p:nvSpPr>
            <p:spPr>
              <a:xfrm>
                <a:off x="5105400" y="2514600"/>
                <a:ext cx="533400" cy="33855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200" b="0" i="0" smtClean="0">
                          <a:latin typeface="Cambria Math" panose="02040503050406030204" pitchFamily="18" charset="0"/>
                        </a:rPr>
                        <m:t>ΔK</m:t>
                      </m:r>
                    </m:oMath>
                  </m:oMathPara>
                </a14:m>
                <a:endParaRPr lang="en-US" sz="2200" dirty="0"/>
              </a:p>
            </p:txBody>
          </p:sp>
        </mc:Choice>
        <mc:Fallback xmlns="">
          <p:sp>
            <p:nvSpPr>
              <p:cNvPr id="10" name="TextBox 9">
                <a:extLst>
                  <a:ext uri="{FF2B5EF4-FFF2-40B4-BE49-F238E27FC236}">
                    <a16:creationId xmlns:a16="http://schemas.microsoft.com/office/drawing/2014/main" id="{817BD254-E022-4149-A637-983A9EE64528}"/>
                  </a:ext>
                </a:extLst>
              </p:cNvPr>
              <p:cNvSpPr txBox="1">
                <a:spLocks noRot="1" noChangeAspect="1" noMove="1" noResize="1" noEditPoints="1" noAdjustHandles="1" noChangeArrowheads="1" noChangeShapeType="1" noTextEdit="1"/>
              </p:cNvSpPr>
              <p:nvPr/>
            </p:nvSpPr>
            <p:spPr>
              <a:xfrm>
                <a:off x="5105400" y="2514600"/>
                <a:ext cx="533400" cy="338554"/>
              </a:xfrm>
              <a:prstGeom prst="rect">
                <a:avLst/>
              </a:prstGeom>
              <a:blipFill>
                <a:blip r:embed="rId6"/>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7FBC2EC-2211-B744-BF86-88D8F641AB04}"/>
                  </a:ext>
                </a:extLst>
              </p:cNvPr>
              <p:cNvSpPr txBox="1"/>
              <p:nvPr/>
            </p:nvSpPr>
            <p:spPr>
              <a:xfrm>
                <a:off x="7315200" y="2514600"/>
                <a:ext cx="533400" cy="33855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200" b="0" i="0" smtClean="0">
                          <a:latin typeface="Cambria Math" panose="02040503050406030204" pitchFamily="18" charset="0"/>
                        </a:rPr>
                        <m:t>ΔR</m:t>
                      </m:r>
                    </m:oMath>
                  </m:oMathPara>
                </a14:m>
                <a:endParaRPr lang="en-US" sz="2200" dirty="0"/>
              </a:p>
            </p:txBody>
          </p:sp>
        </mc:Choice>
        <mc:Fallback xmlns="">
          <p:sp>
            <p:nvSpPr>
              <p:cNvPr id="11" name="TextBox 10">
                <a:extLst>
                  <a:ext uri="{FF2B5EF4-FFF2-40B4-BE49-F238E27FC236}">
                    <a16:creationId xmlns:a16="http://schemas.microsoft.com/office/drawing/2014/main" id="{37FBC2EC-2211-B744-BF86-88D8F641AB04}"/>
                  </a:ext>
                </a:extLst>
              </p:cNvPr>
              <p:cNvSpPr txBox="1">
                <a:spLocks noRot="1" noChangeAspect="1" noMove="1" noResize="1" noEditPoints="1" noAdjustHandles="1" noChangeArrowheads="1" noChangeShapeType="1" noTextEdit="1"/>
              </p:cNvSpPr>
              <p:nvPr/>
            </p:nvSpPr>
            <p:spPr>
              <a:xfrm>
                <a:off x="7315200" y="2514600"/>
                <a:ext cx="533400" cy="338554"/>
              </a:xfrm>
              <a:prstGeom prst="rect">
                <a:avLst/>
              </a:prstGeom>
              <a:blipFill>
                <a:blip r:embed="rId7"/>
                <a:stretch>
                  <a:fillRect b="-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69023FE-2180-8843-A8EB-8F6FE6C9869F}"/>
                  </a:ext>
                </a:extLst>
              </p:cNvPr>
              <p:cNvSpPr txBox="1"/>
              <p:nvPr/>
            </p:nvSpPr>
            <p:spPr>
              <a:xfrm>
                <a:off x="1447800" y="3051638"/>
                <a:ext cx="6941168" cy="9107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𝑘</m:t>
                          </m:r>
                        </m:sub>
                        <m:sup/>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𝑘</m:t>
                                  </m:r>
                                </m:sub>
                                <m:sup>
                                  <m:r>
                                    <a:rPr lang="en-US" i="1">
                                      <a:latin typeface="Cambria Math" panose="02040503050406030204" pitchFamily="18" charset="0"/>
                                    </a:rPr>
                                    <m:t>2</m:t>
                                  </m:r>
                                </m:sup>
                              </m:sSubSup>
                            </m:num>
                            <m:den>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𝑘</m:t>
                                  </m:r>
                                </m:sub>
                              </m:sSub>
                            </m:den>
                          </m:f>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𝑗</m:t>
                          </m:r>
                        </m:sub>
                        <m:sup/>
                        <m:e>
                          <m:sSubSup>
                            <m:sSubSupPr>
                              <m:ctrlPr>
                                <a:rPr lang="en-US" b="0" i="1" smtClean="0">
                                  <a:latin typeface="Cambria Math" panose="02040503050406030204" pitchFamily="18" charset="0"/>
                                </a:rPr>
                              </m:ctrlPr>
                            </m:sSubSup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𝑥𝑦</m:t>
                                  </m:r>
                                </m:sub>
                                <m:sup/>
                                <m:e>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Φ</m:t>
                                      </m:r>
                                    </m:e>
                                    <m:sub>
                                      <m:r>
                                        <a:rPr lang="en-US" b="0" i="1" smtClean="0">
                                          <a:latin typeface="Cambria Math" panose="02040503050406030204" pitchFamily="18" charset="0"/>
                                        </a:rPr>
                                        <m:t>𝑖𝑗</m:t>
                                      </m:r>
                                    </m:sub>
                                    <m:sup>
                                      <m:r>
                                        <m:rPr>
                                          <m:sty m:val="p"/>
                                        </m:rPr>
                                        <a:rPr lang="en-US" b="0" i="0" smtClean="0">
                                          <a:latin typeface="Cambria Math" panose="02040503050406030204" pitchFamily="18" charset="0"/>
                                        </a:rPr>
                                        <m:t>xy</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𝑖</m:t>
                                      </m:r>
                                    </m:sub>
                                    <m:sup>
                                      <m:r>
                                        <a:rPr lang="en-US" b="0" i="1" smtClean="0">
                                          <a:latin typeface="Cambria Math" panose="02040503050406030204" pitchFamily="18" charset="0"/>
                                        </a:rPr>
                                        <m:t>𝑥</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𝑗</m:t>
                                      </m:r>
                                    </m:sub>
                                    <m:sup>
                                      <m:r>
                                        <a:rPr lang="en-US" b="0" i="1" smtClean="0">
                                          <a:latin typeface="Cambria Math" panose="02040503050406030204" pitchFamily="18" charset="0"/>
                                        </a:rPr>
                                        <m:t>𝑦</m:t>
                                      </m:r>
                                    </m:sup>
                                  </m:sSubSup>
                                </m:e>
                              </m:nary>
                            </m:e>
                            <m:sub/>
                            <m:sup/>
                          </m:sSubSup>
                        </m:e>
                      </m:nary>
                      <m:r>
                        <a:rPr lang="en-US" b="0" i="1" smtClean="0">
                          <a:latin typeface="Cambria Math" panose="02040503050406030204" pitchFamily="18" charset="0"/>
                        </a:rPr>
                        <m:t>+ </m:t>
                      </m:r>
                      <m:nary>
                        <m:naryPr>
                          <m:chr m:val="∑"/>
                          <m:supHide m:val="on"/>
                          <m:ctrlPr>
                            <a:rPr lang="en-US" i="1">
                              <a:latin typeface="Cambria Math" panose="02040503050406030204" pitchFamily="18" charset="0"/>
                            </a:rPr>
                          </m:ctrlPr>
                        </m:naryPr>
                        <m:sub>
                          <m:r>
                            <a:rPr lang="en-US" b="0" i="1" smtClean="0">
                              <a:latin typeface="Cambria Math" panose="02040503050406030204" pitchFamily="18" charset="0"/>
                            </a:rPr>
                            <m:t>𝑖𝑗𝑘</m:t>
                          </m:r>
                        </m:sub>
                        <m:sup/>
                        <m:e>
                          <m:sSubSup>
                            <m:sSubSupPr>
                              <m:ctrlPr>
                                <a:rPr lang="en-US" i="1">
                                  <a:latin typeface="Cambria Math" panose="02040503050406030204" pitchFamily="18" charset="0"/>
                                </a:rPr>
                              </m:ctrlPr>
                            </m:sSubSup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𝑥𝑦</m:t>
                                  </m:r>
                                  <m:r>
                                    <a:rPr lang="en-US" b="0" i="1" smtClean="0">
                                      <a:latin typeface="Cambria Math" panose="02040503050406030204" pitchFamily="18" charset="0"/>
                                    </a:rPr>
                                    <m:t>𝑧</m:t>
                                  </m:r>
                                </m:sub>
                                <m:sup/>
                                <m:e>
                                  <m:sSubSup>
                                    <m:sSubSupPr>
                                      <m:ctrlPr>
                                        <a:rPr lang="en-US" i="1">
                                          <a:latin typeface="Cambria Math" panose="02040503050406030204" pitchFamily="18" charset="0"/>
                                        </a:rPr>
                                      </m:ctrlPr>
                                    </m:sSubSupPr>
                                    <m:e>
                                      <m:r>
                                        <m:rPr>
                                          <m:sty m:val="p"/>
                                        </m:rPr>
                                        <a:rPr lang="en-US">
                                          <a:latin typeface="Cambria Math" panose="02040503050406030204" pitchFamily="18" charset="0"/>
                                        </a:rPr>
                                        <m:t>Φ</m:t>
                                      </m:r>
                                    </m:e>
                                    <m:sub>
                                      <m:r>
                                        <a:rPr lang="en-US" b="0" i="1" smtClean="0">
                                          <a:latin typeface="Cambria Math" panose="02040503050406030204" pitchFamily="18" charset="0"/>
                                        </a:rPr>
                                        <m:t>𝑖𝑗𝑘</m:t>
                                      </m:r>
                                    </m:sub>
                                    <m:sup>
                                      <m:r>
                                        <m:rPr>
                                          <m:sty m:val="p"/>
                                        </m:rPr>
                                        <a:rPr lang="en-US">
                                          <a:latin typeface="Cambria Math" panose="02040503050406030204" pitchFamily="18" charset="0"/>
                                        </a:rPr>
                                        <m:t>xy</m:t>
                                      </m:r>
                                      <m:r>
                                        <m:rPr>
                                          <m:sty m:val="p"/>
                                        </m:rPr>
                                        <a:rPr lang="en-US" b="0" i="0" smtClean="0">
                                          <a:latin typeface="Cambria Math" panose="02040503050406030204" pitchFamily="18" charset="0"/>
                                        </a:rPr>
                                        <m:t>z</m:t>
                                      </m:r>
                                    </m:sup>
                                  </m:sSubSup>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b="0" i="1" smtClean="0">
                                          <a:latin typeface="Cambria Math" panose="02040503050406030204" pitchFamily="18" charset="0"/>
                                        </a:rPr>
                                        <m:t>𝑖</m:t>
                                      </m:r>
                                    </m:sub>
                                    <m:sup>
                                      <m:r>
                                        <a:rPr lang="en-US" i="1">
                                          <a:latin typeface="Cambria Math" panose="02040503050406030204" pitchFamily="18" charset="0"/>
                                        </a:rPr>
                                        <m:t>𝑥</m:t>
                                      </m:r>
                                    </m:sup>
                                  </m:sSubSup>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b="0" i="1" smtClean="0">
                                          <a:latin typeface="Cambria Math" panose="02040503050406030204" pitchFamily="18" charset="0"/>
                                        </a:rPr>
                                        <m:t>𝑗</m:t>
                                      </m:r>
                                    </m:sub>
                                    <m:sup>
                                      <m:r>
                                        <a:rPr lang="en-US" i="1">
                                          <a:latin typeface="Cambria Math" panose="02040503050406030204" pitchFamily="18" charset="0"/>
                                        </a:rPr>
                                        <m:t>𝑦</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𝑘</m:t>
                                      </m:r>
                                    </m:sub>
                                    <m:sup>
                                      <m:r>
                                        <a:rPr lang="en-US" b="0" i="1" smtClean="0">
                                          <a:latin typeface="Cambria Math" panose="02040503050406030204" pitchFamily="18" charset="0"/>
                                        </a:rPr>
                                        <m:t>𝑧</m:t>
                                      </m:r>
                                    </m:sup>
                                  </m:sSubSup>
                                </m:e>
                              </m:nary>
                              <m:r>
                                <a:rPr lang="en-US" b="0" i="1" smtClean="0">
                                  <a:latin typeface="Cambria Math" panose="02040503050406030204" pitchFamily="18" charset="0"/>
                                </a:rPr>
                                <m:t> </m:t>
                              </m:r>
                            </m:e>
                            <m:sub/>
                            <m:sup/>
                          </m:sSubSup>
                        </m:e>
                      </m:nary>
                    </m:oMath>
                  </m:oMathPara>
                </a14:m>
                <a:endParaRPr lang="en-US" dirty="0"/>
              </a:p>
            </p:txBody>
          </p:sp>
        </mc:Choice>
        <mc:Fallback xmlns="">
          <p:sp>
            <p:nvSpPr>
              <p:cNvPr id="13" name="TextBox 12">
                <a:extLst>
                  <a:ext uri="{FF2B5EF4-FFF2-40B4-BE49-F238E27FC236}">
                    <a16:creationId xmlns:a16="http://schemas.microsoft.com/office/drawing/2014/main" id="{D69023FE-2180-8843-A8EB-8F6FE6C9869F}"/>
                  </a:ext>
                </a:extLst>
              </p:cNvPr>
              <p:cNvSpPr txBox="1">
                <a:spLocks noRot="1" noChangeAspect="1" noMove="1" noResize="1" noEditPoints="1" noAdjustHandles="1" noChangeArrowheads="1" noChangeShapeType="1" noTextEdit="1"/>
              </p:cNvSpPr>
              <p:nvPr/>
            </p:nvSpPr>
            <p:spPr>
              <a:xfrm>
                <a:off x="1447800" y="3051638"/>
                <a:ext cx="6941168" cy="910762"/>
              </a:xfrm>
              <a:prstGeom prst="rect">
                <a:avLst/>
              </a:prstGeom>
              <a:blipFill>
                <a:blip r:embed="rId8"/>
                <a:stretch>
                  <a:fillRect t="-94444" b="-137500"/>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D7195A0-152E-654B-A795-CCE3230583FB}"/>
              </a:ext>
            </a:extLst>
          </p:cNvPr>
          <p:cNvCxnSpPr>
            <a:cxnSpLocks/>
          </p:cNvCxnSpPr>
          <p:nvPr/>
        </p:nvCxnSpPr>
        <p:spPr>
          <a:xfrm flipV="1">
            <a:off x="2971800" y="2853154"/>
            <a:ext cx="457200" cy="28312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4AA0D886-34EE-A840-A4A2-6EEB9AB488D7}"/>
              </a:ext>
            </a:extLst>
          </p:cNvPr>
          <p:cNvCxnSpPr>
            <a:cxnSpLocks/>
          </p:cNvCxnSpPr>
          <p:nvPr/>
        </p:nvCxnSpPr>
        <p:spPr>
          <a:xfrm flipV="1">
            <a:off x="6553200" y="2768516"/>
            <a:ext cx="762000" cy="54514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8385CC12-7D6C-D34C-A07F-857543C6634C}"/>
              </a:ext>
            </a:extLst>
          </p:cNvPr>
          <p:cNvCxnSpPr>
            <a:cxnSpLocks/>
          </p:cNvCxnSpPr>
          <p:nvPr/>
        </p:nvCxnSpPr>
        <p:spPr>
          <a:xfrm flipV="1">
            <a:off x="4419600" y="2758108"/>
            <a:ext cx="762000" cy="54514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34738D8E-B4C8-FD4A-95FF-A2795103631A}"/>
              </a:ext>
            </a:extLst>
          </p:cNvPr>
          <p:cNvSpPr/>
          <p:nvPr/>
        </p:nvSpPr>
        <p:spPr>
          <a:xfrm>
            <a:off x="1790700" y="6146576"/>
            <a:ext cx="5791200" cy="276999"/>
          </a:xfrm>
          <a:prstGeom prst="rect">
            <a:avLst/>
          </a:prstGeom>
        </p:spPr>
        <p:txBody>
          <a:bodyPr wrap="square">
            <a:spAutoFit/>
          </a:bodyPr>
          <a:lstStyle/>
          <a:p>
            <a:pPr marL="406400" indent="-406400"/>
            <a:r>
              <a:rPr lang="en-US" sz="1200" dirty="0"/>
              <a:t>F. </a:t>
            </a:r>
            <a:r>
              <a:rPr lang="en-US" sz="1200" dirty="0" err="1"/>
              <a:t>Körmann</a:t>
            </a:r>
            <a:r>
              <a:rPr lang="en-US" sz="1200" dirty="0"/>
              <a:t>, Y. Ikeda, B. Grabowski, and M. H. F. </a:t>
            </a:r>
            <a:r>
              <a:rPr lang="en-US" sz="1200" dirty="0" err="1"/>
              <a:t>Sluiter</a:t>
            </a:r>
            <a:r>
              <a:rPr lang="en-US" sz="1200" dirty="0"/>
              <a:t>, </a:t>
            </a:r>
            <a:r>
              <a:rPr lang="en-US" sz="1200" i="1" dirty="0" err="1"/>
              <a:t>npj</a:t>
            </a:r>
            <a:r>
              <a:rPr lang="en-US" sz="1200" i="1" dirty="0"/>
              <a:t> </a:t>
            </a:r>
            <a:r>
              <a:rPr lang="en-US" sz="1200" i="1" dirty="0" err="1"/>
              <a:t>Comput</a:t>
            </a:r>
            <a:r>
              <a:rPr lang="en-US" sz="1200" i="1" dirty="0"/>
              <a:t>. Mater</a:t>
            </a:r>
            <a:r>
              <a:rPr lang="en-US" sz="1200" b="1" i="1" dirty="0"/>
              <a:t>.</a:t>
            </a:r>
            <a:r>
              <a:rPr lang="en-US" sz="1200" b="1" dirty="0"/>
              <a:t>,(3),</a:t>
            </a:r>
            <a:r>
              <a:rPr lang="en-US" sz="1200" dirty="0"/>
              <a:t> 36, 2017.</a:t>
            </a:r>
            <a:endParaRPr lang="en-US" sz="1200" dirty="0">
              <a:effectLst/>
            </a:endParaRPr>
          </a:p>
        </p:txBody>
      </p:sp>
    </p:spTree>
    <p:extLst>
      <p:ext uri="{BB962C8B-B14F-4D97-AF65-F5344CB8AC3E}">
        <p14:creationId xmlns:p14="http://schemas.microsoft.com/office/powerpoint/2010/main" val="2325313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97308D-A676-3C4C-81F1-757B9EE3791F}"/>
              </a:ext>
            </a:extLst>
          </p:cNvPr>
          <p:cNvSpPr txBox="1"/>
          <p:nvPr/>
        </p:nvSpPr>
        <p:spPr>
          <a:xfrm>
            <a:off x="1631556" y="6019800"/>
            <a:ext cx="6902844" cy="646331"/>
          </a:xfrm>
          <a:prstGeom prst="rect">
            <a:avLst/>
          </a:prstGeom>
          <a:noFill/>
        </p:spPr>
        <p:txBody>
          <a:bodyPr wrap="square" rtlCol="0">
            <a:spAutoFit/>
          </a:bodyPr>
          <a:lstStyle/>
          <a:p>
            <a:r>
              <a:rPr lang="en-US" dirty="0"/>
              <a:t>E. S. </a:t>
            </a:r>
            <a:r>
              <a:rPr lang="en-US" dirty="0" err="1"/>
              <a:t>Toberer</a:t>
            </a:r>
            <a:r>
              <a:rPr lang="en-US" dirty="0"/>
              <a:t>, et al., </a:t>
            </a:r>
            <a:r>
              <a:rPr lang="en-US" i="1" dirty="0"/>
              <a:t>J. Mater. Chem.</a:t>
            </a:r>
            <a:r>
              <a:rPr lang="en-US" dirty="0"/>
              <a:t>, </a:t>
            </a:r>
            <a:r>
              <a:rPr lang="en-US" b="1" dirty="0"/>
              <a:t>21</a:t>
            </a:r>
            <a:r>
              <a:rPr lang="en-US" dirty="0"/>
              <a:t>, 15843–15852 (2011).</a:t>
            </a:r>
          </a:p>
          <a:p>
            <a:endParaRPr lang="en-US" dirty="0"/>
          </a:p>
        </p:txBody>
      </p:sp>
      <p:sp>
        <p:nvSpPr>
          <p:cNvPr id="2" name="Slide Number Placeholder 1">
            <a:extLst>
              <a:ext uri="{FF2B5EF4-FFF2-40B4-BE49-F238E27FC236}">
                <a16:creationId xmlns:a16="http://schemas.microsoft.com/office/drawing/2014/main" id="{7D807651-347E-0543-8D55-65B6C1A36CD0}"/>
              </a:ext>
            </a:extLst>
          </p:cNvPr>
          <p:cNvSpPr>
            <a:spLocks noGrp="1"/>
          </p:cNvSpPr>
          <p:nvPr>
            <p:ph type="sldNum" sz="quarter" idx="12"/>
          </p:nvPr>
        </p:nvSpPr>
        <p:spPr/>
        <p:txBody>
          <a:bodyPr/>
          <a:lstStyle/>
          <a:p>
            <a:fld id="{0624AEE6-E942-4F5C-A610-97CA4B6B6DBA}" type="slidenum">
              <a:rPr lang="en-US" smtClean="0"/>
              <a:pPr/>
              <a:t>5</a:t>
            </a:fld>
            <a:endParaRPr lang="en-US"/>
          </a:p>
        </p:txBody>
      </p:sp>
      <p:sp>
        <p:nvSpPr>
          <p:cNvPr id="4" name="Text Box 4">
            <a:extLst>
              <a:ext uri="{FF2B5EF4-FFF2-40B4-BE49-F238E27FC236}">
                <a16:creationId xmlns:a16="http://schemas.microsoft.com/office/drawing/2014/main" id="{7C153188-8502-2E42-A5E6-C2D6A926492D}"/>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Stated Assumptions of the Model</a:t>
            </a:r>
          </a:p>
        </p:txBody>
      </p:sp>
      <p:sp>
        <p:nvSpPr>
          <p:cNvPr id="5" name="TextBox 4">
            <a:extLst>
              <a:ext uri="{FF2B5EF4-FFF2-40B4-BE49-F238E27FC236}">
                <a16:creationId xmlns:a16="http://schemas.microsoft.com/office/drawing/2014/main" id="{28B41923-9B59-0549-A0F1-512FEE7950A9}"/>
              </a:ext>
            </a:extLst>
          </p:cNvPr>
          <p:cNvSpPr txBox="1"/>
          <p:nvPr/>
        </p:nvSpPr>
        <p:spPr>
          <a:xfrm>
            <a:off x="5609410" y="1219200"/>
            <a:ext cx="2362200" cy="400110"/>
          </a:xfrm>
          <a:prstGeom prst="rect">
            <a:avLst/>
          </a:prstGeom>
          <a:noFill/>
        </p:spPr>
        <p:txBody>
          <a:bodyPr wrap="square" rtlCol="0">
            <a:spAutoFit/>
          </a:bodyPr>
          <a:lstStyle/>
          <a:p>
            <a:pPr algn="ctr"/>
            <a:r>
              <a:rPr lang="en-US" sz="2000" b="1" u="sng" dirty="0"/>
              <a:t>1 Atom Per U.C.</a:t>
            </a:r>
          </a:p>
        </p:txBody>
      </p:sp>
      <p:sp>
        <p:nvSpPr>
          <p:cNvPr id="6" name="TextBox 5">
            <a:extLst>
              <a:ext uri="{FF2B5EF4-FFF2-40B4-BE49-F238E27FC236}">
                <a16:creationId xmlns:a16="http://schemas.microsoft.com/office/drawing/2014/main" id="{51436E19-9292-284D-B1EC-F04CD0176FA5}"/>
              </a:ext>
            </a:extLst>
          </p:cNvPr>
          <p:cNvSpPr txBox="1"/>
          <p:nvPr/>
        </p:nvSpPr>
        <p:spPr>
          <a:xfrm>
            <a:off x="990600" y="1044714"/>
            <a:ext cx="2759061" cy="707886"/>
          </a:xfrm>
          <a:prstGeom prst="rect">
            <a:avLst/>
          </a:prstGeom>
          <a:noFill/>
        </p:spPr>
        <p:txBody>
          <a:bodyPr wrap="square" rtlCol="0">
            <a:spAutoFit/>
          </a:bodyPr>
          <a:lstStyle/>
          <a:p>
            <a:pPr algn="ctr"/>
            <a:r>
              <a:rPr lang="en-US" sz="2000" b="1" u="sng" dirty="0"/>
              <a:t>Debye Model Dispersion</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D611ADF-B827-9741-8826-1B719D94EAC9}"/>
                  </a:ext>
                </a:extLst>
              </p:cNvPr>
              <p:cNvSpPr txBox="1"/>
              <p:nvPr/>
            </p:nvSpPr>
            <p:spPr>
              <a:xfrm>
                <a:off x="1458101" y="4715703"/>
                <a:ext cx="2047099" cy="465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𝑔</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𝑠</m:t>
                          </m:r>
                        </m:sub>
                      </m:sSub>
                    </m:oMath>
                  </m:oMathPara>
                </a14:m>
                <a:endParaRPr lang="en-US" sz="2800" dirty="0"/>
              </a:p>
            </p:txBody>
          </p:sp>
        </mc:Choice>
        <mc:Fallback>
          <p:sp>
            <p:nvSpPr>
              <p:cNvPr id="12" name="TextBox 11">
                <a:extLst>
                  <a:ext uri="{FF2B5EF4-FFF2-40B4-BE49-F238E27FC236}">
                    <a16:creationId xmlns:a16="http://schemas.microsoft.com/office/drawing/2014/main" id="{AD611ADF-B827-9741-8826-1B719D94EAC9}"/>
                  </a:ext>
                </a:extLst>
              </p:cNvPr>
              <p:cNvSpPr txBox="1">
                <a:spLocks noRot="1" noChangeAspect="1" noMove="1" noResize="1" noEditPoints="1" noAdjustHandles="1" noChangeArrowheads="1" noChangeShapeType="1" noTextEdit="1"/>
              </p:cNvSpPr>
              <p:nvPr/>
            </p:nvSpPr>
            <p:spPr>
              <a:xfrm>
                <a:off x="1458101" y="4715703"/>
                <a:ext cx="2047099" cy="465897"/>
              </a:xfrm>
              <a:prstGeom prst="rect">
                <a:avLst/>
              </a:prstGeom>
              <a:blipFill>
                <a:blip r:embed="rId3"/>
                <a:stretch>
                  <a:fillRect l="-1852" b="-18421"/>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E48E3CFB-F70B-2041-B262-CFA8329D4B41}"/>
              </a:ext>
            </a:extLst>
          </p:cNvPr>
          <p:cNvSpPr txBox="1"/>
          <p:nvPr/>
        </p:nvSpPr>
        <p:spPr>
          <a:xfrm>
            <a:off x="4953000" y="2411924"/>
            <a:ext cx="4425659" cy="369332"/>
          </a:xfrm>
          <a:prstGeom prst="rect">
            <a:avLst/>
          </a:prstGeom>
          <a:noFill/>
        </p:spPr>
        <p:txBody>
          <a:bodyPr wrap="square" rtlCol="0">
            <a:spAutoFit/>
          </a:bodyPr>
          <a:lstStyle/>
          <a:p>
            <a:r>
              <a:rPr lang="en-US" b="1" dirty="0"/>
              <a:t>Monatomic Lattice Approximation (MLA):</a:t>
            </a:r>
          </a:p>
        </p:txBody>
      </p:sp>
      <p:sp>
        <p:nvSpPr>
          <p:cNvPr id="46" name="TextBox 45">
            <a:extLst>
              <a:ext uri="{FF2B5EF4-FFF2-40B4-BE49-F238E27FC236}">
                <a16:creationId xmlns:a16="http://schemas.microsoft.com/office/drawing/2014/main" id="{5AA8545B-4AB7-324D-86DA-05766928CCB8}"/>
              </a:ext>
            </a:extLst>
          </p:cNvPr>
          <p:cNvSpPr txBox="1"/>
          <p:nvPr/>
        </p:nvSpPr>
        <p:spPr>
          <a:xfrm>
            <a:off x="5068360" y="3491064"/>
            <a:ext cx="4425659" cy="369332"/>
          </a:xfrm>
          <a:prstGeom prst="rect">
            <a:avLst/>
          </a:prstGeom>
          <a:noFill/>
        </p:spPr>
        <p:txBody>
          <a:bodyPr wrap="square" rtlCol="0">
            <a:spAutoFit/>
          </a:bodyPr>
          <a:lstStyle/>
          <a:p>
            <a:r>
              <a:rPr lang="en-US" b="1" dirty="0"/>
              <a:t>Virtual Crystal Approximation (VCA):</a:t>
            </a:r>
          </a:p>
        </p:txBody>
      </p:sp>
      <p:pic>
        <p:nvPicPr>
          <p:cNvPr id="47" name="Picture 46">
            <a:extLst>
              <a:ext uri="{FF2B5EF4-FFF2-40B4-BE49-F238E27FC236}">
                <a16:creationId xmlns:a16="http://schemas.microsoft.com/office/drawing/2014/main" id="{6FA33579-629A-C94C-816C-D4799B32A08B}"/>
              </a:ext>
            </a:extLst>
          </p:cNvPr>
          <p:cNvPicPr>
            <a:picLocks noChangeAspect="1"/>
          </p:cNvPicPr>
          <p:nvPr/>
        </p:nvPicPr>
        <p:blipFill>
          <a:blip r:embed="rId4"/>
          <a:stretch>
            <a:fillRect/>
          </a:stretch>
        </p:blipFill>
        <p:spPr>
          <a:xfrm>
            <a:off x="5357654" y="1844260"/>
            <a:ext cx="3365500" cy="342900"/>
          </a:xfrm>
          <a:prstGeom prst="rect">
            <a:avLst/>
          </a:prstGeom>
        </p:spPr>
      </p:pic>
      <p:pic>
        <p:nvPicPr>
          <p:cNvPr id="48" name="Picture 47">
            <a:extLst>
              <a:ext uri="{FF2B5EF4-FFF2-40B4-BE49-F238E27FC236}">
                <a16:creationId xmlns:a16="http://schemas.microsoft.com/office/drawing/2014/main" id="{15B9EC56-200A-D044-AD7C-FE2D0BF30897}"/>
              </a:ext>
            </a:extLst>
          </p:cNvPr>
          <p:cNvPicPr>
            <a:picLocks noChangeAspect="1"/>
          </p:cNvPicPr>
          <p:nvPr/>
        </p:nvPicPr>
        <p:blipFill>
          <a:blip r:embed="rId5"/>
          <a:stretch>
            <a:fillRect/>
          </a:stretch>
        </p:blipFill>
        <p:spPr>
          <a:xfrm>
            <a:off x="5467350" y="2796033"/>
            <a:ext cx="3225800" cy="609600"/>
          </a:xfrm>
          <a:prstGeom prst="rect">
            <a:avLst/>
          </a:prstGeom>
        </p:spPr>
      </p:pic>
      <p:pic>
        <p:nvPicPr>
          <p:cNvPr id="49" name="Picture 48">
            <a:extLst>
              <a:ext uri="{FF2B5EF4-FFF2-40B4-BE49-F238E27FC236}">
                <a16:creationId xmlns:a16="http://schemas.microsoft.com/office/drawing/2014/main" id="{013E8459-8B88-1A4B-8A4D-DA7D58EADE3E}"/>
              </a:ext>
            </a:extLst>
          </p:cNvPr>
          <p:cNvPicPr>
            <a:picLocks noChangeAspect="1"/>
          </p:cNvPicPr>
          <p:nvPr/>
        </p:nvPicPr>
        <p:blipFill>
          <a:blip r:embed="rId6"/>
          <a:stretch>
            <a:fillRect/>
          </a:stretch>
        </p:blipFill>
        <p:spPr>
          <a:xfrm>
            <a:off x="5397500" y="4031510"/>
            <a:ext cx="3365500" cy="342900"/>
          </a:xfrm>
          <a:prstGeom prst="rect">
            <a:avLst/>
          </a:prstGeom>
        </p:spPr>
      </p:pic>
      <p:pic>
        <p:nvPicPr>
          <p:cNvPr id="13" name="Picture 12">
            <a:extLst>
              <a:ext uri="{FF2B5EF4-FFF2-40B4-BE49-F238E27FC236}">
                <a16:creationId xmlns:a16="http://schemas.microsoft.com/office/drawing/2014/main" id="{CC64F339-D091-0646-BAA1-17C1CAB488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800" y="1735221"/>
            <a:ext cx="3962400" cy="2989179"/>
          </a:xfrm>
          <a:prstGeom prst="rect">
            <a:avLst/>
          </a:prstGeom>
        </p:spPr>
      </p:pic>
    </p:spTree>
    <p:extLst>
      <p:ext uri="{BB962C8B-B14F-4D97-AF65-F5344CB8AC3E}">
        <p14:creationId xmlns:p14="http://schemas.microsoft.com/office/powerpoint/2010/main" val="2313138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82049E-64D2-6247-BCBC-7497E8266630}"/>
              </a:ext>
            </a:extLst>
          </p:cNvPr>
          <p:cNvSpPr>
            <a:spLocks noGrp="1"/>
          </p:cNvSpPr>
          <p:nvPr>
            <p:ph type="sldNum" sz="quarter" idx="12"/>
          </p:nvPr>
        </p:nvSpPr>
        <p:spPr/>
        <p:txBody>
          <a:bodyPr/>
          <a:lstStyle/>
          <a:p>
            <a:fld id="{0624AEE6-E942-4F5C-A610-97CA4B6B6DBA}" type="slidenum">
              <a:rPr lang="en-US" smtClean="0"/>
              <a:pPr/>
              <a:t>6</a:t>
            </a:fld>
            <a:endParaRPr lang="en-US"/>
          </a:p>
        </p:txBody>
      </p:sp>
      <p:sp>
        <p:nvSpPr>
          <p:cNvPr id="4" name="Text Box 4">
            <a:extLst>
              <a:ext uri="{FF2B5EF4-FFF2-40B4-BE49-F238E27FC236}">
                <a16:creationId xmlns:a16="http://schemas.microsoft.com/office/drawing/2014/main" id="{9B7FE7B5-C9CD-9144-9DA7-2ADE1EBC6084}"/>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Dispersion Dependence</a:t>
            </a:r>
          </a:p>
        </p:txBody>
      </p:sp>
      <p:sp>
        <p:nvSpPr>
          <p:cNvPr id="5" name="TextBox 4">
            <a:extLst>
              <a:ext uri="{FF2B5EF4-FFF2-40B4-BE49-F238E27FC236}">
                <a16:creationId xmlns:a16="http://schemas.microsoft.com/office/drawing/2014/main" id="{51C5B7D6-094C-9446-B150-4CE3FE71FA98}"/>
              </a:ext>
            </a:extLst>
          </p:cNvPr>
          <p:cNvSpPr txBox="1"/>
          <p:nvPr/>
        </p:nvSpPr>
        <p:spPr>
          <a:xfrm>
            <a:off x="2140919" y="6101960"/>
            <a:ext cx="5440981" cy="461665"/>
          </a:xfrm>
          <a:prstGeom prst="rect">
            <a:avLst/>
          </a:prstGeom>
          <a:noFill/>
        </p:spPr>
        <p:txBody>
          <a:bodyPr wrap="square" rtlCol="0">
            <a:spAutoFit/>
          </a:bodyPr>
          <a:lstStyle/>
          <a:p>
            <a:r>
              <a:rPr lang="en-US" sz="1200" dirty="0"/>
              <a:t>M. T. </a:t>
            </a:r>
            <a:r>
              <a:rPr lang="en-US" sz="1200" dirty="0" err="1"/>
              <a:t>Agne</a:t>
            </a:r>
            <a:r>
              <a:rPr lang="en-US" sz="1200" dirty="0"/>
              <a:t>, R. </a:t>
            </a:r>
            <a:r>
              <a:rPr lang="en-US" sz="1200" dirty="0" err="1"/>
              <a:t>Hanus</a:t>
            </a:r>
            <a:r>
              <a:rPr lang="en-US" sz="1200" dirty="0"/>
              <a:t>, and G. J. Snyder, </a:t>
            </a:r>
            <a:r>
              <a:rPr lang="en-US" sz="1200" i="1" dirty="0"/>
              <a:t>Energy Environ. Sci.</a:t>
            </a:r>
            <a:r>
              <a:rPr lang="en-US" sz="1200" dirty="0"/>
              <a:t>, </a:t>
            </a:r>
            <a:r>
              <a:rPr lang="en-US" sz="1200" b="1" dirty="0"/>
              <a:t>11 </a:t>
            </a:r>
            <a:r>
              <a:rPr lang="en-US" sz="1200" dirty="0"/>
              <a:t>(13) 609–616, 2018.</a:t>
            </a:r>
          </a:p>
          <a:p>
            <a:endParaRPr lang="en-US" sz="1200" dirty="0"/>
          </a:p>
        </p:txBody>
      </p:sp>
      <p:pic>
        <p:nvPicPr>
          <p:cNvPr id="7" name="Picture 6">
            <a:extLst>
              <a:ext uri="{FF2B5EF4-FFF2-40B4-BE49-F238E27FC236}">
                <a16:creationId xmlns:a16="http://schemas.microsoft.com/office/drawing/2014/main" id="{CD6BFB19-0115-B449-B4F4-75B459E8C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529" y="609600"/>
            <a:ext cx="2836871" cy="2743200"/>
          </a:xfrm>
          <a:prstGeom prst="rect">
            <a:avLst/>
          </a:prstGeom>
        </p:spPr>
      </p:pic>
      <p:pic>
        <p:nvPicPr>
          <p:cNvPr id="10" name="Picture 9">
            <a:extLst>
              <a:ext uri="{FF2B5EF4-FFF2-40B4-BE49-F238E27FC236}">
                <a16:creationId xmlns:a16="http://schemas.microsoft.com/office/drawing/2014/main" id="{7C8578CF-F262-4A42-889A-936FD0BE4604}"/>
              </a:ext>
            </a:extLst>
          </p:cNvPr>
          <p:cNvPicPr>
            <a:picLocks noChangeAspect="1"/>
          </p:cNvPicPr>
          <p:nvPr/>
        </p:nvPicPr>
        <p:blipFill rotWithShape="1">
          <a:blip r:embed="rId4">
            <a:extLst>
              <a:ext uri="{28A0092B-C50C-407E-A947-70E740481C1C}">
                <a14:useLocalDpi xmlns:a14="http://schemas.microsoft.com/office/drawing/2010/main" val="0"/>
              </a:ext>
            </a:extLst>
          </a:blip>
          <a:srcRect t="-1" b="-1357"/>
          <a:stretch/>
        </p:blipFill>
        <p:spPr>
          <a:xfrm>
            <a:off x="4637673" y="845883"/>
            <a:ext cx="4277727" cy="4869117"/>
          </a:xfrm>
          <a:prstGeom prst="rect">
            <a:avLst/>
          </a:prstGeom>
        </p:spPr>
      </p:pic>
      <p:sp>
        <p:nvSpPr>
          <p:cNvPr id="11" name="TextBox 10">
            <a:extLst>
              <a:ext uri="{FF2B5EF4-FFF2-40B4-BE49-F238E27FC236}">
                <a16:creationId xmlns:a16="http://schemas.microsoft.com/office/drawing/2014/main" id="{66789194-5359-7C4F-850D-65B99415793A}"/>
              </a:ext>
            </a:extLst>
          </p:cNvPr>
          <p:cNvSpPr txBox="1"/>
          <p:nvPr/>
        </p:nvSpPr>
        <p:spPr>
          <a:xfrm>
            <a:off x="2457450" y="5897181"/>
            <a:ext cx="5486400" cy="461665"/>
          </a:xfrm>
          <a:prstGeom prst="rect">
            <a:avLst/>
          </a:prstGeom>
          <a:noFill/>
        </p:spPr>
        <p:txBody>
          <a:bodyPr wrap="square" rtlCol="0">
            <a:spAutoFit/>
          </a:bodyPr>
          <a:lstStyle/>
          <a:p>
            <a:r>
              <a:rPr lang="en-US" sz="1200" dirty="0"/>
              <a:t>M. </a:t>
            </a:r>
            <a:r>
              <a:rPr lang="en-US" sz="1200" dirty="0" err="1"/>
              <a:t>Schrade</a:t>
            </a:r>
            <a:r>
              <a:rPr lang="en-US" sz="1200" dirty="0"/>
              <a:t> and T. G. </a:t>
            </a:r>
            <a:r>
              <a:rPr lang="en-US" sz="1200" dirty="0" err="1"/>
              <a:t>Finstad</a:t>
            </a:r>
            <a:r>
              <a:rPr lang="en-US" sz="1200" dirty="0"/>
              <a:t>, </a:t>
            </a:r>
            <a:r>
              <a:rPr lang="en-US" sz="1200" i="1" dirty="0"/>
              <a:t>Phys. Status Solidi</a:t>
            </a:r>
            <a:r>
              <a:rPr lang="en-US" sz="1200" dirty="0"/>
              <a:t>, 1800208, 1–6, 2018.</a:t>
            </a:r>
          </a:p>
          <a:p>
            <a:endParaRPr lang="en-US" sz="1200" dirty="0"/>
          </a:p>
        </p:txBody>
      </p:sp>
      <p:pic>
        <p:nvPicPr>
          <p:cNvPr id="12" name="Picture 11">
            <a:extLst>
              <a:ext uri="{FF2B5EF4-FFF2-40B4-BE49-F238E27FC236}">
                <a16:creationId xmlns:a16="http://schemas.microsoft.com/office/drawing/2014/main" id="{6554C883-BD11-6B43-B6A8-0C369E0B80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42" y="3372640"/>
            <a:ext cx="3707676" cy="2570960"/>
          </a:xfrm>
          <a:prstGeom prst="rect">
            <a:avLst/>
          </a:prstGeom>
        </p:spPr>
      </p:pic>
    </p:spTree>
    <p:extLst>
      <p:ext uri="{BB962C8B-B14F-4D97-AF65-F5344CB8AC3E}">
        <p14:creationId xmlns:p14="http://schemas.microsoft.com/office/powerpoint/2010/main" val="4140879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3E8C64-CC3D-C74B-9717-1E7A6CAF0311}"/>
              </a:ext>
            </a:extLst>
          </p:cNvPr>
          <p:cNvSpPr>
            <a:spLocks noGrp="1"/>
          </p:cNvSpPr>
          <p:nvPr>
            <p:ph type="sldNum" sz="quarter" idx="12"/>
          </p:nvPr>
        </p:nvSpPr>
        <p:spPr/>
        <p:txBody>
          <a:bodyPr/>
          <a:lstStyle/>
          <a:p>
            <a:fld id="{0624AEE6-E942-4F5C-A610-97CA4B6B6DBA}" type="slidenum">
              <a:rPr lang="en-US" smtClean="0"/>
              <a:pPr/>
              <a:t>7</a:t>
            </a:fld>
            <a:endParaRPr lang="en-US"/>
          </a:p>
        </p:txBody>
      </p:sp>
      <p:sp>
        <p:nvSpPr>
          <p:cNvPr id="3" name="Text Box 4">
            <a:extLst>
              <a:ext uri="{FF2B5EF4-FFF2-40B4-BE49-F238E27FC236}">
                <a16:creationId xmlns:a16="http://schemas.microsoft.com/office/drawing/2014/main" id="{BB7292F2-7201-3A42-A7CC-99E2444024D8}"/>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Dispersion Dependence</a:t>
            </a:r>
          </a:p>
        </p:txBody>
      </p:sp>
      <p:pic>
        <p:nvPicPr>
          <p:cNvPr id="6" name="Picture 5">
            <a:extLst>
              <a:ext uri="{FF2B5EF4-FFF2-40B4-BE49-F238E27FC236}">
                <a16:creationId xmlns:a16="http://schemas.microsoft.com/office/drawing/2014/main" id="{FD241DF9-4F14-2B42-B0BA-BCDF3801C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030823"/>
            <a:ext cx="4191000" cy="889817"/>
          </a:xfrm>
          <a:prstGeom prst="rect">
            <a:avLst/>
          </a:prstGeom>
        </p:spPr>
      </p:pic>
      <p:sp>
        <p:nvSpPr>
          <p:cNvPr id="7" name="TextBox 6">
            <a:extLst>
              <a:ext uri="{FF2B5EF4-FFF2-40B4-BE49-F238E27FC236}">
                <a16:creationId xmlns:a16="http://schemas.microsoft.com/office/drawing/2014/main" id="{1F183823-F8B8-884F-9EFE-C647C64034C2}"/>
              </a:ext>
            </a:extLst>
          </p:cNvPr>
          <p:cNvSpPr txBox="1"/>
          <p:nvPr/>
        </p:nvSpPr>
        <p:spPr>
          <a:xfrm>
            <a:off x="228600" y="1311234"/>
            <a:ext cx="2590800" cy="369332"/>
          </a:xfrm>
          <a:prstGeom prst="rect">
            <a:avLst/>
          </a:prstGeom>
          <a:noFill/>
        </p:spPr>
        <p:txBody>
          <a:bodyPr wrap="square" rtlCol="0">
            <a:spAutoFit/>
          </a:bodyPr>
          <a:lstStyle/>
          <a:p>
            <a:r>
              <a:rPr lang="en-US" b="1" dirty="0"/>
              <a:t>Fermi’s Golden Rule: </a:t>
            </a:r>
          </a:p>
        </p:txBody>
      </p:sp>
      <p:sp>
        <p:nvSpPr>
          <p:cNvPr id="8" name="TextBox 7">
            <a:extLst>
              <a:ext uri="{FF2B5EF4-FFF2-40B4-BE49-F238E27FC236}">
                <a16:creationId xmlns:a16="http://schemas.microsoft.com/office/drawing/2014/main" id="{DAFA7713-D686-BA49-AA0F-140AD601E275}"/>
              </a:ext>
            </a:extLst>
          </p:cNvPr>
          <p:cNvSpPr txBox="1"/>
          <p:nvPr/>
        </p:nvSpPr>
        <p:spPr>
          <a:xfrm>
            <a:off x="152400" y="2301640"/>
            <a:ext cx="2971800" cy="369332"/>
          </a:xfrm>
          <a:prstGeom prst="rect">
            <a:avLst/>
          </a:prstGeom>
          <a:noFill/>
        </p:spPr>
        <p:txBody>
          <a:bodyPr wrap="square" rtlCol="0">
            <a:spAutoFit/>
          </a:bodyPr>
          <a:lstStyle/>
          <a:p>
            <a:r>
              <a:rPr lang="en-US" b="1" dirty="0"/>
              <a:t>Form of the Perturbation: </a:t>
            </a:r>
          </a:p>
        </p:txBody>
      </p:sp>
      <p:pic>
        <p:nvPicPr>
          <p:cNvPr id="11" name="Picture 10">
            <a:extLst>
              <a:ext uri="{FF2B5EF4-FFF2-40B4-BE49-F238E27FC236}">
                <a16:creationId xmlns:a16="http://schemas.microsoft.com/office/drawing/2014/main" id="{EA201277-FBC6-CC45-8A9C-234E2004ED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400" y="2215028"/>
            <a:ext cx="6248400" cy="543812"/>
          </a:xfrm>
          <a:prstGeom prst="rect">
            <a:avLst/>
          </a:prstGeom>
        </p:spPr>
      </p:pic>
      <p:sp>
        <p:nvSpPr>
          <p:cNvPr id="12" name="TextBox 11">
            <a:extLst>
              <a:ext uri="{FF2B5EF4-FFF2-40B4-BE49-F238E27FC236}">
                <a16:creationId xmlns:a16="http://schemas.microsoft.com/office/drawing/2014/main" id="{07A2E270-B610-A848-8BEE-4B1AD473F389}"/>
              </a:ext>
            </a:extLst>
          </p:cNvPr>
          <p:cNvSpPr txBox="1"/>
          <p:nvPr/>
        </p:nvSpPr>
        <p:spPr>
          <a:xfrm>
            <a:off x="167640" y="3851734"/>
            <a:ext cx="2651760" cy="923330"/>
          </a:xfrm>
          <a:prstGeom prst="rect">
            <a:avLst/>
          </a:prstGeom>
          <a:noFill/>
        </p:spPr>
        <p:txBody>
          <a:bodyPr wrap="square" rtlCol="0">
            <a:spAutoFit/>
          </a:bodyPr>
          <a:lstStyle/>
          <a:p>
            <a:r>
              <a:rPr lang="en-US" b="1" dirty="0"/>
              <a:t>Express real space perturbations in Fourier components: </a:t>
            </a:r>
          </a:p>
        </p:txBody>
      </p:sp>
      <p:pic>
        <p:nvPicPr>
          <p:cNvPr id="14" name="Picture 13">
            <a:extLst>
              <a:ext uri="{FF2B5EF4-FFF2-40B4-BE49-F238E27FC236}">
                <a16:creationId xmlns:a16="http://schemas.microsoft.com/office/drawing/2014/main" id="{FD95663B-3F47-6549-A3A6-8386E1CC63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5200" y="3819012"/>
            <a:ext cx="3810000" cy="869863"/>
          </a:xfrm>
          <a:prstGeom prst="rect">
            <a:avLst/>
          </a:prstGeom>
        </p:spPr>
      </p:pic>
      <p:sp>
        <p:nvSpPr>
          <p:cNvPr id="15" name="TextBox 14">
            <a:extLst>
              <a:ext uri="{FF2B5EF4-FFF2-40B4-BE49-F238E27FC236}">
                <a16:creationId xmlns:a16="http://schemas.microsoft.com/office/drawing/2014/main" id="{28EFB812-B4AC-6345-913B-01D3D29E37B8}"/>
              </a:ext>
            </a:extLst>
          </p:cNvPr>
          <p:cNvSpPr txBox="1"/>
          <p:nvPr/>
        </p:nvSpPr>
        <p:spPr>
          <a:xfrm>
            <a:off x="182880" y="4930008"/>
            <a:ext cx="2651760" cy="646331"/>
          </a:xfrm>
          <a:prstGeom prst="rect">
            <a:avLst/>
          </a:prstGeom>
          <a:noFill/>
        </p:spPr>
        <p:txBody>
          <a:bodyPr wrap="square" rtlCol="0">
            <a:spAutoFit/>
          </a:bodyPr>
          <a:lstStyle/>
          <a:p>
            <a:r>
              <a:rPr lang="en-US" b="1" dirty="0"/>
              <a:t>Integrate </a:t>
            </a:r>
            <a:r>
              <a:rPr lang="en-US" b="1" i="1" dirty="0"/>
              <a:t>W </a:t>
            </a:r>
            <a:r>
              <a:rPr lang="en-US" b="1" dirty="0"/>
              <a:t>over all possible final states: </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7BEB6E8-A5E9-DC4F-B286-FC932D38D901}"/>
                  </a:ext>
                </a:extLst>
              </p:cNvPr>
              <p:cNvSpPr txBox="1"/>
              <p:nvPr/>
            </p:nvSpPr>
            <p:spPr>
              <a:xfrm>
                <a:off x="4801849" y="2971800"/>
                <a:ext cx="1597702" cy="57618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000" b="0" i="1" smtClean="0">
                              <a:solidFill>
                                <a:srgbClr val="C00000"/>
                              </a:solidFill>
                              <a:latin typeface="Cambria Math" panose="02040503050406030204" pitchFamily="18" charset="0"/>
                            </a:rPr>
                          </m:ctrlPr>
                        </m:fPr>
                        <m:num>
                          <m:r>
                            <m:rPr>
                              <m:sty m:val="p"/>
                            </m:rPr>
                            <a:rPr lang="en-US" sz="2000" b="0" i="0" smtClean="0">
                              <a:solidFill>
                                <a:srgbClr val="C00000"/>
                              </a:solidFill>
                              <a:latin typeface="Cambria Math" panose="02040503050406030204" pitchFamily="18" charset="0"/>
                            </a:rPr>
                            <m:t>Δ</m:t>
                          </m:r>
                          <m:r>
                            <a:rPr lang="en-US" sz="2000" b="0" i="1" smtClean="0">
                              <a:solidFill>
                                <a:srgbClr val="C00000"/>
                              </a:solidFill>
                              <a:latin typeface="Cambria Math" panose="02040503050406030204" pitchFamily="18" charset="0"/>
                            </a:rPr>
                            <m:t>𝑀</m:t>
                          </m:r>
                        </m:num>
                        <m:den>
                          <m:r>
                            <a:rPr lang="en-US" sz="2000" b="0" i="1" smtClean="0">
                              <a:solidFill>
                                <a:srgbClr val="C00000"/>
                              </a:solidFill>
                              <a:latin typeface="Cambria Math" panose="02040503050406030204" pitchFamily="18" charset="0"/>
                            </a:rPr>
                            <m:t>𝑀</m:t>
                          </m:r>
                        </m:den>
                      </m:f>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𝛾</m:t>
                      </m:r>
                    </m:oMath>
                  </m:oMathPara>
                </a14:m>
                <a:endParaRPr lang="en-US" sz="2000" dirty="0">
                  <a:solidFill>
                    <a:srgbClr val="C00000"/>
                  </a:solidFill>
                </a:endParaRPr>
              </a:p>
            </p:txBody>
          </p:sp>
        </mc:Choice>
        <mc:Fallback>
          <p:sp>
            <p:nvSpPr>
              <p:cNvPr id="5" name="TextBox 4">
                <a:extLst>
                  <a:ext uri="{FF2B5EF4-FFF2-40B4-BE49-F238E27FC236}">
                    <a16:creationId xmlns:a16="http://schemas.microsoft.com/office/drawing/2014/main" id="{E7BEB6E8-A5E9-DC4F-B286-FC932D38D901}"/>
                  </a:ext>
                </a:extLst>
              </p:cNvPr>
              <p:cNvSpPr txBox="1">
                <a:spLocks noRot="1" noChangeAspect="1" noMove="1" noResize="1" noEditPoints="1" noAdjustHandles="1" noChangeArrowheads="1" noChangeShapeType="1" noTextEdit="1"/>
              </p:cNvSpPr>
              <p:nvPr/>
            </p:nvSpPr>
            <p:spPr>
              <a:xfrm>
                <a:off x="4801849" y="2971800"/>
                <a:ext cx="1597702" cy="576183"/>
              </a:xfrm>
              <a:prstGeom prst="rect">
                <a:avLst/>
              </a:prstGeom>
              <a:blipFill>
                <a:blip r:embed="rId6"/>
                <a:stretch>
                  <a:fillRect b="-15217"/>
                </a:stretch>
              </a:blipFill>
            </p:spPr>
            <p:txBody>
              <a:bodyPr/>
              <a:lstStyle/>
              <a:p>
                <a:r>
                  <a:rPr lang="en-US">
                    <a:noFill/>
                  </a:rPr>
                  <a:t> </a:t>
                </a:r>
              </a:p>
            </p:txBody>
          </p:sp>
        </mc:Fallback>
      </mc:AlternateContent>
      <p:sp>
        <p:nvSpPr>
          <p:cNvPr id="9" name="Right Brace 8">
            <a:extLst>
              <a:ext uri="{FF2B5EF4-FFF2-40B4-BE49-F238E27FC236}">
                <a16:creationId xmlns:a16="http://schemas.microsoft.com/office/drawing/2014/main" id="{B75100CE-8E31-BB44-9561-23BE059C1902}"/>
              </a:ext>
            </a:extLst>
          </p:cNvPr>
          <p:cNvSpPr/>
          <p:nvPr/>
        </p:nvSpPr>
        <p:spPr>
          <a:xfrm rot="16200000">
            <a:off x="5449259" y="2477459"/>
            <a:ext cx="226681" cy="762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rgbClr val="C00000"/>
              </a:solidFill>
            </a:endParaRPr>
          </a:p>
        </p:txBody>
      </p:sp>
      <p:pic>
        <p:nvPicPr>
          <p:cNvPr id="13" name="Picture 12">
            <a:extLst>
              <a:ext uri="{FF2B5EF4-FFF2-40B4-BE49-F238E27FC236}">
                <a16:creationId xmlns:a16="http://schemas.microsoft.com/office/drawing/2014/main" id="{AC731FA3-FC8E-0947-A2E5-E2CA74A4F3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00400" y="4930008"/>
            <a:ext cx="4419600" cy="1013932"/>
          </a:xfrm>
          <a:prstGeom prst="rect">
            <a:avLst/>
          </a:prstGeom>
        </p:spPr>
      </p:pic>
    </p:spTree>
    <p:extLst>
      <p:ext uri="{BB962C8B-B14F-4D97-AF65-F5344CB8AC3E}">
        <p14:creationId xmlns:p14="http://schemas.microsoft.com/office/powerpoint/2010/main" val="420278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5" grpId="0"/>
      <p:bldP spid="5"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68BB8D3-6BD2-084D-98DC-63F6A5E191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85" y="2826070"/>
            <a:ext cx="4399453" cy="958855"/>
          </a:xfrm>
          <a:prstGeom prst="rect">
            <a:avLst/>
          </a:prstGeom>
        </p:spPr>
      </p:pic>
      <p:pic>
        <p:nvPicPr>
          <p:cNvPr id="17" name="Picture 16">
            <a:extLst>
              <a:ext uri="{FF2B5EF4-FFF2-40B4-BE49-F238E27FC236}">
                <a16:creationId xmlns:a16="http://schemas.microsoft.com/office/drawing/2014/main" id="{1F5D54E4-B8FF-904E-9A5B-A27AA81F2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310982"/>
            <a:ext cx="3916225" cy="1013611"/>
          </a:xfrm>
          <a:prstGeom prst="rect">
            <a:avLst/>
          </a:prstGeom>
        </p:spPr>
      </p:pic>
      <p:sp>
        <p:nvSpPr>
          <p:cNvPr id="2" name="Slide Number Placeholder 1">
            <a:extLst>
              <a:ext uri="{FF2B5EF4-FFF2-40B4-BE49-F238E27FC236}">
                <a16:creationId xmlns:a16="http://schemas.microsoft.com/office/drawing/2014/main" id="{5DDA0B88-9D07-7245-A6A6-89BA083A5814}"/>
              </a:ext>
            </a:extLst>
          </p:cNvPr>
          <p:cNvSpPr>
            <a:spLocks noGrp="1"/>
          </p:cNvSpPr>
          <p:nvPr>
            <p:ph type="sldNum" sz="quarter" idx="12"/>
          </p:nvPr>
        </p:nvSpPr>
        <p:spPr/>
        <p:txBody>
          <a:bodyPr/>
          <a:lstStyle/>
          <a:p>
            <a:fld id="{0624AEE6-E942-4F5C-A610-97CA4B6B6DBA}" type="slidenum">
              <a:rPr lang="en-US" smtClean="0"/>
              <a:pPr/>
              <a:t>8</a:t>
            </a:fld>
            <a:endParaRPr lang="en-US"/>
          </a:p>
        </p:txBody>
      </p:sp>
      <p:sp>
        <p:nvSpPr>
          <p:cNvPr id="3" name="Text Box 4">
            <a:extLst>
              <a:ext uri="{FF2B5EF4-FFF2-40B4-BE49-F238E27FC236}">
                <a16:creationId xmlns:a16="http://schemas.microsoft.com/office/drawing/2014/main" id="{C31E005A-924C-7341-8F91-22B27429E41D}"/>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Dispersion Dependence</a:t>
            </a:r>
          </a:p>
        </p:txBody>
      </p:sp>
      <p:sp>
        <p:nvSpPr>
          <p:cNvPr id="6" name="TextBox 5">
            <a:extLst>
              <a:ext uri="{FF2B5EF4-FFF2-40B4-BE49-F238E27FC236}">
                <a16:creationId xmlns:a16="http://schemas.microsoft.com/office/drawing/2014/main" id="{4F66D64E-56BC-7A4F-880E-9B3F27D55E19}"/>
              </a:ext>
            </a:extLst>
          </p:cNvPr>
          <p:cNvSpPr txBox="1"/>
          <p:nvPr/>
        </p:nvSpPr>
        <p:spPr>
          <a:xfrm>
            <a:off x="1524000" y="2361661"/>
            <a:ext cx="1600202" cy="400110"/>
          </a:xfrm>
          <a:prstGeom prst="rect">
            <a:avLst/>
          </a:prstGeom>
          <a:noFill/>
        </p:spPr>
        <p:txBody>
          <a:bodyPr wrap="square" rtlCol="0">
            <a:spAutoFit/>
          </a:bodyPr>
          <a:lstStyle/>
          <a:p>
            <a:r>
              <a:rPr lang="en-US" sz="2000" b="1" dirty="0"/>
              <a:t>Point Defect:</a:t>
            </a:r>
          </a:p>
        </p:txBody>
      </p:sp>
      <p:sp>
        <p:nvSpPr>
          <p:cNvPr id="9" name="TextBox 8">
            <a:extLst>
              <a:ext uri="{FF2B5EF4-FFF2-40B4-BE49-F238E27FC236}">
                <a16:creationId xmlns:a16="http://schemas.microsoft.com/office/drawing/2014/main" id="{EE0A2D35-6F17-B341-B1FC-0911C07D766E}"/>
              </a:ext>
            </a:extLst>
          </p:cNvPr>
          <p:cNvSpPr txBox="1"/>
          <p:nvPr/>
        </p:nvSpPr>
        <p:spPr>
          <a:xfrm>
            <a:off x="1676402" y="838200"/>
            <a:ext cx="1600202" cy="400110"/>
          </a:xfrm>
          <a:prstGeom prst="rect">
            <a:avLst/>
          </a:prstGeom>
          <a:noFill/>
        </p:spPr>
        <p:txBody>
          <a:bodyPr wrap="square" rtlCol="0">
            <a:spAutoFit/>
          </a:bodyPr>
          <a:lstStyle/>
          <a:p>
            <a:r>
              <a:rPr lang="en-US" sz="2000" b="1" dirty="0" err="1"/>
              <a:t>Umklapp</a:t>
            </a:r>
            <a:r>
              <a:rPr lang="en-US" sz="2000" b="1" dirty="0"/>
              <a:t>:</a:t>
            </a:r>
          </a:p>
        </p:txBody>
      </p:sp>
      <p:sp>
        <p:nvSpPr>
          <p:cNvPr id="10" name="Oval 9">
            <a:extLst>
              <a:ext uri="{FF2B5EF4-FFF2-40B4-BE49-F238E27FC236}">
                <a16:creationId xmlns:a16="http://schemas.microsoft.com/office/drawing/2014/main" id="{7950DCAC-33DF-864C-8440-407D471B53F0}"/>
              </a:ext>
            </a:extLst>
          </p:cNvPr>
          <p:cNvSpPr/>
          <p:nvPr/>
        </p:nvSpPr>
        <p:spPr>
          <a:xfrm>
            <a:off x="2593928" y="2798839"/>
            <a:ext cx="2057402" cy="981371"/>
          </a:xfrm>
          <a:prstGeom prst="ellipse">
            <a:avLst/>
          </a:prstGeom>
          <a:noFill/>
          <a:ln>
            <a:solidFill>
              <a:srgbClr val="66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344DE40-FC01-3F4A-A3DF-1FA06495D55B}"/>
              </a:ext>
            </a:extLst>
          </p:cNvPr>
          <p:cNvSpPr/>
          <p:nvPr/>
        </p:nvSpPr>
        <p:spPr>
          <a:xfrm>
            <a:off x="2576439" y="1333534"/>
            <a:ext cx="1905002" cy="912389"/>
          </a:xfrm>
          <a:prstGeom prst="ellipse">
            <a:avLst/>
          </a:prstGeom>
          <a:noFill/>
          <a:ln>
            <a:solidFill>
              <a:srgbClr val="66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39D95D6-A2BB-1245-8B5D-E5BDE34264FE}"/>
              </a:ext>
            </a:extLst>
          </p:cNvPr>
          <p:cNvSpPr/>
          <p:nvPr/>
        </p:nvSpPr>
        <p:spPr>
          <a:xfrm>
            <a:off x="1840657" y="4240845"/>
            <a:ext cx="1767840" cy="792161"/>
          </a:xfrm>
          <a:prstGeom prst="ellipse">
            <a:avLst/>
          </a:prstGeom>
          <a:noFill/>
          <a:ln>
            <a:solidFill>
              <a:srgbClr val="66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0542499-E9C5-F249-A013-BE9F8677CCFC}"/>
                  </a:ext>
                </a:extLst>
              </p:cNvPr>
              <p:cNvSpPr txBox="1"/>
              <p:nvPr/>
            </p:nvSpPr>
            <p:spPr>
              <a:xfrm>
                <a:off x="5047857" y="1732808"/>
                <a:ext cx="3257943" cy="85799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solidFill>
                            <a:srgbClr val="4924C0"/>
                          </a:solidFill>
                          <a:latin typeface="Cambria Math" panose="02040503050406030204" pitchFamily="18" charset="0"/>
                        </a:rPr>
                        <m:t>𝑔</m:t>
                      </m:r>
                      <m:d>
                        <m:dPr>
                          <m:ctrlPr>
                            <a:rPr lang="en-US" sz="2400" b="0" i="1" smtClean="0">
                              <a:solidFill>
                                <a:srgbClr val="4924C0"/>
                              </a:solidFill>
                              <a:latin typeface="Cambria Math" panose="02040503050406030204" pitchFamily="18" charset="0"/>
                            </a:rPr>
                          </m:ctrlPr>
                        </m:dPr>
                        <m:e>
                          <m:r>
                            <a:rPr lang="en-US" sz="2400" b="0" i="1" smtClean="0">
                              <a:solidFill>
                                <a:srgbClr val="4924C0"/>
                              </a:solidFill>
                              <a:latin typeface="Cambria Math" panose="02040503050406030204" pitchFamily="18" charset="0"/>
                            </a:rPr>
                            <m:t>𝜔</m:t>
                          </m:r>
                        </m:e>
                      </m:d>
                      <m:r>
                        <a:rPr lang="en-US" sz="2400" b="0" i="1" smtClean="0">
                          <a:solidFill>
                            <a:srgbClr val="4924C0"/>
                          </a:solidFill>
                          <a:latin typeface="Cambria Math" panose="02040503050406030204" pitchFamily="18" charset="0"/>
                        </a:rPr>
                        <m:t>=</m:t>
                      </m:r>
                      <m:f>
                        <m:fPr>
                          <m:ctrlPr>
                            <a:rPr lang="en-US" sz="2400" b="0" i="1" smtClean="0">
                              <a:solidFill>
                                <a:srgbClr val="4924C0"/>
                              </a:solidFill>
                              <a:latin typeface="Cambria Math" panose="02040503050406030204" pitchFamily="18" charset="0"/>
                            </a:rPr>
                          </m:ctrlPr>
                        </m:fPr>
                        <m:num>
                          <m:r>
                            <a:rPr lang="en-US" sz="2400" b="0" i="1" smtClean="0">
                              <a:solidFill>
                                <a:srgbClr val="4924C0"/>
                              </a:solidFill>
                              <a:latin typeface="Cambria Math" panose="02040503050406030204" pitchFamily="18" charset="0"/>
                            </a:rPr>
                            <m:t>3</m:t>
                          </m:r>
                          <m:sSup>
                            <m:sSupPr>
                              <m:ctrlPr>
                                <a:rPr lang="en-US" sz="2400" b="0" i="1" smtClean="0">
                                  <a:solidFill>
                                    <a:srgbClr val="4924C0"/>
                                  </a:solidFill>
                                  <a:latin typeface="Cambria Math" panose="02040503050406030204" pitchFamily="18" charset="0"/>
                                </a:rPr>
                              </m:ctrlPr>
                            </m:sSupPr>
                            <m:e>
                              <m:r>
                                <a:rPr lang="en-US" sz="2400" b="0" i="1" smtClean="0">
                                  <a:solidFill>
                                    <a:srgbClr val="4924C0"/>
                                  </a:solidFill>
                                  <a:latin typeface="Cambria Math" panose="02040503050406030204" pitchFamily="18" charset="0"/>
                                </a:rPr>
                                <m:t>𝜔</m:t>
                              </m:r>
                            </m:e>
                            <m:sup>
                              <m:r>
                                <a:rPr lang="en-US" sz="2400" b="0" i="1" smtClean="0">
                                  <a:solidFill>
                                    <a:srgbClr val="4924C0"/>
                                  </a:solidFill>
                                  <a:latin typeface="Cambria Math" panose="02040503050406030204" pitchFamily="18" charset="0"/>
                                </a:rPr>
                                <m:t>2</m:t>
                              </m:r>
                            </m:sup>
                          </m:sSup>
                        </m:num>
                        <m:den>
                          <m:r>
                            <a:rPr lang="en-US" sz="2400" i="1">
                              <a:solidFill>
                                <a:srgbClr val="4924C0"/>
                              </a:solidFill>
                              <a:latin typeface="Cambria Math" panose="02040503050406030204" pitchFamily="18" charset="0"/>
                            </a:rPr>
                            <m:t>2</m:t>
                          </m:r>
                          <m:sSup>
                            <m:sSupPr>
                              <m:ctrlPr>
                                <a:rPr lang="en-US" sz="2400" b="0" i="1" smtClean="0">
                                  <a:solidFill>
                                    <a:srgbClr val="4924C0"/>
                                  </a:solidFill>
                                  <a:latin typeface="Cambria Math" panose="02040503050406030204" pitchFamily="18" charset="0"/>
                                </a:rPr>
                              </m:ctrlPr>
                            </m:sSupPr>
                            <m:e>
                              <m:r>
                                <a:rPr lang="en-US" sz="2400" i="1">
                                  <a:solidFill>
                                    <a:srgbClr val="4924C0"/>
                                  </a:solidFill>
                                  <a:latin typeface="Cambria Math" panose="02040503050406030204" pitchFamily="18" charset="0"/>
                                </a:rPr>
                                <m:t>𝜋</m:t>
                              </m:r>
                            </m:e>
                            <m:sup>
                              <m:r>
                                <a:rPr lang="en-US" sz="2400" b="0" i="1" smtClean="0">
                                  <a:solidFill>
                                    <a:srgbClr val="4924C0"/>
                                  </a:solidFill>
                                  <a:latin typeface="Cambria Math" panose="02040503050406030204" pitchFamily="18" charset="0"/>
                                </a:rPr>
                                <m:t>2</m:t>
                              </m:r>
                            </m:sup>
                          </m:sSup>
                          <m:sSubSup>
                            <m:sSubSupPr>
                              <m:ctrlPr>
                                <a:rPr lang="en-US" sz="2400" i="1">
                                  <a:solidFill>
                                    <a:srgbClr val="4924C0"/>
                                  </a:solidFill>
                                  <a:latin typeface="Cambria Math" panose="02040503050406030204" pitchFamily="18" charset="0"/>
                                </a:rPr>
                              </m:ctrlPr>
                            </m:sSubSupPr>
                            <m:e>
                              <m:r>
                                <a:rPr lang="en-US" sz="2400" i="1">
                                  <a:solidFill>
                                    <a:srgbClr val="4924C0"/>
                                  </a:solidFill>
                                  <a:latin typeface="Cambria Math" panose="02040503050406030204" pitchFamily="18" charset="0"/>
                                </a:rPr>
                                <m:t>𝑣</m:t>
                              </m:r>
                            </m:e>
                            <m:sub>
                              <m:r>
                                <a:rPr lang="en-US" sz="2400" i="1">
                                  <a:solidFill>
                                    <a:srgbClr val="4924C0"/>
                                  </a:solidFill>
                                  <a:latin typeface="Cambria Math" panose="02040503050406030204" pitchFamily="18" charset="0"/>
                                </a:rPr>
                                <m:t>𝑝</m:t>
                              </m:r>
                            </m:sub>
                            <m:sup>
                              <m:r>
                                <a:rPr lang="en-US" sz="2400" i="1">
                                  <a:solidFill>
                                    <a:srgbClr val="4924C0"/>
                                  </a:solidFill>
                                  <a:latin typeface="Cambria Math" panose="02040503050406030204" pitchFamily="18" charset="0"/>
                                </a:rPr>
                                <m:t>2</m:t>
                              </m:r>
                            </m:sup>
                          </m:sSubSup>
                          <m:d>
                            <m:dPr>
                              <m:ctrlPr>
                                <a:rPr lang="en-US" sz="2400" i="1">
                                  <a:solidFill>
                                    <a:srgbClr val="4924C0"/>
                                  </a:solidFill>
                                  <a:latin typeface="Cambria Math" panose="02040503050406030204" pitchFamily="18" charset="0"/>
                                </a:rPr>
                              </m:ctrlPr>
                            </m:dPr>
                            <m:e>
                              <m:r>
                                <a:rPr lang="en-US" sz="2400" i="1">
                                  <a:solidFill>
                                    <a:srgbClr val="4924C0"/>
                                  </a:solidFill>
                                  <a:latin typeface="Cambria Math" panose="02040503050406030204" pitchFamily="18" charset="0"/>
                                </a:rPr>
                                <m:t>𝜔</m:t>
                              </m:r>
                            </m:e>
                          </m:d>
                          <m:sSub>
                            <m:sSubPr>
                              <m:ctrlPr>
                                <a:rPr lang="en-US" sz="2400" i="1">
                                  <a:solidFill>
                                    <a:srgbClr val="4924C0"/>
                                  </a:solidFill>
                                  <a:latin typeface="Cambria Math" panose="02040503050406030204" pitchFamily="18" charset="0"/>
                                </a:rPr>
                              </m:ctrlPr>
                            </m:sSubPr>
                            <m:e>
                              <m:r>
                                <a:rPr lang="en-US" sz="2400" i="1">
                                  <a:solidFill>
                                    <a:srgbClr val="4924C0"/>
                                  </a:solidFill>
                                  <a:latin typeface="Cambria Math" panose="02040503050406030204" pitchFamily="18" charset="0"/>
                                </a:rPr>
                                <m:t>𝑣</m:t>
                              </m:r>
                            </m:e>
                            <m:sub>
                              <m:r>
                                <a:rPr lang="en-US" sz="2400" i="1">
                                  <a:solidFill>
                                    <a:srgbClr val="4924C0"/>
                                  </a:solidFill>
                                  <a:latin typeface="Cambria Math" panose="02040503050406030204" pitchFamily="18" charset="0"/>
                                </a:rPr>
                                <m:t>𝑔</m:t>
                              </m:r>
                            </m:sub>
                          </m:sSub>
                          <m:d>
                            <m:dPr>
                              <m:ctrlPr>
                                <a:rPr lang="en-US" sz="2400" i="1">
                                  <a:solidFill>
                                    <a:srgbClr val="4924C0"/>
                                  </a:solidFill>
                                  <a:latin typeface="Cambria Math" panose="02040503050406030204" pitchFamily="18" charset="0"/>
                                </a:rPr>
                              </m:ctrlPr>
                            </m:dPr>
                            <m:e>
                              <m:r>
                                <a:rPr lang="en-US" sz="2400" i="1">
                                  <a:solidFill>
                                    <a:srgbClr val="4924C0"/>
                                  </a:solidFill>
                                  <a:latin typeface="Cambria Math" panose="02040503050406030204" pitchFamily="18" charset="0"/>
                                </a:rPr>
                                <m:t>𝜔</m:t>
                              </m:r>
                            </m:e>
                          </m:d>
                        </m:den>
                      </m:f>
                    </m:oMath>
                  </m:oMathPara>
                </a14:m>
                <a:endParaRPr lang="en-US" sz="2400" dirty="0">
                  <a:solidFill>
                    <a:srgbClr val="4924C0"/>
                  </a:solidFill>
                </a:endParaRPr>
              </a:p>
            </p:txBody>
          </p:sp>
        </mc:Choice>
        <mc:Fallback>
          <p:sp>
            <p:nvSpPr>
              <p:cNvPr id="12" name="TextBox 11">
                <a:extLst>
                  <a:ext uri="{FF2B5EF4-FFF2-40B4-BE49-F238E27FC236}">
                    <a16:creationId xmlns:a16="http://schemas.microsoft.com/office/drawing/2014/main" id="{A0542499-E9C5-F249-A013-BE9F8677CCFC}"/>
                  </a:ext>
                </a:extLst>
              </p:cNvPr>
              <p:cNvSpPr txBox="1">
                <a:spLocks noRot="1" noChangeAspect="1" noMove="1" noResize="1" noEditPoints="1" noAdjustHandles="1" noChangeArrowheads="1" noChangeShapeType="1" noTextEdit="1"/>
              </p:cNvSpPr>
              <p:nvPr/>
            </p:nvSpPr>
            <p:spPr>
              <a:xfrm>
                <a:off x="5047857" y="1732808"/>
                <a:ext cx="3257943" cy="857992"/>
              </a:xfrm>
              <a:prstGeom prst="rect">
                <a:avLst/>
              </a:prstGeom>
              <a:blipFill>
                <a:blip r:embed="rId5"/>
                <a:stretch>
                  <a:fillRect l="-1163" b="-101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2286606E-B926-454B-819D-CA8ED839EC7B}"/>
                  </a:ext>
                </a:extLst>
              </p:cNvPr>
              <p:cNvSpPr txBox="1"/>
              <p:nvPr/>
            </p:nvSpPr>
            <p:spPr>
              <a:xfrm>
                <a:off x="152375" y="4170526"/>
                <a:ext cx="3376565" cy="85799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𝐶</m:t>
                          </m:r>
                        </m:e>
                        <m:sub>
                          <m:r>
                            <a:rPr lang="en-US" sz="2400" b="0" i="1" smtClean="0">
                              <a:solidFill>
                                <a:schemeClr val="tx1"/>
                              </a:solidFill>
                              <a:latin typeface="Cambria Math" panose="02040503050406030204" pitchFamily="18" charset="0"/>
                            </a:rPr>
                            <m:t>𝑣</m:t>
                          </m:r>
                        </m:sub>
                      </m:sSub>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𝜔</m:t>
                          </m:r>
                        </m:e>
                      </m:d>
                      <m:r>
                        <a:rPr lang="en-US" sz="2400" b="0" i="1" smtClean="0">
                          <a:solidFill>
                            <a:schemeClr val="tx1"/>
                          </a:solidFill>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3</m:t>
                          </m:r>
                          <m:sSup>
                            <m:sSupPr>
                              <m:ctrlPr>
                                <a:rPr lang="en-US" sz="2400" b="0" i="1" smtClean="0">
                                  <a:solidFill>
                                    <a:schemeClr val="tx1"/>
                                  </a:solidFill>
                                  <a:latin typeface="Cambria Math" panose="02040503050406030204" pitchFamily="18" charset="0"/>
                                </a:rPr>
                              </m:ctrlPr>
                            </m:sSup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𝑘</m:t>
                                  </m:r>
                                </m:e>
                                <m:sub>
                                  <m:r>
                                    <a:rPr lang="en-US" sz="2400" b="0" i="1" smtClean="0">
                                      <a:solidFill>
                                        <a:schemeClr val="tx1"/>
                                      </a:solidFill>
                                      <a:latin typeface="Cambria Math" panose="02040503050406030204" pitchFamily="18" charset="0"/>
                                    </a:rPr>
                                    <m:t>𝐵</m:t>
                                  </m:r>
                                </m:sub>
                              </m:sSub>
                              <m:r>
                                <a:rPr lang="en-US" sz="2400" b="0" i="1" smtClean="0">
                                  <a:solidFill>
                                    <a:schemeClr val="tx1"/>
                                  </a:solidFill>
                                  <a:latin typeface="Cambria Math" panose="02040503050406030204" pitchFamily="18" charset="0"/>
                                </a:rPr>
                                <m:t>𝜔</m:t>
                              </m:r>
                            </m:e>
                            <m:sup>
                              <m:r>
                                <a:rPr lang="en-US" sz="2400" b="0" i="1" smtClean="0">
                                  <a:solidFill>
                                    <a:schemeClr val="tx1"/>
                                  </a:solidFill>
                                  <a:latin typeface="Cambria Math" panose="02040503050406030204" pitchFamily="18" charset="0"/>
                                </a:rPr>
                                <m:t>2</m:t>
                              </m:r>
                            </m:sup>
                          </m:sSup>
                        </m:num>
                        <m:den>
                          <m:r>
                            <a:rPr lang="en-US" sz="2400" i="1">
                              <a:solidFill>
                                <a:schemeClr val="tx1"/>
                              </a:solidFill>
                              <a:latin typeface="Cambria Math" panose="02040503050406030204" pitchFamily="18" charset="0"/>
                            </a:rPr>
                            <m:t>2</m:t>
                          </m:r>
                          <m:sSup>
                            <m:sSupPr>
                              <m:ctrlPr>
                                <a:rPr lang="en-US" sz="2400" b="0" i="1" smtClean="0">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𝜋</m:t>
                              </m:r>
                            </m:e>
                            <m:sup>
                              <m:r>
                                <a:rPr lang="en-US" sz="2400" b="0" i="1" smtClean="0">
                                  <a:solidFill>
                                    <a:schemeClr val="tx1"/>
                                  </a:solidFill>
                                  <a:latin typeface="Cambria Math" panose="02040503050406030204" pitchFamily="18" charset="0"/>
                                </a:rPr>
                                <m:t>2</m:t>
                              </m:r>
                            </m:sup>
                          </m:sSup>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𝑣</m:t>
                              </m:r>
                            </m:e>
                            <m:sub>
                              <m:r>
                                <a:rPr lang="en-US" sz="2400" i="1">
                                  <a:solidFill>
                                    <a:schemeClr val="tx1"/>
                                  </a:solidFill>
                                  <a:latin typeface="Cambria Math" panose="02040503050406030204" pitchFamily="18" charset="0"/>
                                </a:rPr>
                                <m:t>𝑝</m:t>
                              </m:r>
                            </m:sub>
                            <m:sup>
                              <m:r>
                                <a:rPr lang="en-US" sz="2400" i="1">
                                  <a:solidFill>
                                    <a:schemeClr val="tx1"/>
                                  </a:solidFill>
                                  <a:latin typeface="Cambria Math" panose="02040503050406030204" pitchFamily="18" charset="0"/>
                                </a:rPr>
                                <m:t>2</m:t>
                              </m:r>
                            </m:sup>
                          </m:sSubSup>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𝜔</m:t>
                              </m:r>
                            </m:e>
                          </m:d>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𝑣</m:t>
                              </m:r>
                            </m:e>
                            <m:sub>
                              <m:r>
                                <a:rPr lang="en-US" sz="2400" i="1">
                                  <a:solidFill>
                                    <a:schemeClr val="tx1"/>
                                  </a:solidFill>
                                  <a:latin typeface="Cambria Math" panose="02040503050406030204" pitchFamily="18" charset="0"/>
                                </a:rPr>
                                <m:t>𝑔</m:t>
                              </m:r>
                            </m:sub>
                          </m:sSub>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𝜔</m:t>
                              </m:r>
                            </m:e>
                          </m:d>
                        </m:den>
                      </m:f>
                    </m:oMath>
                  </m:oMathPara>
                </a14:m>
                <a:endParaRPr lang="en-US" sz="2400" dirty="0">
                  <a:solidFill>
                    <a:schemeClr val="tx1"/>
                  </a:solidFill>
                </a:endParaRPr>
              </a:p>
            </p:txBody>
          </p:sp>
        </mc:Choice>
        <mc:Fallback>
          <p:sp>
            <p:nvSpPr>
              <p:cNvPr id="19" name="TextBox 18">
                <a:extLst>
                  <a:ext uri="{FF2B5EF4-FFF2-40B4-BE49-F238E27FC236}">
                    <a16:creationId xmlns:a16="http://schemas.microsoft.com/office/drawing/2014/main" id="{2286606E-B926-454B-819D-CA8ED839EC7B}"/>
                  </a:ext>
                </a:extLst>
              </p:cNvPr>
              <p:cNvSpPr txBox="1">
                <a:spLocks noRot="1" noChangeAspect="1" noMove="1" noResize="1" noEditPoints="1" noAdjustHandles="1" noChangeArrowheads="1" noChangeShapeType="1" noTextEdit="1"/>
              </p:cNvSpPr>
              <p:nvPr/>
            </p:nvSpPr>
            <p:spPr>
              <a:xfrm>
                <a:off x="152375" y="4170526"/>
                <a:ext cx="3376565" cy="857992"/>
              </a:xfrm>
              <a:prstGeom prst="rect">
                <a:avLst/>
              </a:prstGeom>
              <a:blipFill>
                <a:blip r:embed="rId6"/>
                <a:stretch>
                  <a:fillRect l="-1880" b="-10145"/>
                </a:stretch>
              </a:blipFill>
            </p:spPr>
            <p:txBody>
              <a:bodyPr/>
              <a:lstStyle/>
              <a:p>
                <a:r>
                  <a:rPr lang="en-US">
                    <a:noFill/>
                  </a:rPr>
                  <a:t> </a:t>
                </a:r>
              </a:p>
            </p:txBody>
          </p:sp>
        </mc:Fallback>
      </mc:AlternateContent>
    </p:spTree>
    <p:extLst>
      <p:ext uri="{BB962C8B-B14F-4D97-AF65-F5344CB8AC3E}">
        <p14:creationId xmlns:p14="http://schemas.microsoft.com/office/powerpoint/2010/main" val="186419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F5D54E4-B8FF-904E-9A5B-A27AA81F2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10982"/>
            <a:ext cx="3916225" cy="1013611"/>
          </a:xfrm>
          <a:prstGeom prst="rect">
            <a:avLst/>
          </a:prstGeom>
        </p:spPr>
      </p:pic>
      <p:sp>
        <p:nvSpPr>
          <p:cNvPr id="2" name="Slide Number Placeholder 1">
            <a:extLst>
              <a:ext uri="{FF2B5EF4-FFF2-40B4-BE49-F238E27FC236}">
                <a16:creationId xmlns:a16="http://schemas.microsoft.com/office/drawing/2014/main" id="{5DDA0B88-9D07-7245-A6A6-89BA083A5814}"/>
              </a:ext>
            </a:extLst>
          </p:cNvPr>
          <p:cNvSpPr>
            <a:spLocks noGrp="1"/>
          </p:cNvSpPr>
          <p:nvPr>
            <p:ph type="sldNum" sz="quarter" idx="12"/>
          </p:nvPr>
        </p:nvSpPr>
        <p:spPr/>
        <p:txBody>
          <a:bodyPr/>
          <a:lstStyle/>
          <a:p>
            <a:fld id="{0624AEE6-E942-4F5C-A610-97CA4B6B6DBA}" type="slidenum">
              <a:rPr lang="en-US" smtClean="0"/>
              <a:pPr/>
              <a:t>9</a:t>
            </a:fld>
            <a:endParaRPr lang="en-US"/>
          </a:p>
        </p:txBody>
      </p:sp>
      <p:sp>
        <p:nvSpPr>
          <p:cNvPr id="3" name="Text Box 4">
            <a:extLst>
              <a:ext uri="{FF2B5EF4-FFF2-40B4-BE49-F238E27FC236}">
                <a16:creationId xmlns:a16="http://schemas.microsoft.com/office/drawing/2014/main" id="{C31E005A-924C-7341-8F91-22B27429E41D}"/>
              </a:ext>
            </a:extLst>
          </p:cNvPr>
          <p:cNvSpPr txBox="1">
            <a:spLocks noChangeArrowheads="1"/>
          </p:cNvSpPr>
          <p:nvPr/>
        </p:nvSpPr>
        <p:spPr bwMode="auto">
          <a:xfrm>
            <a:off x="-1" y="96645"/>
            <a:ext cx="89154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1pPr>
            <a:lvl2pPr marL="4572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2pPr>
            <a:lvl3pPr marL="9144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3pPr>
            <a:lvl4pPr marL="13716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4pPr>
            <a:lvl5pPr marL="1828800" algn="l" rtl="0" eaLnBrk="0" fontAlgn="base" hangingPunct="0">
              <a:spcBef>
                <a:spcPct val="0"/>
              </a:spcBef>
              <a:spcAft>
                <a:spcPct val="0"/>
              </a:spcAft>
              <a:defRPr sz="2000" b="1" kern="1200">
                <a:solidFill>
                  <a:srgbClr val="000099"/>
                </a:solidFill>
                <a:latin typeface="Calibri" panose="020F0502020204030204" pitchFamily="34" charset="0"/>
                <a:ea typeface="+mn-ea"/>
                <a:cs typeface="+mn-cs"/>
              </a:defRPr>
            </a:lvl5pPr>
            <a:lvl6pPr marL="2286000" algn="l" defTabSz="914400" rtl="0" eaLnBrk="1" latinLnBrk="0" hangingPunct="1">
              <a:defRPr sz="2000" b="1" kern="1200">
                <a:solidFill>
                  <a:srgbClr val="000099"/>
                </a:solidFill>
                <a:latin typeface="Calibri" panose="020F0502020204030204" pitchFamily="34" charset="0"/>
                <a:ea typeface="+mn-ea"/>
                <a:cs typeface="+mn-cs"/>
              </a:defRPr>
            </a:lvl6pPr>
            <a:lvl7pPr marL="2743200" algn="l" defTabSz="914400" rtl="0" eaLnBrk="1" latinLnBrk="0" hangingPunct="1">
              <a:defRPr sz="2000" b="1" kern="1200">
                <a:solidFill>
                  <a:srgbClr val="000099"/>
                </a:solidFill>
                <a:latin typeface="Calibri" panose="020F0502020204030204" pitchFamily="34" charset="0"/>
                <a:ea typeface="+mn-ea"/>
                <a:cs typeface="+mn-cs"/>
              </a:defRPr>
            </a:lvl7pPr>
            <a:lvl8pPr marL="3200400" algn="l" defTabSz="914400" rtl="0" eaLnBrk="1" latinLnBrk="0" hangingPunct="1">
              <a:defRPr sz="2000" b="1" kern="1200">
                <a:solidFill>
                  <a:srgbClr val="000099"/>
                </a:solidFill>
                <a:latin typeface="Calibri" panose="020F0502020204030204" pitchFamily="34" charset="0"/>
                <a:ea typeface="+mn-ea"/>
                <a:cs typeface="+mn-cs"/>
              </a:defRPr>
            </a:lvl8pPr>
            <a:lvl9pPr marL="3657600" algn="l" defTabSz="914400" rtl="0" eaLnBrk="1" latinLnBrk="0" hangingPunct="1">
              <a:defRPr sz="2000" b="1" kern="1200">
                <a:solidFill>
                  <a:srgbClr val="000099"/>
                </a:solidFill>
                <a:latin typeface="Calibri" panose="020F0502020204030204" pitchFamily="34" charset="0"/>
                <a:ea typeface="+mn-ea"/>
                <a:cs typeface="+mn-cs"/>
              </a:defRPr>
            </a:lvl9pPr>
          </a:lstStyle>
          <a:p>
            <a:pPr algn="ctr">
              <a:spcBef>
                <a:spcPct val="0"/>
              </a:spcBef>
            </a:pPr>
            <a:r>
              <a:rPr lang="en-US" altLang="en-US" sz="3600" dirty="0">
                <a:solidFill>
                  <a:srgbClr val="000000"/>
                </a:solidFill>
              </a:rPr>
              <a:t>Dispersion Dependence</a:t>
            </a:r>
          </a:p>
        </p:txBody>
      </p:sp>
      <p:sp>
        <p:nvSpPr>
          <p:cNvPr id="6" name="TextBox 5">
            <a:extLst>
              <a:ext uri="{FF2B5EF4-FFF2-40B4-BE49-F238E27FC236}">
                <a16:creationId xmlns:a16="http://schemas.microsoft.com/office/drawing/2014/main" id="{4F66D64E-56BC-7A4F-880E-9B3F27D55E19}"/>
              </a:ext>
            </a:extLst>
          </p:cNvPr>
          <p:cNvSpPr txBox="1"/>
          <p:nvPr/>
        </p:nvSpPr>
        <p:spPr>
          <a:xfrm>
            <a:off x="1524000" y="2361661"/>
            <a:ext cx="1600202" cy="400110"/>
          </a:xfrm>
          <a:prstGeom prst="rect">
            <a:avLst/>
          </a:prstGeom>
          <a:noFill/>
        </p:spPr>
        <p:txBody>
          <a:bodyPr wrap="square" rtlCol="0">
            <a:spAutoFit/>
          </a:bodyPr>
          <a:lstStyle/>
          <a:p>
            <a:r>
              <a:rPr lang="en-US" sz="2000" b="1" dirty="0"/>
              <a:t>Point Defect:</a:t>
            </a:r>
          </a:p>
        </p:txBody>
      </p:sp>
      <p:sp>
        <p:nvSpPr>
          <p:cNvPr id="9" name="TextBox 8">
            <a:extLst>
              <a:ext uri="{FF2B5EF4-FFF2-40B4-BE49-F238E27FC236}">
                <a16:creationId xmlns:a16="http://schemas.microsoft.com/office/drawing/2014/main" id="{EE0A2D35-6F17-B341-B1FC-0911C07D766E}"/>
              </a:ext>
            </a:extLst>
          </p:cNvPr>
          <p:cNvSpPr txBox="1"/>
          <p:nvPr/>
        </p:nvSpPr>
        <p:spPr>
          <a:xfrm>
            <a:off x="1676402" y="838200"/>
            <a:ext cx="1600202" cy="400110"/>
          </a:xfrm>
          <a:prstGeom prst="rect">
            <a:avLst/>
          </a:prstGeom>
          <a:noFill/>
        </p:spPr>
        <p:txBody>
          <a:bodyPr wrap="square" rtlCol="0">
            <a:spAutoFit/>
          </a:bodyPr>
          <a:lstStyle/>
          <a:p>
            <a:r>
              <a:rPr lang="en-US" sz="2000" b="1" dirty="0" err="1"/>
              <a:t>Umklapp</a:t>
            </a:r>
            <a:r>
              <a:rPr lang="en-US" sz="2000" b="1" dirty="0"/>
              <a:t>:</a:t>
            </a:r>
          </a:p>
        </p:txBody>
      </p:sp>
      <p:sp>
        <p:nvSpPr>
          <p:cNvPr id="11" name="Oval 10">
            <a:extLst>
              <a:ext uri="{FF2B5EF4-FFF2-40B4-BE49-F238E27FC236}">
                <a16:creationId xmlns:a16="http://schemas.microsoft.com/office/drawing/2014/main" id="{9344DE40-FC01-3F4A-A3DF-1FA06495D55B}"/>
              </a:ext>
            </a:extLst>
          </p:cNvPr>
          <p:cNvSpPr/>
          <p:nvPr/>
        </p:nvSpPr>
        <p:spPr>
          <a:xfrm>
            <a:off x="2576439" y="1333534"/>
            <a:ext cx="1905002" cy="912389"/>
          </a:xfrm>
          <a:prstGeom prst="ellipse">
            <a:avLst/>
          </a:prstGeom>
          <a:noFill/>
          <a:ln>
            <a:solidFill>
              <a:srgbClr val="66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F7831143-E73E-E44D-886F-605355DAD8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3657600"/>
            <a:ext cx="4572000" cy="863600"/>
          </a:xfrm>
          <a:prstGeom prst="rect">
            <a:avLst/>
          </a:prstGeom>
        </p:spPr>
      </p:pic>
      <p:pic>
        <p:nvPicPr>
          <p:cNvPr id="18" name="Picture 17">
            <a:extLst>
              <a:ext uri="{FF2B5EF4-FFF2-40B4-BE49-F238E27FC236}">
                <a16:creationId xmlns:a16="http://schemas.microsoft.com/office/drawing/2014/main" id="{07359EC3-2B4E-0A4E-8859-F9073B2D3B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5295" y="4757685"/>
            <a:ext cx="5178705" cy="830315"/>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0542499-E9C5-F249-A013-BE9F8677CCFC}"/>
                  </a:ext>
                </a:extLst>
              </p:cNvPr>
              <p:cNvSpPr txBox="1"/>
              <p:nvPr/>
            </p:nvSpPr>
            <p:spPr>
              <a:xfrm>
                <a:off x="5047857" y="1732808"/>
                <a:ext cx="3257943" cy="85799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solidFill>
                            <a:srgbClr val="4924C0"/>
                          </a:solidFill>
                          <a:latin typeface="Cambria Math" panose="02040503050406030204" pitchFamily="18" charset="0"/>
                        </a:rPr>
                        <m:t>𝑔</m:t>
                      </m:r>
                      <m:d>
                        <m:dPr>
                          <m:ctrlPr>
                            <a:rPr lang="en-US" sz="2400" b="0" i="1" smtClean="0">
                              <a:solidFill>
                                <a:srgbClr val="4924C0"/>
                              </a:solidFill>
                              <a:latin typeface="Cambria Math" panose="02040503050406030204" pitchFamily="18" charset="0"/>
                            </a:rPr>
                          </m:ctrlPr>
                        </m:dPr>
                        <m:e>
                          <m:r>
                            <a:rPr lang="en-US" sz="2400" b="0" i="1" smtClean="0">
                              <a:solidFill>
                                <a:srgbClr val="4924C0"/>
                              </a:solidFill>
                              <a:latin typeface="Cambria Math" panose="02040503050406030204" pitchFamily="18" charset="0"/>
                            </a:rPr>
                            <m:t>𝜔</m:t>
                          </m:r>
                        </m:e>
                      </m:d>
                      <m:r>
                        <a:rPr lang="en-US" sz="2400" b="0" i="1" smtClean="0">
                          <a:solidFill>
                            <a:srgbClr val="4924C0"/>
                          </a:solidFill>
                          <a:latin typeface="Cambria Math" panose="02040503050406030204" pitchFamily="18" charset="0"/>
                        </a:rPr>
                        <m:t>=</m:t>
                      </m:r>
                      <m:f>
                        <m:fPr>
                          <m:ctrlPr>
                            <a:rPr lang="en-US" sz="2400" b="0" i="1" smtClean="0">
                              <a:solidFill>
                                <a:srgbClr val="4924C0"/>
                              </a:solidFill>
                              <a:latin typeface="Cambria Math" panose="02040503050406030204" pitchFamily="18" charset="0"/>
                            </a:rPr>
                          </m:ctrlPr>
                        </m:fPr>
                        <m:num>
                          <m:r>
                            <a:rPr lang="en-US" sz="2400" b="0" i="1" smtClean="0">
                              <a:solidFill>
                                <a:srgbClr val="4924C0"/>
                              </a:solidFill>
                              <a:latin typeface="Cambria Math" panose="02040503050406030204" pitchFamily="18" charset="0"/>
                            </a:rPr>
                            <m:t>3</m:t>
                          </m:r>
                          <m:sSup>
                            <m:sSupPr>
                              <m:ctrlPr>
                                <a:rPr lang="en-US" sz="2400" b="0" i="1" smtClean="0">
                                  <a:solidFill>
                                    <a:srgbClr val="4924C0"/>
                                  </a:solidFill>
                                  <a:latin typeface="Cambria Math" panose="02040503050406030204" pitchFamily="18" charset="0"/>
                                </a:rPr>
                              </m:ctrlPr>
                            </m:sSupPr>
                            <m:e>
                              <m:r>
                                <a:rPr lang="en-US" sz="2400" b="0" i="1" smtClean="0">
                                  <a:solidFill>
                                    <a:srgbClr val="4924C0"/>
                                  </a:solidFill>
                                  <a:latin typeface="Cambria Math" panose="02040503050406030204" pitchFamily="18" charset="0"/>
                                </a:rPr>
                                <m:t>𝜔</m:t>
                              </m:r>
                            </m:e>
                            <m:sup>
                              <m:r>
                                <a:rPr lang="en-US" sz="2400" b="0" i="1" smtClean="0">
                                  <a:solidFill>
                                    <a:srgbClr val="4924C0"/>
                                  </a:solidFill>
                                  <a:latin typeface="Cambria Math" panose="02040503050406030204" pitchFamily="18" charset="0"/>
                                </a:rPr>
                                <m:t>2</m:t>
                              </m:r>
                            </m:sup>
                          </m:sSup>
                        </m:num>
                        <m:den>
                          <m:r>
                            <a:rPr lang="en-US" sz="2400" i="1">
                              <a:solidFill>
                                <a:srgbClr val="4924C0"/>
                              </a:solidFill>
                              <a:latin typeface="Cambria Math" panose="02040503050406030204" pitchFamily="18" charset="0"/>
                            </a:rPr>
                            <m:t>2</m:t>
                          </m:r>
                          <m:sSup>
                            <m:sSupPr>
                              <m:ctrlPr>
                                <a:rPr lang="en-US" sz="2400" b="0" i="1" smtClean="0">
                                  <a:solidFill>
                                    <a:srgbClr val="4924C0"/>
                                  </a:solidFill>
                                  <a:latin typeface="Cambria Math" panose="02040503050406030204" pitchFamily="18" charset="0"/>
                                </a:rPr>
                              </m:ctrlPr>
                            </m:sSupPr>
                            <m:e>
                              <m:r>
                                <a:rPr lang="en-US" sz="2400" i="1">
                                  <a:solidFill>
                                    <a:srgbClr val="4924C0"/>
                                  </a:solidFill>
                                  <a:latin typeface="Cambria Math" panose="02040503050406030204" pitchFamily="18" charset="0"/>
                                </a:rPr>
                                <m:t>𝜋</m:t>
                              </m:r>
                            </m:e>
                            <m:sup>
                              <m:r>
                                <a:rPr lang="en-US" sz="2400" b="0" i="1" smtClean="0">
                                  <a:solidFill>
                                    <a:srgbClr val="4924C0"/>
                                  </a:solidFill>
                                  <a:latin typeface="Cambria Math" panose="02040503050406030204" pitchFamily="18" charset="0"/>
                                </a:rPr>
                                <m:t>2</m:t>
                              </m:r>
                            </m:sup>
                          </m:sSup>
                          <m:sSubSup>
                            <m:sSubSupPr>
                              <m:ctrlPr>
                                <a:rPr lang="en-US" sz="2400" i="1">
                                  <a:solidFill>
                                    <a:srgbClr val="4924C0"/>
                                  </a:solidFill>
                                  <a:latin typeface="Cambria Math" panose="02040503050406030204" pitchFamily="18" charset="0"/>
                                </a:rPr>
                              </m:ctrlPr>
                            </m:sSubSupPr>
                            <m:e>
                              <m:r>
                                <a:rPr lang="en-US" sz="2400" i="1">
                                  <a:solidFill>
                                    <a:srgbClr val="4924C0"/>
                                  </a:solidFill>
                                  <a:latin typeface="Cambria Math" panose="02040503050406030204" pitchFamily="18" charset="0"/>
                                </a:rPr>
                                <m:t>𝑣</m:t>
                              </m:r>
                            </m:e>
                            <m:sub>
                              <m:r>
                                <a:rPr lang="en-US" sz="2400" i="1">
                                  <a:solidFill>
                                    <a:srgbClr val="4924C0"/>
                                  </a:solidFill>
                                  <a:latin typeface="Cambria Math" panose="02040503050406030204" pitchFamily="18" charset="0"/>
                                </a:rPr>
                                <m:t>𝑝</m:t>
                              </m:r>
                            </m:sub>
                            <m:sup>
                              <m:r>
                                <a:rPr lang="en-US" sz="2400" i="1">
                                  <a:solidFill>
                                    <a:srgbClr val="4924C0"/>
                                  </a:solidFill>
                                  <a:latin typeface="Cambria Math" panose="02040503050406030204" pitchFamily="18" charset="0"/>
                                </a:rPr>
                                <m:t>2</m:t>
                              </m:r>
                            </m:sup>
                          </m:sSubSup>
                          <m:d>
                            <m:dPr>
                              <m:ctrlPr>
                                <a:rPr lang="en-US" sz="2400" i="1">
                                  <a:solidFill>
                                    <a:srgbClr val="4924C0"/>
                                  </a:solidFill>
                                  <a:latin typeface="Cambria Math" panose="02040503050406030204" pitchFamily="18" charset="0"/>
                                </a:rPr>
                              </m:ctrlPr>
                            </m:dPr>
                            <m:e>
                              <m:r>
                                <a:rPr lang="en-US" sz="2400" i="1">
                                  <a:solidFill>
                                    <a:srgbClr val="4924C0"/>
                                  </a:solidFill>
                                  <a:latin typeface="Cambria Math" panose="02040503050406030204" pitchFamily="18" charset="0"/>
                                </a:rPr>
                                <m:t>𝜔</m:t>
                              </m:r>
                            </m:e>
                          </m:d>
                          <m:sSub>
                            <m:sSubPr>
                              <m:ctrlPr>
                                <a:rPr lang="en-US" sz="2400" i="1">
                                  <a:solidFill>
                                    <a:srgbClr val="4924C0"/>
                                  </a:solidFill>
                                  <a:latin typeface="Cambria Math" panose="02040503050406030204" pitchFamily="18" charset="0"/>
                                </a:rPr>
                              </m:ctrlPr>
                            </m:sSubPr>
                            <m:e>
                              <m:r>
                                <a:rPr lang="en-US" sz="2400" i="1">
                                  <a:solidFill>
                                    <a:srgbClr val="4924C0"/>
                                  </a:solidFill>
                                  <a:latin typeface="Cambria Math" panose="02040503050406030204" pitchFamily="18" charset="0"/>
                                </a:rPr>
                                <m:t>𝑣</m:t>
                              </m:r>
                            </m:e>
                            <m:sub>
                              <m:r>
                                <a:rPr lang="en-US" sz="2400" i="1">
                                  <a:solidFill>
                                    <a:srgbClr val="4924C0"/>
                                  </a:solidFill>
                                  <a:latin typeface="Cambria Math" panose="02040503050406030204" pitchFamily="18" charset="0"/>
                                </a:rPr>
                                <m:t>𝑔</m:t>
                              </m:r>
                            </m:sub>
                          </m:sSub>
                          <m:d>
                            <m:dPr>
                              <m:ctrlPr>
                                <a:rPr lang="en-US" sz="2400" i="1">
                                  <a:solidFill>
                                    <a:srgbClr val="4924C0"/>
                                  </a:solidFill>
                                  <a:latin typeface="Cambria Math" panose="02040503050406030204" pitchFamily="18" charset="0"/>
                                </a:rPr>
                              </m:ctrlPr>
                            </m:dPr>
                            <m:e>
                              <m:r>
                                <a:rPr lang="en-US" sz="2400" i="1">
                                  <a:solidFill>
                                    <a:srgbClr val="4924C0"/>
                                  </a:solidFill>
                                  <a:latin typeface="Cambria Math" panose="02040503050406030204" pitchFamily="18" charset="0"/>
                                </a:rPr>
                                <m:t>𝜔</m:t>
                              </m:r>
                            </m:e>
                          </m:d>
                        </m:den>
                      </m:f>
                    </m:oMath>
                  </m:oMathPara>
                </a14:m>
                <a:endParaRPr lang="en-US" sz="2400" dirty="0">
                  <a:solidFill>
                    <a:srgbClr val="4924C0"/>
                  </a:solidFill>
                </a:endParaRPr>
              </a:p>
            </p:txBody>
          </p:sp>
        </mc:Choice>
        <mc:Fallback>
          <p:sp>
            <p:nvSpPr>
              <p:cNvPr id="12" name="TextBox 11">
                <a:extLst>
                  <a:ext uri="{FF2B5EF4-FFF2-40B4-BE49-F238E27FC236}">
                    <a16:creationId xmlns:a16="http://schemas.microsoft.com/office/drawing/2014/main" id="{A0542499-E9C5-F249-A013-BE9F8677CCFC}"/>
                  </a:ext>
                </a:extLst>
              </p:cNvPr>
              <p:cNvSpPr txBox="1">
                <a:spLocks noRot="1" noChangeAspect="1" noMove="1" noResize="1" noEditPoints="1" noAdjustHandles="1" noChangeArrowheads="1" noChangeShapeType="1" noTextEdit="1"/>
              </p:cNvSpPr>
              <p:nvPr/>
            </p:nvSpPr>
            <p:spPr>
              <a:xfrm>
                <a:off x="5047857" y="1732808"/>
                <a:ext cx="3257943" cy="857992"/>
              </a:xfrm>
              <a:prstGeom prst="rect">
                <a:avLst/>
              </a:prstGeom>
              <a:blipFill>
                <a:blip r:embed="rId6"/>
                <a:stretch>
                  <a:fillRect l="-1163" b="-10145"/>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B5EC95DC-6B46-7C47-B3E0-A6F5619B65D4}"/>
              </a:ext>
            </a:extLst>
          </p:cNvPr>
          <p:cNvCxnSpPr/>
          <p:nvPr/>
        </p:nvCxnSpPr>
        <p:spPr>
          <a:xfrm>
            <a:off x="4648200" y="1447800"/>
            <a:ext cx="1524000" cy="457200"/>
          </a:xfrm>
          <a:prstGeom prst="straightConnector1">
            <a:avLst/>
          </a:prstGeom>
          <a:ln>
            <a:solidFill>
              <a:srgbClr val="6600F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D8FC30-2904-D94C-9E94-09FB5BB42671}"/>
              </a:ext>
            </a:extLst>
          </p:cNvPr>
          <p:cNvSpPr txBox="1"/>
          <p:nvPr/>
        </p:nvSpPr>
        <p:spPr>
          <a:xfrm>
            <a:off x="5257800" y="1143000"/>
            <a:ext cx="609600" cy="461665"/>
          </a:xfrm>
          <a:prstGeom prst="rect">
            <a:avLst/>
          </a:prstGeom>
          <a:noFill/>
        </p:spPr>
        <p:txBody>
          <a:bodyPr wrap="square" rtlCol="0">
            <a:spAutoFit/>
          </a:bodyPr>
          <a:lstStyle/>
          <a:p>
            <a:r>
              <a:rPr lang="en-US" sz="2400" dirty="0">
                <a:solidFill>
                  <a:srgbClr val="4924C0"/>
                </a:solidFill>
              </a:rPr>
              <a:t>?</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4F1004E2-E7C9-804B-91A7-292A19AB7043}"/>
                  </a:ext>
                </a:extLst>
              </p:cNvPr>
              <p:cNvSpPr txBox="1"/>
              <p:nvPr/>
            </p:nvSpPr>
            <p:spPr>
              <a:xfrm>
                <a:off x="991235" y="4468492"/>
                <a:ext cx="2285369"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𝐶</m:t>
                          </m:r>
                        </m:e>
                        <m:sub>
                          <m:r>
                            <a:rPr lang="en-US" sz="2400" b="0" i="1" smtClean="0">
                              <a:solidFill>
                                <a:schemeClr val="tx1"/>
                              </a:solidFill>
                              <a:latin typeface="Cambria Math" panose="02040503050406030204" pitchFamily="18" charset="0"/>
                            </a:rPr>
                            <m:t>𝑣</m:t>
                          </m:r>
                        </m:sub>
                      </m:sSub>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𝜔</m:t>
                          </m:r>
                        </m:e>
                      </m:d>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𝑘</m:t>
                          </m:r>
                        </m:e>
                        <m:sub>
                          <m:r>
                            <a:rPr lang="en-US" sz="2400" b="0" i="1" smtClean="0">
                              <a:solidFill>
                                <a:schemeClr val="tx1"/>
                              </a:solidFill>
                              <a:latin typeface="Cambria Math" panose="02040503050406030204" pitchFamily="18" charset="0"/>
                            </a:rPr>
                            <m:t>𝐵</m:t>
                          </m:r>
                        </m:sub>
                      </m:sSub>
                      <m:r>
                        <a:rPr lang="en-US" sz="2400" b="0" i="1" smtClean="0">
                          <a:solidFill>
                            <a:srgbClr val="4924C0"/>
                          </a:solidFill>
                          <a:latin typeface="Cambria Math" panose="02040503050406030204" pitchFamily="18" charset="0"/>
                        </a:rPr>
                        <m:t>𝑔</m:t>
                      </m:r>
                      <m:r>
                        <a:rPr lang="en-US" sz="2400" b="0" i="1" smtClean="0">
                          <a:solidFill>
                            <a:srgbClr val="4924C0"/>
                          </a:solidFill>
                          <a:latin typeface="Cambria Math" panose="02040503050406030204" pitchFamily="18" charset="0"/>
                        </a:rPr>
                        <m:t>(</m:t>
                      </m:r>
                      <m:r>
                        <a:rPr lang="en-US" sz="2400" b="0" i="1" smtClean="0">
                          <a:solidFill>
                            <a:srgbClr val="4924C0"/>
                          </a:solidFill>
                          <a:latin typeface="Cambria Math" panose="02040503050406030204" pitchFamily="18" charset="0"/>
                        </a:rPr>
                        <m:t>𝜔</m:t>
                      </m:r>
                      <m:r>
                        <a:rPr lang="en-US" sz="2400" b="0" i="1" smtClean="0">
                          <a:solidFill>
                            <a:srgbClr val="4924C0"/>
                          </a:solidFill>
                          <a:latin typeface="Cambria Math" panose="02040503050406030204" pitchFamily="18" charset="0"/>
                        </a:rPr>
                        <m:t>)</m:t>
                      </m:r>
                    </m:oMath>
                  </m:oMathPara>
                </a14:m>
                <a:endParaRPr lang="en-US" sz="2400" dirty="0">
                  <a:solidFill>
                    <a:schemeClr val="tx1"/>
                  </a:solidFill>
                </a:endParaRPr>
              </a:p>
            </p:txBody>
          </p:sp>
        </mc:Choice>
        <mc:Fallback>
          <p:sp>
            <p:nvSpPr>
              <p:cNvPr id="20" name="TextBox 19">
                <a:extLst>
                  <a:ext uri="{FF2B5EF4-FFF2-40B4-BE49-F238E27FC236}">
                    <a16:creationId xmlns:a16="http://schemas.microsoft.com/office/drawing/2014/main" id="{4F1004E2-E7C9-804B-91A7-292A19AB7043}"/>
                  </a:ext>
                </a:extLst>
              </p:cNvPr>
              <p:cNvSpPr txBox="1">
                <a:spLocks noRot="1" noChangeAspect="1" noMove="1" noResize="1" noEditPoints="1" noAdjustHandles="1" noChangeArrowheads="1" noChangeShapeType="1" noTextEdit="1"/>
              </p:cNvSpPr>
              <p:nvPr/>
            </p:nvSpPr>
            <p:spPr>
              <a:xfrm>
                <a:off x="991235" y="4468492"/>
                <a:ext cx="2285369" cy="369332"/>
              </a:xfrm>
              <a:prstGeom prst="rect">
                <a:avLst/>
              </a:prstGeom>
              <a:blipFill>
                <a:blip r:embed="rId7"/>
                <a:stretch>
                  <a:fillRect l="-2210" r="-3867"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053F6721-879E-B640-A847-58CB803D5762}"/>
                  </a:ext>
                </a:extLst>
              </p:cNvPr>
              <p:cNvSpPr txBox="1"/>
              <p:nvPr/>
            </p:nvSpPr>
            <p:spPr>
              <a:xfrm>
                <a:off x="201883" y="2886252"/>
                <a:ext cx="3864071" cy="7746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𝜏</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𝜋</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Ω</m:t>
                              </m:r>
                            </m:e>
                            <m:sub>
                              <m:r>
                                <a:rPr lang="en-US" sz="2400" b="0" i="1" smtClean="0">
                                  <a:latin typeface="Cambria Math" panose="02040503050406030204" pitchFamily="18" charset="0"/>
                                </a:rPr>
                                <m:t>0</m:t>
                              </m:r>
                            </m:sub>
                          </m:sSub>
                        </m:num>
                        <m:den>
                          <m:r>
                            <a:rPr lang="en-US" sz="2400" b="0" i="1" smtClean="0">
                              <a:latin typeface="Cambria Math" panose="02040503050406030204" pitchFamily="18" charset="0"/>
                            </a:rPr>
                            <m:t>6</m:t>
                          </m:r>
                        </m:den>
                      </m:f>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𝑖</m:t>
                          </m:r>
                        </m:sub>
                      </m:sSub>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𝑀</m:t>
                                  </m:r>
                                </m:num>
                                <m:den>
                                  <m:r>
                                    <a:rPr lang="en-US" sz="2400" b="0" i="1" smtClean="0">
                                      <a:latin typeface="Cambria Math" panose="02040503050406030204" pitchFamily="18" charset="0"/>
                                    </a:rPr>
                                    <m:t>𝑀</m:t>
                                  </m:r>
                                </m:den>
                              </m:f>
                            </m:e>
                          </m:d>
                        </m:e>
                        <m:sup>
                          <m:r>
                            <a:rPr lang="en-US" sz="2400" b="0" i="1" smtClean="0">
                              <a:latin typeface="Cambria Math" panose="02040503050406030204" pitchFamily="18" charset="0"/>
                            </a:rPr>
                            <m:t>2</m:t>
                          </m:r>
                        </m:sup>
                      </m:sSup>
                      <m:r>
                        <a:rPr lang="en-US" sz="2400" b="0" i="1" smtClean="0">
                          <a:solidFill>
                            <a:srgbClr val="4924C0"/>
                          </a:solidFill>
                          <a:latin typeface="Cambria Math" panose="02040503050406030204" pitchFamily="18" charset="0"/>
                        </a:rPr>
                        <m:t>𝑔</m:t>
                      </m:r>
                      <m:d>
                        <m:dPr>
                          <m:ctrlPr>
                            <a:rPr lang="en-US" sz="2400" b="0" i="1" smtClean="0">
                              <a:solidFill>
                                <a:srgbClr val="4924C0"/>
                              </a:solidFill>
                              <a:latin typeface="Cambria Math" panose="02040503050406030204" pitchFamily="18" charset="0"/>
                            </a:rPr>
                          </m:ctrlPr>
                        </m:dPr>
                        <m:e>
                          <m:r>
                            <a:rPr lang="en-US" sz="2400" b="0" i="1" smtClean="0">
                              <a:solidFill>
                                <a:srgbClr val="4924C0"/>
                              </a:solidFill>
                              <a:latin typeface="Cambria Math" panose="02040503050406030204" pitchFamily="18" charset="0"/>
                            </a:rPr>
                            <m:t>𝜔</m:t>
                          </m:r>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𝜔</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oMath>
                  </m:oMathPara>
                </a14:m>
                <a:endParaRPr lang="en-US" sz="2400" dirty="0"/>
              </a:p>
            </p:txBody>
          </p:sp>
        </mc:Choice>
        <mc:Fallback>
          <p:sp>
            <p:nvSpPr>
              <p:cNvPr id="15" name="TextBox 14">
                <a:extLst>
                  <a:ext uri="{FF2B5EF4-FFF2-40B4-BE49-F238E27FC236}">
                    <a16:creationId xmlns:a16="http://schemas.microsoft.com/office/drawing/2014/main" id="{053F6721-879E-B640-A847-58CB803D5762}"/>
                  </a:ext>
                </a:extLst>
              </p:cNvPr>
              <p:cNvSpPr txBox="1">
                <a:spLocks noRot="1" noChangeAspect="1" noMove="1" noResize="1" noEditPoints="1" noAdjustHandles="1" noChangeArrowheads="1" noChangeShapeType="1" noTextEdit="1"/>
              </p:cNvSpPr>
              <p:nvPr/>
            </p:nvSpPr>
            <p:spPr>
              <a:xfrm>
                <a:off x="201883" y="2886252"/>
                <a:ext cx="3864071" cy="774699"/>
              </a:xfrm>
              <a:prstGeom prst="rect">
                <a:avLst/>
              </a:prstGeom>
              <a:blipFill>
                <a:blip r:embed="rId8"/>
                <a:stretch>
                  <a:fillRect l="-328" r="-2623" b="-112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2AC7213D-559C-7B49-866D-D76E3676A816}"/>
                  </a:ext>
                </a:extLst>
              </p:cNvPr>
              <p:cNvSpPr txBox="1"/>
              <p:nvPr/>
            </p:nvSpPr>
            <p:spPr>
              <a:xfrm>
                <a:off x="6992289" y="5791200"/>
                <a:ext cx="703911"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𝜅</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𝜅</m:t>
                          </m:r>
                        </m:e>
                        <m:sub>
                          <m:r>
                            <a:rPr lang="en-US" sz="2400" b="0" i="1" smtClean="0">
                              <a:solidFill>
                                <a:schemeClr val="tx1"/>
                              </a:solidFill>
                              <a:latin typeface="Cambria Math" panose="02040503050406030204" pitchFamily="18" charset="0"/>
                            </a:rPr>
                            <m:t>0</m:t>
                          </m:r>
                        </m:sub>
                      </m:sSub>
                    </m:oMath>
                  </m:oMathPara>
                </a14:m>
                <a:endParaRPr lang="en-US" sz="2400" dirty="0">
                  <a:solidFill>
                    <a:schemeClr val="tx1"/>
                  </a:solidFill>
                </a:endParaRPr>
              </a:p>
            </p:txBody>
          </p:sp>
        </mc:Choice>
        <mc:Fallback>
          <p:sp>
            <p:nvSpPr>
              <p:cNvPr id="21" name="TextBox 20">
                <a:extLst>
                  <a:ext uri="{FF2B5EF4-FFF2-40B4-BE49-F238E27FC236}">
                    <a16:creationId xmlns:a16="http://schemas.microsoft.com/office/drawing/2014/main" id="{2AC7213D-559C-7B49-866D-D76E3676A816}"/>
                  </a:ext>
                </a:extLst>
              </p:cNvPr>
              <p:cNvSpPr txBox="1">
                <a:spLocks noRot="1" noChangeAspect="1" noMove="1" noResize="1" noEditPoints="1" noAdjustHandles="1" noChangeArrowheads="1" noChangeShapeType="1" noTextEdit="1"/>
              </p:cNvSpPr>
              <p:nvPr/>
            </p:nvSpPr>
            <p:spPr>
              <a:xfrm>
                <a:off x="6992289" y="5791200"/>
                <a:ext cx="703911" cy="369332"/>
              </a:xfrm>
              <a:prstGeom prst="rect">
                <a:avLst/>
              </a:prstGeom>
              <a:blipFill>
                <a:blip r:embed="rId9"/>
                <a:stretch>
                  <a:fillRect l="-5357" r="-1786" b="-34483"/>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FC71F9A9-5A83-A24E-918B-D3342667B7C9}"/>
              </a:ext>
            </a:extLst>
          </p:cNvPr>
          <p:cNvSpPr txBox="1"/>
          <p:nvPr/>
        </p:nvSpPr>
        <p:spPr>
          <a:xfrm>
            <a:off x="4724400" y="5805357"/>
            <a:ext cx="2286000" cy="400110"/>
          </a:xfrm>
          <a:prstGeom prst="rect">
            <a:avLst/>
          </a:prstGeom>
          <a:noFill/>
        </p:spPr>
        <p:txBody>
          <a:bodyPr wrap="square" rtlCol="0">
            <a:spAutoFit/>
          </a:bodyPr>
          <a:lstStyle/>
          <a:p>
            <a:r>
              <a:rPr lang="en-US" sz="2000" dirty="0"/>
              <a:t>Quantity of interest: </a:t>
            </a:r>
          </a:p>
        </p:txBody>
      </p:sp>
    </p:spTree>
    <p:extLst>
      <p:ext uri="{BB962C8B-B14F-4D97-AF65-F5344CB8AC3E}">
        <p14:creationId xmlns:p14="http://schemas.microsoft.com/office/powerpoint/2010/main" val="106891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21" grpId="0"/>
      <p:bldP spid="23" grpId="0"/>
    </p:bldLst>
  </p:timing>
</p:sld>
</file>

<file path=ppt/theme/theme1.xml><?xml version="1.0" encoding="utf-8"?>
<a:theme xmlns:a="http://schemas.openxmlformats.org/drawingml/2006/main" name="MML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33148</TotalTime>
  <Words>1415</Words>
  <Application>Microsoft Macintosh PowerPoint</Application>
  <PresentationFormat>On-screen Show (4:3)</PresentationFormat>
  <Paragraphs>210</Paragraphs>
  <Slides>20</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Cambria Math</vt:lpstr>
      <vt:lpstr>Courier New</vt:lpstr>
      <vt:lpstr>Helvetica</vt:lpstr>
      <vt:lpstr>Wingdings</vt:lpstr>
      <vt:lpstr>MML_template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NIST</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Lin</dc:creator>
  <cp:lastModifiedBy>Ramya Gurunathan</cp:lastModifiedBy>
  <cp:revision>1136</cp:revision>
  <cp:lastPrinted>2018-10-26T19:53:00Z</cp:lastPrinted>
  <dcterms:created xsi:type="dcterms:W3CDTF">2011-10-13T14:32:36Z</dcterms:created>
  <dcterms:modified xsi:type="dcterms:W3CDTF">2018-11-08T21:01:14Z</dcterms:modified>
</cp:coreProperties>
</file>