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1" r:id="rId7"/>
    <p:sldId id="258" r:id="rId8"/>
    <p:sldId id="260" r:id="rId9"/>
    <p:sldId id="316" r:id="rId10"/>
    <p:sldId id="310" r:id="rId11"/>
    <p:sldId id="311" r:id="rId12"/>
    <p:sldId id="312" r:id="rId13"/>
    <p:sldId id="315" r:id="rId14"/>
    <p:sldId id="292" r:id="rId15"/>
    <p:sldId id="319" r:id="rId16"/>
    <p:sldId id="313" r:id="rId17"/>
    <p:sldId id="314" r:id="rId18"/>
    <p:sldId id="289" r:id="rId19"/>
    <p:sldId id="291" r:id="rId20"/>
    <p:sldId id="296" r:id="rId21"/>
    <p:sldId id="294" r:id="rId22"/>
    <p:sldId id="264" r:id="rId23"/>
    <p:sldId id="265" r:id="rId24"/>
    <p:sldId id="307" r:id="rId25"/>
    <p:sldId id="317" r:id="rId26"/>
    <p:sldId id="262" r:id="rId27"/>
    <p:sldId id="293" r:id="rId28"/>
    <p:sldId id="301" r:id="rId29"/>
    <p:sldId id="300" r:id="rId30"/>
    <p:sldId id="318" r:id="rId31"/>
    <p:sldId id="306" r:id="rId32"/>
    <p:sldId id="295" r:id="rId33"/>
    <p:sldId id="263" r:id="rId34"/>
    <p:sldId id="270" r:id="rId35"/>
    <p:sldId id="327" r:id="rId36"/>
    <p:sldId id="328" r:id="rId37"/>
    <p:sldId id="331" r:id="rId38"/>
    <p:sldId id="329" r:id="rId39"/>
    <p:sldId id="330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286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BE0C45-E5C8-4B18-B4AE-6776B360F1C2}" v="8" dt="2022-02-01T18:04:55.214"/>
    <p1510:client id="{92ED5E86-25A2-4041-9CA5-992FC8E8F36D}" vWet="4" dt="2022-01-25T09:46:47.222"/>
    <p1510:client id="{A1F78C51-4439-32AF-1669-05CA21734C83}" v="2" dt="2022-01-25T09:49:57.929"/>
    <p1510:client id="{A4F6C037-2554-9E28-4C23-B8259BA8F5A1}" v="277" dt="2022-01-25T12:55:21.831"/>
    <p1510:client id="{C4FC9936-D636-480D-1A6A-6D4A9C4BA95F}" v="666" dt="2022-01-25T12:15:30.079"/>
    <p1510:client id="{CD8BB5F6-64D1-6CC4-1A60-B280BE74B334}" v="3" dt="2022-01-25T09:49:32.699"/>
    <p1510:client id="{D0D13B2E-DD69-FB4D-1A12-5FDB01A638A3}" v="18" dt="2022-01-25T10:52:43.525"/>
    <p1510:client id="{DAA79260-089D-0D6B-55EA-5B5D0E7B55B6}" v="713" dt="2022-01-25T12:33:32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2434-F806-4384-8ED6-263B8611E6FB}" type="datetimeFigureOut">
              <a:rPr lang="zh-TW" altLang="en-US" smtClean="0"/>
              <a:t>2022/2/5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350646E-E38F-44EA-B3E8-6D6AD6FDCCC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63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2434-F806-4384-8ED6-263B8611E6FB}" type="datetimeFigureOut">
              <a:rPr lang="zh-TW" altLang="en-US" smtClean="0"/>
              <a:t>2022/2/5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646E-E38F-44EA-B3E8-6D6AD6FDCCC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31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2434-F806-4384-8ED6-263B8611E6FB}" type="datetimeFigureOut">
              <a:rPr lang="zh-TW" altLang="en-US" smtClean="0"/>
              <a:t>2022/2/5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646E-E38F-44EA-B3E8-6D6AD6FDCCC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58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2434-F806-4384-8ED6-263B8611E6FB}" type="datetimeFigureOut">
              <a:rPr lang="zh-TW" altLang="en-US" smtClean="0"/>
              <a:t>2022/2/5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646E-E38F-44EA-B3E8-6D6AD6FDCCC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3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2434-F806-4384-8ED6-263B8611E6FB}" type="datetimeFigureOut">
              <a:rPr lang="zh-TW" altLang="en-US" smtClean="0"/>
              <a:t>2022/2/5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646E-E38F-44EA-B3E8-6D6AD6FDCCC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59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2434-F806-4384-8ED6-263B8611E6FB}" type="datetimeFigureOut">
              <a:rPr lang="zh-TW" altLang="en-US" smtClean="0"/>
              <a:t>2022/2/5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646E-E38F-44EA-B3E8-6D6AD6FDCCC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62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2434-F806-4384-8ED6-263B8611E6FB}" type="datetimeFigureOut">
              <a:rPr lang="zh-TW" altLang="en-US" smtClean="0"/>
              <a:t>2022/2/5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646E-E38F-44EA-B3E8-6D6AD6FDCCC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43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2434-F806-4384-8ED6-263B8611E6FB}" type="datetimeFigureOut">
              <a:rPr lang="zh-TW" altLang="en-US" smtClean="0"/>
              <a:t>2022/2/5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646E-E38F-44EA-B3E8-6D6AD6FDCCC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71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2434-F806-4384-8ED6-263B8611E6FB}" type="datetimeFigureOut">
              <a:rPr lang="zh-TW" altLang="en-US" smtClean="0"/>
              <a:t>2022/2/5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646E-E38F-44EA-B3E8-6D6AD6FDCC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16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2434-F806-4384-8ED6-263B8611E6FB}" type="datetimeFigureOut">
              <a:rPr lang="zh-TW" altLang="en-US" smtClean="0"/>
              <a:t>2022/2/5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646E-E38F-44EA-B3E8-6D6AD6FDCCC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77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1AC2434-F806-4384-8ED6-263B8611E6FB}" type="datetimeFigureOut">
              <a:rPr lang="zh-TW" altLang="en-US" smtClean="0"/>
              <a:t>2022/2/5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646E-E38F-44EA-B3E8-6D6AD6FDCCC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45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C2434-F806-4384-8ED6-263B8611E6FB}" type="datetimeFigureOut">
              <a:rPr lang="zh-TW" altLang="en-US" smtClean="0"/>
              <a:t>2022/2/5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350646E-E38F-44EA-B3E8-6D6AD6FDCCC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00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49FBA-EE67-4A8E-BF28-AB20AF228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867"/>
            <a:ext cx="9144000" cy="1063096"/>
          </a:xfrm>
        </p:spPr>
        <p:txBody>
          <a:bodyPr/>
          <a:lstStyle/>
          <a:p>
            <a:pPr algn="ctr"/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Truck platooning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Truck platooning - News - Cardiff University">
            <a:extLst>
              <a:ext uri="{FF2B5EF4-FFF2-40B4-BE49-F238E27FC236}">
                <a16:creationId xmlns:a16="http://schemas.microsoft.com/office/drawing/2014/main" id="{79C75978-0AAE-4647-A069-83734FB3F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081" y="1145136"/>
            <a:ext cx="8257216" cy="557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426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ED157-E1E2-4FA6-A044-D93553EF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/>
              <a:t>Block Diagram</a:t>
            </a:r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BE719BE-EF27-4F93-8FC7-A85DAAF5B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633" y="2064459"/>
            <a:ext cx="7489166" cy="4431461"/>
          </a:xfrm>
        </p:spPr>
      </p:pic>
    </p:spTree>
    <p:extLst>
      <p:ext uri="{BB962C8B-B14F-4D97-AF65-F5344CB8AC3E}">
        <p14:creationId xmlns:p14="http://schemas.microsoft.com/office/powerpoint/2010/main" val="2262728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4D17-0D42-47EE-B50C-757814F6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>
                <a:latin typeface="Gill Sans MT"/>
                <a:cs typeface="Times New Roman" panose="02020603050405020304" pitchFamily="18" charset="0"/>
              </a:rPr>
              <a:t>Internal block diagram</a:t>
            </a:r>
            <a:endParaRPr lang="en-US">
              <a:ea typeface="+mj-lt"/>
              <a:cs typeface="+mj-lt"/>
            </a:endParaRPr>
          </a:p>
          <a:p>
            <a:endParaRPr lang="en-US" altLang="zh-TW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B0EB6FD-491A-4474-B6D1-70AD3224F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161" y="1952188"/>
            <a:ext cx="4073492" cy="472789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2610FF5-8A2F-47DD-8D1E-22481865B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073" y="247318"/>
            <a:ext cx="4152370" cy="322451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98ED49D-03F8-4D01-912B-31C296B0D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681" y="3670167"/>
            <a:ext cx="4159153" cy="286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55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4F79-220D-4F39-B95C-029587E2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machine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11F29C5-4304-4210-B2F0-0E5DFDEBE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896" y="2217217"/>
            <a:ext cx="10614264" cy="4226583"/>
          </a:xfrm>
        </p:spPr>
      </p:pic>
    </p:spTree>
    <p:extLst>
      <p:ext uri="{BB962C8B-B14F-4D97-AF65-F5344CB8AC3E}">
        <p14:creationId xmlns:p14="http://schemas.microsoft.com/office/powerpoint/2010/main" val="1985847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76390-F5CE-4D6A-81A8-E3E96E7AF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966" y="1427304"/>
            <a:ext cx="8686800" cy="3241515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5400"/>
              <a:t>GAP Adaptation techniques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4923706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35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97EE-7B45-4FF3-A78E-2F97D900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Use case overview</a:t>
            </a:r>
          </a:p>
        </p:txBody>
      </p:sp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D80E84B6-B79D-485B-AF83-46E9D2A27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2316" y="2105379"/>
            <a:ext cx="7861799" cy="4571201"/>
          </a:xfrm>
        </p:spPr>
      </p:pic>
    </p:spTree>
    <p:extLst>
      <p:ext uri="{BB962C8B-B14F-4D97-AF65-F5344CB8AC3E}">
        <p14:creationId xmlns:p14="http://schemas.microsoft.com/office/powerpoint/2010/main" val="2618155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4D17-0D42-47EE-B50C-757814F6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>
                <a:latin typeface="Times New Roman"/>
                <a:ea typeface="新細明體"/>
                <a:cs typeface="Times New Roman"/>
              </a:rPr>
              <a:t>use case Diagram</a:t>
            </a:r>
            <a:endParaRPr lang="zh-TW" altLang="en-US">
              <a:latin typeface="Times New Roman"/>
              <a:ea typeface="新細明體"/>
              <a:cs typeface="Times New Roman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3C11152C-8215-4887-8DB7-427A357EF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1343" y="2015732"/>
            <a:ext cx="7883747" cy="3450613"/>
          </a:xfrm>
        </p:spPr>
      </p:pic>
    </p:spTree>
    <p:extLst>
      <p:ext uri="{BB962C8B-B14F-4D97-AF65-F5344CB8AC3E}">
        <p14:creationId xmlns:p14="http://schemas.microsoft.com/office/powerpoint/2010/main" val="976802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4D17-0D42-47EE-B50C-757814F60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39588" y="2754032"/>
            <a:ext cx="3506975" cy="91449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>
                <a:latin typeface="Times New Roman"/>
                <a:ea typeface="新細明體"/>
                <a:cs typeface="Times New Roman"/>
              </a:rPr>
              <a:t>Activity diagram</a:t>
            </a:r>
            <a:endParaRPr lang="en-US" altLang="zh-TW"/>
          </a:p>
        </p:txBody>
      </p:sp>
      <p:pic>
        <p:nvPicPr>
          <p:cNvPr id="2050" name="Picture 2" descr="呈 】 】 。 当 0 &#10;型 0 三 2 》 &#10;を 25 &#10;」 92 0 三 &#10;u00 一 0 &#10;Puno 」 &#10;告 呈 ed セ い ">
            <a:extLst>
              <a:ext uri="{FF2B5EF4-FFF2-40B4-BE49-F238E27FC236}">
                <a16:creationId xmlns:a16="http://schemas.microsoft.com/office/drawing/2014/main" id="{E10EB6D0-6173-4210-9822-1B1D9F8B4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739" y="73697"/>
            <a:ext cx="4686191" cy="96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068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6FA70-286A-423A-BE91-0E801E986C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67890" y="2911569"/>
            <a:ext cx="4113493" cy="1049337"/>
          </a:xfrm>
        </p:spPr>
        <p:txBody>
          <a:bodyPr/>
          <a:lstStyle/>
          <a:p>
            <a:r>
              <a:rPr lang="en-US" altLang="zh-TW">
                <a:latin typeface="Times New Roman"/>
                <a:ea typeface="新細明體"/>
                <a:cs typeface="Times New Roman"/>
              </a:rPr>
              <a:t>Sequence DIAGRAM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0EE0B247-447F-456D-BCC2-D8FCF36BB891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932" y="265766"/>
            <a:ext cx="5251450" cy="719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204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6FA70-286A-423A-BE91-0E801E986C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21441" y="2879819"/>
            <a:ext cx="3280243" cy="922898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r>
              <a:rPr lang="en-US" altLang="zh-TW">
                <a:latin typeface="Times New Roman"/>
                <a:ea typeface="新細明體"/>
                <a:cs typeface="Times New Roman"/>
              </a:rPr>
              <a:t>BLOCK DIAGRAM</a:t>
            </a:r>
          </a:p>
        </p:txBody>
      </p:sp>
      <p:pic>
        <p:nvPicPr>
          <p:cNvPr id="6146" name="Picture 2" descr="«Block» &#10;Cruise_control &#10;eb &#10;«Block» &#10;Emergencyarake &#10;«Block» &#10;AdaptiveGap &#10;«Block» &#10;PedestrianDetection &#10;og &#10;«310ck» &#10;imeGapCheck &#10;cg &#10;«Block» &#10;CloseGap &#10;«Block» &#10;OpenGap ">
            <a:extLst>
              <a:ext uri="{FF2B5EF4-FFF2-40B4-BE49-F238E27FC236}">
                <a16:creationId xmlns:a16="http://schemas.microsoft.com/office/drawing/2014/main" id="{688206A9-FE88-4F01-8F77-5A7ABB4E9AEF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9294" y="614363"/>
            <a:ext cx="5969000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887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899D-892A-4AB6-A7C6-C57347DD7A5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1419" y="2821922"/>
            <a:ext cx="3284258" cy="1049337"/>
          </a:xfrm>
        </p:spPr>
        <p:txBody>
          <a:bodyPr/>
          <a:lstStyle/>
          <a:p>
            <a:pPr algn="ctr"/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Allocation diagram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86" name="Picture 2" descr="00 Gap &#10;一 Ⅲ 一 冖 一 一 Ⅲ ㄩ &#10;0 Detection &#10;Adaptive Gap ">
            <a:extLst>
              <a:ext uri="{FF2B5EF4-FFF2-40B4-BE49-F238E27FC236}">
                <a16:creationId xmlns:a16="http://schemas.microsoft.com/office/drawing/2014/main" id="{55929DB0-1EE8-4558-AA95-A9612CA03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319" y="1367242"/>
            <a:ext cx="7555479" cy="412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34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DA8F-3429-4693-9683-24F2BD8E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The characteristics in trucks platooning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0EA70-DF78-4F3E-BCD7-D59E65C9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Reactive systems</a:t>
            </a:r>
          </a:p>
          <a:p>
            <a:pPr marL="0" indent="0">
              <a:buNone/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  The trucks keep detecting whether there are objects in the front or not. If the trucks detected objects, they will behave differently based on different objects.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Real-time systems</a:t>
            </a:r>
          </a:p>
          <a:p>
            <a:pPr marL="0" indent="0">
              <a:buNone/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  In truck platooning, for example, the system can suddenly brake.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Continuous systems</a:t>
            </a:r>
          </a:p>
          <a:p>
            <a:pPr marL="0" indent="0">
              <a:buNone/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  The trucks can increase or decrease the speed. But the speed will be continuously increasing or decreasing.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023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20" name="Picture 12" descr="«BIock» &#10;OpenGap &#10;+ OpenGap: DisEngageRequest [1] : &#10;+ OpenGap: GapMonitor [1] &#10;+ OpenGap: InitiateOpengap [1] ">
            <a:extLst>
              <a:ext uri="{FF2B5EF4-FFF2-40B4-BE49-F238E27FC236}">
                <a16:creationId xmlns:a16="http://schemas.microsoft.com/office/drawing/2014/main" id="{635DADFC-493F-4DFE-9C2B-ADFCED192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3874" y="344145"/>
            <a:ext cx="2371118" cy="223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 descr="«Block» &#10;AdaptiveGap &#10;+ AG: Radar_Mfc_Sensor [1) : &#10;+ AG: VehicleDetector [1] &#10;+ AG: ACC [1) &#10;+ AG: Open/Close gap [1] ">
            <a:extLst>
              <a:ext uri="{FF2B5EF4-FFF2-40B4-BE49-F238E27FC236}">
                <a16:creationId xmlns:a16="http://schemas.microsoft.com/office/drawing/2014/main" id="{BED7A5B7-FC92-48E4-A43A-EEF68DAE1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2609" y="324286"/>
            <a:ext cx="1880398" cy="226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«Block» &#10;Cruise_control &#10;eb &#10;«Block» &#10;Emergencyarake &#10;«Block» &#10;AdaptiveGap &#10;«Block» &#10;PedestrianDetection &#10;og &#10;«310ck» &#10;imeGapCheck &#10;cg &#10;«Block» &#10;CloseGap &#10;«Block» &#10;OpenGap ">
            <a:extLst>
              <a:ext uri="{FF2B5EF4-FFF2-40B4-BE49-F238E27FC236}">
                <a16:creationId xmlns:a16="http://schemas.microsoft.com/office/drawing/2014/main" id="{385E97B5-2786-466E-AC77-8E2A15A7B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2066" y="3084938"/>
            <a:ext cx="3709763" cy="338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«Block» &#10;ObjectDetection &#10;+ OD: MfcSensor [1] &#10;+ OD: ObjectDetector [1] &#10;+ OD: BrakeModulator ">
            <a:extLst>
              <a:ext uri="{FF2B5EF4-FFF2-40B4-BE49-F238E27FC236}">
                <a16:creationId xmlns:a16="http://schemas.microsoft.com/office/drawing/2014/main" id="{723508F9-5656-44F8-9172-786FEE5C4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6788" y="321735"/>
            <a:ext cx="3147146" cy="331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8" name="Picture 10" descr="«Block» &#10;CruiseControl &#10;+ CruiseControl: TrajectotyDefaults [1) &#10;+ CruiseControl: Distanceb/wPlatoons [1) &#10;+ CruiseControl: AdjustCruiseSpeed [1) ">
            <a:extLst>
              <a:ext uri="{FF2B5EF4-FFF2-40B4-BE49-F238E27FC236}">
                <a16:creationId xmlns:a16="http://schemas.microsoft.com/office/drawing/2014/main" id="{0415E032-1F93-437F-A9AD-F190DE5CB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2637" y="4172622"/>
            <a:ext cx="2348102" cy="222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03861D-74B2-465E-8DE5-730BCA45007E}"/>
              </a:ext>
            </a:extLst>
          </p:cNvPr>
          <p:cNvSpPr txBox="1"/>
          <p:nvPr/>
        </p:nvSpPr>
        <p:spPr>
          <a:xfrm>
            <a:off x="970429" y="3110753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Times New Roman"/>
                <a:cs typeface="Times New Roman"/>
              </a:rPr>
              <a:t>INTERNAL BLOCK DIAGRAM</a:t>
            </a:r>
          </a:p>
        </p:txBody>
      </p:sp>
    </p:spTree>
    <p:extLst>
      <p:ext uri="{BB962C8B-B14F-4D97-AF65-F5344CB8AC3E}">
        <p14:creationId xmlns:p14="http://schemas.microsoft.com/office/powerpoint/2010/main" val="3137473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5E63-E78D-4D89-B43B-2D392BA607E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4831" y="2496951"/>
            <a:ext cx="2152464" cy="14751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>
                <a:latin typeface="Times New Roman"/>
                <a:ea typeface="新細明體"/>
                <a:cs typeface="Times New Roman"/>
              </a:rPr>
              <a:t>State-MAchine Diagram</a:t>
            </a:r>
          </a:p>
        </p:txBody>
      </p:sp>
      <p:pic>
        <p:nvPicPr>
          <p:cNvPr id="19458" name="Picture 2" descr="keyOff &#10;start &#10;Engine OFF &#10;on &#10;ACC &#10;Acc OFF &#10;standby &#10;off &#10;shutdown &#10;activate &#10;Cruise Control &#10;tart &#10;accelerat &#10;Idle &#10;engageBrake &#10;Accelerating &#10;releaseBrake &#10;deactivate &#10;to ped &#10;Braking ">
            <a:extLst>
              <a:ext uri="{FF2B5EF4-FFF2-40B4-BE49-F238E27FC236}">
                <a16:creationId xmlns:a16="http://schemas.microsoft.com/office/drawing/2014/main" id="{4F04F1A8-0B24-418D-B48A-3E2438AA23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"/>
          <a:stretch/>
        </p:blipFill>
        <p:spPr bwMode="auto">
          <a:xfrm>
            <a:off x="4902991" y="984791"/>
            <a:ext cx="6619681" cy="448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063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56FA70-286A-423A-BE91-0E801E986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altLang="zh-TW" sz="4800"/>
              <a:t>Parking system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5">
            <a:extLst>
              <a:ext uri="{FF2B5EF4-FFF2-40B4-BE49-F238E27FC236}">
                <a16:creationId xmlns:a16="http://schemas.microsoft.com/office/drawing/2014/main" id="{6C2B82E2-7D6C-43B3-B016-D442B9DA1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926856"/>
            <a:ext cx="4960442" cy="24182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666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3" name="Picture 192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956FA70-286A-423A-BE91-0E801E986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/>
              <a:t>Use cases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FE30FA72-826C-4C2C-9E16-0E45E0A7D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547" y="2045622"/>
            <a:ext cx="9564027" cy="403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61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56FA70-286A-423A-BE91-0E801E986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altLang="zh-TW" sz="4800"/>
              <a:t>Activity diagram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578174CD-181E-417C-9F39-337171FDB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896504"/>
            <a:ext cx="5433407" cy="490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73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56FA70-286A-423A-BE91-0E801E986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altLang="zh-TW" sz="4800"/>
              <a:t>Sequence diagram</a:t>
            </a:r>
          </a:p>
        </p:txBody>
      </p:sp>
      <p:cxnSp>
        <p:nvCxnSpPr>
          <p:cNvPr id="31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57F17C-ABF6-46FB-B844-146550592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921" y="127217"/>
            <a:ext cx="5095787" cy="57944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399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956FA70-286A-423A-BE91-0E801E986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/>
              <a:t>Block diagram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E3F3215-7115-4BF2-B5B4-96C3FCB51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376" y="2016141"/>
            <a:ext cx="9601199" cy="364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940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3C50D3E-2B28-4271-A972-2ADB38934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C27B8D2-6385-4330-84C8-CEA3A8A94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99B58C3-6BF0-44BC-B778-7BD1EFE73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4161901"/>
            <a:ext cx="32704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3704001-D545-4A1C-B24A-95C7DB440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2081834"/>
            <a:ext cx="3271789" cy="2086733"/>
          </a:xfrm>
        </p:spPr>
        <p:txBody>
          <a:bodyPr anchor="b">
            <a:normAutofit/>
          </a:bodyPr>
          <a:lstStyle/>
          <a:p>
            <a:br>
              <a:rPr lang="en-US" altLang="zh-TW" sz="27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00">
                <a:latin typeface="Times New Roman"/>
                <a:ea typeface="新細明體"/>
                <a:cs typeface="Times New Roman"/>
              </a:rPr>
              <a:t>Block diagram with internal block diagrams</a:t>
            </a:r>
            <a:endParaRPr lang="zh-TW" altLang="en-US" sz="2700">
              <a:latin typeface="Times New Roman"/>
              <a:ea typeface="新細明體"/>
              <a:cs typeface="Times New Roman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EC4A25B8-CC3D-4FEE-988F-5CC2F46D8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7598" y="3412008"/>
            <a:ext cx="5184730" cy="275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3A942DE-454A-4A55-BE61-7D4D5A648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9F81808-F6ED-4EAC-A19B-14F62BF7C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995285D5-6459-495D-8C7B-F94123911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777" y="81927"/>
            <a:ext cx="4561371" cy="326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15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136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487" name="Picture 138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489" name="Straight Connector 140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0" name="Straight Connector 142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491" name="Rectangle 144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2" name="Rectangle 146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D5E63-E78D-4D89-B43B-2D392BA6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altLang="zh-TW" sz="4800"/>
              <a:t>State machine</a:t>
            </a:r>
          </a:p>
        </p:txBody>
      </p:sp>
      <p:cxnSp>
        <p:nvCxnSpPr>
          <p:cNvPr id="20493" name="Straight Connector 148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484" name="Picture 4">
            <a:extLst>
              <a:ext uri="{FF2B5EF4-FFF2-40B4-BE49-F238E27FC236}">
                <a16:creationId xmlns:a16="http://schemas.microsoft.com/office/drawing/2014/main" id="{8CDE06DD-EE03-44F4-8446-72CFE4322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7714" y="471047"/>
            <a:ext cx="5437057" cy="542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4" name="Picture 150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316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3" name="Picture 192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EC4385-4E97-41F3-8A38-EE924B52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>
                <a:ea typeface="新細明體"/>
              </a:rPr>
              <a:t>Parametric constraint diagrams block definition diagram</a:t>
            </a:r>
            <a:endParaRPr lang="en-US" altLang="zh-TW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527DB32-FE50-41BD-B363-9F63CCEFC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1579" y="2015732"/>
            <a:ext cx="9604439" cy="386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04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9E09-E698-4395-843E-15895C5D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The characteristics in trucks platooning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9FA2C-2797-4F19-9B04-74DBCB618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>
                <a:latin typeface="Times New Roman"/>
                <a:ea typeface="新細明體"/>
                <a:cs typeface="Times New Roman"/>
              </a:rPr>
              <a:t>Dependable systems</a:t>
            </a:r>
          </a:p>
          <a:p>
            <a:pPr marL="0" indent="0">
              <a:buNone/>
            </a:pPr>
            <a:r>
              <a:rPr lang="en-US" altLang="zh-TW">
                <a:latin typeface="Times New Roman"/>
                <a:ea typeface="新細明體"/>
                <a:cs typeface="Times New Roman"/>
              </a:rPr>
              <a:t>  </a:t>
            </a:r>
            <a:r>
              <a:rPr lang="en-US" altLang="zh-TW" sz="2000">
                <a:latin typeface="Times New Roman"/>
                <a:ea typeface="新細明體"/>
                <a:cs typeface="Times New Roman"/>
              </a:rPr>
              <a:t> Because the truck platooning can save costs and improve the road safety, more and more companies now are applying this technique to their own products. Also, truck platooning is co-funded by the EU, which means is supported by the government.</a:t>
            </a:r>
          </a:p>
          <a:p>
            <a:r>
              <a:rPr lang="en-US" altLang="zh-TW" sz="2000">
                <a:latin typeface="Times New Roman"/>
                <a:ea typeface="新細明體"/>
                <a:cs typeface="Times New Roman"/>
              </a:rPr>
              <a:t>Distributed systems</a:t>
            </a:r>
          </a:p>
          <a:p>
            <a:pPr marL="0" indent="0">
              <a:buNone/>
            </a:pPr>
            <a:r>
              <a:rPr lang="en-US" altLang="zh-TW">
                <a:latin typeface="Times New Roman"/>
                <a:ea typeface="新細明體"/>
                <a:cs typeface="Times New Roman"/>
              </a:rPr>
              <a:t>  </a:t>
            </a:r>
            <a:r>
              <a:rPr lang="en-US" altLang="zh-TW" sz="2000">
                <a:latin typeface="Times New Roman"/>
                <a:ea typeface="新細明體"/>
                <a:cs typeface="Times New Roman"/>
              </a:rPr>
              <a:t> While the trucks are driving, the trucks </a:t>
            </a:r>
            <a:r>
              <a:rPr lang="en-US" altLang="zh-TW">
                <a:latin typeface="Times New Roman"/>
                <a:ea typeface="新細明體"/>
                <a:cs typeface="Times New Roman"/>
              </a:rPr>
              <a:t>can still</a:t>
            </a:r>
            <a:r>
              <a:rPr lang="en-US" altLang="zh-TW" sz="2000">
                <a:latin typeface="Times New Roman"/>
                <a:ea typeface="新細明體"/>
                <a:cs typeface="Times New Roman"/>
              </a:rPr>
              <a:t> </a:t>
            </a:r>
            <a:r>
              <a:rPr lang="en-US" altLang="zh-TW">
                <a:latin typeface="Times New Roman"/>
                <a:ea typeface="新細明體"/>
                <a:cs typeface="Times New Roman"/>
              </a:rPr>
              <a:t>do</a:t>
            </a:r>
            <a:r>
              <a:rPr lang="en-US" altLang="zh-TW" sz="2000">
                <a:latin typeface="Times New Roman"/>
                <a:ea typeface="新細明體"/>
                <a:cs typeface="Times New Roman"/>
              </a:rPr>
              <a:t> other things such searching for the parking spaces, opening gap or closing gap at the same time.</a:t>
            </a:r>
          </a:p>
          <a:p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61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C4385-4E97-41F3-8A38-EE924B52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altLang="zh-TW" sz="4800"/>
              <a:t>Parametric constraint diagrams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E5D5668-16AC-4FAE-8726-648AB6FB0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827" y="643782"/>
            <a:ext cx="6437977" cy="517021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085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67C5D-8A08-4806-9EB5-711343378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en-US" altLang="zh-TW" sz="280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endParaRPr lang="zh-TW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8A3E6-8F72-47FB-BADF-331DEF8C6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325113" cy="4074172"/>
          </a:xfrm>
        </p:spPr>
        <p:txBody>
          <a:bodyPr>
            <a:normAutofit/>
          </a:bodyPr>
          <a:lstStyle/>
          <a:p>
            <a:r>
              <a:rPr lang="en-US" altLang="zh-TW">
                <a:ea typeface="新細明體"/>
              </a:rPr>
              <a:t>Earliest deadline first principle is used </a:t>
            </a:r>
          </a:p>
          <a:p>
            <a:r>
              <a:rPr lang="en-US" altLang="zh-TW">
                <a:ea typeface="新細明體"/>
              </a:rPr>
              <a:t>Periodic and static real time scenario is considered</a:t>
            </a:r>
          </a:p>
          <a:p>
            <a:endParaRPr lang="en-US" altLang="zh-TW">
              <a:ea typeface="新細明體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66618-7D3B-46B2-83E2-0869AC32D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9538" y="871754"/>
            <a:ext cx="2682332" cy="5285385"/>
          </a:xfrm>
          <a:prstGeom prst="rect">
            <a:avLst/>
          </a:prstGeom>
          <a:noFill/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71F072B2-DAFB-473C-869F-9805ED834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3821525"/>
            <a:ext cx="5970494" cy="172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42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3395BB-4C8B-45A0-83B1-9A5CE89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408" y="1590734"/>
            <a:ext cx="7405874" cy="2520012"/>
          </a:xfrm>
          <a:solidFill>
            <a:schemeClr val="bg2"/>
          </a:solidFill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6000">
                <a:solidFill>
                  <a:schemeClr val="tx2"/>
                </a:solidFill>
              </a:rPr>
              <a:t>Hardware implementation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45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76C17-E868-49F4-9B66-A6B2CD4F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Circuit simulation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BD24BC17-F08D-4F69-9C2C-F7D479F7D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12844" y="57961"/>
            <a:ext cx="4961311" cy="673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41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A8C9-BBEA-47B2-B426-F7FE59E0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for hardware implementation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013E9C1-7E1A-40E5-87FA-DB109CFC4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77" y="2249196"/>
            <a:ext cx="6093123" cy="3610436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F6D36F9F-8E1A-496C-8AF2-541223F9D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944464"/>
            <a:ext cx="5374256" cy="465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75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724B9E8-02C8-4B2E-8770-A00A6776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B8AE548-0BFA-4792-9962-3375923C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7639EF4-FA83-4D85-90FE-B831AF283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87E76A-8F50-413D-9BFC-C5A1525B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F28EA84-13B4-4494-A4D3-8DE462FF0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EB1B24-66CE-4D63-A39D-2D1B481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A2010-CAEA-4112-8E0F-56D9B485E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Activity diagrams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DE337D-1DBA-4536-8145-B43EE65C7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AAEEEA61-D011-4F59-A7BE-1216601CAD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43" r="-1" b="-1"/>
          <a:stretch/>
        </p:blipFill>
        <p:spPr>
          <a:xfrm>
            <a:off x="10229235" y="1789447"/>
            <a:ext cx="1955028" cy="38290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7233926-059A-41AD-A9F2-56552CF4F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13C145E-93D4-481E-92DC-736D9EBA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6F9911E1-CFA0-4966-94AB-1E25219459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32" r="1" b="1"/>
          <a:stretch/>
        </p:blipFill>
        <p:spPr>
          <a:xfrm>
            <a:off x="3666024" y="236693"/>
            <a:ext cx="3276134" cy="638573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65A1F58-2CAF-446E-BCCB-8805BC8403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355" b="1"/>
          <a:stretch/>
        </p:blipFill>
        <p:spPr>
          <a:xfrm>
            <a:off x="6950898" y="234260"/>
            <a:ext cx="3277738" cy="638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11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F0031-D920-4DF3-9736-8A3EE103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Messages state machine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66E9EA5D-F391-4A47-A849-EF96FE06F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931" y="2051525"/>
            <a:ext cx="9079706" cy="4655343"/>
          </a:xfrm>
        </p:spPr>
      </p:pic>
    </p:spTree>
    <p:extLst>
      <p:ext uri="{BB962C8B-B14F-4D97-AF65-F5344CB8AC3E}">
        <p14:creationId xmlns:p14="http://schemas.microsoft.com/office/powerpoint/2010/main" val="8010279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604158-9A6D-456E-A33E-13FBF9E6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408" y="1590734"/>
            <a:ext cx="7405874" cy="2520012"/>
          </a:xfrm>
          <a:solidFill>
            <a:schemeClr val="bg2"/>
          </a:solidFill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6000">
                <a:solidFill>
                  <a:schemeClr val="tx2"/>
                </a:solidFill>
              </a:rPr>
              <a:t>Junit testing</a:t>
            </a:r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24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6F146-6C52-47A6-8CB8-C488A157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Pedestrian detection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D21DB62-CF86-4919-9970-EA7E3294E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966" y="2031210"/>
            <a:ext cx="9054500" cy="4641730"/>
          </a:xfrm>
        </p:spPr>
      </p:pic>
    </p:spTree>
    <p:extLst>
      <p:ext uri="{BB962C8B-B14F-4D97-AF65-F5344CB8AC3E}">
        <p14:creationId xmlns:p14="http://schemas.microsoft.com/office/powerpoint/2010/main" val="4195921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6BAA-6042-44CA-A704-6DC9F6B1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Vehicle and lights detection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AD11759-786D-4F29-8399-216AEBAED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68" t="2639" r="-188" b="3812"/>
          <a:stretch/>
        </p:blipFill>
        <p:spPr>
          <a:xfrm>
            <a:off x="2099103" y="1857581"/>
            <a:ext cx="8116116" cy="4888352"/>
          </a:xfrm>
        </p:spPr>
      </p:pic>
    </p:spTree>
    <p:extLst>
      <p:ext uri="{BB962C8B-B14F-4D97-AF65-F5344CB8AC3E}">
        <p14:creationId xmlns:p14="http://schemas.microsoft.com/office/powerpoint/2010/main" val="98596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67EC6-6FCC-4F4C-ABB6-C12400BC6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956" y="330066"/>
            <a:ext cx="9603275" cy="1049235"/>
          </a:xfrm>
        </p:spPr>
        <p:txBody>
          <a:bodyPr/>
          <a:lstStyle/>
          <a:p>
            <a:pPr algn="ctr"/>
            <a:r>
              <a:rPr lang="en-US" altLang="zh-TW">
                <a:latin typeface="Times New Roman"/>
                <a:ea typeface="新細明體"/>
                <a:cs typeface="Times New Roman"/>
              </a:rPr>
              <a:t>Specification of the analysis model</a:t>
            </a:r>
            <a:br>
              <a:rPr lang="en-US" altLang="zh-TW">
                <a:latin typeface="Times New Roman"/>
                <a:ea typeface="新細明體"/>
                <a:cs typeface="Times New Roman"/>
              </a:rPr>
            </a:br>
            <a:r>
              <a:rPr lang="en-US" altLang="zh-TW">
                <a:latin typeface="Times New Roman"/>
                <a:ea typeface="新細明體"/>
                <a:cs typeface="Times New Roman"/>
              </a:rPr>
              <a:t>Requirements diagram</a:t>
            </a:r>
            <a:endParaRPr lang="en-US" altLang="zh-TW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2A9E6B0-4C10-4D0E-85E9-87F875CD2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591" r="178"/>
          <a:stretch/>
        </p:blipFill>
        <p:spPr>
          <a:xfrm>
            <a:off x="1463041" y="1383127"/>
            <a:ext cx="9610026" cy="5420311"/>
          </a:xfrm>
        </p:spPr>
      </p:pic>
    </p:spTree>
    <p:extLst>
      <p:ext uri="{BB962C8B-B14F-4D97-AF65-F5344CB8AC3E}">
        <p14:creationId xmlns:p14="http://schemas.microsoft.com/office/powerpoint/2010/main" val="21336984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4BCEC-C6FC-4EEE-9E13-06629A3C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Gap detection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AF525E5-88DA-4493-8764-7C93DCD3C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993" y="2563712"/>
            <a:ext cx="9038146" cy="2987255"/>
          </a:xfrm>
        </p:spPr>
      </p:pic>
    </p:spTree>
    <p:extLst>
      <p:ext uri="{BB962C8B-B14F-4D97-AF65-F5344CB8AC3E}">
        <p14:creationId xmlns:p14="http://schemas.microsoft.com/office/powerpoint/2010/main" val="37040480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0430-B100-4823-8C58-3497B23D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Pedestrian detection tests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5F91112F-E673-4923-BDCA-A41680D71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437" y="1911489"/>
            <a:ext cx="4856671" cy="494721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4443F5A5-919E-406A-B69E-54276602D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49" y="1912288"/>
            <a:ext cx="4166558" cy="494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667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43B1-83B9-48A0-A4BD-D451E43B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Vehicle and lights detection test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A45840AF-6E10-4CB8-A36D-BE3641E232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55" b="-306"/>
          <a:stretch/>
        </p:blipFill>
        <p:spPr>
          <a:xfrm>
            <a:off x="353683" y="1930296"/>
            <a:ext cx="4396759" cy="4722715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1A061E04-C542-4974-AE12-D78300A1A4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38" r="11228" b="-306"/>
          <a:stretch/>
        </p:blipFill>
        <p:spPr>
          <a:xfrm>
            <a:off x="4839419" y="1931459"/>
            <a:ext cx="3634921" cy="4738019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FF35DDD8-EB89-4F87-A0E6-C4540C214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399" y="3118296"/>
            <a:ext cx="3375803" cy="23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564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456F0-AFB4-4C78-A5D5-2BFD5CE4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Gap detection Test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48B1040C-2B91-45B8-B318-8827C07BD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668" y="290449"/>
            <a:ext cx="5492191" cy="6441103"/>
          </a:xfrm>
        </p:spPr>
      </p:pic>
    </p:spTree>
    <p:extLst>
      <p:ext uri="{BB962C8B-B14F-4D97-AF65-F5344CB8AC3E}">
        <p14:creationId xmlns:p14="http://schemas.microsoft.com/office/powerpoint/2010/main" val="18786852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584A0-8BB8-4285-88DA-C25C2B9D5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altLang="zh-TW" sz="4800">
                <a:ea typeface="新細明體"/>
              </a:rPr>
              <a:t>Testing results</a:t>
            </a:r>
            <a:endParaRPr lang="en-US" altLang="zh-TW" sz="480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>
            <a:extLst>
              <a:ext uri="{FF2B5EF4-FFF2-40B4-BE49-F238E27FC236}">
                <a16:creationId xmlns:a16="http://schemas.microsoft.com/office/drawing/2014/main" id="{58DC0279-69F7-4908-A709-F90E579C4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2604"/>
          <a:stretch/>
        </p:blipFill>
        <p:spPr>
          <a:xfrm>
            <a:off x="5829242" y="102057"/>
            <a:ext cx="6259294" cy="6556122"/>
          </a:xfrm>
        </p:spPr>
      </p:pic>
    </p:spTree>
    <p:extLst>
      <p:ext uri="{BB962C8B-B14F-4D97-AF65-F5344CB8AC3E}">
        <p14:creationId xmlns:p14="http://schemas.microsoft.com/office/powerpoint/2010/main" val="150936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4D17-0D42-47EE-B50C-757814F6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>
                <a:latin typeface="Times New Roman"/>
                <a:ea typeface="新細明體"/>
                <a:cs typeface="Times New Roman"/>
              </a:rPr>
              <a:t>Refined USE cases</a:t>
            </a:r>
            <a:endParaRPr lang="zh-TW" altLang="en-US">
              <a:latin typeface="Times New Roman"/>
              <a:ea typeface="新細明體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9DAC1-4016-4484-B4F3-57F90302F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>
                <a:latin typeface="Times New Roman"/>
                <a:ea typeface="新細明體"/>
                <a:cs typeface="Times New Roman"/>
              </a:rPr>
              <a:t>Refine three use cases with activity diagrams</a:t>
            </a:r>
          </a:p>
          <a:p>
            <a:r>
              <a:rPr lang="en-US" altLang="zh-TW">
                <a:latin typeface="Times New Roman"/>
                <a:ea typeface="新細明體"/>
                <a:cs typeface="Times New Roman"/>
              </a:rPr>
              <a:t>Platoon Formation</a:t>
            </a:r>
          </a:p>
          <a:p>
            <a:r>
              <a:rPr lang="en-US" altLang="zh-TW">
                <a:latin typeface="Times New Roman"/>
                <a:ea typeface="新細明體"/>
                <a:cs typeface="Times New Roman"/>
              </a:rPr>
              <a:t>Gap Adaptation &amp; Emergency braking using Object Detection</a:t>
            </a:r>
            <a:endParaRPr lang="en-US">
              <a:latin typeface="Times New Roman"/>
              <a:ea typeface="新細明體"/>
              <a:cs typeface="Times New Roman"/>
            </a:endParaRPr>
          </a:p>
          <a:p>
            <a:r>
              <a:rPr lang="en-US" altLang="zh-TW">
                <a:latin typeface="Times New Roman"/>
                <a:ea typeface="新細明體"/>
                <a:cs typeface="Times New Roman"/>
              </a:rPr>
              <a:t>Parking systems</a:t>
            </a:r>
          </a:p>
          <a:p>
            <a:pPr marL="457200" indent="-457200">
              <a:buFont typeface="+mj-lt"/>
              <a:buAutoNum type="arabicPeriod"/>
            </a:pP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530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FACD6B-ACA0-4C6A-A446-CB2B6DC8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408" y="1590734"/>
            <a:ext cx="7405874" cy="2520012"/>
          </a:xfrm>
          <a:solidFill>
            <a:schemeClr val="bg2"/>
          </a:solidFill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6000">
                <a:solidFill>
                  <a:schemeClr val="tx2"/>
                </a:solidFill>
              </a:rPr>
              <a:t>Platoon formation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46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C4F5-DE3E-4351-A9BD-6A96F2AB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/>
              <a:t>Use case diagram</a:t>
            </a:r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AE34576-2454-4B23-A107-A777721DC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465" y="2302040"/>
            <a:ext cx="10532157" cy="4111971"/>
          </a:xfrm>
        </p:spPr>
      </p:pic>
    </p:spTree>
    <p:extLst>
      <p:ext uri="{BB962C8B-B14F-4D97-AF65-F5344CB8AC3E}">
        <p14:creationId xmlns:p14="http://schemas.microsoft.com/office/powerpoint/2010/main" val="98202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B21F6-AA57-4B2C-B5DB-2B02F5E2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Activity diagram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EA5C6E23-A90A-48F3-A84E-2CAFAA3FC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0004" y="187357"/>
            <a:ext cx="5450690" cy="647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4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E4A79-774D-4F05-A2BC-FFAEC4346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Sequence Diagram ​</a:t>
            </a:r>
          </a:p>
        </p:txBody>
      </p: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2432893B-4F71-4DFA-AED3-0267BE2ED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483" b="22917"/>
          <a:stretch/>
        </p:blipFill>
        <p:spPr>
          <a:xfrm>
            <a:off x="6009788" y="86715"/>
            <a:ext cx="5676027" cy="660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712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AE3EBCB5983246B3CA47362767166F" ma:contentTypeVersion="7" ma:contentTypeDescription="Create a new document." ma:contentTypeScope="" ma:versionID="6cbb992b9689efc2751bce9103185a99">
  <xsd:schema xmlns:xsd="http://www.w3.org/2001/XMLSchema" xmlns:xs="http://www.w3.org/2001/XMLSchema" xmlns:p="http://schemas.microsoft.com/office/2006/metadata/properties" xmlns:ns3="da539bf2-44cb-47de-99f2-eb26a69d2110" xmlns:ns4="abfebf2d-f1e9-4de3-9dc0-dfa9067294f1" targetNamespace="http://schemas.microsoft.com/office/2006/metadata/properties" ma:root="true" ma:fieldsID="24c3d99cb3aef8728ae0e352fdb6bc7c" ns3:_="" ns4:_="">
    <xsd:import namespace="da539bf2-44cb-47de-99f2-eb26a69d2110"/>
    <xsd:import namespace="abfebf2d-f1e9-4de3-9dc0-dfa9067294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539bf2-44cb-47de-99f2-eb26a69d21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febf2d-f1e9-4de3-9dc0-dfa9067294f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69DD6B-6A3F-42A3-A14E-66A4A0D1866D}">
  <ds:schemaRefs>
    <ds:schemaRef ds:uri="abfebf2d-f1e9-4de3-9dc0-dfa9067294f1"/>
    <ds:schemaRef ds:uri="da539bf2-44cb-47de-99f2-eb26a69d211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99A8B5C-FF7D-4EC4-9289-C5FA6D93F9CC}">
  <ds:schemaRefs>
    <ds:schemaRef ds:uri="abfebf2d-f1e9-4de3-9dc0-dfa9067294f1"/>
    <ds:schemaRef ds:uri="da539bf2-44cb-47de-99f2-eb26a69d21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862B9BA-24C8-4706-98D1-FB4FBF8748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Application>Microsoft Office PowerPoint</Application>
  <PresentationFormat>Widescreen</PresentationFormat>
  <Slides>44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Gallery</vt:lpstr>
      <vt:lpstr>Truck platooning</vt:lpstr>
      <vt:lpstr>The characteristics in trucks platooning</vt:lpstr>
      <vt:lpstr>The characteristics in trucks platooning</vt:lpstr>
      <vt:lpstr>Specification of the analysis model Requirements diagram</vt:lpstr>
      <vt:lpstr>Refined USE cases</vt:lpstr>
      <vt:lpstr>Platoon formation</vt:lpstr>
      <vt:lpstr>Use case diagram </vt:lpstr>
      <vt:lpstr>Activity diagram</vt:lpstr>
      <vt:lpstr>Sequence Diagram ​</vt:lpstr>
      <vt:lpstr>Block Diagram </vt:lpstr>
      <vt:lpstr>Internal block diagram </vt:lpstr>
      <vt:lpstr>State machine</vt:lpstr>
      <vt:lpstr>GAP Adaptation techniques</vt:lpstr>
      <vt:lpstr>Use case overview</vt:lpstr>
      <vt:lpstr>use case Diagram</vt:lpstr>
      <vt:lpstr>Activity diagram</vt:lpstr>
      <vt:lpstr>Sequence DIAGRAM</vt:lpstr>
      <vt:lpstr>BLOCK DIAGRAM</vt:lpstr>
      <vt:lpstr>Allocation diagram</vt:lpstr>
      <vt:lpstr>PowerPoint Presentation</vt:lpstr>
      <vt:lpstr>State-MAchine Diagram</vt:lpstr>
      <vt:lpstr>Parking system</vt:lpstr>
      <vt:lpstr>Use cases</vt:lpstr>
      <vt:lpstr>Activity diagram</vt:lpstr>
      <vt:lpstr>Sequence diagram</vt:lpstr>
      <vt:lpstr>Block diagram</vt:lpstr>
      <vt:lpstr> Block diagram with internal block diagrams</vt:lpstr>
      <vt:lpstr>State machine</vt:lpstr>
      <vt:lpstr>Parametric constraint diagrams block definition diagram</vt:lpstr>
      <vt:lpstr>Parametric constraint diagrams</vt:lpstr>
      <vt:lpstr>Scheduling</vt:lpstr>
      <vt:lpstr>Hardware implementation</vt:lpstr>
      <vt:lpstr>Circuit simulation</vt:lpstr>
      <vt:lpstr>Code for hardware implementation</vt:lpstr>
      <vt:lpstr>Activity diagrams</vt:lpstr>
      <vt:lpstr>Messages state machine</vt:lpstr>
      <vt:lpstr>Junit testing</vt:lpstr>
      <vt:lpstr>Pedestrian detection</vt:lpstr>
      <vt:lpstr>Vehicle and lights detection</vt:lpstr>
      <vt:lpstr>Gap detection</vt:lpstr>
      <vt:lpstr>Pedestrian detection tests</vt:lpstr>
      <vt:lpstr>Vehicle and lights detection test</vt:lpstr>
      <vt:lpstr>Gap detection Test</vt:lpstr>
      <vt:lpstr>Testing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Truck platooning</dc:title>
  <dc:creator>Chun-Kuan Chih</dc:creator>
  <cp:revision>7</cp:revision>
  <dcterms:created xsi:type="dcterms:W3CDTF">2022-01-24T19:49:52Z</dcterms:created>
  <dcterms:modified xsi:type="dcterms:W3CDTF">2022-02-05T11:48:43Z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0x010100A2AE3EBCB5983246B3CA47362767166F</vt:lpwstr>
  </property>
</Properties>
</file>