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8" r:id="rId3"/>
    <p:sldId id="259" r:id="rId4"/>
    <p:sldId id="261" r:id="rId5"/>
    <p:sldId id="264"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80" r:id="rId19"/>
    <p:sldId id="279" r:id="rId20"/>
    <p:sldId id="278"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21DD25-D200-F700-DE5E-4B0048EB1ECA}" v="568" dt="2021-12-07T00:34:48.335"/>
    <p1510:client id="{2DF9DDE0-489C-94FC-064E-42C7D895DDCD}" v="7" dt="2021-12-06T21:22:34.133"/>
    <p1510:client id="{344492C0-F9F0-77BC-6053-454CC75924A8}" v="18" dt="2021-12-07T08:25:30.449"/>
    <p1510:client id="{37D1B19F-E07A-C773-93D0-D8E5D81F96CE}" v="98" dt="2021-12-06T22:50:48.674"/>
    <p1510:client id="{5CCED07C-2ACD-9E84-F6CB-414DD56ED47C}" v="40" dt="2021-12-07T07:40:07.653"/>
    <p1510:client id="{5E422F27-9E12-E9DB-FAC1-998C51508EE5}" v="1285" dt="2021-12-06T23:46:16.172"/>
    <p1510:client id="{6FE63B4C-E6AD-82A3-BD15-323481ED0CE4}" v="19" dt="2021-12-06T22:47:27.817"/>
    <p1510:client id="{902792F6-1CEC-4B30-B80A-6965A23445F4}" v="65" dt="2021-11-30T14:29:57.637"/>
    <p1510:client id="{A49AAD18-E481-7B5B-217E-C4065357F6E5}" v="62" dt="2021-12-06T23:07:27.816"/>
    <p1510:client id="{B95627F2-605C-1B73-3A34-454225FB6FF6}" v="2" dt="2021-12-06T21:36:26.146"/>
    <p1510:client id="{C581B38A-247B-F10C-2780-CFDED1415C4C}" v="17" dt="2021-12-07T08:34:16.624"/>
    <p1510:client id="{CAACFB03-FAC5-9956-8F06-7666D532C30A}" v="13" dt="2021-12-06T22:46:31.311"/>
    <p1510:client id="{DCABF157-48E7-D3E9-C8C2-E4940AD718A1}" v="199" dt="2021-12-06T22:58:28.500"/>
    <p1510:client id="{F8FF7AC4-265A-0383-3476-52D2985EB5E6}" v="11" dt="2021-12-07T11:21:53.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07/12/2021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07/12/2021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07/12/2021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34340498_Economics_of_Nuclear_Power" TargetMode="External"/><Relationship Id="rId2" Type="http://schemas.openxmlformats.org/officeDocument/2006/relationships/hyperlink" Target="https://www.sciencedirect.com/science/article/pii/S1738573319306783" TargetMode="External"/><Relationship Id="rId1" Type="http://schemas.openxmlformats.org/officeDocument/2006/relationships/slideLayout" Target="../slideLayouts/slideLayout2.xml"/><Relationship Id="rId4" Type="http://schemas.openxmlformats.org/officeDocument/2006/relationships/hyperlink" Target="https://utthunga.com/blogs/top-10-advantages-of-industrial-automation/"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45565-307B-4285-B2B9-AC39A87BE560}"/>
              </a:ext>
            </a:extLst>
          </p:cNvPr>
          <p:cNvSpPr>
            <a:spLocks noGrp="1"/>
          </p:cNvSpPr>
          <p:nvPr>
            <p:ph type="title"/>
          </p:nvPr>
        </p:nvSpPr>
        <p:spPr>
          <a:xfrm>
            <a:off x="643467" y="321734"/>
            <a:ext cx="10905066" cy="1135737"/>
          </a:xfrm>
        </p:spPr>
        <p:txBody>
          <a:bodyPr>
            <a:normAutofit/>
          </a:bodyPr>
          <a:lstStyle/>
          <a:p>
            <a:r>
              <a:rPr lang="en-GB" sz="3600" b="1">
                <a:cs typeface="Calibri Light"/>
              </a:rPr>
              <a:t>Tracking in industrial environments using UWB</a:t>
            </a:r>
            <a:endParaRPr lang="en-US" sz="3600"/>
          </a:p>
        </p:txBody>
      </p:sp>
      <p:sp>
        <p:nvSpPr>
          <p:cNvPr id="3" name="Content Placeholder 2">
            <a:extLst>
              <a:ext uri="{FF2B5EF4-FFF2-40B4-BE49-F238E27FC236}">
                <a16:creationId xmlns:a16="http://schemas.microsoft.com/office/drawing/2014/main" id="{87F938B1-3AFB-461F-8CF2-092F2A46DEDB}"/>
              </a:ext>
            </a:extLst>
          </p:cNvPr>
          <p:cNvSpPr>
            <a:spLocks noGrp="1"/>
          </p:cNvSpPr>
          <p:nvPr>
            <p:ph idx="1"/>
          </p:nvPr>
        </p:nvSpPr>
        <p:spPr>
          <a:xfrm>
            <a:off x="643467" y="1782981"/>
            <a:ext cx="10905066" cy="4393982"/>
          </a:xfrm>
        </p:spPr>
        <p:txBody>
          <a:bodyPr vert="horz" lIns="91440" tIns="45720" rIns="91440" bIns="45720" rtlCol="0">
            <a:normAutofit/>
          </a:bodyPr>
          <a:lstStyle/>
          <a:p>
            <a:r>
              <a:rPr lang="en-GB" sz="2400" b="1">
                <a:cs typeface="Calibri"/>
              </a:rPr>
              <a:t>Reactive</a:t>
            </a:r>
            <a:r>
              <a:rPr lang="en-GB" sz="2400">
                <a:cs typeface="Calibri"/>
              </a:rPr>
              <a:t>: Continuously tracking the object using a small tag offering an accuracy better than 30 cm in contrast to</a:t>
            </a:r>
            <a:r>
              <a:rPr lang="en-GB" sz="2400" b="1">
                <a:cs typeface="Calibri"/>
              </a:rPr>
              <a:t> </a:t>
            </a:r>
            <a:r>
              <a:rPr lang="en-GB" sz="2400">
                <a:cs typeface="Calibri"/>
              </a:rPr>
              <a:t>beacons (1-3 meters) or Wi-Fi (5-15 meters)) and responding to its movements.</a:t>
            </a:r>
            <a:endParaRPr lang="en-GB" sz="2400">
              <a:ea typeface="+mn-lt"/>
              <a:cs typeface="+mn-lt"/>
            </a:endParaRPr>
          </a:p>
          <a:p>
            <a:r>
              <a:rPr lang="en-GB" sz="2400" b="1">
                <a:cs typeface="Calibri"/>
              </a:rPr>
              <a:t>Hard real time system: </a:t>
            </a:r>
            <a:r>
              <a:rPr lang="en-GB" sz="2400">
                <a:cs typeface="Calibri"/>
              </a:rPr>
              <a:t>Failing to deliver the exact location of a person </a:t>
            </a:r>
            <a:r>
              <a:rPr lang="en-GB" sz="2400">
                <a:ea typeface="+mn-lt"/>
                <a:cs typeface="+mn-lt"/>
              </a:rPr>
              <a:t>at the correct time</a:t>
            </a:r>
            <a:r>
              <a:rPr lang="en-GB" sz="2400">
                <a:cs typeface="Calibri"/>
              </a:rPr>
              <a:t> can lead to extreme consequences.</a:t>
            </a:r>
          </a:p>
          <a:p>
            <a:r>
              <a:rPr lang="en-GB" sz="2400" b="1">
                <a:cs typeface="Calibri"/>
              </a:rPr>
              <a:t>Quasi-continuous: </a:t>
            </a:r>
            <a:r>
              <a:rPr lang="en-GB" sz="2400">
                <a:ea typeface="+mn-lt"/>
                <a:cs typeface="+mn-lt"/>
              </a:rPr>
              <a:t>Latency time is very low (position request up to 100 times/second).</a:t>
            </a:r>
            <a:endParaRPr lang="en-GB" sz="2400">
              <a:cs typeface="Calibri"/>
            </a:endParaRPr>
          </a:p>
          <a:p>
            <a:r>
              <a:rPr lang="en-GB" sz="2400" b="1">
                <a:cs typeface="Calibri"/>
              </a:rPr>
              <a:t>Dependability: </a:t>
            </a:r>
            <a:r>
              <a:rPr lang="en-GB" sz="2400">
                <a:cs typeface="Calibri"/>
              </a:rPr>
              <a:t>It must work correctly when it is being used (</a:t>
            </a:r>
            <a:r>
              <a:rPr lang="en-GB" sz="2400">
                <a:ea typeface="+mn-lt"/>
                <a:cs typeface="+mn-lt"/>
              </a:rPr>
              <a:t>High reliability</a:t>
            </a:r>
            <a:r>
              <a:rPr lang="en-GB" sz="2400">
                <a:cs typeface="Calibri"/>
              </a:rPr>
              <a:t>) It must be available to work when needed. High</a:t>
            </a:r>
            <a:r>
              <a:rPr lang="en-GB" sz="2400">
                <a:ea typeface="+mn-lt"/>
                <a:cs typeface="+mn-lt"/>
              </a:rPr>
              <a:t> availability).</a:t>
            </a:r>
            <a:r>
              <a:rPr lang="en-GB" sz="2400">
                <a:cs typeface="Calibri"/>
              </a:rPr>
              <a:t> It must not endanger any human life (High safety).</a:t>
            </a:r>
          </a:p>
          <a:p>
            <a:endParaRPr lang="en-GB" sz="2400">
              <a:cs typeface="Calibri"/>
            </a:endParaRPr>
          </a:p>
          <a:p>
            <a:endParaRPr lang="en-GB" sz="24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0764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F116D-982F-4ED8-9073-51B20DDCDBD9}"/>
              </a:ext>
            </a:extLst>
          </p:cNvPr>
          <p:cNvSpPr>
            <a:spLocks noGrp="1"/>
          </p:cNvSpPr>
          <p:nvPr>
            <p:ph type="title"/>
          </p:nvPr>
        </p:nvSpPr>
        <p:spPr>
          <a:xfrm>
            <a:off x="643467" y="321734"/>
            <a:ext cx="10905066" cy="1135737"/>
          </a:xfrm>
        </p:spPr>
        <p:txBody>
          <a:bodyPr>
            <a:normAutofit/>
          </a:bodyPr>
          <a:lstStyle/>
          <a:p>
            <a:pPr algn="ctr"/>
            <a:r>
              <a:rPr lang="en-US" sz="3600">
                <a:ea typeface="+mj-lt"/>
                <a:cs typeface="+mj-lt"/>
              </a:rPr>
              <a:t>The architecture</a:t>
            </a:r>
            <a:endParaRPr lang="en-US" sz="3600">
              <a:cs typeface="Calibri Light" panose="020F0302020204030204"/>
            </a:endParaRPr>
          </a:p>
        </p:txBody>
      </p:sp>
      <p:sp>
        <p:nvSpPr>
          <p:cNvPr id="8" name="Content Placeholder 7">
            <a:extLst>
              <a:ext uri="{FF2B5EF4-FFF2-40B4-BE49-F238E27FC236}">
                <a16:creationId xmlns:a16="http://schemas.microsoft.com/office/drawing/2014/main" id="{2FE2A828-F59C-47C5-AC0B-C0C7B343EB34}"/>
              </a:ext>
            </a:extLst>
          </p:cNvPr>
          <p:cNvSpPr>
            <a:spLocks noGrp="1"/>
          </p:cNvSpPr>
          <p:nvPr>
            <p:ph idx="1"/>
          </p:nvPr>
        </p:nvSpPr>
        <p:spPr>
          <a:xfrm>
            <a:off x="643469" y="2041773"/>
            <a:ext cx="4008384" cy="4393982"/>
          </a:xfrm>
        </p:spPr>
        <p:txBody>
          <a:bodyPr vert="horz" lIns="91440" tIns="45720" rIns="91440" bIns="45720" rtlCol="0" anchor="t">
            <a:normAutofit/>
          </a:bodyPr>
          <a:lstStyle/>
          <a:p>
            <a:r>
              <a:rPr lang="en-US" sz="2000">
                <a:ea typeface="+mn-lt"/>
                <a:cs typeface="+mn-lt"/>
              </a:rPr>
              <a:t>Distributed systems -&gt; Integrated avionics system</a:t>
            </a:r>
            <a:endParaRPr lang="en-US"/>
          </a:p>
          <a:p>
            <a:pPr marL="0" indent="0">
              <a:buNone/>
            </a:pPr>
            <a:r>
              <a:rPr lang="en-US" sz="2000">
                <a:ea typeface="+mn-lt"/>
                <a:cs typeface="+mn-lt"/>
              </a:rPr>
              <a:t>due to the use of distributed computer structure, standard aircraft internal data bus, fault tolerance technology and other more advanced technology, aviation integrated system flexible, adaptable and highly reliable, this system has gradually been used in some advanced fighter aircraft and high-performance civil aircraft.</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DF555D7E-5B7A-492E-AD03-A441DA2E0022}"/>
              </a:ext>
            </a:extLst>
          </p:cNvPr>
          <p:cNvPicPr>
            <a:picLocks noChangeAspect="1"/>
          </p:cNvPicPr>
          <p:nvPr/>
        </p:nvPicPr>
        <p:blipFill>
          <a:blip r:embed="rId2"/>
          <a:stretch>
            <a:fillRect/>
          </a:stretch>
        </p:blipFill>
        <p:spPr>
          <a:xfrm>
            <a:off x="5295320" y="2127046"/>
            <a:ext cx="6253212" cy="3673761"/>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641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A picture containing sky, outdoor, nature, smoke&#10;&#10;Description automatically generated">
            <a:extLst>
              <a:ext uri="{FF2B5EF4-FFF2-40B4-BE49-F238E27FC236}">
                <a16:creationId xmlns:a16="http://schemas.microsoft.com/office/drawing/2014/main" id="{EAC80FAD-8520-48F3-8D05-D49F3C11C973}"/>
              </a:ext>
            </a:extLst>
          </p:cNvPr>
          <p:cNvPicPr>
            <a:picLocks noChangeAspect="1"/>
          </p:cNvPicPr>
          <p:nvPr/>
        </p:nvPicPr>
        <p:blipFill rotWithShape="1">
          <a:blip r:embed="rId2">
            <a:alphaModFix amt="50000"/>
          </a:blip>
          <a:srcRect t="11512"/>
          <a:stretch/>
        </p:blipFill>
        <p:spPr>
          <a:xfrm>
            <a:off x="20" y="1"/>
            <a:ext cx="12191980" cy="6857999"/>
          </a:xfrm>
          <a:prstGeom prst="rect">
            <a:avLst/>
          </a:prstGeom>
        </p:spPr>
      </p:pic>
      <p:sp>
        <p:nvSpPr>
          <p:cNvPr id="2" name="Title 1">
            <a:extLst>
              <a:ext uri="{FF2B5EF4-FFF2-40B4-BE49-F238E27FC236}">
                <a16:creationId xmlns:a16="http://schemas.microsoft.com/office/drawing/2014/main" id="{B611A68F-3C61-4A5D-9DE2-A817986E77E3}"/>
              </a:ext>
            </a:extLst>
          </p:cNvPr>
          <p:cNvSpPr>
            <a:spLocks noGrp="1"/>
          </p:cNvSpPr>
          <p:nvPr>
            <p:ph type="ctrTitle"/>
          </p:nvPr>
        </p:nvSpPr>
        <p:spPr>
          <a:xfrm>
            <a:off x="1951973" y="1978307"/>
            <a:ext cx="9144000" cy="2900518"/>
          </a:xfrm>
        </p:spPr>
        <p:txBody>
          <a:bodyPr>
            <a:normAutofit/>
          </a:bodyPr>
          <a:lstStyle/>
          <a:p>
            <a:r>
              <a:rPr lang="en-GB">
                <a:solidFill>
                  <a:srgbClr val="FFFFFF"/>
                </a:solidFill>
                <a:cs typeface="Calibri Light"/>
              </a:rPr>
              <a:t>Industrial Automation in Nuclear Power Plants</a:t>
            </a:r>
            <a:endParaRPr lang="en-GB">
              <a:solidFill>
                <a:srgbClr val="FFFFFF"/>
              </a:solidFill>
            </a:endParaRPr>
          </a:p>
        </p:txBody>
      </p:sp>
    </p:spTree>
    <p:extLst>
      <p:ext uri="{BB962C8B-B14F-4D97-AF65-F5344CB8AC3E}">
        <p14:creationId xmlns:p14="http://schemas.microsoft.com/office/powerpoint/2010/main" val="30842694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3DE93C-E4EC-4FEC-BC9A-E276BAA6920F}"/>
              </a:ext>
            </a:extLst>
          </p:cNvPr>
          <p:cNvSpPr>
            <a:spLocks noGrp="1"/>
          </p:cNvSpPr>
          <p:nvPr>
            <p:ph type="title"/>
          </p:nvPr>
        </p:nvSpPr>
        <p:spPr>
          <a:xfrm>
            <a:off x="643467" y="321734"/>
            <a:ext cx="10905066" cy="1135737"/>
          </a:xfrm>
        </p:spPr>
        <p:txBody>
          <a:bodyPr>
            <a:normAutofit/>
          </a:bodyPr>
          <a:lstStyle/>
          <a:p>
            <a:r>
              <a:rPr lang="en-GB" sz="3600">
                <a:cs typeface="Calibri Light"/>
              </a:rPr>
              <a:t>Industrial Automation</a:t>
            </a:r>
            <a:endParaRPr lang="en-GB" sz="3600"/>
          </a:p>
        </p:txBody>
      </p:sp>
      <p:sp>
        <p:nvSpPr>
          <p:cNvPr id="3" name="Content Placeholder 2">
            <a:extLst>
              <a:ext uri="{FF2B5EF4-FFF2-40B4-BE49-F238E27FC236}">
                <a16:creationId xmlns:a16="http://schemas.microsoft.com/office/drawing/2014/main" id="{176FD313-2A78-40F0-BE93-597854B2DB93}"/>
              </a:ext>
            </a:extLst>
          </p:cNvPr>
          <p:cNvSpPr>
            <a:spLocks noGrp="1"/>
          </p:cNvSpPr>
          <p:nvPr>
            <p:ph idx="1"/>
          </p:nvPr>
        </p:nvSpPr>
        <p:spPr>
          <a:xfrm>
            <a:off x="643469" y="1782981"/>
            <a:ext cx="4008384" cy="4393982"/>
          </a:xfrm>
        </p:spPr>
        <p:txBody>
          <a:bodyPr vert="horz" lIns="91440" tIns="45720" rIns="91440" bIns="45720" rtlCol="0">
            <a:normAutofit/>
          </a:bodyPr>
          <a:lstStyle/>
          <a:p>
            <a:r>
              <a:rPr lang="en-GB" sz="2000">
                <a:ea typeface="+mn-lt"/>
                <a:cs typeface="+mn-lt"/>
              </a:rPr>
              <a:t>Automation is a technique of making an apparatus, process or a system to operate with self-acting or self-regulating mechanisms.</a:t>
            </a:r>
            <a:endParaRPr lang="en-GB" sz="2000">
              <a:cs typeface="Calibri"/>
            </a:endParaRPr>
          </a:p>
          <a:p>
            <a:r>
              <a:rPr lang="en-GB" sz="2000">
                <a:ea typeface="+mn-lt"/>
                <a:cs typeface="+mn-lt"/>
              </a:rPr>
              <a:t>The industrial communication system helps monitor and operate entire production lines, manage power distribution, and control machines. </a:t>
            </a:r>
            <a:endParaRPr lang="en-GB" sz="2000">
              <a:cs typeface="Calibri"/>
            </a:endParaRPr>
          </a:p>
          <a:p>
            <a:r>
              <a:rPr lang="en-GB" sz="2000">
                <a:ea typeface="+mn-lt"/>
                <a:cs typeface="+mn-lt"/>
              </a:rPr>
              <a:t>The most popular protocols for industrial communication are Fieldbus, PROFIBUS, EtherCAT, EtherNET</a:t>
            </a:r>
            <a:endParaRPr lang="en-GB" sz="2000">
              <a:cs typeface="Calibri"/>
            </a:endParaRPr>
          </a:p>
          <a:p>
            <a:endParaRPr lang="en-GB" sz="2000">
              <a:cs typeface="Calibri"/>
            </a:endParaRPr>
          </a:p>
          <a:p>
            <a:endParaRPr lang="en-GB" sz="2000">
              <a:cs typeface="Calibri"/>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F2F3930C-C5F0-4E1F-9E6F-0FB75A1BA3F5}"/>
              </a:ext>
            </a:extLst>
          </p:cNvPr>
          <p:cNvPicPr>
            <a:picLocks noChangeAspect="1"/>
          </p:cNvPicPr>
          <p:nvPr/>
        </p:nvPicPr>
        <p:blipFill>
          <a:blip r:embed="rId2"/>
          <a:stretch>
            <a:fillRect/>
          </a:stretch>
        </p:blipFill>
        <p:spPr>
          <a:xfrm>
            <a:off x="5295320" y="2163615"/>
            <a:ext cx="6253212" cy="3600624"/>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609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D8F32-DE09-4478-A8C5-5D1E29856482}"/>
              </a:ext>
            </a:extLst>
          </p:cNvPr>
          <p:cNvSpPr>
            <a:spLocks noGrp="1"/>
          </p:cNvSpPr>
          <p:nvPr>
            <p:ph type="title"/>
          </p:nvPr>
        </p:nvSpPr>
        <p:spPr>
          <a:xfrm>
            <a:off x="643467" y="321734"/>
            <a:ext cx="10905066" cy="1135737"/>
          </a:xfrm>
        </p:spPr>
        <p:txBody>
          <a:bodyPr>
            <a:normAutofit/>
          </a:bodyPr>
          <a:lstStyle/>
          <a:p>
            <a:r>
              <a:rPr lang="en-GB" sz="3600">
                <a:ea typeface="+mj-lt"/>
                <a:cs typeface="+mj-lt"/>
              </a:rPr>
              <a:t>Characteristics</a:t>
            </a:r>
            <a:endParaRPr lang="en-US" sz="3600"/>
          </a:p>
        </p:txBody>
      </p:sp>
      <p:sp>
        <p:nvSpPr>
          <p:cNvPr id="3" name="Content Placeholder 2">
            <a:extLst>
              <a:ext uri="{FF2B5EF4-FFF2-40B4-BE49-F238E27FC236}">
                <a16:creationId xmlns:a16="http://schemas.microsoft.com/office/drawing/2014/main" id="{2223895E-6E69-4531-9783-D0A8BD91DC85}"/>
              </a:ext>
            </a:extLst>
          </p:cNvPr>
          <p:cNvSpPr>
            <a:spLocks noGrp="1"/>
          </p:cNvSpPr>
          <p:nvPr>
            <p:ph idx="1"/>
          </p:nvPr>
        </p:nvSpPr>
        <p:spPr>
          <a:xfrm>
            <a:off x="643469" y="1782981"/>
            <a:ext cx="5114850" cy="4832393"/>
          </a:xfrm>
        </p:spPr>
        <p:txBody>
          <a:bodyPr vert="horz" lIns="91440" tIns="45720" rIns="91440" bIns="45720" rtlCol="0" anchor="t">
            <a:normAutofit lnSpcReduction="10000"/>
          </a:bodyPr>
          <a:lstStyle/>
          <a:p>
            <a:pPr marL="0" indent="0">
              <a:buNone/>
            </a:pPr>
            <a:r>
              <a:rPr lang="en-GB" sz="2000">
                <a:ea typeface="+mn-lt"/>
                <a:cs typeface="+mn-lt"/>
              </a:rPr>
              <a:t>Reactive systems: </a:t>
            </a:r>
            <a:endParaRPr lang="en-US" sz="2000"/>
          </a:p>
          <a:p>
            <a:r>
              <a:rPr lang="en-GB" sz="2000">
                <a:ea typeface="+mn-lt"/>
                <a:cs typeface="+mn-lt"/>
              </a:rPr>
              <a:t>Nuclear power plants use closed loop control systems which to processes parameters such as temperature, pressure, flow etc. </a:t>
            </a:r>
          </a:p>
          <a:p>
            <a:r>
              <a:rPr lang="en-GB" sz="2000">
                <a:ea typeface="+mn-lt"/>
                <a:cs typeface="+mn-lt"/>
              </a:rPr>
              <a:t>Sensors are used to track these parameters and any change in these parameters, will be immediately notified to the technicians.</a:t>
            </a:r>
            <a:endParaRPr lang="en-GB" sz="2000">
              <a:cs typeface="Calibri"/>
            </a:endParaRPr>
          </a:p>
          <a:p>
            <a:pPr>
              <a:buNone/>
            </a:pPr>
            <a:r>
              <a:rPr lang="en-GB" sz="2000">
                <a:ea typeface="+mn-lt"/>
                <a:cs typeface="+mn-lt"/>
              </a:rPr>
              <a:t>Real-time systems:</a:t>
            </a:r>
            <a:endParaRPr lang="en-GB">
              <a:ea typeface="+mn-lt"/>
              <a:cs typeface="+mn-lt"/>
            </a:endParaRPr>
          </a:p>
          <a:p>
            <a:r>
              <a:rPr lang="en-GB" sz="2000">
                <a:ea typeface="+mn-lt"/>
                <a:cs typeface="+mn-lt"/>
              </a:rPr>
              <a:t>An automated equipment monitoring system helps observe the working condition of all the equipment in the manufacturing unit. </a:t>
            </a:r>
            <a:endParaRPr lang="en-GB">
              <a:cs typeface="Calibri"/>
            </a:endParaRPr>
          </a:p>
          <a:p>
            <a:r>
              <a:rPr lang="en-GB" sz="2000">
                <a:ea typeface="+mn-lt"/>
                <a:cs typeface="+mn-lt"/>
              </a:rPr>
              <a:t>Sensors, cameras, and network can be used to observe the equipment from afar. </a:t>
            </a:r>
            <a:endParaRPr lang="en-GB" sz="2000">
              <a:cs typeface="Calibri"/>
            </a:endParaRPr>
          </a:p>
          <a:p>
            <a:r>
              <a:rPr lang="en-GB" sz="2000">
                <a:ea typeface="+mn-lt"/>
                <a:cs typeface="+mn-lt"/>
              </a:rPr>
              <a:t>The monitoring system also helps diagnose any issues in the equipment and do the necessary repairs and services.</a:t>
            </a:r>
            <a:endParaRPr lang="en-GB" sz="2000">
              <a:cs typeface="Calibri"/>
            </a:endParaRPr>
          </a:p>
          <a:p>
            <a:pPr marL="0" indent="0">
              <a:buNone/>
            </a:pPr>
            <a:endParaRPr lang="en-GB" sz="2000">
              <a:cs typeface="Calibri"/>
            </a:endParaRPr>
          </a:p>
          <a:p>
            <a:endParaRPr lang="en-GB" sz="2000">
              <a:cs typeface="Calibri"/>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9A9215F6-CFC9-405C-89FF-0D83CAD44B52}"/>
              </a:ext>
            </a:extLst>
          </p:cNvPr>
          <p:cNvPicPr>
            <a:picLocks noChangeAspect="1"/>
          </p:cNvPicPr>
          <p:nvPr/>
        </p:nvPicPr>
        <p:blipFill>
          <a:blip r:embed="rId2"/>
          <a:stretch>
            <a:fillRect/>
          </a:stretch>
        </p:blipFill>
        <p:spPr>
          <a:xfrm>
            <a:off x="5858991" y="1853467"/>
            <a:ext cx="5679103" cy="3845139"/>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8383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E0A1-A86E-42EE-AE30-D758BE7EF926}"/>
              </a:ext>
            </a:extLst>
          </p:cNvPr>
          <p:cNvSpPr>
            <a:spLocks noGrp="1"/>
          </p:cNvSpPr>
          <p:nvPr>
            <p:ph type="title"/>
          </p:nvPr>
        </p:nvSpPr>
        <p:spPr/>
        <p:txBody>
          <a:bodyPr/>
          <a:lstStyle/>
          <a:p>
            <a:r>
              <a:rPr lang="en-GB" sz="3600">
                <a:ea typeface="+mj-lt"/>
                <a:cs typeface="+mj-lt"/>
              </a:rPr>
              <a:t>Characteristics</a:t>
            </a:r>
            <a:endParaRPr lang="en-US" sz="3600">
              <a:ea typeface="+mj-lt"/>
              <a:cs typeface="+mj-lt"/>
            </a:endParaRPr>
          </a:p>
        </p:txBody>
      </p:sp>
      <p:sp>
        <p:nvSpPr>
          <p:cNvPr id="3" name="Content Placeholder 2">
            <a:extLst>
              <a:ext uri="{FF2B5EF4-FFF2-40B4-BE49-F238E27FC236}">
                <a16:creationId xmlns:a16="http://schemas.microsoft.com/office/drawing/2014/main" id="{814EA935-0066-4D9C-869E-0DDC5D564A3B}"/>
              </a:ext>
            </a:extLst>
          </p:cNvPr>
          <p:cNvSpPr>
            <a:spLocks noGrp="1"/>
          </p:cNvSpPr>
          <p:nvPr>
            <p:ph idx="1"/>
          </p:nvPr>
        </p:nvSpPr>
        <p:spPr/>
        <p:txBody>
          <a:bodyPr vert="horz" lIns="91440" tIns="45720" rIns="91440" bIns="45720" rtlCol="0" anchor="t">
            <a:normAutofit lnSpcReduction="10000"/>
          </a:bodyPr>
          <a:lstStyle/>
          <a:p>
            <a:pPr marL="0" indent="0">
              <a:buNone/>
            </a:pPr>
            <a:r>
              <a:rPr lang="en-GB">
                <a:ea typeface="+mn-lt"/>
                <a:cs typeface="+mn-lt"/>
              </a:rPr>
              <a:t>Dependable systems</a:t>
            </a:r>
          </a:p>
          <a:p>
            <a:pPr>
              <a:buNone/>
            </a:pPr>
            <a:r>
              <a:rPr lang="en-GB" sz="2200">
                <a:ea typeface="+mn-lt"/>
                <a:cs typeface="+mn-lt"/>
              </a:rPr>
              <a:t>Reliability: Industrial automation also helps increase and maintain consistent quality of the output. automated machines in the manufacturing industry have an error rate that is as low as 0.00001%.</a:t>
            </a:r>
          </a:p>
          <a:p>
            <a:pPr>
              <a:buNone/>
            </a:pPr>
            <a:r>
              <a:rPr lang="en-GB" sz="2200">
                <a:ea typeface="+mn-lt"/>
                <a:cs typeface="+mn-lt"/>
              </a:rPr>
              <a:t>Availability: Automation is employed to reduce scram (trip) frequency and hence improve plant availability by backup controls or limitation systems to prevent plant parameters reaching limits which would invoke protective action.</a:t>
            </a:r>
          </a:p>
          <a:p>
            <a:pPr>
              <a:buNone/>
            </a:pPr>
            <a:r>
              <a:rPr lang="en-GB" sz="2200">
                <a:ea typeface="+mn-lt"/>
                <a:cs typeface="+mn-lt"/>
              </a:rPr>
              <a:t>Safety: Using robots for loading and unloading materials or transferring huge machine parts reduce risks of accidents. </a:t>
            </a:r>
          </a:p>
          <a:p>
            <a:pPr>
              <a:buNone/>
            </a:pPr>
            <a:r>
              <a:rPr lang="en-GB" sz="2200">
                <a:ea typeface="+mn-lt"/>
                <a:cs typeface="+mn-lt"/>
              </a:rPr>
              <a:t>    Industrial automation also keeps workers from going too close to the assembly lines, thereby improving safety.</a:t>
            </a:r>
            <a:endParaRPr lang="en-GB" sz="2200">
              <a:cs typeface="Calibri"/>
            </a:endParaRPr>
          </a:p>
          <a:p>
            <a:pPr>
              <a:buNone/>
            </a:pPr>
            <a:r>
              <a:rPr lang="en-GB" sz="2200">
                <a:ea typeface="+mn-lt"/>
                <a:cs typeface="+mn-lt"/>
              </a:rPr>
              <a:t>Security: Using security automation, one can reduce the threat of hacking the access to the nuclear power plant or modifying the pre-set parameter data.</a:t>
            </a:r>
          </a:p>
          <a:p>
            <a:pPr marL="0" indent="0">
              <a:buNone/>
            </a:pPr>
            <a:endParaRPr lang="en-GB">
              <a:cs typeface="Calibri" panose="020F0502020204030204"/>
            </a:endParaRPr>
          </a:p>
        </p:txBody>
      </p:sp>
    </p:spTree>
    <p:extLst>
      <p:ext uri="{BB962C8B-B14F-4D97-AF65-F5344CB8AC3E}">
        <p14:creationId xmlns:p14="http://schemas.microsoft.com/office/powerpoint/2010/main" val="521138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58C44-F473-4E06-A321-8E21E5CDB3A5}"/>
              </a:ext>
            </a:extLst>
          </p:cNvPr>
          <p:cNvSpPr>
            <a:spLocks noGrp="1"/>
          </p:cNvSpPr>
          <p:nvPr>
            <p:ph type="title"/>
          </p:nvPr>
        </p:nvSpPr>
        <p:spPr>
          <a:xfrm>
            <a:off x="643467" y="321734"/>
            <a:ext cx="4970877" cy="1135737"/>
          </a:xfrm>
        </p:spPr>
        <p:txBody>
          <a:bodyPr>
            <a:normAutofit/>
          </a:bodyPr>
          <a:lstStyle/>
          <a:p>
            <a:r>
              <a:rPr lang="en-GB" sz="3600">
                <a:cs typeface="Calibri Light"/>
              </a:rPr>
              <a:t>Characteristics</a:t>
            </a:r>
            <a:endParaRPr lang="en-US" sz="3600"/>
          </a:p>
        </p:txBody>
      </p:sp>
      <p:sp>
        <p:nvSpPr>
          <p:cNvPr id="3" name="Content Placeholder 2">
            <a:extLst>
              <a:ext uri="{FF2B5EF4-FFF2-40B4-BE49-F238E27FC236}">
                <a16:creationId xmlns:a16="http://schemas.microsoft.com/office/drawing/2014/main" id="{F184C711-9AD4-4324-9BBB-ADBB3689CD1F}"/>
              </a:ext>
            </a:extLst>
          </p:cNvPr>
          <p:cNvSpPr>
            <a:spLocks noGrp="1"/>
          </p:cNvSpPr>
          <p:nvPr>
            <p:ph idx="1"/>
          </p:nvPr>
        </p:nvSpPr>
        <p:spPr>
          <a:xfrm>
            <a:off x="643468" y="1782981"/>
            <a:ext cx="4970877" cy="4393982"/>
          </a:xfrm>
        </p:spPr>
        <p:txBody>
          <a:bodyPr vert="horz" lIns="91440" tIns="45720" rIns="91440" bIns="45720" rtlCol="0">
            <a:normAutofit/>
          </a:bodyPr>
          <a:lstStyle/>
          <a:p>
            <a:pPr marL="0" indent="0">
              <a:buNone/>
            </a:pPr>
            <a:r>
              <a:rPr lang="en-GB" sz="2000">
                <a:ea typeface="+mn-lt"/>
                <a:cs typeface="+mn-lt"/>
              </a:rPr>
              <a:t>Distributed System</a:t>
            </a:r>
          </a:p>
          <a:p>
            <a:pPr marL="342900" indent="-342900"/>
            <a:r>
              <a:rPr lang="en-GB" sz="2000">
                <a:ea typeface="+mn-lt"/>
                <a:cs typeface="+mn-lt"/>
              </a:rPr>
              <a:t>Data automation is based on accurate data integration and connectivity. </a:t>
            </a:r>
          </a:p>
          <a:p>
            <a:pPr marL="342900" indent="-342900"/>
            <a:r>
              <a:rPr lang="en-GB" sz="2000">
                <a:ea typeface="+mn-lt"/>
                <a:cs typeface="+mn-lt"/>
              </a:rPr>
              <a:t>When accurate information is used in the production process, you can be assured of precise results. </a:t>
            </a:r>
          </a:p>
          <a:p>
            <a:pPr marL="342900" indent="-342900"/>
            <a:r>
              <a:rPr lang="en-GB" sz="2000">
                <a:ea typeface="+mn-lt"/>
                <a:cs typeface="+mn-lt"/>
              </a:rPr>
              <a:t>AI and ML solutions help you get detailed data that can be analysed using data analytics tools to get accurate information. Also, they are scalable and self-learning.</a:t>
            </a:r>
            <a:endParaRPr lang="en-GB" sz="2000">
              <a:cs typeface="Calibri"/>
            </a:endParaRPr>
          </a:p>
        </p:txBody>
      </p:sp>
      <p:sp>
        <p:nvSpPr>
          <p:cNvPr id="27"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diagram&#10;&#10;Description automatically generated">
            <a:extLst>
              <a:ext uri="{FF2B5EF4-FFF2-40B4-BE49-F238E27FC236}">
                <a16:creationId xmlns:a16="http://schemas.microsoft.com/office/drawing/2014/main" id="{04F6C68F-0E3F-43B9-A373-3F63A5383336}"/>
              </a:ext>
            </a:extLst>
          </p:cNvPr>
          <p:cNvPicPr>
            <a:picLocks noChangeAspect="1"/>
          </p:cNvPicPr>
          <p:nvPr/>
        </p:nvPicPr>
        <p:blipFill>
          <a:blip r:embed="rId2"/>
          <a:stretch>
            <a:fillRect/>
          </a:stretch>
        </p:blipFill>
        <p:spPr>
          <a:xfrm>
            <a:off x="6257813" y="1960825"/>
            <a:ext cx="5290720" cy="2936349"/>
          </a:xfrm>
          <a:prstGeom prst="rect">
            <a:avLst/>
          </a:prstGeom>
        </p:spPr>
      </p:pic>
      <p:grpSp>
        <p:nvGrpSpPr>
          <p:cNvPr id="33" name="Group 29">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1" name="Isosceles Triangle 30">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7750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E7F3-1E7B-472F-B977-A19D4FCB50A1}"/>
              </a:ext>
            </a:extLst>
          </p:cNvPr>
          <p:cNvSpPr>
            <a:spLocks noGrp="1"/>
          </p:cNvSpPr>
          <p:nvPr>
            <p:ph type="title"/>
          </p:nvPr>
        </p:nvSpPr>
        <p:spPr/>
        <p:txBody>
          <a:bodyPr/>
          <a:lstStyle/>
          <a:p>
            <a:r>
              <a:rPr lang="en-GB">
                <a:cs typeface="Calibri Light"/>
              </a:rPr>
              <a:t>References</a:t>
            </a:r>
            <a:endParaRPr lang="en-GB"/>
          </a:p>
        </p:txBody>
      </p:sp>
      <p:sp>
        <p:nvSpPr>
          <p:cNvPr id="3" name="Content Placeholder 2">
            <a:extLst>
              <a:ext uri="{FF2B5EF4-FFF2-40B4-BE49-F238E27FC236}">
                <a16:creationId xmlns:a16="http://schemas.microsoft.com/office/drawing/2014/main" id="{48BC96A4-D596-4685-AD1B-9EB007242BE0}"/>
              </a:ext>
            </a:extLst>
          </p:cNvPr>
          <p:cNvSpPr>
            <a:spLocks noGrp="1"/>
          </p:cNvSpPr>
          <p:nvPr>
            <p:ph idx="1"/>
          </p:nvPr>
        </p:nvSpPr>
        <p:spPr/>
        <p:txBody>
          <a:bodyPr vert="horz" lIns="91440" tIns="45720" rIns="91440" bIns="45720" rtlCol="0" anchor="t">
            <a:normAutofit/>
          </a:bodyPr>
          <a:lstStyle/>
          <a:p>
            <a:pPr marL="0" indent="0">
              <a:buNone/>
            </a:pPr>
            <a:r>
              <a:rPr lang="en-GB">
                <a:ea typeface="+mn-lt"/>
                <a:cs typeface="+mn-lt"/>
                <a:hlinkClick r:id="rId2"/>
              </a:rPr>
              <a:t>https://www.sciencedirect.com/science/article/pii/S1738573319306783</a:t>
            </a:r>
            <a:endParaRPr lang="en-GB">
              <a:ea typeface="+mn-lt"/>
              <a:cs typeface="+mn-lt"/>
            </a:endParaRPr>
          </a:p>
          <a:p>
            <a:pPr marL="0" indent="0">
              <a:buNone/>
            </a:pPr>
            <a:r>
              <a:rPr lang="en-GB">
                <a:ea typeface="+mn-lt"/>
                <a:cs typeface="+mn-lt"/>
                <a:hlinkClick r:id="rId3"/>
              </a:rPr>
              <a:t>https://www.researchgate.net/publication/334340498_Economics_of_Nuclear_Power</a:t>
            </a:r>
            <a:r>
              <a:rPr lang="en-GB">
                <a:ea typeface="+mn-lt"/>
                <a:cs typeface="+mn-lt"/>
              </a:rPr>
              <a:t> </a:t>
            </a:r>
            <a:endParaRPr lang="en-GB"/>
          </a:p>
          <a:p>
            <a:pPr marL="0" indent="0">
              <a:buNone/>
            </a:pPr>
            <a:r>
              <a:rPr lang="en-GB">
                <a:ea typeface="+mn-lt"/>
                <a:cs typeface="+mn-lt"/>
                <a:hlinkClick r:id="rId4"/>
              </a:rPr>
              <a:t>https://utthunga.com/blogs/top-10-advantages-of-industrial-automation/</a:t>
            </a:r>
            <a:r>
              <a:rPr lang="en-GB">
                <a:ea typeface="+mn-lt"/>
                <a:cs typeface="+mn-lt"/>
              </a:rPr>
              <a:t> </a:t>
            </a:r>
            <a:endParaRPr lang="en-GB"/>
          </a:p>
          <a:p>
            <a:endParaRPr lang="en-GB">
              <a:cs typeface="Calibri"/>
            </a:endParaRPr>
          </a:p>
        </p:txBody>
      </p:sp>
    </p:spTree>
    <p:extLst>
      <p:ext uri="{BB962C8B-B14F-4D97-AF65-F5344CB8AC3E}">
        <p14:creationId xmlns:p14="http://schemas.microsoft.com/office/powerpoint/2010/main" val="3574787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A picture containing diagram&#10;&#10;Description automatically generated">
            <a:extLst>
              <a:ext uri="{FF2B5EF4-FFF2-40B4-BE49-F238E27FC236}">
                <a16:creationId xmlns:a16="http://schemas.microsoft.com/office/drawing/2014/main" id="{8D89B611-ADA0-4759-AEB8-E11097A5422E}"/>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77825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Text&#10;&#10;Description automatically generated">
            <a:extLst>
              <a:ext uri="{FF2B5EF4-FFF2-40B4-BE49-F238E27FC236}">
                <a16:creationId xmlns:a16="http://schemas.microsoft.com/office/drawing/2014/main" id="{7F22CBD2-112B-416D-A40F-9243121FEEE1}"/>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353869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Diagram&#10;&#10;Description automatically generated">
            <a:extLst>
              <a:ext uri="{FF2B5EF4-FFF2-40B4-BE49-F238E27FC236}">
                <a16:creationId xmlns:a16="http://schemas.microsoft.com/office/drawing/2014/main" id="{34DD7417-B3BF-4547-AC4B-4F4330FA210D}"/>
              </a:ext>
            </a:extLst>
          </p:cNvPr>
          <p:cNvPicPr>
            <a:picLocks noGrp="1" noChangeAspect="1"/>
          </p:cNvPicPr>
          <p:nvPr>
            <p:ph idx="1"/>
          </p:nvPr>
        </p:nvPicPr>
        <p:blipFill rotWithShape="1">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39792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174DB5A7-0F33-44E2-93CC-CC4334B6180F}"/>
              </a:ext>
            </a:extLst>
          </p:cNvPr>
          <p:cNvSpPr>
            <a:spLocks noGrp="1"/>
          </p:cNvSpPr>
          <p:nvPr>
            <p:ph type="title"/>
          </p:nvPr>
        </p:nvSpPr>
        <p:spPr>
          <a:xfrm>
            <a:off x="1750523" y="321734"/>
            <a:ext cx="9798010" cy="1135737"/>
          </a:xfrm>
        </p:spPr>
        <p:txBody>
          <a:bodyPr>
            <a:normAutofit/>
          </a:bodyPr>
          <a:lstStyle/>
          <a:p>
            <a:r>
              <a:rPr lang="en-GB" sz="3600" b="1">
                <a:cs typeface="Calibri Light"/>
              </a:rPr>
              <a:t>Distributed</a:t>
            </a:r>
          </a:p>
        </p:txBody>
      </p:sp>
      <p:sp>
        <p:nvSpPr>
          <p:cNvPr id="14" name="Content Placeholder 9">
            <a:extLst>
              <a:ext uri="{FF2B5EF4-FFF2-40B4-BE49-F238E27FC236}">
                <a16:creationId xmlns:a16="http://schemas.microsoft.com/office/drawing/2014/main" id="{463072BC-17E5-40AD-9A39-990186AEC454}"/>
              </a:ext>
            </a:extLst>
          </p:cNvPr>
          <p:cNvSpPr>
            <a:spLocks noGrp="1"/>
          </p:cNvSpPr>
          <p:nvPr>
            <p:ph idx="1"/>
          </p:nvPr>
        </p:nvSpPr>
        <p:spPr>
          <a:xfrm>
            <a:off x="643469" y="1782981"/>
            <a:ext cx="4267176" cy="4393982"/>
          </a:xfrm>
        </p:spPr>
        <p:txBody>
          <a:bodyPr>
            <a:normAutofit/>
          </a:bodyPr>
          <a:lstStyle/>
          <a:p>
            <a:r>
              <a:rPr lang="en-US" sz="2400">
                <a:ea typeface="+mn-lt"/>
                <a:cs typeface="+mn-lt"/>
              </a:rPr>
              <a:t>The Tag measures the distance to several Nodes and sends the data back to them. The Node processes the data it receives and sends them to a Platform via Wi-Fi, Ethernet or UMTS. Here, the position is displayed for example on a map.</a:t>
            </a:r>
            <a:endParaRPr lang="en-US" sz="2400">
              <a:cs typeface="Calibri"/>
            </a:endParaRPr>
          </a:p>
        </p:txBody>
      </p:sp>
      <p:grpSp>
        <p:nvGrpSpPr>
          <p:cNvPr id="28" name="Group 2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6" descr="Diagram&#10;&#10;Description automatically generated">
            <a:extLst>
              <a:ext uri="{FF2B5EF4-FFF2-40B4-BE49-F238E27FC236}">
                <a16:creationId xmlns:a16="http://schemas.microsoft.com/office/drawing/2014/main" id="{FD18B670-D541-45C0-9655-1977B0C3D520}"/>
              </a:ext>
            </a:extLst>
          </p:cNvPr>
          <p:cNvPicPr>
            <a:picLocks noChangeAspect="1"/>
          </p:cNvPicPr>
          <p:nvPr/>
        </p:nvPicPr>
        <p:blipFill>
          <a:blip r:embed="rId2"/>
          <a:stretch>
            <a:fillRect/>
          </a:stretch>
        </p:blipFill>
        <p:spPr>
          <a:xfrm>
            <a:off x="5464711" y="1782981"/>
            <a:ext cx="5914429" cy="4361892"/>
          </a:xfrm>
          <a:prstGeom prst="rect">
            <a:avLst/>
          </a:prstGeom>
        </p:spPr>
      </p:pic>
      <p:grpSp>
        <p:nvGrpSpPr>
          <p:cNvPr id="32" name="Group 3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3" name="Rectangle 3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95775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Graphical user interface, website&#10;&#10;Description automatically generated">
            <a:extLst>
              <a:ext uri="{FF2B5EF4-FFF2-40B4-BE49-F238E27FC236}">
                <a16:creationId xmlns:a16="http://schemas.microsoft.com/office/drawing/2014/main" id="{EC1C7A18-A03B-4321-9EC6-DA0875F3CC7E}"/>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37018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BD2600-F2B2-4C9C-9DC4-A9D1FF85FF29}"/>
              </a:ext>
            </a:extLst>
          </p:cNvPr>
          <p:cNvSpPr>
            <a:spLocks noGrp="1"/>
          </p:cNvSpPr>
          <p:nvPr>
            <p:ph type="title"/>
          </p:nvPr>
        </p:nvSpPr>
        <p:spPr>
          <a:xfrm>
            <a:off x="643467" y="321734"/>
            <a:ext cx="10905066" cy="1135737"/>
          </a:xfrm>
        </p:spPr>
        <p:txBody>
          <a:bodyPr>
            <a:normAutofit/>
          </a:bodyPr>
          <a:lstStyle/>
          <a:p>
            <a:pPr algn="ctr"/>
            <a:r>
              <a:rPr lang="en-GB" sz="3600" b="1" dirty="0">
                <a:ea typeface="+mj-lt"/>
                <a:cs typeface="+mj-lt"/>
              </a:rPr>
              <a:t>Distributed Systems</a:t>
            </a:r>
            <a:endParaRPr lang="en-US" sz="3600" b="1" dirty="0">
              <a:cs typeface="Calibri Light" panose="020F0302020204030204"/>
            </a:endParaRPr>
          </a:p>
        </p:txBody>
      </p:sp>
      <p:sp>
        <p:nvSpPr>
          <p:cNvPr id="3" name="Content Placeholder 2">
            <a:extLst>
              <a:ext uri="{FF2B5EF4-FFF2-40B4-BE49-F238E27FC236}">
                <a16:creationId xmlns:a16="http://schemas.microsoft.com/office/drawing/2014/main" id="{AE0F5BD8-E05D-469C-875D-3646A509DABB}"/>
              </a:ext>
            </a:extLst>
          </p:cNvPr>
          <p:cNvSpPr>
            <a:spLocks noGrp="1"/>
          </p:cNvSpPr>
          <p:nvPr>
            <p:ph idx="1"/>
          </p:nvPr>
        </p:nvSpPr>
        <p:spPr>
          <a:xfrm>
            <a:off x="643467" y="1782981"/>
            <a:ext cx="10905066" cy="4393982"/>
          </a:xfrm>
        </p:spPr>
        <p:txBody>
          <a:bodyPr vert="horz" lIns="91440" tIns="45720" rIns="91440" bIns="45720" rtlCol="0">
            <a:normAutofit/>
          </a:bodyPr>
          <a:lstStyle/>
          <a:p>
            <a:r>
              <a:rPr lang="en-GB" sz="2400" b="1">
                <a:ea typeface="+mn-lt"/>
                <a:cs typeface="+mn-lt"/>
              </a:rPr>
              <a:t>Heterogeneous System:</a:t>
            </a:r>
            <a:r>
              <a:rPr lang="en-GB" sz="2400">
                <a:ea typeface="+mn-lt"/>
                <a:cs typeface="+mn-lt"/>
              </a:rPr>
              <a:t> Must be able to run in a variety of Operative Systems.</a:t>
            </a:r>
          </a:p>
          <a:p>
            <a:r>
              <a:rPr lang="en-GB" sz="2400" b="1">
                <a:ea typeface="+mn-lt"/>
                <a:cs typeface="+mn-lt"/>
              </a:rPr>
              <a:t>High Scalability:</a:t>
            </a:r>
            <a:r>
              <a:rPr lang="en-GB" sz="2400">
                <a:ea typeface="+mn-lt"/>
                <a:cs typeface="+mn-lt"/>
              </a:rPr>
              <a:t> The system must remain efficient no matter the number of Nodes and Tags connected.</a:t>
            </a:r>
            <a:endParaRPr lang="en-GB" sz="2400"/>
          </a:p>
          <a:p>
            <a:r>
              <a:rPr lang="en-GB" sz="2400" b="1">
                <a:ea typeface="+mn-lt"/>
                <a:cs typeface="+mn-lt"/>
              </a:rPr>
              <a:t>High Failure Handling:</a:t>
            </a:r>
            <a:r>
              <a:rPr lang="en-GB" sz="2400">
                <a:ea typeface="+mn-lt"/>
                <a:cs typeface="+mn-lt"/>
              </a:rPr>
              <a:t> Corrective measures must be implemented to ensure the correct operation of the system.</a:t>
            </a:r>
          </a:p>
          <a:p>
            <a:r>
              <a:rPr lang="en-GB" sz="2400" b="1">
                <a:ea typeface="+mn-lt"/>
                <a:cs typeface="+mn-lt"/>
              </a:rPr>
              <a:t>High Concurrency:</a:t>
            </a:r>
            <a:r>
              <a:rPr lang="en-GB" sz="2400">
                <a:ea typeface="+mn-lt"/>
                <a:cs typeface="+mn-lt"/>
              </a:rPr>
              <a:t> To ensure access to the location of tags from several sub-systems at the same time.</a:t>
            </a:r>
          </a:p>
          <a:p>
            <a:endParaRPr lang="en-GB" sz="2400">
              <a:ea typeface="+mn-lt"/>
              <a:cs typeface="+mn-lt"/>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6570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dark&#10;&#10;Description automatically generated">
            <a:extLst>
              <a:ext uri="{FF2B5EF4-FFF2-40B4-BE49-F238E27FC236}">
                <a16:creationId xmlns:a16="http://schemas.microsoft.com/office/drawing/2014/main" id="{44F5824A-3949-42F7-BC45-207E296C9639}"/>
              </a:ext>
            </a:extLst>
          </p:cNvPr>
          <p:cNvPicPr>
            <a:picLocks noGrp="1" noChangeAspect="1"/>
          </p:cNvPicPr>
          <p:nvPr>
            <p:ph idx="1"/>
          </p:nvPr>
        </p:nvPicPr>
        <p:blipFill rotWithShape="1">
          <a:blip r:embed="rId2"/>
          <a:srcRect l="10769" t="365" r="-32" b="6569"/>
          <a:stretch/>
        </p:blipFill>
        <p:spPr>
          <a:xfrm>
            <a:off x="-2207" y="3488415"/>
            <a:ext cx="6102881" cy="3353585"/>
          </a:xfrm>
        </p:spPr>
      </p:pic>
      <p:pic>
        <p:nvPicPr>
          <p:cNvPr id="5" name="Picture 5">
            <a:extLst>
              <a:ext uri="{FF2B5EF4-FFF2-40B4-BE49-F238E27FC236}">
                <a16:creationId xmlns:a16="http://schemas.microsoft.com/office/drawing/2014/main" id="{D888AC9C-7DB8-4F88-9947-7FA3D58C7A73}"/>
              </a:ext>
            </a:extLst>
          </p:cNvPr>
          <p:cNvPicPr>
            <a:picLocks noChangeAspect="1"/>
          </p:cNvPicPr>
          <p:nvPr/>
        </p:nvPicPr>
        <p:blipFill rotWithShape="1">
          <a:blip r:embed="rId3"/>
          <a:srcRect l="13245" r="16534" b="-3953"/>
          <a:stretch/>
        </p:blipFill>
        <p:spPr>
          <a:xfrm>
            <a:off x="6254182" y="1207"/>
            <a:ext cx="5938137" cy="3485874"/>
          </a:xfrm>
          <a:prstGeom prst="rect">
            <a:avLst/>
          </a:prstGeom>
        </p:spPr>
      </p:pic>
      <p:pic>
        <p:nvPicPr>
          <p:cNvPr id="6" name="Picture 6" descr="A picture containing outdoor, truck&#10;&#10;Description automatically generated">
            <a:extLst>
              <a:ext uri="{FF2B5EF4-FFF2-40B4-BE49-F238E27FC236}">
                <a16:creationId xmlns:a16="http://schemas.microsoft.com/office/drawing/2014/main" id="{AF644363-139D-40B1-8AD1-1D7C9D1B5668}"/>
              </a:ext>
            </a:extLst>
          </p:cNvPr>
          <p:cNvPicPr>
            <a:picLocks noChangeAspect="1"/>
          </p:cNvPicPr>
          <p:nvPr/>
        </p:nvPicPr>
        <p:blipFill rotWithShape="1">
          <a:blip r:embed="rId4"/>
          <a:srcRect l="15397" r="7781" b="8364"/>
          <a:stretch/>
        </p:blipFill>
        <p:spPr>
          <a:xfrm>
            <a:off x="-2207" y="517"/>
            <a:ext cx="6105749" cy="3316387"/>
          </a:xfrm>
          <a:prstGeom prst="rect">
            <a:avLst/>
          </a:prstGeom>
        </p:spPr>
      </p:pic>
      <p:pic>
        <p:nvPicPr>
          <p:cNvPr id="8" name="Picture 39" descr="A picture containing truck, dark, projector&#10;&#10;Description automatically generated">
            <a:extLst>
              <a:ext uri="{FF2B5EF4-FFF2-40B4-BE49-F238E27FC236}">
                <a16:creationId xmlns:a16="http://schemas.microsoft.com/office/drawing/2014/main" id="{216C45C4-88E7-462A-9E3F-241C0F5070C8}"/>
              </a:ext>
            </a:extLst>
          </p:cNvPr>
          <p:cNvPicPr>
            <a:picLocks noChangeAspect="1"/>
          </p:cNvPicPr>
          <p:nvPr/>
        </p:nvPicPr>
        <p:blipFill rotWithShape="1">
          <a:blip r:embed="rId5"/>
          <a:srcRect t="-335" r="132" b="7636"/>
          <a:stretch/>
        </p:blipFill>
        <p:spPr>
          <a:xfrm>
            <a:off x="6248401" y="3488415"/>
            <a:ext cx="5940978" cy="3350516"/>
          </a:xfrm>
          <a:prstGeom prst="rect">
            <a:avLst/>
          </a:prstGeom>
        </p:spPr>
      </p:pic>
    </p:spTree>
    <p:extLst>
      <p:ext uri="{BB962C8B-B14F-4D97-AF65-F5344CB8AC3E}">
        <p14:creationId xmlns:p14="http://schemas.microsoft.com/office/powerpoint/2010/main" val="66927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BD2C-E5B6-430C-8E6F-E9CF3F994EBB}"/>
              </a:ext>
            </a:extLst>
          </p:cNvPr>
          <p:cNvSpPr>
            <a:spLocks noGrp="1"/>
          </p:cNvSpPr>
          <p:nvPr>
            <p:ph type="title"/>
          </p:nvPr>
        </p:nvSpPr>
        <p:spPr/>
        <p:txBody>
          <a:bodyPr/>
          <a:lstStyle/>
          <a:p>
            <a:pPr algn="ctr"/>
            <a:r>
              <a:rPr lang="en-US">
                <a:cs typeface="Calibri Light"/>
              </a:rPr>
              <a:t>Airplane  - Boeing 777</a:t>
            </a:r>
          </a:p>
        </p:txBody>
      </p:sp>
      <p:pic>
        <p:nvPicPr>
          <p:cNvPr id="4" name="Picture 4">
            <a:extLst>
              <a:ext uri="{FF2B5EF4-FFF2-40B4-BE49-F238E27FC236}">
                <a16:creationId xmlns:a16="http://schemas.microsoft.com/office/drawing/2014/main" id="{29770B73-AD86-47E1-B0B9-4EA2C3168086}"/>
              </a:ext>
            </a:extLst>
          </p:cNvPr>
          <p:cNvPicPr>
            <a:picLocks noGrp="1" noChangeAspect="1"/>
          </p:cNvPicPr>
          <p:nvPr>
            <p:ph idx="1"/>
          </p:nvPr>
        </p:nvPicPr>
        <p:blipFill>
          <a:blip r:embed="rId2"/>
          <a:stretch>
            <a:fillRect/>
          </a:stretch>
        </p:blipFill>
        <p:spPr>
          <a:xfrm>
            <a:off x="2832496" y="1825625"/>
            <a:ext cx="6527007" cy="4351338"/>
          </a:xfrm>
        </p:spPr>
      </p:pic>
    </p:spTree>
    <p:extLst>
      <p:ext uri="{BB962C8B-B14F-4D97-AF65-F5344CB8AC3E}">
        <p14:creationId xmlns:p14="http://schemas.microsoft.com/office/powerpoint/2010/main" val="415498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7B47-A861-45D8-8568-5FC184884C48}"/>
              </a:ext>
            </a:extLst>
          </p:cNvPr>
          <p:cNvSpPr>
            <a:spLocks noGrp="1"/>
          </p:cNvSpPr>
          <p:nvPr>
            <p:ph type="title"/>
          </p:nvPr>
        </p:nvSpPr>
        <p:spPr/>
        <p:txBody>
          <a:bodyPr/>
          <a:lstStyle/>
          <a:p>
            <a:pPr algn="ctr"/>
            <a:r>
              <a:rPr lang="en-US">
                <a:cs typeface="Calibri Light"/>
              </a:rPr>
              <a:t>The characteristics</a:t>
            </a:r>
          </a:p>
        </p:txBody>
      </p:sp>
      <p:sp>
        <p:nvSpPr>
          <p:cNvPr id="3" name="Content Placeholder 2">
            <a:extLst>
              <a:ext uri="{FF2B5EF4-FFF2-40B4-BE49-F238E27FC236}">
                <a16:creationId xmlns:a16="http://schemas.microsoft.com/office/drawing/2014/main" id="{12295522-E58F-4EF3-9AA4-67B0CD85043A}"/>
              </a:ext>
            </a:extLst>
          </p:cNvPr>
          <p:cNvSpPr>
            <a:spLocks noGrp="1"/>
          </p:cNvSpPr>
          <p:nvPr>
            <p:ph idx="1"/>
          </p:nvPr>
        </p:nvSpPr>
        <p:spPr/>
        <p:txBody>
          <a:bodyPr vert="horz" lIns="91440" tIns="45720" rIns="91440" bIns="45720" rtlCol="0" anchor="t">
            <a:normAutofit/>
          </a:bodyPr>
          <a:lstStyle/>
          <a:p>
            <a:r>
              <a:rPr lang="en-US">
                <a:ea typeface="+mn-lt"/>
                <a:cs typeface="+mn-lt"/>
              </a:rPr>
              <a:t>Reactive systems: Near-Earth Warning Systems (GPWS)</a:t>
            </a:r>
          </a:p>
          <a:p>
            <a:r>
              <a:rPr lang="en-US">
                <a:ea typeface="+mn-lt"/>
                <a:cs typeface="+mn-lt"/>
              </a:rPr>
              <a:t>Real-time systems: Global Positioning System (GPS)</a:t>
            </a:r>
            <a:endParaRPr lang="en-US"/>
          </a:p>
          <a:p>
            <a:r>
              <a:rPr lang="en-US">
                <a:ea typeface="+mn-lt"/>
                <a:cs typeface="+mn-lt"/>
              </a:rPr>
              <a:t>Continuous/discrete/hybrid systems: </a:t>
            </a:r>
            <a:r>
              <a:rPr lang="en-US" b="1">
                <a:ea typeface="+mn-lt"/>
                <a:cs typeface="+mn-lt"/>
              </a:rPr>
              <a:t>Continuous</a:t>
            </a:r>
            <a:r>
              <a:rPr lang="en-US">
                <a:ea typeface="+mn-lt"/>
                <a:cs typeface="+mn-lt"/>
              </a:rPr>
              <a:t> Climb and Descent Operations (CCOs and CDOs)</a:t>
            </a:r>
          </a:p>
          <a:p>
            <a:r>
              <a:rPr lang="en-US">
                <a:ea typeface="+mn-lt"/>
                <a:cs typeface="+mn-lt"/>
              </a:rPr>
              <a:t>Dependable systems: </a:t>
            </a:r>
          </a:p>
          <a:p>
            <a:pPr lvl="1"/>
            <a:r>
              <a:rPr lang="en-US">
                <a:ea typeface="+mn-lt"/>
                <a:cs typeface="+mn-lt"/>
              </a:rPr>
              <a:t>sealed modular component of an airplane</a:t>
            </a:r>
          </a:p>
          <a:p>
            <a:pPr lvl="1"/>
            <a:r>
              <a:rPr lang="en-US">
                <a:ea typeface="+mn-lt"/>
                <a:cs typeface="+mn-lt"/>
              </a:rPr>
              <a:t>designed to be replaced quickly at an operation location for cost reduction</a:t>
            </a:r>
          </a:p>
          <a:p>
            <a:pPr lvl="1"/>
            <a:r>
              <a:rPr lang="en-US">
                <a:ea typeface="+mn-lt"/>
                <a:cs typeface="+mn-lt"/>
              </a:rPr>
              <a:t>designed to a common specification</a:t>
            </a:r>
          </a:p>
          <a:p>
            <a:r>
              <a:rPr lang="en-US">
                <a:ea typeface="+mn-lt"/>
                <a:cs typeface="+mn-lt"/>
              </a:rPr>
              <a:t>Distributed systems: Integrated avionics system</a:t>
            </a:r>
          </a:p>
          <a:p>
            <a:pPr marL="0" indent="0">
              <a:buNone/>
            </a:pPr>
            <a:endParaRPr lang="en-US">
              <a:cs typeface="Calibri" panose="020F0502020204030204"/>
            </a:endParaRPr>
          </a:p>
        </p:txBody>
      </p:sp>
    </p:spTree>
    <p:extLst>
      <p:ext uri="{BB962C8B-B14F-4D97-AF65-F5344CB8AC3E}">
        <p14:creationId xmlns:p14="http://schemas.microsoft.com/office/powerpoint/2010/main" val="4911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61385-4DBE-42F0-8EF5-B564322C5569}"/>
              </a:ext>
            </a:extLst>
          </p:cNvPr>
          <p:cNvSpPr>
            <a:spLocks noGrp="1"/>
          </p:cNvSpPr>
          <p:nvPr>
            <p:ph type="title"/>
          </p:nvPr>
        </p:nvSpPr>
        <p:spPr>
          <a:xfrm>
            <a:off x="643467" y="321734"/>
            <a:ext cx="10905066" cy="1135737"/>
          </a:xfrm>
        </p:spPr>
        <p:txBody>
          <a:bodyPr>
            <a:normAutofit/>
          </a:bodyPr>
          <a:lstStyle/>
          <a:p>
            <a:pPr algn="ctr"/>
            <a:r>
              <a:rPr lang="en-US" sz="3600">
                <a:cs typeface="Calibri Light"/>
              </a:rPr>
              <a:t>The architecture</a:t>
            </a:r>
          </a:p>
        </p:txBody>
      </p:sp>
      <p:sp>
        <p:nvSpPr>
          <p:cNvPr id="11" name="Content Placeholder 10">
            <a:extLst>
              <a:ext uri="{FF2B5EF4-FFF2-40B4-BE49-F238E27FC236}">
                <a16:creationId xmlns:a16="http://schemas.microsoft.com/office/drawing/2014/main" id="{CA73F578-838A-4650-8E40-9A8329D1FF1E}"/>
              </a:ext>
            </a:extLst>
          </p:cNvPr>
          <p:cNvSpPr>
            <a:spLocks noGrp="1"/>
          </p:cNvSpPr>
          <p:nvPr>
            <p:ph idx="1"/>
          </p:nvPr>
        </p:nvSpPr>
        <p:spPr>
          <a:xfrm>
            <a:off x="643469" y="2401207"/>
            <a:ext cx="4008384" cy="4393982"/>
          </a:xfrm>
        </p:spPr>
        <p:txBody>
          <a:bodyPr vert="horz" lIns="91440" tIns="45720" rIns="91440" bIns="45720" rtlCol="0" anchor="t">
            <a:normAutofit/>
          </a:bodyPr>
          <a:lstStyle/>
          <a:p>
            <a:r>
              <a:rPr lang="en-US" sz="2000">
                <a:ea typeface="+mn-lt"/>
                <a:cs typeface="+mn-lt"/>
              </a:rPr>
              <a:t>Reactive Systems → GPWS</a:t>
            </a:r>
          </a:p>
          <a:p>
            <a:pPr marL="0" indent="0">
              <a:buNone/>
            </a:pPr>
            <a:r>
              <a:rPr lang="en-US" sz="2000">
                <a:ea typeface="+mn-lt"/>
                <a:cs typeface="+mn-lt"/>
              </a:rPr>
              <a:t>GPWS relied on the airplane’s radio altimeter, which determines the aircraft’s altitude by bouncing a radar signal off the ground and measuring the duration of the signal’s round trip. </a:t>
            </a:r>
            <a:endParaRPr lang="en-US" sz="2000">
              <a:cs typeface="Calibri"/>
            </a:endParaRP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7" descr="Diagram&#10;&#10;Description automatically generated">
            <a:extLst>
              <a:ext uri="{FF2B5EF4-FFF2-40B4-BE49-F238E27FC236}">
                <a16:creationId xmlns:a16="http://schemas.microsoft.com/office/drawing/2014/main" id="{0C057BEA-C5CF-48CC-B301-1CB2FF192B55}"/>
              </a:ext>
            </a:extLst>
          </p:cNvPr>
          <p:cNvPicPr>
            <a:picLocks noChangeAspect="1"/>
          </p:cNvPicPr>
          <p:nvPr/>
        </p:nvPicPr>
        <p:blipFill>
          <a:blip r:embed="rId2"/>
          <a:stretch>
            <a:fillRect/>
          </a:stretch>
        </p:blipFill>
        <p:spPr>
          <a:xfrm>
            <a:off x="5295320" y="2314642"/>
            <a:ext cx="6253212" cy="3298569"/>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426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1E261-53AB-497C-97BF-81B54196DA3F}"/>
              </a:ext>
            </a:extLst>
          </p:cNvPr>
          <p:cNvSpPr>
            <a:spLocks noGrp="1"/>
          </p:cNvSpPr>
          <p:nvPr>
            <p:ph type="title"/>
          </p:nvPr>
        </p:nvSpPr>
        <p:spPr>
          <a:xfrm>
            <a:off x="643467" y="321734"/>
            <a:ext cx="10905066" cy="1135737"/>
          </a:xfrm>
        </p:spPr>
        <p:txBody>
          <a:bodyPr>
            <a:normAutofit/>
          </a:bodyPr>
          <a:lstStyle/>
          <a:p>
            <a:pPr algn="ctr"/>
            <a:r>
              <a:rPr lang="en-US" sz="3600">
                <a:ea typeface="+mj-lt"/>
                <a:cs typeface="+mj-lt"/>
              </a:rPr>
              <a:t>The architecture</a:t>
            </a:r>
            <a:endParaRPr lang="en-US" sz="3600">
              <a:cs typeface="Calibri Light" panose="020F0302020204030204"/>
            </a:endParaRPr>
          </a:p>
        </p:txBody>
      </p:sp>
      <p:sp>
        <p:nvSpPr>
          <p:cNvPr id="8" name="Content Placeholder 7">
            <a:extLst>
              <a:ext uri="{FF2B5EF4-FFF2-40B4-BE49-F238E27FC236}">
                <a16:creationId xmlns:a16="http://schemas.microsoft.com/office/drawing/2014/main" id="{BA767E21-C6D6-45FC-AECA-9EC95C5A0C09}"/>
              </a:ext>
            </a:extLst>
          </p:cNvPr>
          <p:cNvSpPr>
            <a:spLocks noGrp="1"/>
          </p:cNvSpPr>
          <p:nvPr>
            <p:ph idx="1"/>
          </p:nvPr>
        </p:nvSpPr>
        <p:spPr>
          <a:xfrm>
            <a:off x="643469" y="1782981"/>
            <a:ext cx="4008384" cy="4393982"/>
          </a:xfrm>
        </p:spPr>
        <p:txBody>
          <a:bodyPr vert="horz" lIns="91440" tIns="45720" rIns="91440" bIns="45720" rtlCol="0">
            <a:normAutofit/>
          </a:bodyPr>
          <a:lstStyle/>
          <a:p>
            <a:r>
              <a:rPr lang="en-US" sz="2000">
                <a:cs typeface="Calibri"/>
              </a:rPr>
              <a:t>Real-time systems → GPS</a:t>
            </a:r>
            <a:endParaRPr lang="en-US" sz="2000">
              <a:ea typeface="+mn-lt"/>
              <a:cs typeface="+mn-lt"/>
            </a:endParaRPr>
          </a:p>
          <a:p>
            <a:pPr marL="0" indent="0">
              <a:buNone/>
            </a:pPr>
            <a:r>
              <a:rPr lang="en-US" sz="2000">
                <a:ea typeface="+mn-lt"/>
                <a:cs typeface="+mn-lt"/>
              </a:rPr>
              <a:t>GPS satellites carry atomic clocks that provide extremely accurate time. The time information is placed in the codes broadcast by the satellite so that a receiver can continuously determine the time the signal was broadcast. </a:t>
            </a:r>
            <a:endParaRPr lang="en-US" sz="2000"/>
          </a:p>
          <a:p>
            <a:endParaRPr lang="en-US" sz="2000">
              <a:ea typeface="+mn-lt"/>
              <a:cs typeface="+mn-lt"/>
            </a:endParaRPr>
          </a:p>
          <a:p>
            <a:endParaRPr lang="en-US" sz="2000">
              <a:cs typeface="Calibri"/>
            </a:endParaRP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4" descr="Diagram&#10;&#10;Description automatically generated">
            <a:extLst>
              <a:ext uri="{FF2B5EF4-FFF2-40B4-BE49-F238E27FC236}">
                <a16:creationId xmlns:a16="http://schemas.microsoft.com/office/drawing/2014/main" id="{BB45B043-DE7A-460E-BCE2-127E3F41F684}"/>
              </a:ext>
            </a:extLst>
          </p:cNvPr>
          <p:cNvPicPr>
            <a:picLocks noChangeAspect="1"/>
          </p:cNvPicPr>
          <p:nvPr/>
        </p:nvPicPr>
        <p:blipFill>
          <a:blip r:embed="rId2"/>
          <a:stretch>
            <a:fillRect/>
          </a:stretch>
        </p:blipFill>
        <p:spPr>
          <a:xfrm>
            <a:off x="5634774" y="1782981"/>
            <a:ext cx="5574303" cy="4361892"/>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462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DDF15-3CBB-45FA-BC10-12B4DD00271A}"/>
              </a:ext>
            </a:extLst>
          </p:cNvPr>
          <p:cNvSpPr>
            <a:spLocks noGrp="1"/>
          </p:cNvSpPr>
          <p:nvPr>
            <p:ph type="title"/>
          </p:nvPr>
        </p:nvSpPr>
        <p:spPr>
          <a:xfrm>
            <a:off x="643467" y="321734"/>
            <a:ext cx="10905066" cy="1135737"/>
          </a:xfrm>
        </p:spPr>
        <p:txBody>
          <a:bodyPr>
            <a:normAutofit/>
          </a:bodyPr>
          <a:lstStyle/>
          <a:p>
            <a:pPr algn="ctr"/>
            <a:r>
              <a:rPr lang="en-US" sz="3600">
                <a:ea typeface="+mj-lt"/>
                <a:cs typeface="+mj-lt"/>
              </a:rPr>
              <a:t>The architecture</a:t>
            </a:r>
            <a:endParaRPr lang="en-US" sz="3600">
              <a:cs typeface="Calibri Light" panose="020F0302020204030204"/>
            </a:endParaRPr>
          </a:p>
        </p:txBody>
      </p:sp>
      <p:sp>
        <p:nvSpPr>
          <p:cNvPr id="8" name="Content Placeholder 7">
            <a:extLst>
              <a:ext uri="{FF2B5EF4-FFF2-40B4-BE49-F238E27FC236}">
                <a16:creationId xmlns:a16="http://schemas.microsoft.com/office/drawing/2014/main" id="{F6209ABB-9FDD-4E5C-8CE6-75DFF19F1BDD}"/>
              </a:ext>
            </a:extLst>
          </p:cNvPr>
          <p:cNvSpPr>
            <a:spLocks noGrp="1"/>
          </p:cNvSpPr>
          <p:nvPr>
            <p:ph idx="1"/>
          </p:nvPr>
        </p:nvSpPr>
        <p:spPr>
          <a:xfrm>
            <a:off x="643469" y="1782981"/>
            <a:ext cx="4008384" cy="4393982"/>
          </a:xfrm>
        </p:spPr>
        <p:txBody>
          <a:bodyPr vert="horz" lIns="91440" tIns="45720" rIns="91440" bIns="45720" rtlCol="0" anchor="t">
            <a:normAutofit lnSpcReduction="10000"/>
          </a:bodyPr>
          <a:lstStyle/>
          <a:p>
            <a:r>
              <a:rPr lang="en-US" sz="2000">
                <a:ea typeface="+mn-lt"/>
                <a:cs typeface="+mn-lt"/>
              </a:rPr>
              <a:t>Continuous systems → CCOs and CDOs</a:t>
            </a:r>
          </a:p>
          <a:p>
            <a:pPr marL="0" indent="0">
              <a:buNone/>
            </a:pPr>
            <a:r>
              <a:rPr lang="en-US" sz="2000">
                <a:ea typeface="+mn-lt"/>
                <a:cs typeface="+mn-lt"/>
              </a:rPr>
              <a:t>Aircraft applying CCO employ optimum climb engine thrust and climb speeds until reaching their cruising levels. With CDO, aircraft employ minimum engine thrust, ideally from top of descent and in a low drag configuration, prior to the final approach fix. Employment of these techniques reduces intermediate level-offs and results in time being spent at more fuel-efficient higher cruising levels, hence significantly reducing fuel burn and lowering emissions and fuel costs</a:t>
            </a:r>
            <a:endParaRPr lang="en-US"/>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E9133497-496B-4DA9-AC3D-91504E5BF4E8}"/>
              </a:ext>
            </a:extLst>
          </p:cNvPr>
          <p:cNvPicPr>
            <a:picLocks noChangeAspect="1"/>
          </p:cNvPicPr>
          <p:nvPr/>
        </p:nvPicPr>
        <p:blipFill>
          <a:blip r:embed="rId2"/>
          <a:stretch>
            <a:fillRect/>
          </a:stretch>
        </p:blipFill>
        <p:spPr>
          <a:xfrm>
            <a:off x="5407425" y="1782981"/>
            <a:ext cx="6029002" cy="436189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64262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Tracking in industrial environments using UWB</vt:lpstr>
      <vt:lpstr>Distributed</vt:lpstr>
      <vt:lpstr>Distributed Systems</vt:lpstr>
      <vt:lpstr>PowerPoint Presentation</vt:lpstr>
      <vt:lpstr>Airplane  - Boeing 777</vt:lpstr>
      <vt:lpstr>The characteristics</vt:lpstr>
      <vt:lpstr>The architecture</vt:lpstr>
      <vt:lpstr>The architecture</vt:lpstr>
      <vt:lpstr>The architecture</vt:lpstr>
      <vt:lpstr>The architecture</vt:lpstr>
      <vt:lpstr>Industrial Automation in Nuclear Power Plants</vt:lpstr>
      <vt:lpstr>Industrial Automation</vt:lpstr>
      <vt:lpstr>Characteristics</vt:lpstr>
      <vt:lpstr>Characteristics</vt:lpstr>
      <vt:lpstr>Characteristics</vt:lpstr>
      <vt:lpstr>References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cp:revision>
  <dcterms:created xsi:type="dcterms:W3CDTF">2021-11-30T13:32:26Z</dcterms:created>
  <dcterms:modified xsi:type="dcterms:W3CDTF">2021-12-07T11:22:48Z</dcterms:modified>
</cp:coreProperties>
</file>