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7" r:id="rId4"/>
    <p:sldId id="268" r:id="rId5"/>
    <p:sldId id="269" r:id="rId6"/>
    <p:sldId id="270"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CD85-473E-4F06-B799-CDD9BC446F17}"/>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CBCE3E11-9A2B-461B-9F19-D5CA5A648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B3951839-EAE7-4B38-91DF-B34FDA48CAEC}"/>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41475F41-C0F7-4B65-AD58-598120A8A94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2716220-70A3-4FA7-8617-E412B9E50AF3}"/>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114329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6F07-85BB-4E66-9D71-8968E40AEDA8}"/>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CCFBE665-0D3A-4558-820C-A1187EEAEEAF}"/>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50226FE-9DFC-4DC6-8171-F6F93F043303}"/>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7CAFA803-1DE9-49A2-852B-5E4DDE200B9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8226FDE-7465-427A-877D-87C1D82A1539}"/>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110004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3EFF9-C690-40F9-B48C-AEB5A475BDDF}"/>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53256BF-1F5F-4D7B-A9C2-CF0B4CBDF960}"/>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B72C508B-2431-4CFB-ABCA-63650B759EB8}"/>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122CFB9B-072F-4E2C-9493-BEC5D7D3C3E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DD1D89B-BF17-47E4-A796-2A7B8D09C742}"/>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62097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E836-CDF7-40A4-B2C5-9C380680E6D0}"/>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710C25A-B460-4FC1-8839-9053FCC36A00}"/>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98E6FA8-2EF7-4E26-9EC1-FF9930FBBF14}"/>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BBA3AFA3-68C3-40B6-A521-04136DC6FDC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3EF834A6-50A6-42E8-A171-773C8E6C3ACB}"/>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23354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F779-94BB-46E8-A4A9-B4636978BAA1}"/>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F8B8615B-464F-4713-B64D-67293E06A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840B0A0A-A60A-404A-9190-EE12E67A293A}"/>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5C5319F6-FD77-47C2-A0CB-EF707054A4A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8ACD681C-2C67-4C1F-B2D3-27D43FB80080}"/>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10655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A386-75B9-42E5-9467-CE31756DE75D}"/>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C2F702F-B91D-4A0C-978A-57B4221F6EB8}"/>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EBBB3F6F-704F-4305-BC6A-4A72476F7727}"/>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60EEFD4F-8C4D-4E77-9165-EFB21363911F}"/>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6" name="Footer Placeholder 5">
            <a:extLst>
              <a:ext uri="{FF2B5EF4-FFF2-40B4-BE49-F238E27FC236}">
                <a16:creationId xmlns:a16="http://schemas.microsoft.com/office/drawing/2014/main" id="{6ACAC07D-D02B-4760-8C02-F9C6D680E1E9}"/>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A63E4BA-183A-437B-9EC4-132A3B37FA42}"/>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317054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870C-AC0F-4D7F-A5FB-99AFB13C3373}"/>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A6A4245C-47CB-4B61-82EC-C9B2AE5C6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B9219C42-6E61-41D4-B236-55976EA44616}"/>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681678B5-C8D4-418C-AE0A-053CD79FC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625A0BD4-7551-433D-AD3A-6E72AE3E28FE}"/>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E53310ED-F816-4068-826D-7C8BF00C6EA3}"/>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8" name="Footer Placeholder 7">
            <a:extLst>
              <a:ext uri="{FF2B5EF4-FFF2-40B4-BE49-F238E27FC236}">
                <a16:creationId xmlns:a16="http://schemas.microsoft.com/office/drawing/2014/main" id="{7E55EE21-C2BF-41A6-AB08-9C25208D6C4A}"/>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DA86E0D9-48CB-4B4F-BDA5-7D0F745565D3}"/>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73101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A5E1-CA79-457E-9554-74DC9186C5FC}"/>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5F545371-70F2-4436-8FE6-1993BEF5D3AA}"/>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4" name="Footer Placeholder 3">
            <a:extLst>
              <a:ext uri="{FF2B5EF4-FFF2-40B4-BE49-F238E27FC236}">
                <a16:creationId xmlns:a16="http://schemas.microsoft.com/office/drawing/2014/main" id="{D768F965-D294-480A-A0CE-CE8CBB2514F8}"/>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0FAD31A8-6CBE-4CFE-851E-86EB185758FB}"/>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114950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0C3F2-AD33-49AE-B133-C7480072EC10}"/>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3" name="Footer Placeholder 2">
            <a:extLst>
              <a:ext uri="{FF2B5EF4-FFF2-40B4-BE49-F238E27FC236}">
                <a16:creationId xmlns:a16="http://schemas.microsoft.com/office/drawing/2014/main" id="{A96A81BB-0B75-4123-9351-B803E4D52E7C}"/>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C7048A8B-37F8-41F1-945E-59AFC33C1DF1}"/>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198711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FFFD-BDBB-4F03-ABFD-CFFC8BD81CC7}"/>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AE615D2-3E25-4F2C-A9C4-36C18CC22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E66B415F-496E-4841-A724-836200DBC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F5E8E374-BE8C-4E9B-AEBA-4D3DD5F5F455}"/>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6" name="Footer Placeholder 5">
            <a:extLst>
              <a:ext uri="{FF2B5EF4-FFF2-40B4-BE49-F238E27FC236}">
                <a16:creationId xmlns:a16="http://schemas.microsoft.com/office/drawing/2014/main" id="{FBC58586-6C58-4F70-9AE5-AB0DC7322EDC}"/>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C75528D-DE98-4D8C-BFC4-194C068D8E3A}"/>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285881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2D1E-C0FF-45BC-9987-18DCD464F775}"/>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1D406D72-AB90-4737-B28D-D5251A8EE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BD84804A-DC06-4C20-9A72-AF491F779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E1581971-21B5-4D4F-B6DE-6AA23B7C98F6}"/>
              </a:ext>
            </a:extLst>
          </p:cNvPr>
          <p:cNvSpPr>
            <a:spLocks noGrp="1"/>
          </p:cNvSpPr>
          <p:nvPr>
            <p:ph type="dt" sz="half" idx="10"/>
          </p:nvPr>
        </p:nvSpPr>
        <p:spPr/>
        <p:txBody>
          <a:bodyPr/>
          <a:lstStyle/>
          <a:p>
            <a:fld id="{8BC58166-235C-4191-ACD3-080B7D6FA707}" type="datetimeFigureOut">
              <a:rPr lang="zh-TW" altLang="en-US" smtClean="0"/>
              <a:t>2021/12/7</a:t>
            </a:fld>
            <a:endParaRPr lang="zh-TW" altLang="en-US"/>
          </a:p>
        </p:txBody>
      </p:sp>
      <p:sp>
        <p:nvSpPr>
          <p:cNvPr id="6" name="Footer Placeholder 5">
            <a:extLst>
              <a:ext uri="{FF2B5EF4-FFF2-40B4-BE49-F238E27FC236}">
                <a16:creationId xmlns:a16="http://schemas.microsoft.com/office/drawing/2014/main" id="{7744C322-9126-4A4C-B5DE-753D3A63B6C1}"/>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3A6085F0-44E6-4015-9AA3-CE183B52C403}"/>
              </a:ext>
            </a:extLst>
          </p:cNvPr>
          <p:cNvSpPr>
            <a:spLocks noGrp="1"/>
          </p:cNvSpPr>
          <p:nvPr>
            <p:ph type="sldNum" sz="quarter" idx="12"/>
          </p:nvPr>
        </p:nvSpPr>
        <p:spPr/>
        <p:txBody>
          <a:body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83785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E86A0-174D-42D6-8722-88A9E499B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F5044F2-AE37-4FB1-A6A2-6836BE4BC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F76D2B1-2CA3-4EEF-ADE0-9F43FDDA0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8166-235C-4191-ACD3-080B7D6FA707}" type="datetimeFigureOut">
              <a:rPr lang="zh-TW" altLang="en-US" smtClean="0"/>
              <a:t>2021/12/7</a:t>
            </a:fld>
            <a:endParaRPr lang="zh-TW" altLang="en-US"/>
          </a:p>
        </p:txBody>
      </p:sp>
      <p:sp>
        <p:nvSpPr>
          <p:cNvPr id="5" name="Footer Placeholder 4">
            <a:extLst>
              <a:ext uri="{FF2B5EF4-FFF2-40B4-BE49-F238E27FC236}">
                <a16:creationId xmlns:a16="http://schemas.microsoft.com/office/drawing/2014/main" id="{68B26D03-4F9B-41BE-960C-641E5224C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190A6709-714D-4414-A9FE-B09FC56A1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12069-1EFF-4D94-9A39-D7339414CF4B}" type="slidenum">
              <a:rPr lang="zh-TW" altLang="en-US" smtClean="0"/>
              <a:t>‹#›</a:t>
            </a:fld>
            <a:endParaRPr lang="zh-TW" altLang="en-US"/>
          </a:p>
        </p:txBody>
      </p:sp>
    </p:spTree>
    <p:extLst>
      <p:ext uri="{BB962C8B-B14F-4D97-AF65-F5344CB8AC3E}">
        <p14:creationId xmlns:p14="http://schemas.microsoft.com/office/powerpoint/2010/main" val="381616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D2C-E5B6-430C-8E6F-E9CF3F994EBB}"/>
              </a:ext>
            </a:extLst>
          </p:cNvPr>
          <p:cNvSpPr>
            <a:spLocks noGrp="1"/>
          </p:cNvSpPr>
          <p:nvPr>
            <p:ph type="title"/>
          </p:nvPr>
        </p:nvSpPr>
        <p:spPr/>
        <p:txBody>
          <a:bodyPr/>
          <a:lstStyle/>
          <a:p>
            <a:pPr algn="ctr"/>
            <a:r>
              <a:rPr lang="en-US">
                <a:cs typeface="Calibri Light"/>
              </a:rPr>
              <a:t>Airplane  - Boeing 777</a:t>
            </a:r>
          </a:p>
        </p:txBody>
      </p:sp>
      <p:pic>
        <p:nvPicPr>
          <p:cNvPr id="4" name="Picture 4">
            <a:extLst>
              <a:ext uri="{FF2B5EF4-FFF2-40B4-BE49-F238E27FC236}">
                <a16:creationId xmlns:a16="http://schemas.microsoft.com/office/drawing/2014/main" id="{29770B73-AD86-47E1-B0B9-4EA2C3168086}"/>
              </a:ext>
            </a:extLst>
          </p:cNvPr>
          <p:cNvPicPr>
            <a:picLocks noGrp="1" noChangeAspect="1"/>
          </p:cNvPicPr>
          <p:nvPr>
            <p:ph idx="1"/>
          </p:nvPr>
        </p:nvPicPr>
        <p:blipFill>
          <a:blip r:embed="rId2"/>
          <a:stretch>
            <a:fillRect/>
          </a:stretch>
        </p:blipFill>
        <p:spPr>
          <a:xfrm>
            <a:off x="2832496" y="1825625"/>
            <a:ext cx="6527007" cy="4351338"/>
          </a:xfrm>
        </p:spPr>
      </p:pic>
    </p:spTree>
    <p:extLst>
      <p:ext uri="{BB962C8B-B14F-4D97-AF65-F5344CB8AC3E}">
        <p14:creationId xmlns:p14="http://schemas.microsoft.com/office/powerpoint/2010/main" val="41549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7B47-A861-45D8-8568-5FC184884C48}"/>
              </a:ext>
            </a:extLst>
          </p:cNvPr>
          <p:cNvSpPr>
            <a:spLocks noGrp="1"/>
          </p:cNvSpPr>
          <p:nvPr>
            <p:ph type="title"/>
          </p:nvPr>
        </p:nvSpPr>
        <p:spPr/>
        <p:txBody>
          <a:bodyPr/>
          <a:lstStyle/>
          <a:p>
            <a:pPr algn="ctr"/>
            <a:r>
              <a:rPr lang="en-US">
                <a:cs typeface="Calibri Light"/>
              </a:rPr>
              <a:t>The characteristics</a:t>
            </a:r>
          </a:p>
        </p:txBody>
      </p:sp>
      <p:sp>
        <p:nvSpPr>
          <p:cNvPr id="3" name="Content Placeholder 2">
            <a:extLst>
              <a:ext uri="{FF2B5EF4-FFF2-40B4-BE49-F238E27FC236}">
                <a16:creationId xmlns:a16="http://schemas.microsoft.com/office/drawing/2014/main" id="{12295522-E58F-4EF3-9AA4-67B0CD85043A}"/>
              </a:ext>
            </a:extLst>
          </p:cNvPr>
          <p:cNvSpPr>
            <a:spLocks noGrp="1"/>
          </p:cNvSpPr>
          <p:nvPr>
            <p:ph idx="1"/>
          </p:nvPr>
        </p:nvSpPr>
        <p:spPr/>
        <p:txBody>
          <a:bodyPr vert="horz" lIns="91440" tIns="45720" rIns="91440" bIns="45720" rtlCol="0" anchor="t">
            <a:normAutofit/>
          </a:bodyPr>
          <a:lstStyle/>
          <a:p>
            <a:r>
              <a:rPr lang="en-US">
                <a:ea typeface="+mn-lt"/>
                <a:cs typeface="+mn-lt"/>
              </a:rPr>
              <a:t>Reactive systems: Near-Earth Warning Systems (GPWS)</a:t>
            </a:r>
          </a:p>
          <a:p>
            <a:r>
              <a:rPr lang="en-US">
                <a:ea typeface="+mn-lt"/>
                <a:cs typeface="+mn-lt"/>
              </a:rPr>
              <a:t>Real-time systems: Global Positioning System (GPS)</a:t>
            </a:r>
            <a:endParaRPr lang="en-US"/>
          </a:p>
          <a:p>
            <a:r>
              <a:rPr lang="en-US">
                <a:ea typeface="+mn-lt"/>
                <a:cs typeface="+mn-lt"/>
              </a:rPr>
              <a:t>Continuous/discrete/hybrid systems: </a:t>
            </a:r>
            <a:r>
              <a:rPr lang="en-US" b="1">
                <a:ea typeface="+mn-lt"/>
                <a:cs typeface="+mn-lt"/>
              </a:rPr>
              <a:t>Continuous</a:t>
            </a:r>
            <a:r>
              <a:rPr lang="en-US">
                <a:ea typeface="+mn-lt"/>
                <a:cs typeface="+mn-lt"/>
              </a:rPr>
              <a:t> Climb and Descent Operations (CCOs and CDOs)</a:t>
            </a:r>
          </a:p>
          <a:p>
            <a:r>
              <a:rPr lang="en-US">
                <a:ea typeface="+mn-lt"/>
                <a:cs typeface="+mn-lt"/>
              </a:rPr>
              <a:t>Dependable systems: </a:t>
            </a:r>
          </a:p>
          <a:p>
            <a:pPr lvl="1"/>
            <a:r>
              <a:rPr lang="en-US">
                <a:ea typeface="+mn-lt"/>
                <a:cs typeface="+mn-lt"/>
              </a:rPr>
              <a:t>sealed modular component of an airplane</a:t>
            </a:r>
          </a:p>
          <a:p>
            <a:pPr lvl="1"/>
            <a:r>
              <a:rPr lang="en-US">
                <a:ea typeface="+mn-lt"/>
                <a:cs typeface="+mn-lt"/>
              </a:rPr>
              <a:t>designed to be replaced quickly at an operation location for cost reduction</a:t>
            </a:r>
          </a:p>
          <a:p>
            <a:pPr lvl="1"/>
            <a:r>
              <a:rPr lang="en-US">
                <a:ea typeface="+mn-lt"/>
                <a:cs typeface="+mn-lt"/>
              </a:rPr>
              <a:t>designed to a common specification</a:t>
            </a:r>
          </a:p>
          <a:p>
            <a:r>
              <a:rPr lang="en-US">
                <a:ea typeface="+mn-lt"/>
                <a:cs typeface="+mn-lt"/>
              </a:rPr>
              <a:t>Distributed systems: Integrated avionics system</a:t>
            </a:r>
          </a:p>
          <a:p>
            <a:pPr marL="0" indent="0">
              <a:buNone/>
            </a:pPr>
            <a:endParaRPr lang="en-US">
              <a:cs typeface="Calibri" panose="020F0502020204030204"/>
            </a:endParaRPr>
          </a:p>
        </p:txBody>
      </p:sp>
    </p:spTree>
    <p:extLst>
      <p:ext uri="{BB962C8B-B14F-4D97-AF65-F5344CB8AC3E}">
        <p14:creationId xmlns:p14="http://schemas.microsoft.com/office/powerpoint/2010/main" val="4911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1385-4DBE-42F0-8EF5-B564322C5569}"/>
              </a:ext>
            </a:extLst>
          </p:cNvPr>
          <p:cNvSpPr>
            <a:spLocks noGrp="1"/>
          </p:cNvSpPr>
          <p:nvPr>
            <p:ph type="title"/>
          </p:nvPr>
        </p:nvSpPr>
        <p:spPr>
          <a:xfrm>
            <a:off x="643467" y="321734"/>
            <a:ext cx="10905066" cy="1135737"/>
          </a:xfrm>
        </p:spPr>
        <p:txBody>
          <a:bodyPr>
            <a:normAutofit/>
          </a:bodyPr>
          <a:lstStyle/>
          <a:p>
            <a:pPr algn="ctr"/>
            <a:r>
              <a:rPr lang="en-US" sz="3600">
                <a:cs typeface="Calibri Light"/>
              </a:rPr>
              <a:t>The architecture</a:t>
            </a:r>
          </a:p>
        </p:txBody>
      </p:sp>
      <p:sp>
        <p:nvSpPr>
          <p:cNvPr id="11" name="Content Placeholder 10">
            <a:extLst>
              <a:ext uri="{FF2B5EF4-FFF2-40B4-BE49-F238E27FC236}">
                <a16:creationId xmlns:a16="http://schemas.microsoft.com/office/drawing/2014/main" id="{CA73F578-838A-4650-8E40-9A8329D1FF1E}"/>
              </a:ext>
            </a:extLst>
          </p:cNvPr>
          <p:cNvSpPr>
            <a:spLocks noGrp="1"/>
          </p:cNvSpPr>
          <p:nvPr>
            <p:ph idx="1"/>
          </p:nvPr>
        </p:nvSpPr>
        <p:spPr>
          <a:xfrm>
            <a:off x="643469" y="2401207"/>
            <a:ext cx="4008384" cy="4393982"/>
          </a:xfrm>
        </p:spPr>
        <p:txBody>
          <a:bodyPr vert="horz" lIns="91440" tIns="45720" rIns="91440" bIns="45720" rtlCol="0" anchor="t">
            <a:normAutofit/>
          </a:bodyPr>
          <a:lstStyle/>
          <a:p>
            <a:r>
              <a:rPr lang="en-US" sz="2000">
                <a:ea typeface="+mn-lt"/>
                <a:cs typeface="+mn-lt"/>
              </a:rPr>
              <a:t>Reactive Systems → GPWS</a:t>
            </a:r>
          </a:p>
          <a:p>
            <a:pPr marL="0" indent="0">
              <a:buNone/>
            </a:pPr>
            <a:r>
              <a:rPr lang="en-US" sz="2000">
                <a:ea typeface="+mn-lt"/>
                <a:cs typeface="+mn-lt"/>
              </a:rPr>
              <a:t>GPWS relied on the airplane’s radio altimeter, which determines the aircraft’s altitude by bouncing a radar signal off the ground and measuring the duration of the signal’s round trip. </a:t>
            </a:r>
            <a:endParaRPr lang="en-US" sz="2000">
              <a:cs typeface="Calibri"/>
            </a:endParaRPr>
          </a:p>
        </p:txBody>
      </p:sp>
      <p:pic>
        <p:nvPicPr>
          <p:cNvPr id="7" name="Picture 7" descr="Diagram&#10;&#10;Description automatically generated">
            <a:extLst>
              <a:ext uri="{FF2B5EF4-FFF2-40B4-BE49-F238E27FC236}">
                <a16:creationId xmlns:a16="http://schemas.microsoft.com/office/drawing/2014/main" id="{0C057BEA-C5CF-48CC-B301-1CB2FF192B55}"/>
              </a:ext>
            </a:extLst>
          </p:cNvPr>
          <p:cNvPicPr>
            <a:picLocks noChangeAspect="1"/>
          </p:cNvPicPr>
          <p:nvPr/>
        </p:nvPicPr>
        <p:blipFill>
          <a:blip r:embed="rId2"/>
          <a:stretch>
            <a:fillRect/>
          </a:stretch>
        </p:blipFill>
        <p:spPr>
          <a:xfrm>
            <a:off x="5295320" y="2314642"/>
            <a:ext cx="6253212" cy="3298569"/>
          </a:xfrm>
          <a:prstGeom prst="rect">
            <a:avLst/>
          </a:prstGeom>
        </p:spPr>
      </p:pic>
    </p:spTree>
    <p:extLst>
      <p:ext uri="{BB962C8B-B14F-4D97-AF65-F5344CB8AC3E}">
        <p14:creationId xmlns:p14="http://schemas.microsoft.com/office/powerpoint/2010/main" val="218426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261-53AB-497C-97BF-81B54196DA3F}"/>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BA767E21-C6D6-45FC-AECA-9EC95C5A0C09}"/>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cs typeface="Calibri"/>
              </a:rPr>
              <a:t>Real-time systems → GPS</a:t>
            </a:r>
            <a:endParaRPr lang="en-US" sz="2000">
              <a:ea typeface="+mn-lt"/>
              <a:cs typeface="+mn-lt"/>
            </a:endParaRPr>
          </a:p>
          <a:p>
            <a:pPr marL="0" indent="0">
              <a:buNone/>
            </a:pPr>
            <a:r>
              <a:rPr lang="en-US" sz="2000">
                <a:ea typeface="+mn-lt"/>
                <a:cs typeface="+mn-lt"/>
              </a:rPr>
              <a:t>GPS satellites carry atomic clocks that provide extremely accurate time. The time information is placed in the codes broadcast by the satellite so that a receiver can continuously determine the time the signal was broadcast. </a:t>
            </a:r>
            <a:endParaRPr lang="en-US" sz="2000"/>
          </a:p>
          <a:p>
            <a:endParaRPr lang="en-US" sz="2000">
              <a:ea typeface="+mn-lt"/>
              <a:cs typeface="+mn-lt"/>
            </a:endParaRPr>
          </a:p>
          <a:p>
            <a:endParaRPr lang="en-US" sz="2000">
              <a:cs typeface="Calibri"/>
            </a:endParaRPr>
          </a:p>
        </p:txBody>
      </p:sp>
      <p:pic>
        <p:nvPicPr>
          <p:cNvPr id="3" name="Picture 4" descr="Diagram&#10;&#10;Description automatically generated">
            <a:extLst>
              <a:ext uri="{FF2B5EF4-FFF2-40B4-BE49-F238E27FC236}">
                <a16:creationId xmlns:a16="http://schemas.microsoft.com/office/drawing/2014/main" id="{BB45B043-DE7A-460E-BCE2-127E3F41F684}"/>
              </a:ext>
            </a:extLst>
          </p:cNvPr>
          <p:cNvPicPr>
            <a:picLocks noChangeAspect="1"/>
          </p:cNvPicPr>
          <p:nvPr/>
        </p:nvPicPr>
        <p:blipFill>
          <a:blip r:embed="rId2"/>
          <a:stretch>
            <a:fillRect/>
          </a:stretch>
        </p:blipFill>
        <p:spPr>
          <a:xfrm>
            <a:off x="5634774" y="1782981"/>
            <a:ext cx="5574303" cy="4361892"/>
          </a:xfrm>
          <a:prstGeom prst="rect">
            <a:avLst/>
          </a:prstGeom>
        </p:spPr>
      </p:pic>
    </p:spTree>
    <p:extLst>
      <p:ext uri="{BB962C8B-B14F-4D97-AF65-F5344CB8AC3E}">
        <p14:creationId xmlns:p14="http://schemas.microsoft.com/office/powerpoint/2010/main" val="96462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DF15-3CBB-45FA-BC10-12B4DD00271A}"/>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F6209ABB-9FDD-4E5C-8CE6-75DFF19F1BDD}"/>
              </a:ext>
            </a:extLst>
          </p:cNvPr>
          <p:cNvSpPr>
            <a:spLocks noGrp="1"/>
          </p:cNvSpPr>
          <p:nvPr>
            <p:ph idx="1"/>
          </p:nvPr>
        </p:nvSpPr>
        <p:spPr>
          <a:xfrm>
            <a:off x="643469" y="1782981"/>
            <a:ext cx="4008384" cy="4393982"/>
          </a:xfrm>
        </p:spPr>
        <p:txBody>
          <a:bodyPr vert="horz" lIns="91440" tIns="45720" rIns="91440" bIns="45720" rtlCol="0" anchor="t">
            <a:normAutofit lnSpcReduction="10000"/>
          </a:bodyPr>
          <a:lstStyle/>
          <a:p>
            <a:r>
              <a:rPr lang="en-US" sz="2000">
                <a:ea typeface="+mn-lt"/>
                <a:cs typeface="+mn-lt"/>
              </a:rPr>
              <a:t>Continuous systems → CCOs and CDOs</a:t>
            </a:r>
          </a:p>
          <a:p>
            <a:pPr marL="0" indent="0">
              <a:buNone/>
            </a:pPr>
            <a:r>
              <a:rPr lang="en-US" sz="2000">
                <a:ea typeface="+mn-lt"/>
                <a:cs typeface="+mn-lt"/>
              </a:rPr>
              <a:t>Aircraft applying CCO employ optimum climb engine thrust and climb speeds until reaching their cruising levels. With CDO, aircraft employ minimum engine thrust, ideally from top of descent and in a low drag configuration, prior to the final approach fix. Employment of these techniques reduces intermediate level-offs and results in time being spent at more fuel-efficient higher cruising levels, hence significantly reducing fuel burn and lowering emissions and fuel costs</a:t>
            </a:r>
            <a:endParaRPr lang="en-US"/>
          </a:p>
        </p:txBody>
      </p:sp>
      <p:pic>
        <p:nvPicPr>
          <p:cNvPr id="4" name="Picture 4" descr="Diagram&#10;&#10;Description automatically generated">
            <a:extLst>
              <a:ext uri="{FF2B5EF4-FFF2-40B4-BE49-F238E27FC236}">
                <a16:creationId xmlns:a16="http://schemas.microsoft.com/office/drawing/2014/main" id="{E9133497-496B-4DA9-AC3D-91504E5BF4E8}"/>
              </a:ext>
            </a:extLst>
          </p:cNvPr>
          <p:cNvPicPr>
            <a:picLocks noChangeAspect="1"/>
          </p:cNvPicPr>
          <p:nvPr/>
        </p:nvPicPr>
        <p:blipFill>
          <a:blip r:embed="rId2"/>
          <a:stretch>
            <a:fillRect/>
          </a:stretch>
        </p:blipFill>
        <p:spPr>
          <a:xfrm>
            <a:off x="5407425" y="1782981"/>
            <a:ext cx="6029002" cy="4361892"/>
          </a:xfrm>
          <a:prstGeom prst="rect">
            <a:avLst/>
          </a:prstGeom>
        </p:spPr>
      </p:pic>
    </p:spTree>
    <p:extLst>
      <p:ext uri="{BB962C8B-B14F-4D97-AF65-F5344CB8AC3E}">
        <p14:creationId xmlns:p14="http://schemas.microsoft.com/office/powerpoint/2010/main" val="293642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116D-982F-4ED8-9073-51B20DDCDBD9}"/>
              </a:ext>
            </a:extLst>
          </p:cNvPr>
          <p:cNvSpPr>
            <a:spLocks noGrp="1"/>
          </p:cNvSpPr>
          <p:nvPr>
            <p:ph type="title"/>
          </p:nvPr>
        </p:nvSpPr>
        <p:spPr>
          <a:xfrm>
            <a:off x="643467" y="321734"/>
            <a:ext cx="10905066" cy="1135737"/>
          </a:xfrm>
        </p:spPr>
        <p:txBody>
          <a:bodyPr>
            <a:normAutofit/>
          </a:bodyPr>
          <a:lstStyle/>
          <a:p>
            <a:pPr algn="ctr"/>
            <a:r>
              <a:rPr lang="en-US" sz="3600">
                <a:ea typeface="+mj-lt"/>
                <a:cs typeface="+mj-lt"/>
              </a:rPr>
              <a:t>The architecture</a:t>
            </a:r>
            <a:endParaRPr lang="en-US" sz="3600">
              <a:cs typeface="Calibri Light" panose="020F0302020204030204"/>
            </a:endParaRPr>
          </a:p>
        </p:txBody>
      </p:sp>
      <p:sp>
        <p:nvSpPr>
          <p:cNvPr id="8" name="Content Placeholder 7">
            <a:extLst>
              <a:ext uri="{FF2B5EF4-FFF2-40B4-BE49-F238E27FC236}">
                <a16:creationId xmlns:a16="http://schemas.microsoft.com/office/drawing/2014/main" id="{2FE2A828-F59C-47C5-AC0B-C0C7B343EB34}"/>
              </a:ext>
            </a:extLst>
          </p:cNvPr>
          <p:cNvSpPr>
            <a:spLocks noGrp="1"/>
          </p:cNvSpPr>
          <p:nvPr>
            <p:ph idx="1"/>
          </p:nvPr>
        </p:nvSpPr>
        <p:spPr>
          <a:xfrm>
            <a:off x="643469" y="2041773"/>
            <a:ext cx="4008384" cy="4393982"/>
          </a:xfrm>
        </p:spPr>
        <p:txBody>
          <a:bodyPr vert="horz" lIns="91440" tIns="45720" rIns="91440" bIns="45720" rtlCol="0" anchor="t">
            <a:normAutofit/>
          </a:bodyPr>
          <a:lstStyle/>
          <a:p>
            <a:r>
              <a:rPr lang="en-US" sz="2000">
                <a:ea typeface="+mn-lt"/>
                <a:cs typeface="+mn-lt"/>
              </a:rPr>
              <a:t>Distributed systems -&gt; Integrated avionics system</a:t>
            </a:r>
            <a:endParaRPr lang="en-US"/>
          </a:p>
          <a:p>
            <a:pPr marL="0" indent="0">
              <a:buNone/>
            </a:pPr>
            <a:r>
              <a:rPr lang="en-US" sz="2000">
                <a:ea typeface="+mn-lt"/>
                <a:cs typeface="+mn-lt"/>
              </a:rPr>
              <a:t>due to the use of distributed computer structure, standard aircraft internal data bus, fault tolerance technology and other more advanced technology, aviation integrated system flexible, adaptable and highly reliable, this system has gradually been used in some advanced fighter aircraft and high-performance civil aircraft.</a:t>
            </a:r>
          </a:p>
        </p:txBody>
      </p:sp>
      <p:pic>
        <p:nvPicPr>
          <p:cNvPr id="4" name="Picture 4" descr="Diagram&#10;&#10;Description automatically generated">
            <a:extLst>
              <a:ext uri="{FF2B5EF4-FFF2-40B4-BE49-F238E27FC236}">
                <a16:creationId xmlns:a16="http://schemas.microsoft.com/office/drawing/2014/main" id="{DF555D7E-5B7A-492E-AD03-A441DA2E0022}"/>
              </a:ext>
            </a:extLst>
          </p:cNvPr>
          <p:cNvPicPr>
            <a:picLocks noChangeAspect="1"/>
          </p:cNvPicPr>
          <p:nvPr/>
        </p:nvPicPr>
        <p:blipFill>
          <a:blip r:embed="rId2"/>
          <a:stretch>
            <a:fillRect/>
          </a:stretch>
        </p:blipFill>
        <p:spPr>
          <a:xfrm>
            <a:off x="5295320" y="2127046"/>
            <a:ext cx="6253212" cy="3673761"/>
          </a:xfrm>
          <a:prstGeom prst="rect">
            <a:avLst/>
          </a:prstGeom>
        </p:spPr>
      </p:pic>
    </p:spTree>
    <p:extLst>
      <p:ext uri="{BB962C8B-B14F-4D97-AF65-F5344CB8AC3E}">
        <p14:creationId xmlns:p14="http://schemas.microsoft.com/office/powerpoint/2010/main" val="2286417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Airplane  - Boeing 777</vt:lpstr>
      <vt:lpstr>The characteristics</vt:lpstr>
      <vt:lpstr>The architecture</vt:lpstr>
      <vt:lpstr>The architecture</vt:lpstr>
      <vt:lpstr>The architecture</vt:lpstr>
      <vt:lpstr>The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 Boeing 777</dc:title>
  <dc:creator>Chun-Kuan Chih</dc:creator>
  <cp:lastModifiedBy>Chun-Kuan Chih</cp:lastModifiedBy>
  <cp:revision>1</cp:revision>
  <dcterms:created xsi:type="dcterms:W3CDTF">2021-12-07T12:07:57Z</dcterms:created>
  <dcterms:modified xsi:type="dcterms:W3CDTF">2021-12-07T12:08:52Z</dcterms:modified>
</cp:coreProperties>
</file>