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p:scale>
          <a:sx n="66" d="100"/>
          <a:sy n="66" d="100"/>
        </p:scale>
        <p:origin x="-876"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vithra\Downloads\ramya%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[ramya project.xlsx]Sheet1!PivotTable1</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perspective val="30"/>
    </c:view3D>
    <c:plotArea>
      <c:layout>
        <c:manualLayout>
          <c:layoutTarget val="inner"/>
          <c:xMode val="edge"/>
          <c:yMode val="edge"/>
          <c:x val="6.1411449244255324E-2"/>
          <c:y val="2.1441094711956439E-2"/>
          <c:w val="0.68365179352581018"/>
          <c:h val="0.79822506561679785"/>
        </c:manualLayout>
      </c:layout>
      <c:bar3DChart>
        <c:barDir val="col"/>
        <c:grouping val="stacked"/>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hape val="pyramid"/>
        <c:axId val="159453184"/>
        <c:axId val="159454720"/>
        <c:axId val="0"/>
      </c:bar3DChart>
      <c:catAx>
        <c:axId val="159453184"/>
        <c:scaling>
          <c:orientation val="minMax"/>
        </c:scaling>
        <c:axPos val="b"/>
        <c:tickLblPos val="nextTo"/>
        <c:crossAx val="159454720"/>
        <c:crosses val="autoZero"/>
        <c:auto val="1"/>
        <c:lblAlgn val="ctr"/>
        <c:lblOffset val="100"/>
      </c:catAx>
      <c:valAx>
        <c:axId val="159454720"/>
        <c:scaling>
          <c:orientation val="minMax"/>
        </c:scaling>
        <c:axPos val="l"/>
        <c:majorGridlines/>
        <c:numFmt formatCode="General" sourceLinked="1"/>
        <c:tickLblPos val="nextTo"/>
        <c:crossAx val="15945318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0F6FFCF-808B-4169-A104-C00B9ABA05F3}" type="datetimeFigureOut">
              <a:rPr lang="en-IN"/>
              <a:pPr>
                <a:defRPr/>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05F41B1-9F0E-436C-9675-E57702FAAEC7}"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2994EB-28BF-4E5E-A1C6-24A79B62FFDF}" type="slidenum">
              <a:rPr lang="en-IN"/>
              <a:pPr fontAlgn="base">
                <a:spcBef>
                  <a:spcPct val="0"/>
                </a:spcBef>
                <a:spcAft>
                  <a:spcPct val="0"/>
                </a:spcAft>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69DDB-7DE8-449D-85CF-CC6FA7F17472}" type="slidenum">
              <a:rPr lang="en-IN"/>
              <a:pPr fontAlgn="base">
                <a:spcBef>
                  <a:spcPct val="0"/>
                </a:spcBef>
                <a:spcAft>
                  <a:spcPct val="0"/>
                </a:spcAft>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5525C261-52A5-423D-B1E7-B6479E1B8A95}" type="datetimeFigureOut">
              <a:rPr lang="en-US"/>
              <a:pPr>
                <a:defRPr/>
              </a:pPr>
              <a:t>8/31/2024</a:t>
            </a:fld>
            <a:endParaRPr lang="en-US"/>
          </a:p>
        </p:txBody>
      </p:sp>
      <p:sp>
        <p:nvSpPr>
          <p:cNvPr id="6" name="Holder 6"/>
          <p:cNvSpPr>
            <a:spLocks noGrp="1"/>
          </p:cNvSpPr>
          <p:nvPr>
            <p:ph type="sldNum" sz="quarter" idx="12"/>
          </p:nvPr>
        </p:nvSpPr>
        <p:spPr/>
        <p:txBody>
          <a:bodyPr/>
          <a:lstStyle>
            <a:lvl1pPr>
              <a:defRPr/>
            </a:lvl1pPr>
          </a:lstStyle>
          <a:p>
            <a:fld id="{5C4DA96E-5868-4B39-95F1-4B3C7DB297E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820A6AEA-F4B8-433F-8935-BD5276B5AC7B}" type="datetimeFigureOut">
              <a:rPr lang="en-US"/>
              <a:pPr>
                <a:defRPr/>
              </a:pPr>
              <a:t>8/31/2024</a:t>
            </a:fld>
            <a:endParaRPr lang="en-US"/>
          </a:p>
        </p:txBody>
      </p:sp>
      <p:sp>
        <p:nvSpPr>
          <p:cNvPr id="6" name="Holder 6"/>
          <p:cNvSpPr>
            <a:spLocks noGrp="1"/>
          </p:cNvSpPr>
          <p:nvPr>
            <p:ph type="sldNum" sz="quarter" idx="12"/>
          </p:nvPr>
        </p:nvSpPr>
        <p:spPr/>
        <p:txBody>
          <a:bodyPr/>
          <a:lstStyle>
            <a:lvl1pPr>
              <a:defRPr/>
            </a:lvl1pPr>
          </a:lstStyle>
          <a:p>
            <a:fld id="{E92AF1F3-1128-4D4E-8AA9-89320023466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0FADC43A-133E-40AA-8DEF-13EE41DBA66F}" type="datetimeFigureOut">
              <a:rPr lang="en-US"/>
              <a:pPr>
                <a:defRPr/>
              </a:pPr>
              <a:t>8/31/2024</a:t>
            </a:fld>
            <a:endParaRPr lang="en-US"/>
          </a:p>
        </p:txBody>
      </p:sp>
      <p:sp>
        <p:nvSpPr>
          <p:cNvPr id="7" name="Holder 6"/>
          <p:cNvSpPr>
            <a:spLocks noGrp="1"/>
          </p:cNvSpPr>
          <p:nvPr>
            <p:ph type="sldNum" sz="quarter" idx="12"/>
          </p:nvPr>
        </p:nvSpPr>
        <p:spPr/>
        <p:txBody>
          <a:bodyPr/>
          <a:lstStyle>
            <a:lvl1pPr>
              <a:defRPr/>
            </a:lvl1pPr>
          </a:lstStyle>
          <a:p>
            <a:fld id="{84BAAC86-7D17-43A7-B908-11B069E2BA3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4800" b="1" i="0">
                <a:solidFill>
                  <a:schemeClr val="tx1"/>
                </a:solidFill>
                <a:latin typeface="Trebuchet MS"/>
                <a:cs typeface="Trebuchet MS"/>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434DE1FE-C2A5-4BCB-AD4C-307BFC8512A3}" type="datetimeFigureOut">
              <a:rPr lang="en-US"/>
              <a:pPr>
                <a:defRPr/>
              </a:pPr>
              <a:t>8/31/2024</a:t>
            </a:fld>
            <a:endParaRPr lang="en-US"/>
          </a:p>
        </p:txBody>
      </p:sp>
      <p:sp>
        <p:nvSpPr>
          <p:cNvPr id="5" name="Holder 6"/>
          <p:cNvSpPr>
            <a:spLocks noGrp="1"/>
          </p:cNvSpPr>
          <p:nvPr>
            <p:ph type="sldNum" sz="quarter" idx="12"/>
          </p:nvPr>
        </p:nvSpPr>
        <p:spPr/>
        <p:txBody>
          <a:bodyPr/>
          <a:lstStyle>
            <a:lvl1pPr>
              <a:defRPr/>
            </a:lvl1pPr>
          </a:lstStyle>
          <a:p>
            <a:fld id="{62503DF6-1DD5-4213-B1A5-E1B77CA8395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CD579069-E2CC-4C0B-A9F1-0E5365D5482E}" type="datetimeFigureOut">
              <a:rPr lang="en-US"/>
              <a:pPr>
                <a:defRPr/>
              </a:pPr>
              <a:t>8/31/2024</a:t>
            </a:fld>
            <a:endParaRPr lang="en-US"/>
          </a:p>
        </p:txBody>
      </p:sp>
      <p:sp>
        <p:nvSpPr>
          <p:cNvPr id="4" name="Holder 6"/>
          <p:cNvSpPr>
            <a:spLocks noGrp="1"/>
          </p:cNvSpPr>
          <p:nvPr>
            <p:ph type="sldNum" sz="quarter" idx="12"/>
          </p:nvPr>
        </p:nvSpPr>
        <p:spPr/>
        <p:txBody>
          <a:bodyPr/>
          <a:lstStyle>
            <a:lvl1pPr>
              <a:defRPr/>
            </a:lvl1pPr>
          </a:lstStyle>
          <a:p>
            <a:fld id="{9F0A7A2B-3ACC-45E4-8A36-4758A9F8EA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363" y="4763"/>
            <a:ext cx="1219200" cy="6853237"/>
          </a:xfrm>
          <a:custGeom>
            <a:avLst/>
            <a:gdLst/>
            <a:ahLst/>
            <a:cxnLst/>
            <a:rect l="l" t="t" r="r" b="b"/>
            <a:pathLst>
              <a:path w="1218565" h="6853555">
                <a:moveTo>
                  <a:pt x="0" y="0"/>
                </a:moveTo>
                <a:lnTo>
                  <a:pt x="1218352" y="6853171"/>
                </a:lnTo>
              </a:path>
            </a:pathLst>
          </a:custGeom>
          <a:ln w="9525">
            <a:solidFill>
              <a:srgbClr val="5FCAEE"/>
            </a:solidFill>
          </a:ln>
        </p:spPr>
        <p:txBody>
          <a:bodyPr lIns="0" tIns="0" rIns="0" bIns="0"/>
          <a:lstStyle/>
          <a:p>
            <a:pPr fontAlgn="auto">
              <a:spcBef>
                <a:spcPts val="0"/>
              </a:spcBef>
              <a:spcAft>
                <a:spcPts val="0"/>
              </a:spcAft>
              <a:defRPr/>
            </a:pPr>
            <a:endParaRPr>
              <a:latin typeface="+mn-lt"/>
              <a:cs typeface="+mn-cs"/>
            </a:endParaRPr>
          </a:p>
        </p:txBody>
      </p:sp>
      <p:sp>
        <p:nvSpPr>
          <p:cNvPr id="17" name="bg object 17"/>
          <p:cNvSpPr/>
          <p:nvPr/>
        </p:nvSpPr>
        <p:spPr>
          <a:xfrm>
            <a:off x="7448550" y="3694113"/>
            <a:ext cx="4743450" cy="3163887"/>
          </a:xfrm>
          <a:custGeom>
            <a:avLst/>
            <a:gdLst/>
            <a:ahLst/>
            <a:cxnLst/>
            <a:rect l="l" t="t" r="r" b="b"/>
            <a:pathLst>
              <a:path w="4743450" h="3163570">
                <a:moveTo>
                  <a:pt x="4743387" y="0"/>
                </a:moveTo>
                <a:lnTo>
                  <a:pt x="0" y="3163101"/>
                </a:lnTo>
              </a:path>
            </a:pathLst>
          </a:custGeom>
          <a:ln w="9525">
            <a:solidFill>
              <a:srgbClr val="5FCAEE"/>
            </a:solidFill>
          </a:ln>
        </p:spPr>
        <p:txBody>
          <a:bodyPr lIns="0" tIns="0" rIns="0" bIns="0"/>
          <a:lstStyle/>
          <a:p>
            <a:pPr fontAlgn="auto">
              <a:spcBef>
                <a:spcPts val="0"/>
              </a:spcBef>
              <a:spcAft>
                <a:spcPts val="0"/>
              </a:spcAft>
              <a:defRPr/>
            </a:pPr>
            <a:endParaRPr>
              <a:latin typeface="+mn-lt"/>
              <a:cs typeface="+mn-cs"/>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lIns="0" tIns="0" rIns="0" bIns="0"/>
          <a:lstStyle/>
          <a:p>
            <a:pPr fontAlgn="auto">
              <a:spcBef>
                <a:spcPts val="0"/>
              </a:spcBef>
              <a:spcAft>
                <a:spcPts val="0"/>
              </a:spcAft>
              <a:defRPr/>
            </a:pPr>
            <a:endParaRPr>
              <a:latin typeface="+mn-lt"/>
              <a:cs typeface="+mn-cs"/>
            </a:endParaRPr>
          </a:p>
        </p:txBody>
      </p:sp>
      <p:sp>
        <p:nvSpPr>
          <p:cNvPr id="19" name="bg object 19"/>
          <p:cNvSpPr/>
          <p:nvPr/>
        </p:nvSpPr>
        <p:spPr>
          <a:xfrm>
            <a:off x="9602788" y="0"/>
            <a:ext cx="2589212"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lIns="0" tIns="0" rIns="0" bIns="0"/>
          <a:lstStyle/>
          <a:p>
            <a:pPr fontAlgn="auto">
              <a:spcBef>
                <a:spcPts val="0"/>
              </a:spcBef>
              <a:spcAft>
                <a:spcPts val="0"/>
              </a:spcAft>
              <a:defRPr/>
            </a:pPr>
            <a:endParaRPr>
              <a:latin typeface="+mn-lt"/>
              <a:cs typeface="+mn-cs"/>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lIns="0" tIns="0" rIns="0" bIns="0"/>
          <a:lstStyle/>
          <a:p>
            <a:pPr fontAlgn="auto">
              <a:spcBef>
                <a:spcPts val="0"/>
              </a:spcBef>
              <a:spcAft>
                <a:spcPts val="0"/>
              </a:spcAft>
              <a:defRPr/>
            </a:pPr>
            <a:endParaRPr>
              <a:latin typeface="+mn-lt"/>
              <a:cs typeface="+mn-cs"/>
            </a:endParaRPr>
          </a:p>
        </p:txBody>
      </p:sp>
      <p:sp>
        <p:nvSpPr>
          <p:cNvPr id="21" name="bg object 21"/>
          <p:cNvSpPr/>
          <p:nvPr/>
        </p:nvSpPr>
        <p:spPr>
          <a:xfrm>
            <a:off x="9337675"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lIns="0" tIns="0" rIns="0" bIns="0"/>
          <a:lstStyle/>
          <a:p>
            <a:pPr fontAlgn="auto">
              <a:spcBef>
                <a:spcPts val="0"/>
              </a:spcBef>
              <a:spcAft>
                <a:spcPts val="0"/>
              </a:spcAft>
              <a:defRPr/>
            </a:pPr>
            <a:endParaRPr>
              <a:latin typeface="+mn-lt"/>
              <a:cs typeface="+mn-cs"/>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lIns="0" tIns="0" rIns="0" bIns="0"/>
          <a:lstStyle/>
          <a:p>
            <a:pPr fontAlgn="auto">
              <a:spcBef>
                <a:spcPts val="0"/>
              </a:spcBef>
              <a:spcAft>
                <a:spcPts val="0"/>
              </a:spcAft>
              <a:defRPr/>
            </a:pPr>
            <a:endParaRPr>
              <a:latin typeface="+mn-lt"/>
              <a:cs typeface="+mn-cs"/>
            </a:endParaRPr>
          </a:p>
        </p:txBody>
      </p:sp>
      <p:sp>
        <p:nvSpPr>
          <p:cNvPr id="23" name="bg object 23"/>
          <p:cNvSpPr/>
          <p:nvPr/>
        </p:nvSpPr>
        <p:spPr>
          <a:xfrm>
            <a:off x="10936288" y="0"/>
            <a:ext cx="1255712"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lIns="0" tIns="0" rIns="0" bIns="0"/>
          <a:lstStyle/>
          <a:p>
            <a:pPr fontAlgn="auto">
              <a:spcBef>
                <a:spcPts val="0"/>
              </a:spcBef>
              <a:spcAft>
                <a:spcPts val="0"/>
              </a:spcAft>
              <a:defRPr/>
            </a:pPr>
            <a:endParaRPr>
              <a:latin typeface="+mn-lt"/>
              <a:cs typeface="+mn-cs"/>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lIns="0" tIns="0" rIns="0" bIns="0"/>
          <a:lstStyle/>
          <a:p>
            <a:pPr fontAlgn="auto">
              <a:spcBef>
                <a:spcPts val="0"/>
              </a:spcBef>
              <a:spcAft>
                <a:spcPts val="0"/>
              </a:spcAft>
              <a:defRPr/>
            </a:pPr>
            <a:endParaRPr>
              <a:latin typeface="+mn-lt"/>
              <a:cs typeface="+mn-cs"/>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lIns="0" tIns="0" rIns="0" bIns="0"/>
          <a:lstStyle/>
          <a:p>
            <a:pPr fontAlgn="auto">
              <a:spcBef>
                <a:spcPts val="0"/>
              </a:spcBef>
              <a:spcAft>
                <a:spcPts val="0"/>
              </a:spcAft>
              <a:defRPr/>
            </a:pPr>
            <a:endParaRPr>
              <a:latin typeface="+mn-lt"/>
              <a:cs typeface="+mn-cs"/>
            </a:endParaRPr>
          </a:p>
        </p:txBody>
      </p:sp>
      <p:sp>
        <p:nvSpPr>
          <p:cNvPr id="1036" name="Holder 2"/>
          <p:cNvSpPr>
            <a:spLocks noGrp="1"/>
          </p:cNvSpPr>
          <p:nvPr>
            <p:ph type="title"/>
          </p:nvPr>
        </p:nvSpPr>
        <p:spPr bwMode="auto">
          <a:xfrm>
            <a:off x="755650" y="385763"/>
            <a:ext cx="10680700" cy="75723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smtClean="0"/>
          </a:p>
        </p:txBody>
      </p:sp>
      <p:sp>
        <p:nvSpPr>
          <p:cNvPr id="1037" name="Holder 3"/>
          <p:cNvSpPr>
            <a:spLocks noGrp="1"/>
          </p:cNvSpPr>
          <p:nvPr>
            <p:ph type="body" idx="1"/>
          </p:nvPr>
        </p:nvSpPr>
        <p:spPr bwMode="auto">
          <a:xfrm>
            <a:off x="609600" y="1577975"/>
            <a:ext cx="10972800" cy="4525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smtClean="0"/>
          </a:p>
        </p:txBody>
      </p:sp>
      <p:sp>
        <p:nvSpPr>
          <p:cNvPr id="4" name="Holder 4"/>
          <p:cNvSpPr>
            <a:spLocks noGrp="1"/>
          </p:cNvSpPr>
          <p:nvPr>
            <p:ph type="ftr" sz="quarter" idx="5"/>
          </p:nvPr>
        </p:nvSpPr>
        <p:spPr>
          <a:xfrm>
            <a:off x="4144963" y="6378575"/>
            <a:ext cx="3902075" cy="342900"/>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p:cNvSpPr>
            <a:spLocks noGrp="1"/>
          </p:cNvSpPr>
          <p:nvPr>
            <p:ph type="dt" sz="half" idx="6"/>
          </p:nvPr>
        </p:nvSpPr>
        <p:spPr>
          <a:xfrm>
            <a:off x="609600" y="6378575"/>
            <a:ext cx="2803525" cy="342900"/>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20FB484B-7481-4FE9-B33A-2021DE2CF232}" type="datetimeFigureOut">
              <a:rPr lang="en-US"/>
              <a:pPr>
                <a:defRPr/>
              </a:pPr>
              <a:t>8/31/2024</a:t>
            </a:fld>
            <a:endParaRPr lang="en-US"/>
          </a:p>
        </p:txBody>
      </p:sp>
      <p:sp>
        <p:nvSpPr>
          <p:cNvPr id="6" name="Holder 6"/>
          <p:cNvSpPr>
            <a:spLocks noGrp="1"/>
          </p:cNvSpPr>
          <p:nvPr>
            <p:ph type="sldNum" sz="quarter" idx="7"/>
          </p:nvPr>
        </p:nvSpPr>
        <p:spPr>
          <a:xfrm>
            <a:off x="11353800" y="6473825"/>
            <a:ext cx="150813" cy="190500"/>
          </a:xfrm>
          <a:prstGeom prst="rect">
            <a:avLst/>
          </a:prstGeom>
        </p:spPr>
        <p:txBody>
          <a:bodyPr vert="horz" wrap="square" lIns="0" tIns="0" rIns="0" bIns="0" numCol="1" anchor="t" anchorCtr="0" compatLnSpc="1">
            <a:prstTxWarp prst="textNoShape">
              <a:avLst/>
            </a:prstTxWarp>
            <a:spAutoFit/>
          </a:bodyPr>
          <a:lstStyle>
            <a:lvl1pPr>
              <a:spcBef>
                <a:spcPts val="50"/>
              </a:spcBef>
              <a:defRPr sz="1100">
                <a:solidFill>
                  <a:srgbClr val="2D936B"/>
                </a:solidFill>
                <a:latin typeface="Trebuchet MS" pitchFamily="34" charset="0"/>
                <a:ea typeface="Trebuchet MS" pitchFamily="34" charset="0"/>
                <a:cs typeface="Trebuchet MS" pitchFamily="34" charset="0"/>
              </a:defRPr>
            </a:lvl1pPr>
          </a:lstStyle>
          <a:p>
            <a:fld id="{777976EF-5D90-4CC6-83B9-AE9DE5D20F6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p:titleStyle>
    <p:bodyStyle>
      <a:lvl1pPr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object 2"/>
          <p:cNvGrpSpPr>
            <a:grpSpLocks/>
          </p:cNvGrpSpPr>
          <p:nvPr/>
        </p:nvGrpSpPr>
        <p:grpSpPr bwMode="auto">
          <a:xfrm>
            <a:off x="876300" y="990600"/>
            <a:ext cx="1743075" cy="1333500"/>
            <a:chOff x="742950" y="1104900"/>
            <a:chExt cx="1743075" cy="1333500"/>
          </a:xfrm>
        </p:grpSpPr>
        <p:sp>
          <p:nvSpPr>
            <p:cNvPr id="2057" name="object 3"/>
            <p:cNvSpPr>
              <a:spLocks noChangeArrowheads="1"/>
            </p:cNvSpPr>
            <p:nvPr/>
          </p:nvSpPr>
          <p:spPr bwMode="auto">
            <a:xfrm>
              <a:off x="742950" y="1381125"/>
              <a:ext cx="1228725" cy="1057275"/>
            </a:xfrm>
            <a:custGeom>
              <a:avLst/>
              <a:gdLst>
                <a:gd name="T0" fmla="*/ 0 w 1228725"/>
                <a:gd name="T1" fmla="*/ 0 h 1057275"/>
                <a:gd name="T2" fmla="*/ 1228725 w 1228725"/>
                <a:gd name="T3" fmla="*/ 1057275 h 1057275"/>
              </a:gdLst>
              <a:ahLst/>
              <a:cxnLst/>
              <a:rect l="T0" t="T1" r="T2" b="T3"/>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9525">
              <a:noFill/>
              <a:miter lim="800000"/>
              <a:headEnd/>
              <a:tailEnd/>
            </a:ln>
          </p:spPr>
          <p:txBody>
            <a:bodyPr lIns="0" tIns="0" rIns="0" bIns="0"/>
            <a:lstStyle/>
            <a:p>
              <a:endParaRPr lang="en-US">
                <a:latin typeface="Calibri" pitchFamily="34" charset="0"/>
              </a:endParaRPr>
            </a:p>
          </p:txBody>
        </p:sp>
        <p:sp>
          <p:nvSpPr>
            <p:cNvPr id="2058" name="object 4"/>
            <p:cNvSpPr>
              <a:spLocks noChangeArrowheads="1"/>
            </p:cNvSpPr>
            <p:nvPr/>
          </p:nvSpPr>
          <p:spPr bwMode="auto">
            <a:xfrm>
              <a:off x="1838325" y="1104900"/>
              <a:ext cx="647700" cy="561975"/>
            </a:xfrm>
            <a:custGeom>
              <a:avLst/>
              <a:gdLst>
                <a:gd name="T0" fmla="*/ 0 w 647700"/>
                <a:gd name="T1" fmla="*/ 0 h 561975"/>
                <a:gd name="T2" fmla="*/ 647700 w 647700"/>
                <a:gd name="T3" fmla="*/ 561975 h 561975"/>
              </a:gdLst>
              <a:ahLst/>
              <a:cxnLst/>
              <a:rect l="T0" t="T1" r="T2" b="T3"/>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grpSp>
      <p:sp>
        <p:nvSpPr>
          <p:cNvPr id="2051" name="object 5"/>
          <p:cNvSpPr>
            <a:spLocks noChangeArrowheads="1"/>
          </p:cNvSpPr>
          <p:nvPr/>
        </p:nvSpPr>
        <p:spPr bwMode="auto">
          <a:xfrm>
            <a:off x="3752850" y="1190625"/>
            <a:ext cx="1666875" cy="1438275"/>
          </a:xfrm>
          <a:custGeom>
            <a:avLst/>
            <a:gdLst>
              <a:gd name="T0" fmla="*/ 0 w 1666875"/>
              <a:gd name="T1" fmla="*/ 0 h 1438275"/>
              <a:gd name="T2" fmla="*/ 1666875 w 1666875"/>
              <a:gd name="T3" fmla="*/ 1438275 h 1438275"/>
            </a:gdLst>
            <a:ahLst/>
            <a:cxnLst/>
            <a:rect l="T0" t="T1" r="T2" b="T3"/>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9525">
            <a:noFill/>
            <a:miter lim="800000"/>
            <a:headEnd/>
            <a:tailEnd/>
          </a:ln>
        </p:spPr>
        <p:txBody>
          <a:bodyPr lIns="0" tIns="0" rIns="0" bIns="0"/>
          <a:lstStyle/>
          <a:p>
            <a:endParaRPr lang="en-US">
              <a:latin typeface="Calibri" pitchFamily="34" charset="0"/>
            </a:endParaRPr>
          </a:p>
        </p:txBody>
      </p:sp>
      <p:sp>
        <p:nvSpPr>
          <p:cNvPr id="2052" name="object 6"/>
          <p:cNvSpPr>
            <a:spLocks noChangeArrowheads="1"/>
          </p:cNvSpPr>
          <p:nvPr/>
        </p:nvSpPr>
        <p:spPr bwMode="auto">
          <a:xfrm>
            <a:off x="3800475" y="5229225"/>
            <a:ext cx="723900" cy="619125"/>
          </a:xfrm>
          <a:custGeom>
            <a:avLst/>
            <a:gdLst>
              <a:gd name="T0" fmla="*/ 0 w 723900"/>
              <a:gd name="T1" fmla="*/ 0 h 619125"/>
              <a:gd name="T2" fmla="*/ 723900 w 723900"/>
              <a:gd name="T3" fmla="*/ 619125 h 619125"/>
            </a:gdLst>
            <a:ahLst/>
            <a:cxnLst/>
            <a:rect l="T0" t="T1" r="T2" b="T3"/>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7" name="object 7"/>
          <p:cNvSpPr txBox="1">
            <a:spLocks noGrp="1"/>
          </p:cNvSpPr>
          <p:nvPr>
            <p:ph type="ctrTitle"/>
          </p:nvPr>
        </p:nvSpPr>
        <p:spPr>
          <a:xfrm>
            <a:off x="-828675" y="19050"/>
            <a:ext cx="9982200" cy="1001713"/>
          </a:xfrm>
        </p:spPr>
        <p:txBody>
          <a:bodyPr tIns="16510" rtlCol="0"/>
          <a:lstStyle/>
          <a:p>
            <a:pPr marL="3213735" eaLnBrk="1" fontAlgn="auto" hangingPunct="1">
              <a:spcBef>
                <a:spcPts val="130"/>
              </a:spcBef>
              <a:spcAft>
                <a:spcPts val="0"/>
              </a:spcAft>
              <a:defRPr/>
            </a:pPr>
            <a:r>
              <a:rPr lang="en-US" b="1" dirty="0">
                <a:solidFill>
                  <a:srgbClr val="0F0F0F"/>
                </a:solidFill>
                <a:latin typeface="Times New Roman" panose="02020603050405020304" pitchFamily="18" charset="0"/>
                <a:cs typeface="Times New Roman" panose="02020603050405020304" pitchFamily="18" charset="0"/>
              </a:rPr>
              <a:t>Employee Data Analysis using Excel </a:t>
            </a:r>
            <a:r>
              <a:rPr lang="en-US" b="1" dirty="0">
                <a:solidFill>
                  <a:srgbClr val="0F0F0F"/>
                </a:solidFill>
                <a:latin typeface="Roboto" panose="020F0502020204030204" pitchFamily="2" charset="0"/>
              </a:rPr>
              <a:t/>
            </a:r>
            <a:br>
              <a:rPr lang="en-US" b="1" dirty="0">
                <a:solidFill>
                  <a:srgbClr val="0F0F0F"/>
                </a:solidFill>
                <a:latin typeface="Roboto" panose="020F0502020204030204" pitchFamily="2" charset="0"/>
              </a:rPr>
            </a:br>
            <a:endParaRPr spc="15" dirty="0"/>
          </a:p>
        </p:txBody>
      </p:sp>
      <p:pic>
        <p:nvPicPr>
          <p:cNvPr id="2054" name="object 9"/>
          <p:cNvPicPr>
            <a:picLocks noChangeAspect="1" noChangeArrowheads="1"/>
          </p:cNvPicPr>
          <p:nvPr/>
        </p:nvPicPr>
        <p:blipFill>
          <a:blip r:embed="rId3"/>
          <a:srcRect/>
          <a:stretch>
            <a:fillRect/>
          </a:stretch>
        </p:blipFill>
        <p:spPr bwMode="auto">
          <a:xfrm>
            <a:off x="676275" y="6467475"/>
            <a:ext cx="2143125" cy="200025"/>
          </a:xfrm>
          <a:prstGeom prst="rect">
            <a:avLst/>
          </a:prstGeom>
          <a:noFill/>
          <a:ln w="9525">
            <a:noFill/>
            <a:miter lim="800000"/>
            <a:headEnd/>
            <a:tailEnd/>
          </a:ln>
        </p:spPr>
      </p:pic>
      <p:sp>
        <p:nvSpPr>
          <p:cNvPr id="11" name="object 11"/>
          <p:cNvSpPr>
            <a:spLocks noGrp="1"/>
          </p:cNvSpPr>
          <p:nvPr>
            <p:ph type="sldNum" sz="quarter" idx="12"/>
          </p:nvPr>
        </p:nvSpPr>
        <p:spPr/>
        <p:txBody>
          <a:bodyPr tIns="6985" rtlCol="0"/>
          <a:lstStyle/>
          <a:p>
            <a:pPr marL="38100" fontAlgn="auto">
              <a:spcBef>
                <a:spcPts val="55"/>
              </a:spcBef>
              <a:spcAft>
                <a:spcPts val="0"/>
              </a:spcAft>
              <a:defRPr/>
            </a:pPr>
            <a:fld id="{CEEFBA5E-C7A9-4848-813B-96359D6E0E47}" type="slidenum">
              <a:rPr spc="10" dirty="0">
                <a:latin typeface="Trebuchet MS"/>
                <a:ea typeface="+mn-ea"/>
                <a:cs typeface="Trebuchet MS"/>
              </a:rPr>
              <a:pPr marL="38100" fontAlgn="auto">
                <a:spcBef>
                  <a:spcPts val="55"/>
                </a:spcBef>
                <a:spcAft>
                  <a:spcPts val="0"/>
                </a:spcAft>
                <a:defRPr/>
              </a:pPr>
              <a:t>1</a:t>
            </a:fld>
            <a:endParaRPr spc="10" dirty="0">
              <a:latin typeface="Trebuchet MS"/>
              <a:ea typeface="+mn-ea"/>
              <a:cs typeface="Trebuchet MS"/>
            </a:endParaRPr>
          </a:p>
        </p:txBody>
      </p:sp>
      <p:sp>
        <p:nvSpPr>
          <p:cNvPr id="2056" name="TextBox 13"/>
          <p:cNvSpPr txBox="1">
            <a:spLocks noChangeArrowheads="1"/>
          </p:cNvSpPr>
          <p:nvPr/>
        </p:nvSpPr>
        <p:spPr bwMode="auto">
          <a:xfrm>
            <a:off x="2554288" y="3314700"/>
            <a:ext cx="8610600" cy="2308225"/>
          </a:xfrm>
          <a:prstGeom prst="rect">
            <a:avLst/>
          </a:prstGeom>
          <a:noFill/>
          <a:ln w="9525">
            <a:noFill/>
            <a:miter lim="800000"/>
            <a:headEnd/>
            <a:tailEnd/>
          </a:ln>
        </p:spPr>
        <p:txBody>
          <a:bodyPr>
            <a:spAutoFit/>
          </a:bodyPr>
          <a:lstStyle/>
          <a:p>
            <a:r>
              <a:rPr lang="en-US" sz="2400">
                <a:latin typeface="Calibri" pitchFamily="34" charset="0"/>
              </a:rPr>
              <a:t>STUDENT NAME:  </a:t>
            </a:r>
            <a:r>
              <a:rPr lang="en-US" sz="2400">
                <a:solidFill>
                  <a:srgbClr val="00B0F0"/>
                </a:solidFill>
                <a:latin typeface="Calibri" pitchFamily="34" charset="0"/>
              </a:rPr>
              <a:t>RAMYA M</a:t>
            </a:r>
          </a:p>
          <a:p>
            <a:r>
              <a:rPr lang="en-US" sz="2400">
                <a:latin typeface="Calibri" pitchFamily="34" charset="0"/>
              </a:rPr>
              <a:t>REGISTER NO:  </a:t>
            </a:r>
            <a:r>
              <a:rPr lang="en-US" sz="2400">
                <a:solidFill>
                  <a:srgbClr val="00B0F0"/>
                </a:solidFill>
                <a:latin typeface="Calibri" pitchFamily="34" charset="0"/>
              </a:rPr>
              <a:t>312215862</a:t>
            </a:r>
          </a:p>
          <a:p>
            <a:r>
              <a:rPr lang="en-US" sz="2400">
                <a:latin typeface="Calibri" pitchFamily="34" charset="0"/>
              </a:rPr>
              <a:t>DEPARTMENT:  </a:t>
            </a:r>
            <a:r>
              <a:rPr lang="en-US" sz="2400">
                <a:solidFill>
                  <a:srgbClr val="00B0F0"/>
                </a:solidFill>
                <a:latin typeface="Calibri" pitchFamily="34" charset="0"/>
              </a:rPr>
              <a:t>B.COM ACCOUNTING AND FINANCE</a:t>
            </a:r>
          </a:p>
          <a:p>
            <a:r>
              <a:rPr lang="en-US" sz="2400">
                <a:latin typeface="Calibri" pitchFamily="34" charset="0"/>
              </a:rPr>
              <a:t>COLLEGE </a:t>
            </a:r>
            <a:r>
              <a:rPr lang="en-US" sz="2400">
                <a:solidFill>
                  <a:srgbClr val="00B0F0"/>
                </a:solidFill>
                <a:latin typeface="Calibri" pitchFamily="34" charset="0"/>
              </a:rPr>
              <a:t> SHRI SHANKARLAL SUNDARBAI SHASUN JAIN COLLEGE FOR WOMEN</a:t>
            </a:r>
          </a:p>
          <a:p>
            <a:r>
              <a:rPr lang="en-US" sz="2400">
                <a:latin typeface="Calibri" pitchFamily="34" charset="0"/>
              </a:rPr>
              <a:t>           </a:t>
            </a:r>
            <a:endParaRPr lang="en-IN" sz="240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5"/>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pic>
        <p:nvPicPr>
          <p:cNvPr id="11267" name="object 6"/>
          <p:cNvPicPr>
            <a:picLocks noChangeAspect="1" noChangeArrowheads="1"/>
          </p:cNvPicPr>
          <p:nvPr/>
        </p:nvPicPr>
        <p:blipFill>
          <a:blip r:embed="rId3"/>
          <a:srcRect/>
          <a:stretch>
            <a:fillRect/>
          </a:stretch>
        </p:blipFill>
        <p:spPr bwMode="auto">
          <a:xfrm>
            <a:off x="1666875" y="6467475"/>
            <a:ext cx="76200" cy="177800"/>
          </a:xfrm>
          <a:prstGeom prst="rect">
            <a:avLst/>
          </a:prstGeom>
          <a:noFill/>
          <a:ln w="9525">
            <a:noFill/>
            <a:miter lim="800000"/>
            <a:headEnd/>
            <a:tailEnd/>
          </a:ln>
        </p:spPr>
      </p:pic>
      <p:sp>
        <p:nvSpPr>
          <p:cNvPr id="9" name="object 9"/>
          <p:cNvSpPr txBox="1"/>
          <p:nvPr/>
        </p:nvSpPr>
        <p:spPr>
          <a:xfrm>
            <a:off x="11277600" y="6473825"/>
            <a:ext cx="228600" cy="190500"/>
          </a:xfrm>
          <a:prstGeom prst="rect">
            <a:avLst/>
          </a:prstGeom>
        </p:spPr>
        <p:txBody>
          <a:bodyPr lIns="0" tIns="6985" rIns="0" bIns="0">
            <a:spAutoFit/>
          </a:bodyPr>
          <a:lstStyle/>
          <a:p>
            <a:pPr marL="38100" fontAlgn="auto">
              <a:spcBef>
                <a:spcPts val="55"/>
              </a:spcBef>
              <a:spcAft>
                <a:spcPts val="0"/>
              </a:spcAft>
              <a:defRPr/>
            </a:pPr>
            <a:fld id="{D36AED0D-67D8-4FAE-B499-A1D987A3315E}" type="slidenum">
              <a:rPr sz="1100" spc="10" dirty="0">
                <a:solidFill>
                  <a:srgbClr val="2D936B"/>
                </a:solidFill>
                <a:latin typeface="Trebuchet MS"/>
                <a:cs typeface="Trebuchet MS"/>
              </a:rPr>
              <a:pPr marL="38100" fontAlgn="auto">
                <a:spcBef>
                  <a:spcPts val="55"/>
                </a:spcBef>
                <a:spcAft>
                  <a:spcPts val="0"/>
                </a:spcAft>
                <a:defRPr/>
              </a:pPr>
              <a:t>10</a:t>
            </a:fld>
            <a:endParaRPr sz="1100">
              <a:latin typeface="Trebuchet MS"/>
              <a:cs typeface="Trebuchet MS"/>
            </a:endParaRPr>
          </a:p>
        </p:txBody>
      </p:sp>
      <p:sp>
        <p:nvSpPr>
          <p:cNvPr id="8" name="object 8"/>
          <p:cNvSpPr txBox="1"/>
          <p:nvPr/>
        </p:nvSpPr>
        <p:spPr>
          <a:xfrm>
            <a:off x="739775" y="290513"/>
            <a:ext cx="3303588" cy="758825"/>
          </a:xfrm>
          <a:prstGeom prst="rect">
            <a:avLst/>
          </a:prstGeom>
        </p:spPr>
        <p:txBody>
          <a:bodyPr lIns="0" tIns="13335" rIns="0" bIns="0">
            <a:spAutoFit/>
          </a:bodyPr>
          <a:lstStyle/>
          <a:p>
            <a:pPr marL="12700" fontAlgn="auto">
              <a:spcBef>
                <a:spcPts val="105"/>
              </a:spcBef>
              <a:spcAft>
                <a:spcPts val="0"/>
              </a:spcAft>
              <a:defRPr/>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270" name="object 3"/>
          <p:cNvSpPr>
            <a:spLocks noChangeArrowheads="1"/>
          </p:cNvSpPr>
          <p:nvPr/>
        </p:nvSpPr>
        <p:spPr bwMode="auto">
          <a:xfrm>
            <a:off x="10058400" y="525463"/>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11271" name="Rectangle 2"/>
          <p:cNvSpPr>
            <a:spLocks noChangeArrowheads="1"/>
          </p:cNvSpPr>
          <p:nvPr/>
        </p:nvSpPr>
        <p:spPr bwMode="auto">
          <a:xfrm>
            <a:off x="1143000" y="982663"/>
            <a:ext cx="8001000" cy="5908675"/>
          </a:xfrm>
          <a:prstGeom prst="rect">
            <a:avLst/>
          </a:prstGeom>
          <a:noFill/>
          <a:ln w="9525">
            <a:noFill/>
            <a:miter lim="800000"/>
            <a:headEnd/>
            <a:tailEnd/>
          </a:ln>
        </p:spPr>
        <p:txBody>
          <a:bodyPr>
            <a:spAutoFit/>
          </a:bodyPr>
          <a:lstStyle/>
          <a:p>
            <a:pPr marL="285750" indent="-285750">
              <a:buFont typeface="Wingdings" pitchFamily="2" charset="2"/>
              <a:buChar char="Ø"/>
            </a:pPr>
            <a:r>
              <a:rPr lang="en-US" b="1">
                <a:latin typeface="Calibri" pitchFamily="34" charset="0"/>
              </a:rPr>
              <a:t>DATA COLLECTION</a:t>
            </a:r>
          </a:p>
          <a:p>
            <a:pPr marL="285750" indent="-285750">
              <a:buFont typeface="Arial" pitchFamily="34" charset="0"/>
              <a:buChar char="•"/>
            </a:pPr>
            <a:r>
              <a:rPr lang="en-US">
                <a:solidFill>
                  <a:srgbClr val="00B0F0"/>
                </a:solidFill>
                <a:latin typeface="Calibri" pitchFamily="34" charset="0"/>
              </a:rPr>
              <a:t>             THE DATA HAS BEENCOLLECTED THROUGH EDUNET DASH BOARD.</a:t>
            </a:r>
          </a:p>
          <a:p>
            <a:pPr marL="285750" indent="-285750">
              <a:buFont typeface="Arial" pitchFamily="34" charset="0"/>
              <a:buChar char="•"/>
            </a:pPr>
            <a:endParaRPr lang="en-US">
              <a:solidFill>
                <a:srgbClr val="00B0F0"/>
              </a:solidFill>
              <a:latin typeface="Calibri" pitchFamily="34" charset="0"/>
            </a:endParaRPr>
          </a:p>
          <a:p>
            <a:pPr marL="285750" indent="-285750">
              <a:buFont typeface="Wingdings" pitchFamily="2" charset="2"/>
              <a:buChar char="Ø"/>
            </a:pPr>
            <a:r>
              <a:rPr lang="en-US" b="1">
                <a:latin typeface="Calibri" pitchFamily="34" charset="0"/>
              </a:rPr>
              <a:t>FEARURE COLLECTION</a:t>
            </a:r>
          </a:p>
          <a:p>
            <a:pPr marL="285750" indent="-285750">
              <a:buFont typeface="Arial" pitchFamily="34" charset="0"/>
              <a:buChar char="•"/>
            </a:pPr>
            <a:r>
              <a:rPr lang="en-US" b="1">
                <a:solidFill>
                  <a:srgbClr val="00B0F0"/>
                </a:solidFill>
                <a:latin typeface="Calibri" pitchFamily="34" charset="0"/>
              </a:rPr>
              <a:t> </a:t>
            </a:r>
            <a:r>
              <a:rPr lang="en-US">
                <a:solidFill>
                  <a:srgbClr val="00B0F0"/>
                </a:solidFill>
                <a:latin typeface="Calibri" pitchFamily="34" charset="0"/>
              </a:rPr>
              <a:t>            THE LISTED 10 FEATURES WERE TAKEN FOR THE ANAYSES OF DATA.</a:t>
            </a:r>
          </a:p>
          <a:p>
            <a:pPr marL="285750" indent="-285750">
              <a:buFont typeface="Arial" pitchFamily="34" charset="0"/>
              <a:buChar char="•"/>
            </a:pPr>
            <a:endParaRPr lang="en-US">
              <a:solidFill>
                <a:srgbClr val="00B0F0"/>
              </a:solidFill>
              <a:latin typeface="Calibri" pitchFamily="34" charset="0"/>
            </a:endParaRPr>
          </a:p>
          <a:p>
            <a:pPr marL="285750" indent="-285750">
              <a:buFont typeface="Wingdings" pitchFamily="2" charset="2"/>
              <a:buChar char="Ø"/>
            </a:pPr>
            <a:r>
              <a:rPr lang="en-US" b="1">
                <a:latin typeface="Calibri" pitchFamily="34" charset="0"/>
              </a:rPr>
              <a:t>DATA CLEANING</a:t>
            </a:r>
          </a:p>
          <a:p>
            <a:pPr marL="285750" indent="-285750">
              <a:buFont typeface="Arial" pitchFamily="34" charset="0"/>
              <a:buChar char="•"/>
            </a:pPr>
            <a:r>
              <a:rPr lang="en-US">
                <a:solidFill>
                  <a:srgbClr val="00B0F0"/>
                </a:solidFill>
                <a:latin typeface="Calibri" pitchFamily="34" charset="0"/>
              </a:rPr>
              <a:t>             IDENTIFYING THE MISSING VALUE.</a:t>
            </a:r>
          </a:p>
          <a:p>
            <a:pPr marL="285750" indent="-285750">
              <a:buFont typeface="Arial" pitchFamily="34" charset="0"/>
              <a:buChar char="•"/>
            </a:pPr>
            <a:r>
              <a:rPr lang="en-US">
                <a:solidFill>
                  <a:srgbClr val="00B0F0"/>
                </a:solidFill>
                <a:latin typeface="Calibri" pitchFamily="34" charset="0"/>
              </a:rPr>
              <a:t>             FILTERING OF THOSE MISSING VALUES.</a:t>
            </a:r>
          </a:p>
          <a:p>
            <a:pPr marL="285750" indent="-285750">
              <a:buFont typeface="Arial" pitchFamily="34" charset="0"/>
              <a:buChar char="•"/>
            </a:pPr>
            <a:endParaRPr lang="en-US">
              <a:solidFill>
                <a:srgbClr val="00B0F0"/>
              </a:solidFill>
              <a:latin typeface="Calibri" pitchFamily="34" charset="0"/>
            </a:endParaRPr>
          </a:p>
          <a:p>
            <a:pPr marL="285750" indent="-285750">
              <a:buFont typeface="Wingdings" pitchFamily="2" charset="2"/>
              <a:buChar char="Ø"/>
            </a:pPr>
            <a:r>
              <a:rPr lang="en-US" b="1">
                <a:latin typeface="Calibri" pitchFamily="34" charset="0"/>
              </a:rPr>
              <a:t>CALCULATION OF PERFORMANCE LEVEL</a:t>
            </a:r>
          </a:p>
          <a:p>
            <a:pPr marL="285750" indent="-285750">
              <a:buFont typeface="Arial" pitchFamily="34" charset="0"/>
              <a:buChar char="•"/>
            </a:pPr>
            <a:r>
              <a:rPr lang="en-US">
                <a:solidFill>
                  <a:srgbClr val="00B0F0"/>
                </a:solidFill>
                <a:latin typeface="Calibri" pitchFamily="34" charset="0"/>
              </a:rPr>
              <a:t>            BY CONSIDERING THE CURRENT EMPLOYEE RATING, I FOUND THE PERFORMANCE LEVEL USING THE FORMULA.</a:t>
            </a:r>
          </a:p>
          <a:p>
            <a:pPr marL="285750" indent="-285750">
              <a:buFont typeface="Arial" pitchFamily="34" charset="0"/>
              <a:buChar char="•"/>
            </a:pPr>
            <a:endParaRPr lang="en-US">
              <a:solidFill>
                <a:srgbClr val="00B0F0"/>
              </a:solidFill>
              <a:latin typeface="Calibri" pitchFamily="34" charset="0"/>
            </a:endParaRPr>
          </a:p>
          <a:p>
            <a:pPr marL="285750" indent="-285750">
              <a:buFont typeface="Wingdings" pitchFamily="2" charset="2"/>
              <a:buChar char="Ø"/>
            </a:pPr>
            <a:r>
              <a:rPr lang="en-US" b="1">
                <a:latin typeface="Calibri" pitchFamily="34" charset="0"/>
              </a:rPr>
              <a:t>SUMMARY OF PIVOT LEVEL</a:t>
            </a:r>
          </a:p>
          <a:p>
            <a:pPr marL="285750" indent="-285750">
              <a:buFont typeface="Arial" pitchFamily="34" charset="0"/>
              <a:buChar char="•"/>
            </a:pPr>
            <a:r>
              <a:rPr lang="en-US" b="1">
                <a:solidFill>
                  <a:srgbClr val="00B0F0"/>
                </a:solidFill>
                <a:latin typeface="Calibri" pitchFamily="34" charset="0"/>
              </a:rPr>
              <a:t> </a:t>
            </a:r>
            <a:r>
              <a:rPr lang="en-US">
                <a:solidFill>
                  <a:srgbClr val="00B0F0"/>
                </a:solidFill>
                <a:latin typeface="Calibri" pitchFamily="34" charset="0"/>
              </a:rPr>
              <a:t>           SEGREGATING OF CERTAIN FEATURES TO ROWS, COLUMNS, HEADING AND SO ON.</a:t>
            </a:r>
          </a:p>
          <a:p>
            <a:pPr marL="285750" indent="-285750">
              <a:buFont typeface="Arial" pitchFamily="34" charset="0"/>
              <a:buChar char="•"/>
            </a:pPr>
            <a:endParaRPr lang="en-US">
              <a:solidFill>
                <a:srgbClr val="00B0F0"/>
              </a:solidFill>
              <a:latin typeface="Calibri" pitchFamily="34" charset="0"/>
            </a:endParaRPr>
          </a:p>
          <a:p>
            <a:pPr marL="285750" indent="-285750">
              <a:buFont typeface="Wingdings" pitchFamily="2" charset="2"/>
              <a:buChar char="Ø"/>
            </a:pPr>
            <a:r>
              <a:rPr lang="en-US" b="1">
                <a:latin typeface="Calibri" pitchFamily="34" charset="0"/>
              </a:rPr>
              <a:t>VISUALIZATION</a:t>
            </a:r>
          </a:p>
          <a:p>
            <a:pPr marL="285750" indent="-285750">
              <a:buFont typeface="Arial" pitchFamily="34" charset="0"/>
              <a:buChar char="•"/>
            </a:pPr>
            <a:r>
              <a:rPr lang="en-US" b="1">
                <a:solidFill>
                  <a:srgbClr val="00B0F0"/>
                </a:solidFill>
                <a:latin typeface="Calibri" pitchFamily="34" charset="0"/>
              </a:rPr>
              <a:t>  </a:t>
            </a:r>
            <a:r>
              <a:rPr lang="en-US">
                <a:solidFill>
                  <a:srgbClr val="00B0F0"/>
                </a:solidFill>
                <a:latin typeface="Calibri" pitchFamily="34" charset="0"/>
              </a:rPr>
              <a:t>         ONCE COMPLETED WITH PIVOT TABLE, CREATED THE GRAPH FOR PRECISE VISUALIZATION.</a:t>
            </a:r>
            <a:endParaRPr lang="en-IN">
              <a:solidFill>
                <a:srgbClr val="00B0F0"/>
              </a:solidFill>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3"/>
          <p:cNvSpPr>
            <a:spLocks noChangeArrowheads="1"/>
          </p:cNvSpPr>
          <p:nvPr/>
        </p:nvSpPr>
        <p:spPr bwMode="auto">
          <a:xfrm>
            <a:off x="9353550" y="5362575"/>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12291" name="object 4"/>
          <p:cNvSpPr>
            <a:spLocks noChangeArrowheads="1"/>
          </p:cNvSpPr>
          <p:nvPr/>
        </p:nvSpPr>
        <p:spPr bwMode="auto">
          <a:xfrm>
            <a:off x="6696075" y="1695450"/>
            <a:ext cx="314325" cy="323850"/>
          </a:xfrm>
          <a:custGeom>
            <a:avLst/>
            <a:gdLst>
              <a:gd name="T0" fmla="*/ 0 w 314325"/>
              <a:gd name="T1" fmla="*/ 0 h 323850"/>
              <a:gd name="T2" fmla="*/ 314325 w 314325"/>
              <a:gd name="T3" fmla="*/ 323850 h 323850"/>
            </a:gdLst>
            <a:ahLst/>
            <a:cxnLst/>
            <a:rect l="T0" t="T1" r="T2" b="T3"/>
            <a:pathLst>
              <a:path w="314325" h="323850">
                <a:moveTo>
                  <a:pt x="314325" y="0"/>
                </a:moveTo>
                <a:lnTo>
                  <a:pt x="0" y="0"/>
                </a:lnTo>
                <a:lnTo>
                  <a:pt x="0" y="323850"/>
                </a:lnTo>
                <a:lnTo>
                  <a:pt x="314325" y="323850"/>
                </a:lnTo>
                <a:lnTo>
                  <a:pt x="314325"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sp>
        <p:nvSpPr>
          <p:cNvPr id="12292" name="object 5"/>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pic>
        <p:nvPicPr>
          <p:cNvPr id="12293" name="object 6"/>
          <p:cNvPicPr>
            <a:picLocks noChangeAspect="1" noChangeArrowheads="1"/>
          </p:cNvPicPr>
          <p:nvPr/>
        </p:nvPicPr>
        <p:blipFill>
          <a:blip r:embed="rId2"/>
          <a:srcRect/>
          <a:stretch>
            <a:fillRect/>
          </a:stretch>
        </p:blipFill>
        <p:spPr bwMode="auto">
          <a:xfrm>
            <a:off x="1666875" y="6467475"/>
            <a:ext cx="76200" cy="177800"/>
          </a:xfrm>
          <a:prstGeom prst="rect">
            <a:avLst/>
          </a:prstGeom>
          <a:noFill/>
          <a:ln w="9525">
            <a:noFill/>
            <a:miter lim="800000"/>
            <a:headEnd/>
            <a:tailEnd/>
          </a:ln>
        </p:spPr>
      </p:pic>
      <p:sp>
        <p:nvSpPr>
          <p:cNvPr id="7" name="object 7"/>
          <p:cNvSpPr txBox="1">
            <a:spLocks noGrp="1"/>
          </p:cNvSpPr>
          <p:nvPr>
            <p:ph type="title"/>
          </p:nvPr>
        </p:nvSpPr>
        <p:spPr>
          <a:xfrm>
            <a:off x="755650" y="385763"/>
            <a:ext cx="2436813" cy="757237"/>
          </a:xfrm>
        </p:spPr>
        <p:txBody>
          <a:bodyPr tIns="13335" rtlCol="0"/>
          <a:lstStyle/>
          <a:p>
            <a:pPr marL="12700" eaLnBrk="1" fontAlgn="auto" hangingPunct="1">
              <a:spcBef>
                <a:spcPts val="105"/>
              </a:spcBef>
              <a:spcAft>
                <a:spcPts val="0"/>
              </a:spcAft>
              <a:defRPr/>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600" y="6473825"/>
            <a:ext cx="228600" cy="190500"/>
          </a:xfrm>
          <a:prstGeom prst="rect">
            <a:avLst/>
          </a:prstGeom>
        </p:spPr>
        <p:txBody>
          <a:bodyPr lIns="0" tIns="6985" rIns="0" bIns="0">
            <a:spAutoFit/>
          </a:bodyPr>
          <a:lstStyle/>
          <a:p>
            <a:pPr marL="38100" fontAlgn="auto">
              <a:spcBef>
                <a:spcPts val="55"/>
              </a:spcBef>
              <a:spcAft>
                <a:spcPts val="0"/>
              </a:spcAft>
              <a:defRPr/>
            </a:pPr>
            <a:fld id="{DB28B748-A02A-4719-B219-B44891625897}" type="slidenum">
              <a:rPr sz="1100" spc="10" dirty="0">
                <a:solidFill>
                  <a:srgbClr val="2D936B"/>
                </a:solidFill>
                <a:latin typeface="Trebuchet MS"/>
                <a:cs typeface="Trebuchet MS"/>
              </a:rPr>
              <a:pPr marL="38100" fontAlgn="auto">
                <a:spcBef>
                  <a:spcPts val="55"/>
                </a:spcBef>
                <a:spcAft>
                  <a:spcPts val="0"/>
                </a:spcAft>
                <a:defRPr/>
              </a:pPr>
              <a:t>11</a:t>
            </a:fld>
            <a:endParaRPr sz="1100">
              <a:latin typeface="Trebuchet MS"/>
              <a:cs typeface="Trebuchet MS"/>
            </a:endParaRPr>
          </a:p>
        </p:txBody>
      </p:sp>
      <p:graphicFrame>
        <p:nvGraphicFramePr>
          <p:cNvPr id="10" name="Chart 9"/>
          <p:cNvGraphicFramePr/>
          <p:nvPr/>
        </p:nvGraphicFramePr>
        <p:xfrm>
          <a:off x="1523968" y="1785926"/>
          <a:ext cx="6429420" cy="37290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conclusion</a:t>
            </a:r>
            <a:endParaRPr lang="en-IN" smtClean="0">
              <a:latin typeface="Times New Roman" pitchFamily="18" charset="0"/>
              <a:cs typeface="Times New Roman" pitchFamily="18" charset="0"/>
            </a:endParaRPr>
          </a:p>
        </p:txBody>
      </p:sp>
      <p:sp>
        <p:nvSpPr>
          <p:cNvPr id="13315" name="Rectangle 1"/>
          <p:cNvSpPr>
            <a:spLocks noChangeArrowheads="1"/>
          </p:cNvSpPr>
          <p:nvPr/>
        </p:nvSpPr>
        <p:spPr bwMode="auto">
          <a:xfrm>
            <a:off x="381000" y="1285875"/>
            <a:ext cx="10287000" cy="5078413"/>
          </a:xfrm>
          <a:prstGeom prst="rect">
            <a:avLst/>
          </a:prstGeom>
          <a:noFill/>
          <a:ln w="9525">
            <a:noFill/>
            <a:miter lim="800000"/>
            <a:headEnd/>
            <a:tailEnd/>
          </a:ln>
        </p:spPr>
        <p:txBody>
          <a:bodyPr anchor="ctr">
            <a:spAutoFit/>
          </a:bodyPr>
          <a:lstStyle/>
          <a:p>
            <a:pPr eaLnBrk="0" hangingPunct="0"/>
            <a:r>
              <a:rPr lang="en-US"/>
              <a:t>1.</a:t>
            </a:r>
            <a:r>
              <a:rPr lang="en-US" b="1"/>
              <a:t>Performance Trends</a:t>
            </a:r>
            <a:r>
              <a:rPr lang="en-US"/>
              <a:t>: </a:t>
            </a:r>
            <a:r>
              <a:rPr lang="en-US">
                <a:solidFill>
                  <a:srgbClr val="00B0F0"/>
                </a:solidFill>
              </a:rPr>
              <a:t>The analysis revealed significant trends in employee performance over the review periods.</a:t>
            </a:r>
          </a:p>
          <a:p>
            <a:pPr eaLnBrk="0" hangingPunct="0"/>
            <a:r>
              <a:rPr lang="en-US"/>
              <a:t>2.</a:t>
            </a:r>
            <a:r>
              <a:rPr lang="en-US" b="1"/>
              <a:t>Top Performers</a:t>
            </a:r>
            <a:r>
              <a:rPr lang="en-US"/>
              <a:t>: </a:t>
            </a:r>
            <a:r>
              <a:rPr lang="en-US">
                <a:solidFill>
                  <a:srgbClr val="00B0F0"/>
                </a:solidFill>
              </a:rPr>
              <a:t>Employees such as [Employee Name(s)] have demonstrated exceptional performance, evidenced.</a:t>
            </a:r>
          </a:p>
          <a:p>
            <a:pPr eaLnBrk="0" hangingPunct="0">
              <a:buFontTx/>
              <a:buAutoNum type="arabicPeriod" startAt="3"/>
            </a:pPr>
            <a:r>
              <a:rPr lang="en-US" b="1"/>
              <a:t>Areas for Improvement</a:t>
            </a:r>
            <a:r>
              <a:rPr lang="en-US">
                <a:solidFill>
                  <a:srgbClr val="00B0F0"/>
                </a:solidFill>
              </a:rPr>
              <a:t>: Several employees, including [Employee Name(s)], have shown performance gaps in areas </a:t>
            </a:r>
          </a:p>
          <a:p>
            <a:pPr eaLnBrk="0" hangingPunct="0">
              <a:buFontTx/>
              <a:buAutoNum type="arabicPeriod" startAt="4"/>
            </a:pPr>
            <a:r>
              <a:rPr lang="en-US" b="1"/>
              <a:t>Training and Development</a:t>
            </a:r>
            <a:r>
              <a:rPr lang="en-US"/>
              <a:t>: </a:t>
            </a:r>
            <a:r>
              <a:rPr lang="en-US">
                <a:solidFill>
                  <a:srgbClr val="00B0F0"/>
                </a:solidFill>
              </a:rPr>
              <a:t>Based on the performance data, it is recommended that targeted training programs be implemented </a:t>
            </a:r>
          </a:p>
          <a:p>
            <a:pPr eaLnBrk="0" hangingPunct="0">
              <a:buFontTx/>
              <a:buAutoNum type="arabicPeriod" startAt="5"/>
            </a:pPr>
            <a:r>
              <a:rPr lang="en-US" b="1"/>
              <a:t>Recognition and Rewards</a:t>
            </a:r>
            <a:r>
              <a:rPr lang="en-US"/>
              <a:t>: </a:t>
            </a:r>
            <a:r>
              <a:rPr lang="en-US">
                <a:solidFill>
                  <a:srgbClr val="00B0F0"/>
                </a:solidFill>
              </a:rPr>
              <a:t>To reinforce positive performance and motivate employees, it is suggested to recognize high performers</a:t>
            </a:r>
          </a:p>
          <a:p>
            <a:pPr eaLnBrk="0" hangingPunct="0">
              <a:buFontTx/>
              <a:buAutoNum type="arabicPeriod" startAt="6"/>
            </a:pPr>
            <a:r>
              <a:rPr lang="en-US" b="1"/>
              <a:t>Future Monitoring</a:t>
            </a:r>
            <a:r>
              <a:rPr lang="en-US">
                <a:solidFill>
                  <a:srgbClr val="00B0F0"/>
                </a:solidFill>
              </a:rPr>
              <a:t>: Ongoing performance monitoring should be conducted using the same Excel metrics to ensure consistency and track improvements. Regular reviews will help in identifying any emerging trends or issues promptly.</a:t>
            </a:r>
          </a:p>
          <a:p>
            <a:pPr eaLnBrk="0" hangingPunct="0"/>
            <a:endParaRPr lang="en-US">
              <a:solidFill>
                <a:srgbClr val="00B0F0"/>
              </a:solidFill>
            </a:endParaRPr>
          </a:p>
          <a:p>
            <a:pPr eaLnBrk="0" hangingPunct="0"/>
            <a:r>
              <a:rPr lang="en-US">
                <a:solidFill>
                  <a:srgbClr val="00B0F0"/>
                </a:solidFill>
              </a:rPr>
              <a:t>       </a:t>
            </a:r>
            <a:r>
              <a:rPr lang="en-US"/>
              <a:t>Overall, the analysis has provided valuable insights into employee performance and highlighted both strengths and areas requiring attention. By implementing the recommended actions, the organization can enhance overall productivity, employee satisfaction, and achieve strategic goals more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object 2"/>
          <p:cNvSpPr>
            <a:spLocks noChangeArrowheads="1"/>
          </p:cNvSpPr>
          <p:nvPr/>
        </p:nvSpPr>
        <p:spPr bwMode="auto">
          <a:xfrm>
            <a:off x="0" y="0"/>
            <a:ext cx="12192000" cy="6858000"/>
          </a:xfrm>
          <a:custGeom>
            <a:avLst/>
            <a:gdLst>
              <a:gd name="T0" fmla="*/ 0 w 12192000"/>
              <a:gd name="T1" fmla="*/ 0 h 6858000"/>
              <a:gd name="T2" fmla="*/ 12192000 w 12192000"/>
              <a:gd name="T3" fmla="*/ 6858000 h 6858000"/>
            </a:gdLst>
            <a:ahLst/>
            <a:cxnLst/>
            <a:rect l="T0" t="T1" r="T2" b="T3"/>
            <a:pathLst>
              <a:path w="12192000" h="6858000">
                <a:moveTo>
                  <a:pt x="12192000" y="0"/>
                </a:moveTo>
                <a:lnTo>
                  <a:pt x="0" y="0"/>
                </a:lnTo>
                <a:lnTo>
                  <a:pt x="0" y="6858000"/>
                </a:lnTo>
                <a:lnTo>
                  <a:pt x="12192000" y="6858000"/>
                </a:lnTo>
                <a:lnTo>
                  <a:pt x="12192000" y="0"/>
                </a:lnTo>
                <a:close/>
              </a:path>
            </a:pathLst>
          </a:custGeom>
          <a:solidFill>
            <a:srgbClr val="F1F1F1"/>
          </a:solidFill>
          <a:ln w="9525">
            <a:noFill/>
            <a:miter lim="800000"/>
            <a:headEnd/>
            <a:tailEnd/>
          </a:ln>
        </p:spPr>
        <p:txBody>
          <a:bodyPr lIns="0" tIns="0" rIns="0" bIns="0"/>
          <a:lstStyle/>
          <a:p>
            <a:endParaRPr lang="en-US">
              <a:latin typeface="Times New Roman" pitchFamily="18" charset="0"/>
              <a:cs typeface="Times New Roman" pitchFamily="18" charset="0"/>
            </a:endParaRPr>
          </a:p>
        </p:txBody>
      </p:sp>
      <p:grpSp>
        <p:nvGrpSpPr>
          <p:cNvPr id="3075" name="object 3"/>
          <p:cNvGrpSpPr>
            <a:grpSpLocks/>
          </p:cNvGrpSpPr>
          <p:nvPr/>
        </p:nvGrpSpPr>
        <p:grpSpPr bwMode="auto">
          <a:xfrm>
            <a:off x="7443788" y="0"/>
            <a:ext cx="4752975" cy="6862763"/>
            <a:chOff x="7443849" y="0"/>
            <a:chExt cx="4752975" cy="6863080"/>
          </a:xfrm>
        </p:grpSpPr>
        <p:sp>
          <p:nvSpPr>
            <p:cNvPr id="3086" name="object 4"/>
            <p:cNvSpPr>
              <a:spLocks noChangeArrowheads="1"/>
            </p:cNvSpPr>
            <p:nvPr/>
          </p:nvSpPr>
          <p:spPr bwMode="auto">
            <a:xfrm>
              <a:off x="9377426" y="4825"/>
              <a:ext cx="1218565" cy="6853555"/>
            </a:xfrm>
            <a:custGeom>
              <a:avLst/>
              <a:gdLst>
                <a:gd name="T0" fmla="*/ 0 w 1218565"/>
                <a:gd name="T1" fmla="*/ 0 h 6853555"/>
                <a:gd name="T2" fmla="*/ 1218565 w 1218565"/>
                <a:gd name="T3" fmla="*/ 6853555 h 6853555"/>
              </a:gdLst>
              <a:ahLst/>
              <a:cxnLst/>
              <a:rect l="T0" t="T1" r="T2" b="T3"/>
              <a:pathLst>
                <a:path w="1218565" h="6853555">
                  <a:moveTo>
                    <a:pt x="0" y="0"/>
                  </a:moveTo>
                  <a:lnTo>
                    <a:pt x="1218352" y="6853171"/>
                  </a:lnTo>
                </a:path>
              </a:pathLst>
            </a:custGeom>
            <a:noFill/>
            <a:ln w="9525">
              <a:solidFill>
                <a:srgbClr val="5FCAEE"/>
              </a:solidFill>
              <a:miter lim="800000"/>
              <a:headEnd/>
              <a:tailEnd/>
            </a:ln>
          </p:spPr>
          <p:txBody>
            <a:bodyPr lIns="0" tIns="0" rIns="0" bIns="0"/>
            <a:lstStyle/>
            <a:p>
              <a:endParaRPr lang="en-US">
                <a:latin typeface="Calibri" pitchFamily="34" charset="0"/>
              </a:endParaRPr>
            </a:p>
          </p:txBody>
        </p:sp>
        <p:sp>
          <p:nvSpPr>
            <p:cNvPr id="3087" name="object 5"/>
            <p:cNvSpPr>
              <a:spLocks noChangeArrowheads="1"/>
            </p:cNvSpPr>
            <p:nvPr/>
          </p:nvSpPr>
          <p:spPr bwMode="auto">
            <a:xfrm>
              <a:off x="7448612" y="3694896"/>
              <a:ext cx="4743450" cy="3163570"/>
            </a:xfrm>
            <a:custGeom>
              <a:avLst/>
              <a:gdLst>
                <a:gd name="T0" fmla="*/ 0 w 4743450"/>
                <a:gd name="T1" fmla="*/ 0 h 3163570"/>
                <a:gd name="T2" fmla="*/ 4743450 w 4743450"/>
                <a:gd name="T3" fmla="*/ 3163570 h 3163570"/>
              </a:gdLst>
              <a:ahLst/>
              <a:cxnLst/>
              <a:rect l="T0" t="T1" r="T2" b="T3"/>
              <a:pathLst>
                <a:path w="4743450" h="3163570">
                  <a:moveTo>
                    <a:pt x="4743387" y="0"/>
                  </a:moveTo>
                  <a:lnTo>
                    <a:pt x="0" y="3163101"/>
                  </a:lnTo>
                </a:path>
              </a:pathLst>
            </a:custGeom>
            <a:noFill/>
            <a:ln w="9525">
              <a:solidFill>
                <a:srgbClr val="5FCAEE"/>
              </a:solidFill>
              <a:miter lim="800000"/>
              <a:headEnd/>
              <a:tailEnd/>
            </a:ln>
          </p:spPr>
          <p:txBody>
            <a:bodyPr lIns="0" tIns="0" rIns="0" bIns="0"/>
            <a:lstStyle/>
            <a:p>
              <a:endParaRPr lang="en-US">
                <a:latin typeface="Calibri" pitchFamily="34" charset="0"/>
              </a:endParaRPr>
            </a:p>
          </p:txBody>
        </p:sp>
        <p:sp>
          <p:nvSpPr>
            <p:cNvPr id="3088" name="object 6"/>
            <p:cNvSpPr>
              <a:spLocks noChangeArrowheads="1"/>
            </p:cNvSpPr>
            <p:nvPr/>
          </p:nvSpPr>
          <p:spPr bwMode="auto">
            <a:xfrm>
              <a:off x="9182100" y="0"/>
              <a:ext cx="3009900" cy="6858000"/>
            </a:xfrm>
            <a:custGeom>
              <a:avLst/>
              <a:gdLst>
                <a:gd name="T0" fmla="*/ 0 w 3009900"/>
                <a:gd name="T1" fmla="*/ 0 h 6858000"/>
                <a:gd name="T2" fmla="*/ 3009900 w 3009900"/>
                <a:gd name="T3" fmla="*/ 6858000 h 6858000"/>
              </a:gdLst>
              <a:ahLst/>
              <a:cxnLst/>
              <a:rect l="T0" t="T1" r="T2" b="T3"/>
              <a:pathLst>
                <a:path w="3009900" h="6858000">
                  <a:moveTo>
                    <a:pt x="3009899" y="0"/>
                  </a:moveTo>
                  <a:lnTo>
                    <a:pt x="2044399" y="0"/>
                  </a:lnTo>
                  <a:lnTo>
                    <a:pt x="0" y="6857996"/>
                  </a:lnTo>
                  <a:lnTo>
                    <a:pt x="3009899" y="6857996"/>
                  </a:lnTo>
                  <a:lnTo>
                    <a:pt x="3009899" y="0"/>
                  </a:lnTo>
                  <a:close/>
                </a:path>
              </a:pathLst>
            </a:custGeom>
            <a:solidFill>
              <a:srgbClr val="5FCAEE">
                <a:alpha val="36078"/>
              </a:srgbClr>
            </a:solidFill>
            <a:ln w="9525">
              <a:noFill/>
              <a:miter lim="800000"/>
              <a:headEnd/>
              <a:tailEnd/>
            </a:ln>
          </p:spPr>
          <p:txBody>
            <a:bodyPr lIns="0" tIns="0" rIns="0" bIns="0"/>
            <a:lstStyle/>
            <a:p>
              <a:endParaRPr lang="en-US">
                <a:latin typeface="Calibri" pitchFamily="34" charset="0"/>
              </a:endParaRPr>
            </a:p>
          </p:txBody>
        </p:sp>
        <p:sp>
          <p:nvSpPr>
            <p:cNvPr id="3089" name="object 7"/>
            <p:cNvSpPr>
              <a:spLocks noChangeArrowheads="1"/>
            </p:cNvSpPr>
            <p:nvPr/>
          </p:nvSpPr>
          <p:spPr bwMode="auto">
            <a:xfrm>
              <a:off x="9602878" y="0"/>
              <a:ext cx="2589530" cy="6858000"/>
            </a:xfrm>
            <a:custGeom>
              <a:avLst/>
              <a:gdLst>
                <a:gd name="T0" fmla="*/ 0 w 2589529"/>
                <a:gd name="T1" fmla="*/ 0 h 6858000"/>
                <a:gd name="T2" fmla="*/ 2589529 w 2589529"/>
                <a:gd name="T3" fmla="*/ 6858000 h 6858000"/>
              </a:gdLst>
              <a:ahLst/>
              <a:cxnLst/>
              <a:rect l="T0" t="T1" r="T2" b="T3"/>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9525">
              <a:noFill/>
              <a:miter lim="800000"/>
              <a:headEnd/>
              <a:tailEnd/>
            </a:ln>
          </p:spPr>
          <p:txBody>
            <a:bodyPr lIns="0" tIns="0" rIns="0" bIns="0"/>
            <a:lstStyle/>
            <a:p>
              <a:endParaRPr lang="en-US">
                <a:latin typeface="Calibri" pitchFamily="34" charset="0"/>
              </a:endParaRPr>
            </a:p>
          </p:txBody>
        </p:sp>
        <p:sp>
          <p:nvSpPr>
            <p:cNvPr id="3090" name="object 8"/>
            <p:cNvSpPr>
              <a:spLocks noChangeArrowheads="1"/>
            </p:cNvSpPr>
            <p:nvPr/>
          </p:nvSpPr>
          <p:spPr bwMode="auto">
            <a:xfrm>
              <a:off x="8934450" y="3048000"/>
              <a:ext cx="3257550" cy="3810000"/>
            </a:xfrm>
            <a:custGeom>
              <a:avLst/>
              <a:gdLst>
                <a:gd name="T0" fmla="*/ 0 w 3257550"/>
                <a:gd name="T1" fmla="*/ 0 h 3810000"/>
                <a:gd name="T2" fmla="*/ 3257550 w 3257550"/>
                <a:gd name="T3" fmla="*/ 3810000 h 3810000"/>
              </a:gdLst>
              <a:ahLst/>
              <a:cxnLst/>
              <a:rect l="T0" t="T1" r="T2" b="T3"/>
              <a:pathLst>
                <a:path w="3257550" h="3810000">
                  <a:moveTo>
                    <a:pt x="3257550" y="0"/>
                  </a:moveTo>
                  <a:lnTo>
                    <a:pt x="0" y="3810000"/>
                  </a:lnTo>
                  <a:lnTo>
                    <a:pt x="3257550" y="3810000"/>
                  </a:lnTo>
                  <a:lnTo>
                    <a:pt x="3257550" y="0"/>
                  </a:lnTo>
                  <a:close/>
                </a:path>
              </a:pathLst>
            </a:custGeom>
            <a:solidFill>
              <a:srgbClr val="17AFE3">
                <a:alpha val="65881"/>
              </a:srgbClr>
            </a:solidFill>
            <a:ln w="9525">
              <a:noFill/>
              <a:miter lim="800000"/>
              <a:headEnd/>
              <a:tailEnd/>
            </a:ln>
          </p:spPr>
          <p:txBody>
            <a:bodyPr lIns="0" tIns="0" rIns="0" bIns="0"/>
            <a:lstStyle/>
            <a:p>
              <a:endParaRPr lang="en-US">
                <a:latin typeface="Calibri" pitchFamily="34" charset="0"/>
              </a:endParaRPr>
            </a:p>
          </p:txBody>
        </p:sp>
        <p:sp>
          <p:nvSpPr>
            <p:cNvPr id="3091" name="object 9"/>
            <p:cNvSpPr>
              <a:spLocks noChangeArrowheads="1"/>
            </p:cNvSpPr>
            <p:nvPr/>
          </p:nvSpPr>
          <p:spPr bwMode="auto">
            <a:xfrm>
              <a:off x="9337930" y="0"/>
              <a:ext cx="2854325" cy="6858000"/>
            </a:xfrm>
            <a:custGeom>
              <a:avLst/>
              <a:gdLst>
                <a:gd name="T0" fmla="*/ 0 w 2854325"/>
                <a:gd name="T1" fmla="*/ 0 h 6858000"/>
                <a:gd name="T2" fmla="*/ 2854325 w 2854325"/>
                <a:gd name="T3" fmla="*/ 6858000 h 6858000"/>
              </a:gdLst>
              <a:ahLst/>
              <a:cxnLst/>
              <a:rect l="T0" t="T1" r="T2" b="T3"/>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a:ln w="9525">
              <a:noFill/>
              <a:miter lim="800000"/>
              <a:headEnd/>
              <a:tailEnd/>
            </a:ln>
          </p:spPr>
          <p:txBody>
            <a:bodyPr lIns="0" tIns="0" rIns="0" bIns="0"/>
            <a:lstStyle/>
            <a:p>
              <a:endParaRPr lang="en-US">
                <a:latin typeface="Calibri" pitchFamily="34" charset="0"/>
              </a:endParaRPr>
            </a:p>
          </p:txBody>
        </p:sp>
        <p:sp>
          <p:nvSpPr>
            <p:cNvPr id="3092" name="object 10"/>
            <p:cNvSpPr>
              <a:spLocks noChangeArrowheads="1"/>
            </p:cNvSpPr>
            <p:nvPr/>
          </p:nvSpPr>
          <p:spPr bwMode="auto">
            <a:xfrm>
              <a:off x="10896600" y="0"/>
              <a:ext cx="1295400" cy="6858000"/>
            </a:xfrm>
            <a:custGeom>
              <a:avLst/>
              <a:gdLst>
                <a:gd name="T0" fmla="*/ 0 w 1295400"/>
                <a:gd name="T1" fmla="*/ 0 h 6858000"/>
                <a:gd name="T2" fmla="*/ 1295400 w 1295400"/>
                <a:gd name="T3" fmla="*/ 6858000 h 6858000"/>
              </a:gdLst>
              <a:ahLst/>
              <a:cxnLst/>
              <a:rect l="T0" t="T1" r="T2" b="T3"/>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a:ln w="9525">
              <a:noFill/>
              <a:miter lim="800000"/>
              <a:headEnd/>
              <a:tailEnd/>
            </a:ln>
          </p:spPr>
          <p:txBody>
            <a:bodyPr lIns="0" tIns="0" rIns="0" bIns="0"/>
            <a:lstStyle/>
            <a:p>
              <a:endParaRPr lang="en-US">
                <a:latin typeface="Calibri" pitchFamily="34" charset="0"/>
              </a:endParaRPr>
            </a:p>
          </p:txBody>
        </p:sp>
        <p:sp>
          <p:nvSpPr>
            <p:cNvPr id="3093" name="object 11"/>
            <p:cNvSpPr>
              <a:spLocks noChangeArrowheads="1"/>
            </p:cNvSpPr>
            <p:nvPr/>
          </p:nvSpPr>
          <p:spPr bwMode="auto">
            <a:xfrm>
              <a:off x="10936247" y="0"/>
              <a:ext cx="1256030" cy="6858000"/>
            </a:xfrm>
            <a:custGeom>
              <a:avLst/>
              <a:gdLst>
                <a:gd name="T0" fmla="*/ 0 w 1256029"/>
                <a:gd name="T1" fmla="*/ 0 h 6858000"/>
                <a:gd name="T2" fmla="*/ 1256029 w 1256029"/>
                <a:gd name="T3" fmla="*/ 6858000 h 6858000"/>
              </a:gdLst>
              <a:ahLst/>
              <a:cxnLst/>
              <a:rect l="T0" t="T1" r="T2" b="T3"/>
              <a:pathLst>
                <a:path w="1256029" h="6858000">
                  <a:moveTo>
                    <a:pt x="1255752" y="0"/>
                  </a:moveTo>
                  <a:lnTo>
                    <a:pt x="0" y="0"/>
                  </a:lnTo>
                  <a:lnTo>
                    <a:pt x="1114527" y="6857996"/>
                  </a:lnTo>
                  <a:lnTo>
                    <a:pt x="1255752" y="6857996"/>
                  </a:lnTo>
                  <a:lnTo>
                    <a:pt x="1255752" y="0"/>
                  </a:lnTo>
                  <a:close/>
                </a:path>
              </a:pathLst>
            </a:custGeom>
            <a:solidFill>
              <a:srgbClr val="226192">
                <a:alpha val="79999"/>
              </a:srgbClr>
            </a:solidFill>
            <a:ln w="9525">
              <a:noFill/>
              <a:miter lim="800000"/>
              <a:headEnd/>
              <a:tailEnd/>
            </a:ln>
          </p:spPr>
          <p:txBody>
            <a:bodyPr lIns="0" tIns="0" rIns="0" bIns="0"/>
            <a:lstStyle/>
            <a:p>
              <a:endParaRPr lang="en-US">
                <a:latin typeface="Calibri" pitchFamily="34" charset="0"/>
              </a:endParaRPr>
            </a:p>
          </p:txBody>
        </p:sp>
        <p:sp>
          <p:nvSpPr>
            <p:cNvPr id="3094" name="object 12"/>
            <p:cNvSpPr>
              <a:spLocks noChangeArrowheads="1"/>
            </p:cNvSpPr>
            <p:nvPr/>
          </p:nvSpPr>
          <p:spPr bwMode="auto">
            <a:xfrm>
              <a:off x="10372725" y="3590925"/>
              <a:ext cx="1819275" cy="3267075"/>
            </a:xfrm>
            <a:custGeom>
              <a:avLst/>
              <a:gdLst>
                <a:gd name="T0" fmla="*/ 0 w 1819275"/>
                <a:gd name="T1" fmla="*/ 0 h 3267075"/>
                <a:gd name="T2" fmla="*/ 1819275 w 1819275"/>
                <a:gd name="T3" fmla="*/ 3267075 h 3267075"/>
              </a:gdLst>
              <a:ahLst/>
              <a:cxnLst/>
              <a:rect l="T0" t="T1" r="T2" b="T3"/>
              <a:pathLst>
                <a:path w="1819275" h="3267075">
                  <a:moveTo>
                    <a:pt x="1819275" y="0"/>
                  </a:moveTo>
                  <a:lnTo>
                    <a:pt x="0" y="3267075"/>
                  </a:lnTo>
                  <a:lnTo>
                    <a:pt x="1819275" y="3267075"/>
                  </a:lnTo>
                  <a:lnTo>
                    <a:pt x="1819275" y="0"/>
                  </a:lnTo>
                  <a:close/>
                </a:path>
              </a:pathLst>
            </a:custGeom>
            <a:solidFill>
              <a:srgbClr val="17AFE3">
                <a:alpha val="65881"/>
              </a:srgbClr>
            </a:solidFill>
            <a:ln w="9525">
              <a:noFill/>
              <a:miter lim="800000"/>
              <a:headEnd/>
              <a:tailEnd/>
            </a:ln>
          </p:spPr>
          <p:txBody>
            <a:bodyPr lIns="0" tIns="0" rIns="0" bIns="0"/>
            <a:lstStyle/>
            <a:p>
              <a:endParaRPr lang="en-US">
                <a:latin typeface="Calibri" pitchFamily="34" charset="0"/>
              </a:endParaRPr>
            </a:p>
          </p:txBody>
        </p:sp>
      </p:grpSp>
      <p:sp>
        <p:nvSpPr>
          <p:cNvPr id="3076" name="object 13"/>
          <p:cNvSpPr>
            <a:spLocks noChangeArrowheads="1"/>
          </p:cNvSpPr>
          <p:nvPr/>
        </p:nvSpPr>
        <p:spPr bwMode="auto">
          <a:xfrm>
            <a:off x="0" y="4010025"/>
            <a:ext cx="447675" cy="2847975"/>
          </a:xfrm>
          <a:custGeom>
            <a:avLst/>
            <a:gdLst>
              <a:gd name="T0" fmla="*/ 0 w 447675"/>
              <a:gd name="T1" fmla="*/ 0 h 2847975"/>
              <a:gd name="T2" fmla="*/ 447675 w 447675"/>
              <a:gd name="T3" fmla="*/ 2847975 h 2847975"/>
            </a:gdLst>
            <a:ahLst/>
            <a:cxnLst/>
            <a:rect l="T0" t="T1" r="T2" b="T3"/>
            <a:pathLst>
              <a:path w="447675" h="2847975">
                <a:moveTo>
                  <a:pt x="0" y="0"/>
                </a:moveTo>
                <a:lnTo>
                  <a:pt x="0" y="2847975"/>
                </a:lnTo>
                <a:lnTo>
                  <a:pt x="447675" y="2847975"/>
                </a:lnTo>
                <a:lnTo>
                  <a:pt x="0" y="0"/>
                </a:lnTo>
                <a:close/>
              </a:path>
            </a:pathLst>
          </a:custGeom>
          <a:solidFill>
            <a:srgbClr val="5FCAEE">
              <a:alpha val="70195"/>
            </a:srgbClr>
          </a:solidFill>
          <a:ln w="9525">
            <a:noFill/>
            <a:miter lim="800000"/>
            <a:headEnd/>
            <a:tailEnd/>
          </a:ln>
        </p:spPr>
        <p:txBody>
          <a:bodyPr lIns="0" tIns="0" rIns="0" bIns="0"/>
          <a:lstStyle/>
          <a:p>
            <a:endParaRPr lang="en-US">
              <a:latin typeface="Calibri" pitchFamily="34" charset="0"/>
            </a:endParaRPr>
          </a:p>
        </p:txBody>
      </p:sp>
      <p:sp>
        <p:nvSpPr>
          <p:cNvPr id="3077" name="object 14"/>
          <p:cNvSpPr>
            <a:spLocks noChangeArrowheads="1"/>
          </p:cNvSpPr>
          <p:nvPr/>
        </p:nvSpPr>
        <p:spPr bwMode="auto">
          <a:xfrm>
            <a:off x="9353550" y="5362575"/>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3078" name="object 15"/>
          <p:cNvSpPr>
            <a:spLocks noChangeArrowheads="1"/>
          </p:cNvSpPr>
          <p:nvPr/>
        </p:nvSpPr>
        <p:spPr bwMode="auto">
          <a:xfrm>
            <a:off x="6696075" y="1695450"/>
            <a:ext cx="314325" cy="323850"/>
          </a:xfrm>
          <a:custGeom>
            <a:avLst/>
            <a:gdLst>
              <a:gd name="T0" fmla="*/ 0 w 314325"/>
              <a:gd name="T1" fmla="*/ 0 h 323850"/>
              <a:gd name="T2" fmla="*/ 314325 w 314325"/>
              <a:gd name="T3" fmla="*/ 323850 h 323850"/>
            </a:gdLst>
            <a:ahLst/>
            <a:cxnLst/>
            <a:rect l="T0" t="T1" r="T2" b="T3"/>
            <a:pathLst>
              <a:path w="314325" h="323850">
                <a:moveTo>
                  <a:pt x="314325" y="0"/>
                </a:moveTo>
                <a:lnTo>
                  <a:pt x="0" y="0"/>
                </a:lnTo>
                <a:lnTo>
                  <a:pt x="0" y="323850"/>
                </a:lnTo>
                <a:lnTo>
                  <a:pt x="314325" y="323850"/>
                </a:lnTo>
                <a:lnTo>
                  <a:pt x="314325"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sp>
        <p:nvSpPr>
          <p:cNvPr id="3079" name="object 16"/>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sp>
        <p:nvSpPr>
          <p:cNvPr id="17" name="object 17"/>
          <p:cNvSpPr txBox="1">
            <a:spLocks noGrp="1"/>
          </p:cNvSpPr>
          <p:nvPr>
            <p:ph type="title"/>
          </p:nvPr>
        </p:nvSpPr>
        <p:spPr>
          <a:xfrm>
            <a:off x="739775" y="830263"/>
            <a:ext cx="3910013" cy="677862"/>
          </a:xfrm>
        </p:spPr>
        <p:txBody>
          <a:bodyPr tIns="16510" rtlCol="0"/>
          <a:lstStyle/>
          <a:p>
            <a:pPr marL="12700" eaLnBrk="1" fontAlgn="auto" hangingPunct="1">
              <a:spcBef>
                <a:spcPts val="130"/>
              </a:spcBef>
              <a:spcAft>
                <a:spcPts val="0"/>
              </a:spcAft>
              <a:defRPr/>
            </a:pPr>
            <a:r>
              <a:rPr sz="4250" spc="5" dirty="0"/>
              <a:t>PROJECT</a:t>
            </a:r>
            <a:r>
              <a:rPr sz="4250" spc="-85" dirty="0"/>
              <a:t> </a:t>
            </a:r>
            <a:r>
              <a:rPr sz="4250" spc="25" dirty="0"/>
              <a:t>TITLE</a:t>
            </a:r>
            <a:endParaRPr sz="4250"/>
          </a:p>
        </p:txBody>
      </p:sp>
      <p:grpSp>
        <p:nvGrpSpPr>
          <p:cNvPr id="3081" name="object 18"/>
          <p:cNvGrpSpPr>
            <a:grpSpLocks/>
          </p:cNvGrpSpPr>
          <p:nvPr/>
        </p:nvGrpSpPr>
        <p:grpSpPr bwMode="auto">
          <a:xfrm>
            <a:off x="466725" y="6410325"/>
            <a:ext cx="3705225" cy="295275"/>
            <a:chOff x="466725" y="6410325"/>
            <a:chExt cx="3705225" cy="295275"/>
          </a:xfrm>
        </p:grpSpPr>
        <p:pic>
          <p:nvPicPr>
            <p:cNvPr id="3084" name="object 19"/>
            <p:cNvPicPr>
              <a:picLocks noChangeAspect="1" noChangeArrowheads="1"/>
            </p:cNvPicPr>
            <p:nvPr/>
          </p:nvPicPr>
          <p:blipFill>
            <a:blip r:embed="rId2"/>
            <a:srcRect/>
            <a:stretch>
              <a:fillRect/>
            </a:stretch>
          </p:blipFill>
          <p:spPr bwMode="auto">
            <a:xfrm>
              <a:off x="676275" y="6467475"/>
              <a:ext cx="2143125" cy="200025"/>
            </a:xfrm>
            <a:prstGeom prst="rect">
              <a:avLst/>
            </a:prstGeom>
            <a:noFill/>
            <a:ln w="9525">
              <a:noFill/>
              <a:miter lim="800000"/>
              <a:headEnd/>
              <a:tailEnd/>
            </a:ln>
          </p:spPr>
        </p:pic>
        <p:pic>
          <p:nvPicPr>
            <p:cNvPr id="3085" name="object 20"/>
            <p:cNvPicPr>
              <a:picLocks noChangeAspect="1" noChangeArrowheads="1"/>
            </p:cNvPicPr>
            <p:nvPr/>
          </p:nvPicPr>
          <p:blipFill>
            <a:blip r:embed="rId3"/>
            <a:srcRect/>
            <a:stretch>
              <a:fillRect/>
            </a:stretch>
          </p:blipFill>
          <p:spPr bwMode="auto">
            <a:xfrm>
              <a:off x="466725" y="6410325"/>
              <a:ext cx="3705225" cy="295275"/>
            </a:xfrm>
            <a:prstGeom prst="rect">
              <a:avLst/>
            </a:prstGeom>
            <a:noFill/>
            <a:ln w="9525">
              <a:noFill/>
              <a:miter lim="800000"/>
              <a:headEnd/>
              <a:tailEnd/>
            </a:ln>
          </p:spPr>
        </p:pic>
      </p:grpSp>
      <p:sp>
        <p:nvSpPr>
          <p:cNvPr id="22" name="object 22"/>
          <p:cNvSpPr>
            <a:spLocks noGrp="1"/>
          </p:cNvSpPr>
          <p:nvPr>
            <p:ph type="sldNum" sz="quarter" idx="12"/>
          </p:nvPr>
        </p:nvSpPr>
        <p:spPr/>
        <p:txBody>
          <a:bodyPr tIns="6985" rtlCol="0"/>
          <a:lstStyle/>
          <a:p>
            <a:pPr marL="38100" fontAlgn="auto">
              <a:spcBef>
                <a:spcPts val="55"/>
              </a:spcBef>
              <a:spcAft>
                <a:spcPts val="0"/>
              </a:spcAft>
              <a:defRPr/>
            </a:pPr>
            <a:fld id="{3C4649B4-A144-41F3-8937-FE1F4594A921}" type="slidenum">
              <a:rPr spc="10" dirty="0">
                <a:latin typeface="Trebuchet MS"/>
                <a:ea typeface="+mn-ea"/>
                <a:cs typeface="Trebuchet MS"/>
              </a:rPr>
              <a:pPr marL="38100" fontAlgn="auto">
                <a:spcBef>
                  <a:spcPts val="55"/>
                </a:spcBef>
                <a:spcAft>
                  <a:spcPts val="0"/>
                </a:spcAft>
                <a:defRPr/>
              </a:pPr>
              <a:t>2</a:t>
            </a:fld>
            <a:endParaRPr spc="10" dirty="0">
              <a:latin typeface="Trebuchet MS"/>
              <a:ea typeface="+mn-ea"/>
              <a:cs typeface="Trebuchet MS"/>
            </a:endParaRPr>
          </a:p>
        </p:txBody>
      </p:sp>
      <p:sp>
        <p:nvSpPr>
          <p:cNvPr id="3083" name="TextBox 22"/>
          <p:cNvSpPr txBox="1">
            <a:spLocks noChangeArrowheads="1"/>
          </p:cNvSpPr>
          <p:nvPr/>
        </p:nvSpPr>
        <p:spPr bwMode="auto">
          <a:xfrm>
            <a:off x="1217613" y="2122488"/>
            <a:ext cx="8593137" cy="1447800"/>
          </a:xfrm>
          <a:prstGeom prst="rect">
            <a:avLst/>
          </a:prstGeom>
          <a:noFill/>
          <a:ln w="9525">
            <a:noFill/>
            <a:miter lim="800000"/>
            <a:headEnd/>
            <a:tailEnd/>
          </a:ln>
        </p:spPr>
        <p:txBody>
          <a:bodyPr>
            <a:spAutoFit/>
          </a:bodyPr>
          <a:lstStyle/>
          <a:p>
            <a:r>
              <a:rPr lang="en-US" sz="4400" b="1">
                <a:solidFill>
                  <a:srgbClr val="0F0F0F"/>
                </a:solidFill>
                <a:latin typeface="Times New Roman" pitchFamily="18" charset="0"/>
                <a:cs typeface="Times New Roman" pitchFamily="18" charset="0"/>
              </a:rPr>
              <a:t>Employee Performance Analysis using Excel</a:t>
            </a:r>
            <a:endParaRPr lang="en-IN" sz="280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object 2"/>
          <p:cNvSpPr>
            <a:spLocks noChangeArrowheads="1"/>
          </p:cNvSpPr>
          <p:nvPr/>
        </p:nvSpPr>
        <p:spPr bwMode="auto">
          <a:xfrm>
            <a:off x="-76200" y="28575"/>
            <a:ext cx="12480925" cy="6858000"/>
          </a:xfrm>
          <a:custGeom>
            <a:avLst/>
            <a:gdLst>
              <a:gd name="T0" fmla="*/ 0 w 12192000"/>
              <a:gd name="T1" fmla="*/ 0 h 6858000"/>
              <a:gd name="T2" fmla="*/ 12192000 w 12192000"/>
              <a:gd name="T3" fmla="*/ 6858000 h 6858000"/>
            </a:gdLst>
            <a:ahLst/>
            <a:cxnLst/>
            <a:rect l="T0" t="T1" r="T2" b="T3"/>
            <a:pathLst>
              <a:path w="12192000" h="6858000">
                <a:moveTo>
                  <a:pt x="12192000" y="0"/>
                </a:moveTo>
                <a:lnTo>
                  <a:pt x="0" y="0"/>
                </a:lnTo>
                <a:lnTo>
                  <a:pt x="0" y="6858000"/>
                </a:lnTo>
                <a:lnTo>
                  <a:pt x="12192000" y="6858000"/>
                </a:lnTo>
                <a:lnTo>
                  <a:pt x="12192000" y="0"/>
                </a:lnTo>
                <a:close/>
              </a:path>
            </a:pathLst>
          </a:custGeom>
          <a:solidFill>
            <a:srgbClr val="F1F1F1"/>
          </a:solidFill>
          <a:ln w="9525">
            <a:noFill/>
            <a:miter lim="800000"/>
            <a:headEnd/>
            <a:tailEnd/>
          </a:ln>
        </p:spPr>
        <p:txBody>
          <a:bodyPr lIns="0" tIns="0" rIns="0" bIns="0"/>
          <a:lstStyle/>
          <a:p>
            <a:endParaRPr lang="en-US">
              <a:latin typeface="Calibri" pitchFamily="34" charset="0"/>
            </a:endParaRPr>
          </a:p>
        </p:txBody>
      </p:sp>
      <p:grpSp>
        <p:nvGrpSpPr>
          <p:cNvPr id="4099" name="object 3"/>
          <p:cNvGrpSpPr>
            <a:grpSpLocks/>
          </p:cNvGrpSpPr>
          <p:nvPr/>
        </p:nvGrpSpPr>
        <p:grpSpPr bwMode="auto">
          <a:xfrm>
            <a:off x="7443788" y="0"/>
            <a:ext cx="4752975" cy="6862763"/>
            <a:chOff x="7443849" y="0"/>
            <a:chExt cx="4752975" cy="6863080"/>
          </a:xfrm>
        </p:grpSpPr>
        <p:sp>
          <p:nvSpPr>
            <p:cNvPr id="4111" name="object 4"/>
            <p:cNvSpPr>
              <a:spLocks noChangeArrowheads="1"/>
            </p:cNvSpPr>
            <p:nvPr/>
          </p:nvSpPr>
          <p:spPr bwMode="auto">
            <a:xfrm>
              <a:off x="9377426" y="4825"/>
              <a:ext cx="1218565" cy="6853555"/>
            </a:xfrm>
            <a:custGeom>
              <a:avLst/>
              <a:gdLst>
                <a:gd name="T0" fmla="*/ 0 w 1218565"/>
                <a:gd name="T1" fmla="*/ 0 h 6853555"/>
                <a:gd name="T2" fmla="*/ 1218565 w 1218565"/>
                <a:gd name="T3" fmla="*/ 6853555 h 6853555"/>
              </a:gdLst>
              <a:ahLst/>
              <a:cxnLst/>
              <a:rect l="T0" t="T1" r="T2" b="T3"/>
              <a:pathLst>
                <a:path w="1218565" h="6853555">
                  <a:moveTo>
                    <a:pt x="0" y="0"/>
                  </a:moveTo>
                  <a:lnTo>
                    <a:pt x="1218352" y="6853171"/>
                  </a:lnTo>
                </a:path>
              </a:pathLst>
            </a:custGeom>
            <a:noFill/>
            <a:ln w="9525">
              <a:solidFill>
                <a:srgbClr val="5FCAEE"/>
              </a:solidFill>
              <a:miter lim="800000"/>
              <a:headEnd/>
              <a:tailEnd/>
            </a:ln>
          </p:spPr>
          <p:txBody>
            <a:bodyPr lIns="0" tIns="0" rIns="0" bIns="0"/>
            <a:lstStyle/>
            <a:p>
              <a:endParaRPr lang="en-US">
                <a:latin typeface="Calibri" pitchFamily="34" charset="0"/>
              </a:endParaRPr>
            </a:p>
          </p:txBody>
        </p:sp>
        <p:sp>
          <p:nvSpPr>
            <p:cNvPr id="4112" name="object 5"/>
            <p:cNvSpPr>
              <a:spLocks noChangeArrowheads="1"/>
            </p:cNvSpPr>
            <p:nvPr/>
          </p:nvSpPr>
          <p:spPr bwMode="auto">
            <a:xfrm>
              <a:off x="7448612" y="3694896"/>
              <a:ext cx="4743450" cy="3163570"/>
            </a:xfrm>
            <a:custGeom>
              <a:avLst/>
              <a:gdLst>
                <a:gd name="T0" fmla="*/ 0 w 4743450"/>
                <a:gd name="T1" fmla="*/ 0 h 3163570"/>
                <a:gd name="T2" fmla="*/ 4743450 w 4743450"/>
                <a:gd name="T3" fmla="*/ 3163570 h 3163570"/>
              </a:gdLst>
              <a:ahLst/>
              <a:cxnLst/>
              <a:rect l="T0" t="T1" r="T2" b="T3"/>
              <a:pathLst>
                <a:path w="4743450" h="3163570">
                  <a:moveTo>
                    <a:pt x="4743387" y="0"/>
                  </a:moveTo>
                  <a:lnTo>
                    <a:pt x="0" y="3163101"/>
                  </a:lnTo>
                </a:path>
              </a:pathLst>
            </a:custGeom>
            <a:noFill/>
            <a:ln w="9525">
              <a:solidFill>
                <a:srgbClr val="5FCAEE"/>
              </a:solidFill>
              <a:miter lim="800000"/>
              <a:headEnd/>
              <a:tailEnd/>
            </a:ln>
          </p:spPr>
          <p:txBody>
            <a:bodyPr lIns="0" tIns="0" rIns="0" bIns="0"/>
            <a:lstStyle/>
            <a:p>
              <a:endParaRPr lang="en-US">
                <a:latin typeface="Calibri" pitchFamily="34" charset="0"/>
              </a:endParaRPr>
            </a:p>
          </p:txBody>
        </p:sp>
        <p:sp>
          <p:nvSpPr>
            <p:cNvPr id="4113" name="object 6"/>
            <p:cNvSpPr>
              <a:spLocks noChangeArrowheads="1"/>
            </p:cNvSpPr>
            <p:nvPr/>
          </p:nvSpPr>
          <p:spPr bwMode="auto">
            <a:xfrm>
              <a:off x="9182100" y="0"/>
              <a:ext cx="3009900" cy="6858000"/>
            </a:xfrm>
            <a:custGeom>
              <a:avLst/>
              <a:gdLst>
                <a:gd name="T0" fmla="*/ 0 w 3009900"/>
                <a:gd name="T1" fmla="*/ 0 h 6858000"/>
                <a:gd name="T2" fmla="*/ 3009900 w 3009900"/>
                <a:gd name="T3" fmla="*/ 6858000 h 6858000"/>
              </a:gdLst>
              <a:ahLst/>
              <a:cxnLst/>
              <a:rect l="T0" t="T1" r="T2" b="T3"/>
              <a:pathLst>
                <a:path w="3009900" h="6858000">
                  <a:moveTo>
                    <a:pt x="3009899" y="0"/>
                  </a:moveTo>
                  <a:lnTo>
                    <a:pt x="2044399" y="0"/>
                  </a:lnTo>
                  <a:lnTo>
                    <a:pt x="0" y="6857996"/>
                  </a:lnTo>
                  <a:lnTo>
                    <a:pt x="3009899" y="6857996"/>
                  </a:lnTo>
                  <a:lnTo>
                    <a:pt x="3009899" y="0"/>
                  </a:lnTo>
                  <a:close/>
                </a:path>
              </a:pathLst>
            </a:custGeom>
            <a:solidFill>
              <a:srgbClr val="5FCAEE">
                <a:alpha val="36078"/>
              </a:srgbClr>
            </a:solidFill>
            <a:ln w="9525">
              <a:noFill/>
              <a:miter lim="800000"/>
              <a:headEnd/>
              <a:tailEnd/>
            </a:ln>
          </p:spPr>
          <p:txBody>
            <a:bodyPr lIns="0" tIns="0" rIns="0" bIns="0"/>
            <a:lstStyle/>
            <a:p>
              <a:endParaRPr lang="en-US">
                <a:latin typeface="Calibri" pitchFamily="34" charset="0"/>
              </a:endParaRPr>
            </a:p>
          </p:txBody>
        </p:sp>
        <p:sp>
          <p:nvSpPr>
            <p:cNvPr id="4114" name="object 7"/>
            <p:cNvSpPr>
              <a:spLocks noChangeArrowheads="1"/>
            </p:cNvSpPr>
            <p:nvPr/>
          </p:nvSpPr>
          <p:spPr bwMode="auto">
            <a:xfrm>
              <a:off x="9602878" y="0"/>
              <a:ext cx="2589530" cy="6858000"/>
            </a:xfrm>
            <a:custGeom>
              <a:avLst/>
              <a:gdLst>
                <a:gd name="T0" fmla="*/ 0 w 2589529"/>
                <a:gd name="T1" fmla="*/ 0 h 6858000"/>
                <a:gd name="T2" fmla="*/ 2589529 w 2589529"/>
                <a:gd name="T3" fmla="*/ 6858000 h 6858000"/>
              </a:gdLst>
              <a:ahLst/>
              <a:cxnLst/>
              <a:rect l="T0" t="T1" r="T2" b="T3"/>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9525">
              <a:noFill/>
              <a:miter lim="800000"/>
              <a:headEnd/>
              <a:tailEnd/>
            </a:ln>
          </p:spPr>
          <p:txBody>
            <a:bodyPr lIns="0" tIns="0" rIns="0" bIns="0"/>
            <a:lstStyle/>
            <a:p>
              <a:endParaRPr lang="en-US">
                <a:latin typeface="Calibri" pitchFamily="34" charset="0"/>
              </a:endParaRPr>
            </a:p>
          </p:txBody>
        </p:sp>
        <p:sp>
          <p:nvSpPr>
            <p:cNvPr id="4115" name="object 8"/>
            <p:cNvSpPr>
              <a:spLocks noChangeArrowheads="1"/>
            </p:cNvSpPr>
            <p:nvPr/>
          </p:nvSpPr>
          <p:spPr bwMode="auto">
            <a:xfrm>
              <a:off x="8934450" y="3048000"/>
              <a:ext cx="3257550" cy="3810000"/>
            </a:xfrm>
            <a:custGeom>
              <a:avLst/>
              <a:gdLst>
                <a:gd name="T0" fmla="*/ 0 w 3257550"/>
                <a:gd name="T1" fmla="*/ 0 h 3810000"/>
                <a:gd name="T2" fmla="*/ 3257550 w 3257550"/>
                <a:gd name="T3" fmla="*/ 3810000 h 3810000"/>
              </a:gdLst>
              <a:ahLst/>
              <a:cxnLst/>
              <a:rect l="T0" t="T1" r="T2" b="T3"/>
              <a:pathLst>
                <a:path w="3257550" h="3810000">
                  <a:moveTo>
                    <a:pt x="3257550" y="0"/>
                  </a:moveTo>
                  <a:lnTo>
                    <a:pt x="0" y="3810000"/>
                  </a:lnTo>
                  <a:lnTo>
                    <a:pt x="3257550" y="3810000"/>
                  </a:lnTo>
                  <a:lnTo>
                    <a:pt x="3257550" y="0"/>
                  </a:lnTo>
                  <a:close/>
                </a:path>
              </a:pathLst>
            </a:custGeom>
            <a:solidFill>
              <a:srgbClr val="17AFE3">
                <a:alpha val="65881"/>
              </a:srgbClr>
            </a:solidFill>
            <a:ln w="9525">
              <a:noFill/>
              <a:miter lim="800000"/>
              <a:headEnd/>
              <a:tailEnd/>
            </a:ln>
          </p:spPr>
          <p:txBody>
            <a:bodyPr lIns="0" tIns="0" rIns="0" bIns="0"/>
            <a:lstStyle/>
            <a:p>
              <a:endParaRPr lang="en-US">
                <a:latin typeface="Calibri" pitchFamily="34" charset="0"/>
              </a:endParaRPr>
            </a:p>
          </p:txBody>
        </p:sp>
        <p:sp>
          <p:nvSpPr>
            <p:cNvPr id="4116" name="object 9"/>
            <p:cNvSpPr>
              <a:spLocks noChangeArrowheads="1"/>
            </p:cNvSpPr>
            <p:nvPr/>
          </p:nvSpPr>
          <p:spPr bwMode="auto">
            <a:xfrm>
              <a:off x="9337930" y="0"/>
              <a:ext cx="2854325" cy="6858000"/>
            </a:xfrm>
            <a:custGeom>
              <a:avLst/>
              <a:gdLst>
                <a:gd name="T0" fmla="*/ 0 w 2854325"/>
                <a:gd name="T1" fmla="*/ 0 h 6858000"/>
                <a:gd name="T2" fmla="*/ 2854325 w 2854325"/>
                <a:gd name="T3" fmla="*/ 6858000 h 6858000"/>
              </a:gdLst>
              <a:ahLst/>
              <a:cxnLst/>
              <a:rect l="T0" t="T1" r="T2" b="T3"/>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a:ln w="9525">
              <a:noFill/>
              <a:miter lim="800000"/>
              <a:headEnd/>
              <a:tailEnd/>
            </a:ln>
          </p:spPr>
          <p:txBody>
            <a:bodyPr lIns="0" tIns="0" rIns="0" bIns="0"/>
            <a:lstStyle/>
            <a:p>
              <a:endParaRPr lang="en-US">
                <a:latin typeface="Calibri" pitchFamily="34" charset="0"/>
              </a:endParaRPr>
            </a:p>
          </p:txBody>
        </p:sp>
        <p:sp>
          <p:nvSpPr>
            <p:cNvPr id="4117" name="object 10"/>
            <p:cNvSpPr>
              <a:spLocks noChangeArrowheads="1"/>
            </p:cNvSpPr>
            <p:nvPr/>
          </p:nvSpPr>
          <p:spPr bwMode="auto">
            <a:xfrm>
              <a:off x="10896600" y="0"/>
              <a:ext cx="1295400" cy="6858000"/>
            </a:xfrm>
            <a:custGeom>
              <a:avLst/>
              <a:gdLst>
                <a:gd name="T0" fmla="*/ 0 w 1295400"/>
                <a:gd name="T1" fmla="*/ 0 h 6858000"/>
                <a:gd name="T2" fmla="*/ 1295400 w 1295400"/>
                <a:gd name="T3" fmla="*/ 6858000 h 6858000"/>
              </a:gdLst>
              <a:ahLst/>
              <a:cxnLst/>
              <a:rect l="T0" t="T1" r="T2" b="T3"/>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a:ln w="9525">
              <a:noFill/>
              <a:miter lim="800000"/>
              <a:headEnd/>
              <a:tailEnd/>
            </a:ln>
          </p:spPr>
          <p:txBody>
            <a:bodyPr lIns="0" tIns="0" rIns="0" bIns="0"/>
            <a:lstStyle/>
            <a:p>
              <a:endParaRPr lang="en-US">
                <a:latin typeface="Calibri" pitchFamily="34" charset="0"/>
              </a:endParaRPr>
            </a:p>
          </p:txBody>
        </p:sp>
        <p:sp>
          <p:nvSpPr>
            <p:cNvPr id="4118" name="object 11"/>
            <p:cNvSpPr>
              <a:spLocks noChangeArrowheads="1"/>
            </p:cNvSpPr>
            <p:nvPr/>
          </p:nvSpPr>
          <p:spPr bwMode="auto">
            <a:xfrm>
              <a:off x="10936247" y="0"/>
              <a:ext cx="1256030" cy="6858000"/>
            </a:xfrm>
            <a:custGeom>
              <a:avLst/>
              <a:gdLst>
                <a:gd name="T0" fmla="*/ 0 w 1256029"/>
                <a:gd name="T1" fmla="*/ 0 h 6858000"/>
                <a:gd name="T2" fmla="*/ 1256029 w 1256029"/>
                <a:gd name="T3" fmla="*/ 6858000 h 6858000"/>
              </a:gdLst>
              <a:ahLst/>
              <a:cxnLst/>
              <a:rect l="T0" t="T1" r="T2" b="T3"/>
              <a:pathLst>
                <a:path w="1256029" h="6858000">
                  <a:moveTo>
                    <a:pt x="1255752" y="0"/>
                  </a:moveTo>
                  <a:lnTo>
                    <a:pt x="0" y="0"/>
                  </a:lnTo>
                  <a:lnTo>
                    <a:pt x="1114527" y="6857996"/>
                  </a:lnTo>
                  <a:lnTo>
                    <a:pt x="1255752" y="6857996"/>
                  </a:lnTo>
                  <a:lnTo>
                    <a:pt x="1255752" y="0"/>
                  </a:lnTo>
                  <a:close/>
                </a:path>
              </a:pathLst>
            </a:custGeom>
            <a:solidFill>
              <a:srgbClr val="226192">
                <a:alpha val="79999"/>
              </a:srgbClr>
            </a:solidFill>
            <a:ln w="9525">
              <a:noFill/>
              <a:miter lim="800000"/>
              <a:headEnd/>
              <a:tailEnd/>
            </a:ln>
          </p:spPr>
          <p:txBody>
            <a:bodyPr lIns="0" tIns="0" rIns="0" bIns="0"/>
            <a:lstStyle/>
            <a:p>
              <a:endParaRPr lang="en-US">
                <a:latin typeface="Calibri" pitchFamily="34" charset="0"/>
              </a:endParaRPr>
            </a:p>
          </p:txBody>
        </p:sp>
        <p:sp>
          <p:nvSpPr>
            <p:cNvPr id="4119" name="object 12"/>
            <p:cNvSpPr>
              <a:spLocks noChangeArrowheads="1"/>
            </p:cNvSpPr>
            <p:nvPr/>
          </p:nvSpPr>
          <p:spPr bwMode="auto">
            <a:xfrm>
              <a:off x="10372725" y="3590925"/>
              <a:ext cx="1819275" cy="3267075"/>
            </a:xfrm>
            <a:custGeom>
              <a:avLst/>
              <a:gdLst>
                <a:gd name="T0" fmla="*/ 0 w 1819275"/>
                <a:gd name="T1" fmla="*/ 0 h 3267075"/>
                <a:gd name="T2" fmla="*/ 1819275 w 1819275"/>
                <a:gd name="T3" fmla="*/ 3267075 h 3267075"/>
              </a:gdLst>
              <a:ahLst/>
              <a:cxnLst/>
              <a:rect l="T0" t="T1" r="T2" b="T3"/>
              <a:pathLst>
                <a:path w="1819275" h="3267075">
                  <a:moveTo>
                    <a:pt x="1819275" y="0"/>
                  </a:moveTo>
                  <a:lnTo>
                    <a:pt x="0" y="3267075"/>
                  </a:lnTo>
                  <a:lnTo>
                    <a:pt x="1819275" y="3267075"/>
                  </a:lnTo>
                  <a:lnTo>
                    <a:pt x="1819275" y="0"/>
                  </a:lnTo>
                  <a:close/>
                </a:path>
              </a:pathLst>
            </a:custGeom>
            <a:solidFill>
              <a:srgbClr val="17AFE3">
                <a:alpha val="65881"/>
              </a:srgbClr>
            </a:solidFill>
            <a:ln w="9525">
              <a:noFill/>
              <a:miter lim="800000"/>
              <a:headEnd/>
              <a:tailEnd/>
            </a:ln>
          </p:spPr>
          <p:txBody>
            <a:bodyPr lIns="0" tIns="0" rIns="0" bIns="0"/>
            <a:lstStyle/>
            <a:p>
              <a:endParaRPr lang="en-US">
                <a:latin typeface="Calibri" pitchFamily="34" charset="0"/>
              </a:endParaRPr>
            </a:p>
          </p:txBody>
        </p:sp>
      </p:grpSp>
      <p:sp>
        <p:nvSpPr>
          <p:cNvPr id="4100" name="object 13"/>
          <p:cNvSpPr>
            <a:spLocks noChangeArrowheads="1"/>
          </p:cNvSpPr>
          <p:nvPr/>
        </p:nvSpPr>
        <p:spPr bwMode="auto">
          <a:xfrm>
            <a:off x="0" y="4010025"/>
            <a:ext cx="447675" cy="2847975"/>
          </a:xfrm>
          <a:custGeom>
            <a:avLst/>
            <a:gdLst>
              <a:gd name="T0" fmla="*/ 0 w 447675"/>
              <a:gd name="T1" fmla="*/ 0 h 2847975"/>
              <a:gd name="T2" fmla="*/ 447675 w 447675"/>
              <a:gd name="T3" fmla="*/ 2847975 h 2847975"/>
            </a:gdLst>
            <a:ahLst/>
            <a:cxnLst/>
            <a:rect l="T0" t="T1" r="T2" b="T3"/>
            <a:pathLst>
              <a:path w="447675" h="2847975">
                <a:moveTo>
                  <a:pt x="0" y="0"/>
                </a:moveTo>
                <a:lnTo>
                  <a:pt x="0" y="2847975"/>
                </a:lnTo>
                <a:lnTo>
                  <a:pt x="447675" y="2847975"/>
                </a:lnTo>
                <a:lnTo>
                  <a:pt x="0" y="0"/>
                </a:lnTo>
                <a:close/>
              </a:path>
            </a:pathLst>
          </a:custGeom>
          <a:solidFill>
            <a:srgbClr val="5FCAEE">
              <a:alpha val="70195"/>
            </a:srgbClr>
          </a:solidFill>
          <a:ln w="9525">
            <a:noFill/>
            <a:miter lim="800000"/>
            <a:headEnd/>
            <a:tailEnd/>
          </a:ln>
        </p:spPr>
        <p:txBody>
          <a:bodyPr lIns="0" tIns="0" rIns="0" bIns="0"/>
          <a:lstStyle/>
          <a:p>
            <a:endParaRPr lang="en-US">
              <a:latin typeface="Calibri" pitchFamily="34" charset="0"/>
            </a:endParaRPr>
          </a:p>
        </p:txBody>
      </p:sp>
      <p:sp>
        <p:nvSpPr>
          <p:cNvPr id="14" name="object 14"/>
          <p:cNvSpPr txBox="1"/>
          <p:nvPr/>
        </p:nvSpPr>
        <p:spPr>
          <a:xfrm>
            <a:off x="752475" y="6486525"/>
            <a:ext cx="1773238" cy="165100"/>
          </a:xfrm>
          <a:prstGeom prst="rect">
            <a:avLst/>
          </a:prstGeom>
        </p:spPr>
        <p:txBody>
          <a:bodyPr lIns="0" tIns="0" rIns="0" bIns="0">
            <a:spAutoFit/>
          </a:bodyPr>
          <a:lstStyle/>
          <a:p>
            <a:pPr fontAlgn="auto">
              <a:lnSpc>
                <a:spcPts val="1275"/>
              </a:lnSpc>
              <a:spcBef>
                <a:spcPts val="0"/>
              </a:spcBef>
              <a:spcAft>
                <a:spcPts val="0"/>
              </a:spcAft>
              <a:defRPr/>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102" name="object 15"/>
          <p:cNvSpPr>
            <a:spLocks noChangeArrowheads="1"/>
          </p:cNvSpPr>
          <p:nvPr/>
        </p:nvSpPr>
        <p:spPr bwMode="auto">
          <a:xfrm>
            <a:off x="7362825" y="447675"/>
            <a:ext cx="361950" cy="361950"/>
          </a:xfrm>
          <a:custGeom>
            <a:avLst/>
            <a:gdLst>
              <a:gd name="T0" fmla="*/ 0 w 361950"/>
              <a:gd name="T1" fmla="*/ 0 h 361950"/>
              <a:gd name="T2" fmla="*/ 361950 w 361950"/>
              <a:gd name="T3" fmla="*/ 361950 h 361950"/>
            </a:gdLst>
            <a:ahLst/>
            <a:cxnLst/>
            <a:rect l="T0" t="T1" r="T2" b="T3"/>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9525">
            <a:noFill/>
            <a:miter lim="800000"/>
            <a:headEnd/>
            <a:tailEnd/>
          </a:ln>
        </p:spPr>
        <p:txBody>
          <a:bodyPr lIns="0" tIns="0" rIns="0" bIns="0"/>
          <a:lstStyle/>
          <a:p>
            <a:endParaRPr lang="en-US">
              <a:latin typeface="Calibri" pitchFamily="34" charset="0"/>
            </a:endParaRPr>
          </a:p>
        </p:txBody>
      </p:sp>
      <p:sp>
        <p:nvSpPr>
          <p:cNvPr id="4103" name="object 16"/>
          <p:cNvSpPr>
            <a:spLocks noChangeArrowheads="1"/>
          </p:cNvSpPr>
          <p:nvPr/>
        </p:nvSpPr>
        <p:spPr bwMode="auto">
          <a:xfrm>
            <a:off x="11010900" y="5610225"/>
            <a:ext cx="647700" cy="647700"/>
          </a:xfrm>
          <a:custGeom>
            <a:avLst/>
            <a:gdLst>
              <a:gd name="T0" fmla="*/ 0 w 647700"/>
              <a:gd name="T1" fmla="*/ 0 h 647700"/>
              <a:gd name="T2" fmla="*/ 647700 w 647700"/>
              <a:gd name="T3" fmla="*/ 647700 h 647700"/>
            </a:gdLst>
            <a:ahLst/>
            <a:cxnLst/>
            <a:rect l="T0" t="T1" r="T2" b="T3"/>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pic>
        <p:nvPicPr>
          <p:cNvPr id="4104" name="object 17"/>
          <p:cNvPicPr>
            <a:picLocks noChangeAspect="1" noChangeArrowheads="1"/>
          </p:cNvPicPr>
          <p:nvPr/>
        </p:nvPicPr>
        <p:blipFill>
          <a:blip r:embed="rId2"/>
          <a:srcRect/>
          <a:stretch>
            <a:fillRect/>
          </a:stretch>
        </p:blipFill>
        <p:spPr bwMode="auto">
          <a:xfrm>
            <a:off x="10687050" y="6134100"/>
            <a:ext cx="247650" cy="247650"/>
          </a:xfrm>
          <a:prstGeom prst="rect">
            <a:avLst/>
          </a:prstGeom>
          <a:noFill/>
          <a:ln w="9525">
            <a:noFill/>
            <a:miter lim="800000"/>
            <a:headEnd/>
            <a:tailEnd/>
          </a:ln>
        </p:spPr>
      </p:pic>
      <p:grpSp>
        <p:nvGrpSpPr>
          <p:cNvPr id="4105" name="object 18"/>
          <p:cNvGrpSpPr>
            <a:grpSpLocks/>
          </p:cNvGrpSpPr>
          <p:nvPr/>
        </p:nvGrpSpPr>
        <p:grpSpPr bwMode="auto">
          <a:xfrm>
            <a:off x="47625" y="3819525"/>
            <a:ext cx="4124325" cy="3009900"/>
            <a:chOff x="47625" y="3819523"/>
            <a:chExt cx="4124325" cy="3009900"/>
          </a:xfrm>
        </p:grpSpPr>
        <p:pic>
          <p:nvPicPr>
            <p:cNvPr id="4109" name="object 19"/>
            <p:cNvPicPr>
              <a:picLocks noChangeAspect="1" noChangeArrowheads="1"/>
            </p:cNvPicPr>
            <p:nvPr/>
          </p:nvPicPr>
          <p:blipFill>
            <a:blip r:embed="rId3"/>
            <a:srcRect/>
            <a:stretch>
              <a:fillRect/>
            </a:stretch>
          </p:blipFill>
          <p:spPr bwMode="auto">
            <a:xfrm>
              <a:off x="466725" y="6410325"/>
              <a:ext cx="3705225" cy="295275"/>
            </a:xfrm>
            <a:prstGeom prst="rect">
              <a:avLst/>
            </a:prstGeom>
            <a:noFill/>
            <a:ln w="9525">
              <a:noFill/>
              <a:miter lim="800000"/>
              <a:headEnd/>
              <a:tailEnd/>
            </a:ln>
          </p:spPr>
        </p:pic>
        <p:pic>
          <p:nvPicPr>
            <p:cNvPr id="4110" name="object 20"/>
            <p:cNvPicPr>
              <a:picLocks noChangeAspect="1" noChangeArrowheads="1"/>
            </p:cNvPicPr>
            <p:nvPr/>
          </p:nvPicPr>
          <p:blipFill>
            <a:blip r:embed="rId4"/>
            <a:srcRect/>
            <a:stretch>
              <a:fillRect/>
            </a:stretch>
          </p:blipFill>
          <p:spPr bwMode="auto">
            <a:xfrm>
              <a:off x="47625" y="3819523"/>
              <a:ext cx="1733550" cy="3009898"/>
            </a:xfrm>
            <a:prstGeom prst="rect">
              <a:avLst/>
            </a:prstGeom>
            <a:noFill/>
            <a:ln w="9525">
              <a:noFill/>
              <a:miter lim="800000"/>
              <a:headEnd/>
              <a:tailEnd/>
            </a:ln>
          </p:spPr>
        </p:pic>
      </p:grpSp>
      <p:sp>
        <p:nvSpPr>
          <p:cNvPr id="21" name="object 21"/>
          <p:cNvSpPr txBox="1">
            <a:spLocks noGrp="1"/>
          </p:cNvSpPr>
          <p:nvPr>
            <p:ph type="title"/>
          </p:nvPr>
        </p:nvSpPr>
        <p:spPr>
          <a:xfrm>
            <a:off x="739775" y="446088"/>
            <a:ext cx="2357438" cy="757237"/>
          </a:xfrm>
        </p:spPr>
        <p:txBody>
          <a:bodyPr tIns="13335" rtlCol="0"/>
          <a:lstStyle/>
          <a:p>
            <a:pPr marL="12700" eaLnBrk="1" fontAlgn="auto" hangingPunct="1">
              <a:spcBef>
                <a:spcPts val="105"/>
              </a:spcBef>
              <a:spcAft>
                <a:spcPts val="0"/>
              </a:spcAft>
              <a:defRPr/>
            </a:pPr>
            <a:r>
              <a:rPr spc="25" dirty="0"/>
              <a:t>A</a:t>
            </a:r>
            <a:r>
              <a:rPr spc="-5" dirty="0"/>
              <a:t>G</a:t>
            </a:r>
            <a:r>
              <a:rPr spc="-35" dirty="0"/>
              <a:t>E</a:t>
            </a:r>
            <a:r>
              <a:rPr spc="15" dirty="0"/>
              <a:t>N</a:t>
            </a:r>
            <a:r>
              <a:rPr dirty="0"/>
              <a:t>DA</a:t>
            </a:r>
          </a:p>
        </p:txBody>
      </p:sp>
      <p:sp>
        <p:nvSpPr>
          <p:cNvPr id="22" name="object 22"/>
          <p:cNvSpPr>
            <a:spLocks noGrp="1"/>
          </p:cNvSpPr>
          <p:nvPr>
            <p:ph type="sldNum" sz="quarter" idx="12"/>
          </p:nvPr>
        </p:nvSpPr>
        <p:spPr/>
        <p:txBody>
          <a:bodyPr tIns="6985" rtlCol="0"/>
          <a:lstStyle/>
          <a:p>
            <a:pPr marL="38100" fontAlgn="auto">
              <a:spcBef>
                <a:spcPts val="55"/>
              </a:spcBef>
              <a:spcAft>
                <a:spcPts val="0"/>
              </a:spcAft>
              <a:defRPr/>
            </a:pPr>
            <a:fld id="{E3DF7609-F7B9-4EB6-8DC2-BF53F4C144BF}" type="slidenum">
              <a:rPr spc="10" dirty="0">
                <a:latin typeface="Trebuchet MS"/>
                <a:ea typeface="+mn-ea"/>
                <a:cs typeface="Trebuchet MS"/>
              </a:rPr>
              <a:pPr marL="38100" fontAlgn="auto">
                <a:spcBef>
                  <a:spcPts val="55"/>
                </a:spcBef>
                <a:spcAft>
                  <a:spcPts val="0"/>
                </a:spcAft>
                <a:defRPr/>
              </a:pPr>
              <a:t>3</a:t>
            </a:fld>
            <a:endParaRPr spc="10" dirty="0">
              <a:latin typeface="Trebuchet MS"/>
              <a:ea typeface="+mn-ea"/>
              <a:cs typeface="Trebuchet MS"/>
            </a:endParaRPr>
          </a:p>
        </p:txBody>
      </p:sp>
      <p:sp>
        <p:nvSpPr>
          <p:cNvPr id="4108" name="TextBox 22"/>
          <p:cNvSpPr txBox="1">
            <a:spLocks noChangeArrowheads="1"/>
          </p:cNvSpPr>
          <p:nvPr/>
        </p:nvSpPr>
        <p:spPr bwMode="auto">
          <a:xfrm>
            <a:off x="2509838" y="1041400"/>
            <a:ext cx="5029200" cy="4400550"/>
          </a:xfrm>
          <a:prstGeom prst="rect">
            <a:avLst/>
          </a:prstGeom>
          <a:noFill/>
          <a:ln w="9525">
            <a:noFill/>
            <a:miter lim="800000"/>
            <a:headEnd/>
            <a:tailEnd/>
          </a:ln>
        </p:spPr>
        <p:txBody>
          <a:bodyPr>
            <a:spAutoFit/>
          </a:bodyPr>
          <a:lstStyle/>
          <a:p>
            <a:endParaRPr lang="en-US" sz="2800">
              <a:solidFill>
                <a:srgbClr val="0D0D0D"/>
              </a:solidFill>
              <a:latin typeface="Times New Roman" pitchFamily="18" charset="0"/>
              <a:cs typeface="Times New Roman" pitchFamily="18" charset="0"/>
            </a:endParaRPr>
          </a:p>
          <a:p>
            <a:pPr>
              <a:buFont typeface="Calibri" pitchFamily="34" charset="0"/>
              <a:buAutoNum type="arabicPeriod"/>
            </a:pPr>
            <a:r>
              <a:rPr lang="en-US" sz="2800">
                <a:solidFill>
                  <a:srgbClr val="0D0D0D"/>
                </a:solidFill>
                <a:latin typeface="Times New Roman" pitchFamily="18" charset="0"/>
                <a:cs typeface="Times New Roman" pitchFamily="18" charset="0"/>
              </a:rPr>
              <a:t>Problem Statement</a:t>
            </a:r>
          </a:p>
          <a:p>
            <a:pPr>
              <a:buFont typeface="Calibri" pitchFamily="34" charset="0"/>
              <a:buAutoNum type="arabicPeriod"/>
            </a:pPr>
            <a:r>
              <a:rPr lang="en-US" sz="2800">
                <a:solidFill>
                  <a:srgbClr val="0D0D0D"/>
                </a:solidFill>
                <a:latin typeface="Times New Roman" pitchFamily="18" charset="0"/>
                <a:cs typeface="Times New Roman" pitchFamily="18" charset="0"/>
              </a:rPr>
              <a:t>Project Overview</a:t>
            </a:r>
          </a:p>
          <a:p>
            <a:pPr>
              <a:buFont typeface="Calibri" pitchFamily="34" charset="0"/>
              <a:buAutoNum type="arabicPeriod"/>
            </a:pPr>
            <a:r>
              <a:rPr lang="en-US" sz="2800">
                <a:solidFill>
                  <a:srgbClr val="0D0D0D"/>
                </a:solidFill>
                <a:latin typeface="Times New Roman" pitchFamily="18" charset="0"/>
                <a:cs typeface="Times New Roman" pitchFamily="18" charset="0"/>
              </a:rPr>
              <a:t>End Users</a:t>
            </a:r>
          </a:p>
          <a:p>
            <a:pPr>
              <a:buFont typeface="Calibri" pitchFamily="34" charset="0"/>
              <a:buAutoNum type="arabicPeriod"/>
            </a:pPr>
            <a:r>
              <a:rPr lang="en-US" sz="2800">
                <a:solidFill>
                  <a:srgbClr val="0D0D0D"/>
                </a:solidFill>
                <a:latin typeface="Times New Roman" pitchFamily="18" charset="0"/>
                <a:cs typeface="Times New Roman" pitchFamily="18" charset="0"/>
              </a:rPr>
              <a:t>Our Solution and Proposition</a:t>
            </a:r>
          </a:p>
          <a:p>
            <a:pPr>
              <a:buFont typeface="Calibri" pitchFamily="34" charset="0"/>
              <a:buAutoNum type="arabicPeriod"/>
            </a:pPr>
            <a:r>
              <a:rPr lang="en-US" sz="2800">
                <a:solidFill>
                  <a:srgbClr val="0D0D0D"/>
                </a:solidFill>
                <a:latin typeface="Times New Roman" pitchFamily="18" charset="0"/>
                <a:cs typeface="Times New Roman" pitchFamily="18" charset="0"/>
              </a:rPr>
              <a:t>Dataset Description</a:t>
            </a:r>
          </a:p>
          <a:p>
            <a:pPr>
              <a:buFont typeface="Calibri" pitchFamily="34" charset="0"/>
              <a:buAutoNum type="arabicPeriod"/>
            </a:pPr>
            <a:r>
              <a:rPr lang="en-US" sz="2800">
                <a:solidFill>
                  <a:srgbClr val="0D0D0D"/>
                </a:solidFill>
                <a:latin typeface="Times New Roman" pitchFamily="18" charset="0"/>
                <a:cs typeface="Times New Roman" pitchFamily="18" charset="0"/>
              </a:rPr>
              <a:t>Modelling Approach</a:t>
            </a:r>
          </a:p>
          <a:p>
            <a:pPr>
              <a:buFont typeface="Calibri" pitchFamily="34" charset="0"/>
              <a:buAutoNum type="arabicPeriod"/>
            </a:pPr>
            <a:r>
              <a:rPr lang="en-US" sz="2800">
                <a:solidFill>
                  <a:srgbClr val="0D0D0D"/>
                </a:solidFill>
                <a:latin typeface="Times New Roman" pitchFamily="18" charset="0"/>
                <a:cs typeface="Times New Roman" pitchFamily="18" charset="0"/>
              </a:rPr>
              <a:t>Results and Discussion</a:t>
            </a:r>
          </a:p>
          <a:p>
            <a:pPr>
              <a:buFont typeface="Calibri" pitchFamily="34" charset="0"/>
              <a:buAutoNum type="arabicPeriod"/>
            </a:pPr>
            <a:r>
              <a:rPr lang="en-US" sz="2800">
                <a:solidFill>
                  <a:srgbClr val="0D0D0D"/>
                </a:solidFill>
                <a:latin typeface="Times New Roman" pitchFamily="18" charset="0"/>
                <a:cs typeface="Times New Roman" pitchFamily="18" charset="0"/>
              </a:rPr>
              <a:t>Conclusion</a:t>
            </a:r>
          </a:p>
          <a:p>
            <a:endParaRPr lang="en-IN" sz="28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object 2"/>
          <p:cNvGrpSpPr>
            <a:grpSpLocks/>
          </p:cNvGrpSpPr>
          <p:nvPr/>
        </p:nvGrpSpPr>
        <p:grpSpPr bwMode="auto">
          <a:xfrm>
            <a:off x="7991475" y="2933700"/>
            <a:ext cx="2762250" cy="3257550"/>
            <a:chOff x="7991475" y="2933700"/>
            <a:chExt cx="2762250" cy="3257550"/>
          </a:xfrm>
        </p:grpSpPr>
        <p:sp>
          <p:nvSpPr>
            <p:cNvPr id="5128" name="object 3"/>
            <p:cNvSpPr>
              <a:spLocks noChangeArrowheads="1"/>
            </p:cNvSpPr>
            <p:nvPr/>
          </p:nvSpPr>
          <p:spPr bwMode="auto">
            <a:xfrm>
              <a:off x="9353550" y="5362575"/>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5129" name="object 4"/>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pic>
          <p:nvPicPr>
            <p:cNvPr id="5130" name="object 5"/>
            <p:cNvPicPr>
              <a:picLocks noChangeAspect="1" noChangeArrowheads="1"/>
            </p:cNvPicPr>
            <p:nvPr/>
          </p:nvPicPr>
          <p:blipFill>
            <a:blip r:embed="rId2"/>
            <a:srcRect/>
            <a:stretch>
              <a:fillRect/>
            </a:stretch>
          </p:blipFill>
          <p:spPr bwMode="auto">
            <a:xfrm>
              <a:off x="7991475" y="2933700"/>
              <a:ext cx="2762250" cy="3257550"/>
            </a:xfrm>
            <a:prstGeom prst="rect">
              <a:avLst/>
            </a:prstGeom>
            <a:noFill/>
            <a:ln w="9525">
              <a:noFill/>
              <a:miter lim="800000"/>
              <a:headEnd/>
              <a:tailEnd/>
            </a:ln>
          </p:spPr>
        </p:pic>
      </p:grpSp>
      <p:sp>
        <p:nvSpPr>
          <p:cNvPr id="5123" name="object 6"/>
          <p:cNvSpPr>
            <a:spLocks noChangeArrowheads="1"/>
          </p:cNvSpPr>
          <p:nvPr/>
        </p:nvSpPr>
        <p:spPr bwMode="auto">
          <a:xfrm>
            <a:off x="6696075" y="1695450"/>
            <a:ext cx="314325" cy="323850"/>
          </a:xfrm>
          <a:custGeom>
            <a:avLst/>
            <a:gdLst>
              <a:gd name="T0" fmla="*/ 0 w 314325"/>
              <a:gd name="T1" fmla="*/ 0 h 323850"/>
              <a:gd name="T2" fmla="*/ 314325 w 314325"/>
              <a:gd name="T3" fmla="*/ 323850 h 323850"/>
            </a:gdLst>
            <a:ahLst/>
            <a:cxnLst/>
            <a:rect l="T0" t="T1" r="T2" b="T3"/>
            <a:pathLst>
              <a:path w="314325" h="323850">
                <a:moveTo>
                  <a:pt x="314325" y="0"/>
                </a:moveTo>
                <a:lnTo>
                  <a:pt x="0" y="0"/>
                </a:lnTo>
                <a:lnTo>
                  <a:pt x="0" y="323850"/>
                </a:lnTo>
                <a:lnTo>
                  <a:pt x="314325" y="323850"/>
                </a:lnTo>
                <a:lnTo>
                  <a:pt x="314325"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sp>
        <p:nvSpPr>
          <p:cNvPr id="7" name="object 7"/>
          <p:cNvSpPr txBox="1">
            <a:spLocks noGrp="1"/>
          </p:cNvSpPr>
          <p:nvPr>
            <p:ph type="title"/>
          </p:nvPr>
        </p:nvSpPr>
        <p:spPr>
          <a:xfrm>
            <a:off x="833438" y="574675"/>
            <a:ext cx="5637212" cy="677863"/>
          </a:xfrm>
        </p:spPr>
        <p:txBody>
          <a:bodyPr tIns="16510" rtlCol="0"/>
          <a:lstStyle/>
          <a:p>
            <a:pPr marL="12700" eaLnBrk="1" fontAlgn="auto" hangingPunct="1">
              <a:spcBef>
                <a:spcPts val="130"/>
              </a:spcBef>
              <a:spcAft>
                <a:spcPts val="0"/>
              </a:spcAft>
              <a:tabLst>
                <a:tab pos="2727960" algn="l"/>
              </a:tabLst>
              <a:defRPr/>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5125" name="object 8"/>
          <p:cNvPicPr>
            <a:picLocks noChangeAspect="1" noChangeArrowheads="1"/>
          </p:cNvPicPr>
          <p:nvPr/>
        </p:nvPicPr>
        <p:blipFill>
          <a:blip r:embed="rId3"/>
          <a:srcRect/>
          <a:stretch>
            <a:fillRect/>
          </a:stretch>
        </p:blipFill>
        <p:spPr bwMode="auto">
          <a:xfrm>
            <a:off x="676275" y="6467475"/>
            <a:ext cx="2143125" cy="200025"/>
          </a:xfrm>
          <a:prstGeom prst="rect">
            <a:avLst/>
          </a:prstGeom>
          <a:noFill/>
          <a:ln w="9525">
            <a:noFill/>
            <a:miter lim="800000"/>
            <a:headEnd/>
            <a:tailEnd/>
          </a:ln>
        </p:spPr>
      </p:pic>
      <p:sp>
        <p:nvSpPr>
          <p:cNvPr id="10" name="object 10"/>
          <p:cNvSpPr>
            <a:spLocks noGrp="1"/>
          </p:cNvSpPr>
          <p:nvPr>
            <p:ph type="sldNum" sz="quarter" idx="12"/>
          </p:nvPr>
        </p:nvSpPr>
        <p:spPr/>
        <p:txBody>
          <a:bodyPr tIns="6985" rtlCol="0"/>
          <a:lstStyle/>
          <a:p>
            <a:pPr marL="38100" fontAlgn="auto">
              <a:spcBef>
                <a:spcPts val="55"/>
              </a:spcBef>
              <a:spcAft>
                <a:spcPts val="0"/>
              </a:spcAft>
              <a:defRPr/>
            </a:pPr>
            <a:fld id="{0F47EB7C-5D27-4D7D-BE0F-608D633FC1E9}" type="slidenum">
              <a:rPr spc="10" dirty="0">
                <a:latin typeface="Trebuchet MS"/>
                <a:ea typeface="+mn-ea"/>
                <a:cs typeface="Trebuchet MS"/>
              </a:rPr>
              <a:pPr marL="38100" fontAlgn="auto">
                <a:spcBef>
                  <a:spcPts val="55"/>
                </a:spcBef>
                <a:spcAft>
                  <a:spcPts val="0"/>
                </a:spcAft>
                <a:defRPr/>
              </a:pPr>
              <a:t>4</a:t>
            </a:fld>
            <a:endParaRPr spc="10" dirty="0">
              <a:latin typeface="Trebuchet MS"/>
              <a:ea typeface="+mn-ea"/>
              <a:cs typeface="Trebuchet MS"/>
            </a:endParaRPr>
          </a:p>
        </p:txBody>
      </p:sp>
      <p:sp>
        <p:nvSpPr>
          <p:cNvPr id="5127" name="Rectangle 1"/>
          <p:cNvSpPr>
            <a:spLocks noChangeArrowheads="1"/>
          </p:cNvSpPr>
          <p:nvPr/>
        </p:nvSpPr>
        <p:spPr bwMode="auto">
          <a:xfrm>
            <a:off x="228600" y="1946275"/>
            <a:ext cx="8305800" cy="3416300"/>
          </a:xfrm>
          <a:prstGeom prst="rect">
            <a:avLst/>
          </a:prstGeom>
          <a:solidFill>
            <a:schemeClr val="bg1"/>
          </a:solidFill>
          <a:ln w="9525">
            <a:noFill/>
            <a:miter lim="800000"/>
            <a:headEnd/>
            <a:tailEnd/>
          </a:ln>
        </p:spPr>
        <p:txBody>
          <a:bodyPr anchor="ctr">
            <a:spAutoFit/>
          </a:bodyPr>
          <a:lstStyle/>
          <a:p>
            <a:pPr eaLnBrk="0" hangingPunct="0">
              <a:buFont typeface="Wingdings" pitchFamily="2" charset="2"/>
              <a:buChar char="v"/>
            </a:pPr>
            <a:r>
              <a:rPr lang="en-US" b="1"/>
              <a:t>Inconsistent Performance Tracking</a:t>
            </a:r>
            <a:r>
              <a:rPr lang="en-US"/>
              <a:t>:</a:t>
            </a:r>
          </a:p>
          <a:p>
            <a:pPr eaLnBrk="0" hangingPunct="0">
              <a:buFontTx/>
              <a:buChar char="•"/>
            </a:pPr>
            <a:r>
              <a:rPr lang="en-US">
                <a:solidFill>
                  <a:srgbClr val="00B0F0"/>
                </a:solidFill>
              </a:rPr>
              <a:t>       There is a lack of a unified approach to track and evaluate employee performance.</a:t>
            </a:r>
          </a:p>
          <a:p>
            <a:pPr eaLnBrk="0" hangingPunct="0">
              <a:buFont typeface="Wingdings" pitchFamily="2" charset="2"/>
              <a:buChar char="v"/>
            </a:pPr>
            <a:r>
              <a:rPr lang="en-US" b="1"/>
              <a:t>Identification of High and Low Performers</a:t>
            </a:r>
            <a:r>
              <a:rPr lang="en-US">
                <a:solidFill>
                  <a:srgbClr val="00B0F0"/>
                </a:solidFill>
              </a:rPr>
              <a:t>: </a:t>
            </a:r>
          </a:p>
          <a:p>
            <a:pPr eaLnBrk="0" hangingPunct="0">
              <a:buFontTx/>
              <a:buChar char="•"/>
            </a:pPr>
            <a:r>
              <a:rPr lang="en-US">
                <a:solidFill>
                  <a:srgbClr val="00B0F0"/>
                </a:solidFill>
              </a:rPr>
              <a:t>     There is no clear, data-driven method to distinguish between top performers and those who may need additional support. </a:t>
            </a:r>
          </a:p>
          <a:p>
            <a:pPr eaLnBrk="0" hangingPunct="0">
              <a:buFont typeface="Wingdings" pitchFamily="2" charset="2"/>
              <a:buChar char="v"/>
            </a:pPr>
            <a:r>
              <a:rPr lang="en-US" b="1"/>
              <a:t>Understanding Performance Drivers</a:t>
            </a:r>
            <a:r>
              <a:rPr lang="en-US"/>
              <a:t>: </a:t>
            </a:r>
          </a:p>
          <a:p>
            <a:pPr eaLnBrk="0" hangingPunct="0">
              <a:buFontTx/>
              <a:buChar char="•"/>
            </a:pPr>
            <a:r>
              <a:rPr lang="en-US">
                <a:solidFill>
                  <a:srgbClr val="00B0F0"/>
                </a:solidFill>
              </a:rPr>
              <a:t>     The organization struggles to identify the key factors contributing to high or low performance. Without a clear understanding of these drivers</a:t>
            </a:r>
          </a:p>
          <a:p>
            <a:pPr eaLnBrk="0" hangingPunct="0">
              <a:buFont typeface="Wingdings" pitchFamily="2" charset="2"/>
              <a:buChar char="v"/>
            </a:pPr>
            <a:r>
              <a:rPr lang="en-US" b="1"/>
              <a:t>Data Utilization and Reporting</a:t>
            </a:r>
            <a:r>
              <a:rPr lang="en-US"/>
              <a:t>:</a:t>
            </a:r>
          </a:p>
          <a:p>
            <a:pPr eaLnBrk="0" hangingPunct="0">
              <a:buFontTx/>
              <a:buChar char="•"/>
            </a:pPr>
            <a:r>
              <a:rPr lang="en-US">
                <a:solidFill>
                  <a:srgbClr val="00B0F0"/>
                </a:solidFill>
              </a:rPr>
              <a:t>     The current performance data is underutilized due to a lack of effective analytical tools and techniques.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object 2"/>
          <p:cNvGrpSpPr>
            <a:grpSpLocks/>
          </p:cNvGrpSpPr>
          <p:nvPr/>
        </p:nvGrpSpPr>
        <p:grpSpPr bwMode="auto">
          <a:xfrm>
            <a:off x="8658225" y="2647950"/>
            <a:ext cx="3533775" cy="3810000"/>
            <a:chOff x="8658225" y="2647950"/>
            <a:chExt cx="3533775" cy="3810000"/>
          </a:xfrm>
        </p:grpSpPr>
        <p:sp>
          <p:nvSpPr>
            <p:cNvPr id="6152" name="object 3"/>
            <p:cNvSpPr>
              <a:spLocks noChangeArrowheads="1"/>
            </p:cNvSpPr>
            <p:nvPr/>
          </p:nvSpPr>
          <p:spPr bwMode="auto">
            <a:xfrm>
              <a:off x="9353550" y="5362575"/>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6153" name="object 4"/>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pic>
          <p:nvPicPr>
            <p:cNvPr id="6154" name="object 5"/>
            <p:cNvPicPr>
              <a:picLocks noChangeAspect="1" noChangeArrowheads="1"/>
            </p:cNvPicPr>
            <p:nvPr/>
          </p:nvPicPr>
          <p:blipFill>
            <a:blip r:embed="rId2"/>
            <a:srcRect/>
            <a:stretch>
              <a:fillRect/>
            </a:stretch>
          </p:blipFill>
          <p:spPr bwMode="auto">
            <a:xfrm>
              <a:off x="8658225" y="2647950"/>
              <a:ext cx="3533775" cy="3810000"/>
            </a:xfrm>
            <a:prstGeom prst="rect">
              <a:avLst/>
            </a:prstGeom>
            <a:noFill/>
            <a:ln w="9525">
              <a:noFill/>
              <a:miter lim="800000"/>
              <a:headEnd/>
              <a:tailEnd/>
            </a:ln>
          </p:spPr>
        </p:pic>
      </p:grpSp>
      <p:sp>
        <p:nvSpPr>
          <p:cNvPr id="6147" name="object 6"/>
          <p:cNvSpPr>
            <a:spLocks noChangeArrowheads="1"/>
          </p:cNvSpPr>
          <p:nvPr/>
        </p:nvSpPr>
        <p:spPr bwMode="auto">
          <a:xfrm>
            <a:off x="6696075" y="1695450"/>
            <a:ext cx="314325" cy="323850"/>
          </a:xfrm>
          <a:custGeom>
            <a:avLst/>
            <a:gdLst>
              <a:gd name="T0" fmla="*/ 0 w 314325"/>
              <a:gd name="T1" fmla="*/ 0 h 323850"/>
              <a:gd name="T2" fmla="*/ 314325 w 314325"/>
              <a:gd name="T3" fmla="*/ 323850 h 323850"/>
            </a:gdLst>
            <a:ahLst/>
            <a:cxnLst/>
            <a:rect l="T0" t="T1" r="T2" b="T3"/>
            <a:pathLst>
              <a:path w="314325" h="323850">
                <a:moveTo>
                  <a:pt x="314325" y="0"/>
                </a:moveTo>
                <a:lnTo>
                  <a:pt x="0" y="0"/>
                </a:lnTo>
                <a:lnTo>
                  <a:pt x="0" y="323850"/>
                </a:lnTo>
                <a:lnTo>
                  <a:pt x="314325" y="323850"/>
                </a:lnTo>
                <a:lnTo>
                  <a:pt x="314325"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sp>
        <p:nvSpPr>
          <p:cNvPr id="7" name="object 7"/>
          <p:cNvSpPr txBox="1">
            <a:spLocks noGrp="1"/>
          </p:cNvSpPr>
          <p:nvPr>
            <p:ph type="title"/>
          </p:nvPr>
        </p:nvSpPr>
        <p:spPr>
          <a:xfrm>
            <a:off x="739775" y="830263"/>
            <a:ext cx="5264150" cy="677862"/>
          </a:xfrm>
        </p:spPr>
        <p:txBody>
          <a:bodyPr tIns="16510" rtlCol="0"/>
          <a:lstStyle/>
          <a:p>
            <a:pPr marL="12700" eaLnBrk="1" fontAlgn="auto" hangingPunct="1">
              <a:spcBef>
                <a:spcPts val="130"/>
              </a:spcBef>
              <a:spcAft>
                <a:spcPts val="0"/>
              </a:spcAft>
              <a:tabLst>
                <a:tab pos="2642870" algn="l"/>
              </a:tabLst>
              <a:defRPr/>
            </a:pPr>
            <a:r>
              <a:rPr sz="4250" spc="5" dirty="0"/>
              <a:t>PROJECT	</a:t>
            </a:r>
            <a:r>
              <a:rPr sz="4250" spc="-20" dirty="0"/>
              <a:t>OVERVIEW</a:t>
            </a:r>
            <a:endParaRPr sz="4250"/>
          </a:p>
        </p:txBody>
      </p:sp>
      <p:pic>
        <p:nvPicPr>
          <p:cNvPr id="6149" name="object 8"/>
          <p:cNvPicPr>
            <a:picLocks noChangeAspect="1" noChangeArrowheads="1"/>
          </p:cNvPicPr>
          <p:nvPr/>
        </p:nvPicPr>
        <p:blipFill>
          <a:blip r:embed="rId3"/>
          <a:srcRect/>
          <a:stretch>
            <a:fillRect/>
          </a:stretch>
        </p:blipFill>
        <p:spPr bwMode="auto">
          <a:xfrm>
            <a:off x="676275" y="6467475"/>
            <a:ext cx="2143125" cy="200025"/>
          </a:xfrm>
          <a:prstGeom prst="rect">
            <a:avLst/>
          </a:prstGeom>
          <a:noFill/>
          <a:ln w="9525">
            <a:noFill/>
            <a:miter lim="800000"/>
            <a:headEnd/>
            <a:tailEnd/>
          </a:ln>
        </p:spPr>
      </p:pic>
      <p:sp>
        <p:nvSpPr>
          <p:cNvPr id="10" name="object 10"/>
          <p:cNvSpPr>
            <a:spLocks noGrp="1"/>
          </p:cNvSpPr>
          <p:nvPr>
            <p:ph type="sldNum" sz="quarter" idx="12"/>
          </p:nvPr>
        </p:nvSpPr>
        <p:spPr/>
        <p:txBody>
          <a:bodyPr tIns="6985" rtlCol="0"/>
          <a:lstStyle/>
          <a:p>
            <a:pPr marL="38100" fontAlgn="auto">
              <a:spcBef>
                <a:spcPts val="55"/>
              </a:spcBef>
              <a:spcAft>
                <a:spcPts val="0"/>
              </a:spcAft>
              <a:defRPr/>
            </a:pPr>
            <a:fld id="{E1678648-7AC3-4137-AC72-96C03237016F}" type="slidenum">
              <a:rPr spc="10" dirty="0">
                <a:latin typeface="Trebuchet MS"/>
                <a:ea typeface="+mn-ea"/>
                <a:cs typeface="Trebuchet MS"/>
              </a:rPr>
              <a:pPr marL="38100" fontAlgn="auto">
                <a:spcBef>
                  <a:spcPts val="55"/>
                </a:spcBef>
                <a:spcAft>
                  <a:spcPts val="0"/>
                </a:spcAft>
                <a:defRPr/>
              </a:pPr>
              <a:t>5</a:t>
            </a:fld>
            <a:endParaRPr spc="10" dirty="0">
              <a:latin typeface="Trebuchet MS"/>
              <a:ea typeface="+mn-ea"/>
              <a:cs typeface="Trebuchet MS"/>
            </a:endParaRPr>
          </a:p>
        </p:txBody>
      </p:sp>
      <p:sp>
        <p:nvSpPr>
          <p:cNvPr id="6151" name="Rectangle 8"/>
          <p:cNvSpPr>
            <a:spLocks noChangeArrowheads="1"/>
          </p:cNvSpPr>
          <p:nvPr/>
        </p:nvSpPr>
        <p:spPr bwMode="auto">
          <a:xfrm>
            <a:off x="881063" y="1928813"/>
            <a:ext cx="8001000" cy="4340225"/>
          </a:xfrm>
          <a:prstGeom prst="rect">
            <a:avLst/>
          </a:prstGeom>
          <a:noFill/>
          <a:ln w="9525">
            <a:noFill/>
            <a:miter lim="800000"/>
            <a:headEnd/>
            <a:tailEnd/>
          </a:ln>
        </p:spPr>
        <p:txBody>
          <a:bodyPr>
            <a:spAutoFit/>
          </a:bodyPr>
          <a:lstStyle/>
          <a:p>
            <a:pPr>
              <a:buFont typeface="Wingdings" pitchFamily="2" charset="2"/>
              <a:buChar char="Ø"/>
            </a:pPr>
            <a:r>
              <a:rPr lang="en-US" b="1">
                <a:latin typeface="Calibri" pitchFamily="34" charset="0"/>
              </a:rPr>
              <a:t>Project Title</a:t>
            </a:r>
            <a:r>
              <a:rPr lang="en-US">
                <a:latin typeface="Calibri" pitchFamily="34" charset="0"/>
              </a:rPr>
              <a:t>:</a:t>
            </a:r>
            <a:endParaRPr lang="en-US">
              <a:latin typeface="Times New Roman" pitchFamily="18" charset="0"/>
              <a:cs typeface="Times New Roman" pitchFamily="18" charset="0"/>
            </a:endParaRPr>
          </a:p>
          <a:p>
            <a:pPr>
              <a:buFont typeface="Wingdings" pitchFamily="2" charset="2"/>
              <a:buChar char="Ø"/>
            </a:pPr>
            <a:endParaRPr lang="en-US">
              <a:solidFill>
                <a:srgbClr val="00B0F0"/>
              </a:solidFill>
              <a:latin typeface="Calibri" pitchFamily="34" charset="0"/>
            </a:endParaRPr>
          </a:p>
          <a:p>
            <a:pPr>
              <a:buFont typeface="Wingdings" pitchFamily="2" charset="2"/>
              <a:buChar char="§"/>
            </a:pPr>
            <a:r>
              <a:rPr lang="en-US">
                <a:solidFill>
                  <a:srgbClr val="00B0F0"/>
                </a:solidFill>
                <a:latin typeface="Calibri" pitchFamily="34" charset="0"/>
              </a:rPr>
              <a:t>            Comprehensive Employee Performance Analysis</a:t>
            </a:r>
          </a:p>
          <a:p>
            <a:pPr>
              <a:buFont typeface="Wingdings" pitchFamily="2" charset="2"/>
              <a:buChar char="Ø"/>
            </a:pPr>
            <a:endParaRPr lang="en-US">
              <a:solidFill>
                <a:srgbClr val="00B0F0"/>
              </a:solidFill>
              <a:latin typeface="Calibri" pitchFamily="34" charset="0"/>
            </a:endParaRPr>
          </a:p>
          <a:p>
            <a:pPr>
              <a:buFont typeface="Wingdings" pitchFamily="2" charset="2"/>
              <a:buChar char="Ø"/>
            </a:pPr>
            <a:r>
              <a:rPr lang="en-US" b="1">
                <a:latin typeface="Calibri" pitchFamily="34" charset="0"/>
              </a:rPr>
              <a:t>Project Objective</a:t>
            </a:r>
            <a:r>
              <a:rPr lang="en-US">
                <a:solidFill>
                  <a:srgbClr val="00B0F0"/>
                </a:solidFill>
                <a:latin typeface="Calibri" pitchFamily="34" charset="0"/>
              </a:rPr>
              <a:t>:</a:t>
            </a:r>
          </a:p>
          <a:p>
            <a:pPr>
              <a:buFont typeface="Wingdings" pitchFamily="2" charset="2"/>
              <a:buChar char="§"/>
            </a:pPr>
            <a:r>
              <a:rPr lang="en-US">
                <a:solidFill>
                  <a:srgbClr val="00B0F0"/>
                </a:solidFill>
                <a:latin typeface="Calibri" pitchFamily="34" charset="0"/>
              </a:rPr>
              <a:t>             To utilize Excel for analyzing employee performance data, uncovering insights, and providing actionable recommendations to enhance overall productivity and employee engagement.</a:t>
            </a:r>
          </a:p>
          <a:p>
            <a:pPr>
              <a:buFont typeface="Wingdings" pitchFamily="2" charset="2"/>
              <a:buChar char="Ø"/>
            </a:pPr>
            <a:endParaRPr lang="en-US">
              <a:solidFill>
                <a:srgbClr val="00B0F0"/>
              </a:solidFill>
              <a:latin typeface="Calibri" pitchFamily="34" charset="0"/>
            </a:endParaRPr>
          </a:p>
          <a:p>
            <a:pPr>
              <a:buFont typeface="Wingdings" pitchFamily="2" charset="2"/>
              <a:buChar char="Ø"/>
            </a:pPr>
            <a:r>
              <a:rPr lang="en-US" b="1">
                <a:latin typeface="Calibri" pitchFamily="34" charset="0"/>
              </a:rPr>
              <a:t>Background</a:t>
            </a:r>
            <a:r>
              <a:rPr lang="en-US">
                <a:solidFill>
                  <a:srgbClr val="00B0F0"/>
                </a:solidFill>
                <a:latin typeface="Calibri" pitchFamily="34" charset="0"/>
              </a:rPr>
              <a:t>:</a:t>
            </a:r>
          </a:p>
          <a:p>
            <a:pPr>
              <a:buFont typeface="Wingdings" pitchFamily="2" charset="2"/>
              <a:buChar char="§"/>
            </a:pPr>
            <a:r>
              <a:rPr lang="en-US">
                <a:solidFill>
                  <a:srgbClr val="00B0F0"/>
                </a:solidFill>
                <a:latin typeface="Calibri" pitchFamily="34" charset="0"/>
              </a:rPr>
              <a:t>               The organization has accumulated performance data from various sources, including sales figures, project completion rates, customer feedback, and attendance records. There is a need to systematically analyze this data to understand performance trends, identify high and low performers, and derive actionable insights for performance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p:cNvSpPr>
            <a:spLocks noChangeArrowheads="1"/>
          </p:cNvSpPr>
          <p:nvPr/>
        </p:nvSpPr>
        <p:spPr bwMode="auto">
          <a:xfrm>
            <a:off x="9353550" y="5362575"/>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7171" name="object 3"/>
          <p:cNvSpPr>
            <a:spLocks noChangeArrowheads="1"/>
          </p:cNvSpPr>
          <p:nvPr/>
        </p:nvSpPr>
        <p:spPr bwMode="auto">
          <a:xfrm>
            <a:off x="6696075" y="1695450"/>
            <a:ext cx="314325" cy="323850"/>
          </a:xfrm>
          <a:custGeom>
            <a:avLst/>
            <a:gdLst>
              <a:gd name="T0" fmla="*/ 0 w 314325"/>
              <a:gd name="T1" fmla="*/ 0 h 323850"/>
              <a:gd name="T2" fmla="*/ 314325 w 314325"/>
              <a:gd name="T3" fmla="*/ 323850 h 323850"/>
            </a:gdLst>
            <a:ahLst/>
            <a:cxnLst/>
            <a:rect l="T0" t="T1" r="T2" b="T3"/>
            <a:pathLst>
              <a:path w="314325" h="323850">
                <a:moveTo>
                  <a:pt x="314325" y="0"/>
                </a:moveTo>
                <a:lnTo>
                  <a:pt x="0" y="0"/>
                </a:lnTo>
                <a:lnTo>
                  <a:pt x="0" y="323850"/>
                </a:lnTo>
                <a:lnTo>
                  <a:pt x="314325" y="323850"/>
                </a:lnTo>
                <a:lnTo>
                  <a:pt x="314325"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sp>
        <p:nvSpPr>
          <p:cNvPr id="7172" name="object 4"/>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sp>
        <p:nvSpPr>
          <p:cNvPr id="5" name="object 5"/>
          <p:cNvSpPr txBox="1">
            <a:spLocks noGrp="1"/>
          </p:cNvSpPr>
          <p:nvPr>
            <p:ph type="title"/>
          </p:nvPr>
        </p:nvSpPr>
        <p:spPr>
          <a:xfrm>
            <a:off x="700088" y="892175"/>
            <a:ext cx="5013325" cy="517525"/>
          </a:xfrm>
        </p:spPr>
        <p:txBody>
          <a:bodyPr tIns="16510" rtlCol="0"/>
          <a:lstStyle/>
          <a:p>
            <a:pPr marL="12700" eaLnBrk="1" fontAlgn="auto" hangingPunct="1">
              <a:spcBef>
                <a:spcPts val="130"/>
              </a:spcBef>
              <a:spcAft>
                <a:spcPts val="0"/>
              </a:spcAft>
              <a:defRPr/>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7174" name="object 6"/>
          <p:cNvPicPr>
            <a:picLocks noChangeAspect="1" noChangeArrowheads="1"/>
          </p:cNvPicPr>
          <p:nvPr/>
        </p:nvPicPr>
        <p:blipFill>
          <a:blip r:embed="rId2"/>
          <a:srcRect/>
          <a:stretch>
            <a:fillRect/>
          </a:stretch>
        </p:blipFill>
        <p:spPr bwMode="auto">
          <a:xfrm>
            <a:off x="723900" y="6172200"/>
            <a:ext cx="2181225" cy="485775"/>
          </a:xfrm>
          <a:prstGeom prst="rect">
            <a:avLst/>
          </a:prstGeom>
          <a:noFill/>
          <a:ln w="9525">
            <a:noFill/>
            <a:miter lim="800000"/>
            <a:headEnd/>
            <a:tailEnd/>
          </a:ln>
        </p:spPr>
      </p:pic>
      <p:sp>
        <p:nvSpPr>
          <p:cNvPr id="8" name="object 8"/>
          <p:cNvSpPr>
            <a:spLocks noGrp="1"/>
          </p:cNvSpPr>
          <p:nvPr>
            <p:ph type="sldNum" sz="quarter" idx="12"/>
          </p:nvPr>
        </p:nvSpPr>
        <p:spPr/>
        <p:txBody>
          <a:bodyPr tIns="6985" rtlCol="0"/>
          <a:lstStyle/>
          <a:p>
            <a:pPr marL="38100" fontAlgn="auto">
              <a:spcBef>
                <a:spcPts val="55"/>
              </a:spcBef>
              <a:spcAft>
                <a:spcPts val="0"/>
              </a:spcAft>
              <a:defRPr/>
            </a:pPr>
            <a:fld id="{3EA1629B-5F73-41D7-A255-EAF759A1ABDD}" type="slidenum">
              <a:rPr spc="10" dirty="0">
                <a:latin typeface="Trebuchet MS"/>
                <a:ea typeface="+mn-ea"/>
                <a:cs typeface="Trebuchet MS"/>
              </a:rPr>
              <a:pPr marL="38100" fontAlgn="auto">
                <a:spcBef>
                  <a:spcPts val="55"/>
                </a:spcBef>
                <a:spcAft>
                  <a:spcPts val="0"/>
                </a:spcAft>
                <a:defRPr/>
              </a:pPr>
              <a:t>6</a:t>
            </a:fld>
            <a:endParaRPr spc="10" dirty="0">
              <a:latin typeface="Trebuchet MS"/>
              <a:ea typeface="+mn-ea"/>
              <a:cs typeface="Trebuchet MS"/>
            </a:endParaRPr>
          </a:p>
        </p:txBody>
      </p:sp>
      <p:sp>
        <p:nvSpPr>
          <p:cNvPr id="7176" name="Rectangle 1"/>
          <p:cNvSpPr>
            <a:spLocks noChangeArrowheads="1"/>
          </p:cNvSpPr>
          <p:nvPr/>
        </p:nvSpPr>
        <p:spPr bwMode="auto">
          <a:xfrm>
            <a:off x="1258888" y="1868488"/>
            <a:ext cx="11503025" cy="2584450"/>
          </a:xfrm>
          <a:prstGeom prst="rect">
            <a:avLst/>
          </a:prstGeom>
          <a:noFill/>
          <a:ln w="9525">
            <a:noFill/>
            <a:miter lim="800000"/>
            <a:headEnd/>
            <a:tailEnd/>
          </a:ln>
        </p:spPr>
        <p:txBody>
          <a:bodyPr anchor="ctr">
            <a:spAutoFit/>
          </a:bodyPr>
          <a:lstStyle/>
          <a:p>
            <a:pPr eaLnBrk="0" hangingPunct="0">
              <a:buFont typeface="Wingdings" pitchFamily="2" charset="2"/>
              <a:buChar char="v"/>
            </a:pPr>
            <a:r>
              <a:rPr lang="en-US" b="1"/>
              <a:t>Human Resources (HR) Department</a:t>
            </a:r>
            <a:r>
              <a:rPr lang="en-US"/>
              <a:t>:</a:t>
            </a:r>
          </a:p>
          <a:p>
            <a:pPr eaLnBrk="0" hangingPunct="0">
              <a:buFont typeface="Wingdings" pitchFamily="2" charset="2"/>
              <a:buChar char="v"/>
            </a:pPr>
            <a:r>
              <a:rPr lang="en-US" b="1"/>
              <a:t>Department Managers</a:t>
            </a:r>
            <a:r>
              <a:rPr lang="en-US"/>
              <a:t>:</a:t>
            </a:r>
          </a:p>
          <a:p>
            <a:pPr eaLnBrk="0" hangingPunct="0">
              <a:buFont typeface="Wingdings" pitchFamily="2" charset="2"/>
              <a:buChar char="v"/>
            </a:pPr>
            <a:r>
              <a:rPr lang="en-US" b="1"/>
              <a:t>Executive Leadership</a:t>
            </a:r>
            <a:r>
              <a:rPr lang="en-US"/>
              <a:t>:</a:t>
            </a:r>
          </a:p>
          <a:p>
            <a:pPr eaLnBrk="0" hangingPunct="0">
              <a:buFont typeface="Wingdings" pitchFamily="2" charset="2"/>
              <a:buChar char="v"/>
            </a:pPr>
            <a:r>
              <a:rPr lang="en-US" b="1"/>
              <a:t>Performance Review Committees</a:t>
            </a:r>
            <a:r>
              <a:rPr lang="en-US"/>
              <a:t>:</a:t>
            </a:r>
          </a:p>
          <a:p>
            <a:pPr eaLnBrk="0" hangingPunct="0">
              <a:buFont typeface="Wingdings" pitchFamily="2" charset="2"/>
              <a:buChar char="v"/>
            </a:pPr>
            <a:r>
              <a:rPr lang="en-US" b="1"/>
              <a:t>Training and Development Teams</a:t>
            </a:r>
            <a:r>
              <a:rPr lang="en-US"/>
              <a:t>:</a:t>
            </a:r>
          </a:p>
          <a:p>
            <a:pPr eaLnBrk="0" hangingPunct="0">
              <a:buFont typeface="Wingdings" pitchFamily="2" charset="2"/>
              <a:buChar char="v"/>
            </a:pPr>
            <a:r>
              <a:rPr lang="en-US" b="1"/>
              <a:t>Finance Department</a:t>
            </a:r>
            <a:r>
              <a:rPr lang="en-US"/>
              <a:t>:</a:t>
            </a:r>
          </a:p>
          <a:p>
            <a:pPr eaLnBrk="0" hangingPunct="0">
              <a:buFont typeface="Wingdings" pitchFamily="2" charset="2"/>
              <a:buChar char="v"/>
            </a:pPr>
            <a:r>
              <a:rPr lang="en-US" b="1"/>
              <a:t>Employees Themselves</a:t>
            </a:r>
            <a:r>
              <a:rPr lang="en-US"/>
              <a:t>:</a:t>
            </a:r>
          </a:p>
          <a:p>
            <a:pPr eaLnBrk="0" hangingPunct="0">
              <a:buFont typeface="Wingdings" pitchFamily="2" charset="2"/>
              <a:buChar char="v"/>
            </a:pPr>
            <a:r>
              <a:rPr lang="en-US" b="1"/>
              <a:t>IT and Data Management Teams</a:t>
            </a:r>
            <a:r>
              <a:rPr lang="en-US">
                <a:solidFill>
                  <a:srgbClr val="00B0F0"/>
                </a:solidFill>
              </a:rPr>
              <a:t>:</a:t>
            </a:r>
          </a:p>
          <a:p>
            <a:pPr eaLnBrk="0" hangingPunct="0"/>
            <a:endParaRPr lang="en-US">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object 2"/>
          <p:cNvPicPr>
            <a:picLocks noChangeAspect="1" noChangeArrowheads="1"/>
          </p:cNvPicPr>
          <p:nvPr/>
        </p:nvPicPr>
        <p:blipFill>
          <a:blip r:embed="rId2"/>
          <a:srcRect/>
          <a:stretch>
            <a:fillRect/>
          </a:stretch>
        </p:blipFill>
        <p:spPr bwMode="auto">
          <a:xfrm>
            <a:off x="0" y="1476375"/>
            <a:ext cx="2695575" cy="3248025"/>
          </a:xfrm>
          <a:prstGeom prst="rect">
            <a:avLst/>
          </a:prstGeom>
          <a:noFill/>
          <a:ln w="9525">
            <a:noFill/>
            <a:miter lim="800000"/>
            <a:headEnd/>
            <a:tailEnd/>
          </a:ln>
        </p:spPr>
      </p:pic>
      <p:sp>
        <p:nvSpPr>
          <p:cNvPr id="8195" name="object 3"/>
          <p:cNvSpPr>
            <a:spLocks noChangeArrowheads="1"/>
          </p:cNvSpPr>
          <p:nvPr/>
        </p:nvSpPr>
        <p:spPr bwMode="auto">
          <a:xfrm>
            <a:off x="9353550" y="5362575"/>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8196" name="object 4"/>
          <p:cNvSpPr>
            <a:spLocks noChangeArrowheads="1"/>
          </p:cNvSpPr>
          <p:nvPr/>
        </p:nvSpPr>
        <p:spPr bwMode="auto">
          <a:xfrm>
            <a:off x="6696075" y="1695450"/>
            <a:ext cx="314325" cy="323850"/>
          </a:xfrm>
          <a:custGeom>
            <a:avLst/>
            <a:gdLst>
              <a:gd name="T0" fmla="*/ 0 w 314325"/>
              <a:gd name="T1" fmla="*/ 0 h 323850"/>
              <a:gd name="T2" fmla="*/ 314325 w 314325"/>
              <a:gd name="T3" fmla="*/ 323850 h 323850"/>
            </a:gdLst>
            <a:ahLst/>
            <a:cxnLst/>
            <a:rect l="T0" t="T1" r="T2" b="T3"/>
            <a:pathLst>
              <a:path w="314325" h="323850">
                <a:moveTo>
                  <a:pt x="314325" y="0"/>
                </a:moveTo>
                <a:lnTo>
                  <a:pt x="0" y="0"/>
                </a:lnTo>
                <a:lnTo>
                  <a:pt x="0" y="323850"/>
                </a:lnTo>
                <a:lnTo>
                  <a:pt x="314325" y="323850"/>
                </a:lnTo>
                <a:lnTo>
                  <a:pt x="314325"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sp>
        <p:nvSpPr>
          <p:cNvPr id="8197" name="object 5"/>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sp>
        <p:nvSpPr>
          <p:cNvPr id="6" name="object 6"/>
          <p:cNvSpPr txBox="1">
            <a:spLocks noGrp="1"/>
          </p:cNvSpPr>
          <p:nvPr>
            <p:ph type="title"/>
          </p:nvPr>
        </p:nvSpPr>
        <p:spPr>
          <a:xfrm>
            <a:off x="558800" y="857250"/>
            <a:ext cx="9763125" cy="576263"/>
          </a:xfrm>
        </p:spPr>
        <p:txBody>
          <a:bodyPr tIns="13335" rtlCol="0"/>
          <a:lstStyle/>
          <a:p>
            <a:pPr marL="12700" eaLnBrk="1" fontAlgn="auto" hangingPunct="1">
              <a:spcBef>
                <a:spcPts val="105"/>
              </a:spcBef>
              <a:spcAft>
                <a:spcPts val="0"/>
              </a:spcAft>
              <a:defRPr/>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8199" name="object 7"/>
          <p:cNvPicPr>
            <a:picLocks noChangeAspect="1" noChangeArrowheads="1"/>
          </p:cNvPicPr>
          <p:nvPr/>
        </p:nvPicPr>
        <p:blipFill>
          <a:blip r:embed="rId3"/>
          <a:srcRect/>
          <a:stretch>
            <a:fillRect/>
          </a:stretch>
        </p:blipFill>
        <p:spPr bwMode="auto">
          <a:xfrm>
            <a:off x="676275" y="6467475"/>
            <a:ext cx="2143125" cy="200025"/>
          </a:xfrm>
          <a:prstGeom prst="rect">
            <a:avLst/>
          </a:prstGeom>
          <a:noFill/>
          <a:ln w="9525">
            <a:noFill/>
            <a:miter lim="800000"/>
            <a:headEnd/>
            <a:tailEnd/>
          </a:ln>
        </p:spPr>
      </p:pic>
      <p:sp>
        <p:nvSpPr>
          <p:cNvPr id="9" name="object 9"/>
          <p:cNvSpPr>
            <a:spLocks noGrp="1"/>
          </p:cNvSpPr>
          <p:nvPr>
            <p:ph type="sldNum" sz="quarter" idx="12"/>
          </p:nvPr>
        </p:nvSpPr>
        <p:spPr/>
        <p:txBody>
          <a:bodyPr tIns="6985" rtlCol="0"/>
          <a:lstStyle/>
          <a:p>
            <a:pPr marL="38100" fontAlgn="auto">
              <a:spcBef>
                <a:spcPts val="55"/>
              </a:spcBef>
              <a:spcAft>
                <a:spcPts val="0"/>
              </a:spcAft>
              <a:defRPr/>
            </a:pPr>
            <a:fld id="{CC888A45-84D0-4F1D-8202-83F76044F477}" type="slidenum">
              <a:rPr spc="10" dirty="0">
                <a:latin typeface="Trebuchet MS"/>
                <a:ea typeface="+mn-ea"/>
                <a:cs typeface="Trebuchet MS"/>
              </a:rPr>
              <a:pPr marL="38100" fontAlgn="auto">
                <a:spcBef>
                  <a:spcPts val="55"/>
                </a:spcBef>
                <a:spcAft>
                  <a:spcPts val="0"/>
                </a:spcAft>
                <a:defRPr/>
              </a:pPr>
              <a:t>7</a:t>
            </a:fld>
            <a:endParaRPr spc="10" dirty="0">
              <a:latin typeface="Trebuchet MS"/>
              <a:ea typeface="+mn-ea"/>
              <a:cs typeface="Trebuchet MS"/>
            </a:endParaRPr>
          </a:p>
        </p:txBody>
      </p:sp>
      <p:sp>
        <p:nvSpPr>
          <p:cNvPr id="8201" name="Rectangle 7"/>
          <p:cNvSpPr>
            <a:spLocks noChangeArrowheads="1"/>
          </p:cNvSpPr>
          <p:nvPr/>
        </p:nvSpPr>
        <p:spPr bwMode="auto">
          <a:xfrm>
            <a:off x="3352800" y="2033588"/>
            <a:ext cx="5324475" cy="1477962"/>
          </a:xfrm>
          <a:prstGeom prst="rect">
            <a:avLst/>
          </a:prstGeom>
          <a:noFill/>
          <a:ln w="9525">
            <a:noFill/>
            <a:miter lim="800000"/>
            <a:headEnd/>
            <a:tailEnd/>
          </a:ln>
        </p:spPr>
        <p:txBody>
          <a:bodyPr wrap="none">
            <a:spAutoFit/>
          </a:bodyPr>
          <a:lstStyle/>
          <a:p>
            <a:pPr marL="285750" indent="-285750">
              <a:buFont typeface="Wingdings" pitchFamily="2" charset="2"/>
              <a:buChar char="Ø"/>
            </a:pPr>
            <a:r>
              <a:rPr lang="en-US" b="1">
                <a:latin typeface="Calibri" pitchFamily="34" charset="0"/>
              </a:rPr>
              <a:t>CONDITIONAL FORMATING  </a:t>
            </a:r>
            <a:r>
              <a:rPr lang="en-US">
                <a:latin typeface="Calibri" pitchFamily="34" charset="0"/>
              </a:rPr>
              <a:t>–-MISSING VALUE</a:t>
            </a:r>
          </a:p>
          <a:p>
            <a:pPr marL="285750" indent="-285750">
              <a:buFont typeface="Wingdings" pitchFamily="2" charset="2"/>
              <a:buChar char="Ø"/>
            </a:pPr>
            <a:r>
              <a:rPr lang="en-US" b="1">
                <a:latin typeface="Calibri" pitchFamily="34" charset="0"/>
              </a:rPr>
              <a:t>FILTERING                               </a:t>
            </a:r>
            <a:r>
              <a:rPr lang="en-US">
                <a:latin typeface="Calibri" pitchFamily="34" charset="0"/>
              </a:rPr>
              <a:t>  -REMOVE</a:t>
            </a:r>
          </a:p>
          <a:p>
            <a:pPr marL="285750" indent="-285750">
              <a:buFont typeface="Wingdings" pitchFamily="2" charset="2"/>
              <a:buChar char="Ø"/>
            </a:pPr>
            <a:r>
              <a:rPr lang="en-US" b="1">
                <a:latin typeface="Calibri" pitchFamily="34" charset="0"/>
              </a:rPr>
              <a:t>FORMULA                               </a:t>
            </a:r>
            <a:r>
              <a:rPr lang="en-US">
                <a:latin typeface="Calibri" pitchFamily="34" charset="0"/>
              </a:rPr>
              <a:t>  - </a:t>
            </a:r>
            <a:r>
              <a:rPr lang="en-IN">
                <a:latin typeface="Calibri" pitchFamily="34" charset="0"/>
              </a:rPr>
              <a:t> PERFORMANCE</a:t>
            </a:r>
          </a:p>
          <a:p>
            <a:pPr marL="285750" indent="-285750">
              <a:buFont typeface="Wingdings" pitchFamily="2" charset="2"/>
              <a:buChar char="Ø"/>
            </a:pPr>
            <a:r>
              <a:rPr lang="en-US" b="1">
                <a:latin typeface="Calibri" pitchFamily="34" charset="0"/>
              </a:rPr>
              <a:t>PIVOT                                         </a:t>
            </a:r>
            <a:r>
              <a:rPr lang="en-US">
                <a:latin typeface="Calibri" pitchFamily="34" charset="0"/>
              </a:rPr>
              <a:t>-</a:t>
            </a:r>
            <a:r>
              <a:rPr lang="en-US" b="1">
                <a:latin typeface="Calibri" pitchFamily="34" charset="0"/>
              </a:rPr>
              <a:t> </a:t>
            </a:r>
            <a:r>
              <a:rPr lang="en-US">
                <a:latin typeface="Calibri" pitchFamily="34" charset="0"/>
              </a:rPr>
              <a:t> SUMMARY</a:t>
            </a:r>
          </a:p>
          <a:p>
            <a:pPr marL="285750" indent="-285750">
              <a:buFont typeface="Wingdings" pitchFamily="2" charset="2"/>
              <a:buChar char="Ø"/>
            </a:pPr>
            <a:r>
              <a:rPr lang="en-US" b="1">
                <a:latin typeface="Calibri" pitchFamily="34" charset="0"/>
              </a:rPr>
              <a:t>GRAPH  </a:t>
            </a:r>
            <a:r>
              <a:rPr lang="en-US">
                <a:latin typeface="Calibri" pitchFamily="34"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N" smtClean="0">
                <a:latin typeface="Trebuchet MS" pitchFamily="34" charset="0"/>
                <a:ea typeface="Trebuchet MS" pitchFamily="34" charset="0"/>
                <a:cs typeface="Trebuchet MS" pitchFamily="34" charset="0"/>
              </a:rPr>
              <a:t>Dataset Description</a:t>
            </a:r>
          </a:p>
        </p:txBody>
      </p:sp>
      <p:sp>
        <p:nvSpPr>
          <p:cNvPr id="9219" name="Rectangle 2"/>
          <p:cNvSpPr>
            <a:spLocks noChangeArrowheads="1"/>
          </p:cNvSpPr>
          <p:nvPr/>
        </p:nvSpPr>
        <p:spPr bwMode="auto">
          <a:xfrm>
            <a:off x="2667000" y="1643063"/>
            <a:ext cx="6096000" cy="2586037"/>
          </a:xfrm>
          <a:prstGeom prst="rect">
            <a:avLst/>
          </a:prstGeom>
          <a:noFill/>
          <a:ln w="9525">
            <a:noFill/>
            <a:miter lim="800000"/>
            <a:headEnd/>
            <a:tailEnd/>
          </a:ln>
        </p:spPr>
        <p:txBody>
          <a:bodyPr>
            <a:spAutoFit/>
          </a:bodyPr>
          <a:lstStyle/>
          <a:p>
            <a:pPr marL="285750" indent="-285750">
              <a:buFont typeface="Wingdings" pitchFamily="2" charset="2"/>
              <a:buChar char="Ø"/>
            </a:pPr>
            <a:r>
              <a:rPr lang="en-US" b="1">
                <a:latin typeface="Calibri" pitchFamily="34" charset="0"/>
              </a:rPr>
              <a:t>Employee Id</a:t>
            </a:r>
          </a:p>
          <a:p>
            <a:pPr marL="285750" indent="-285750">
              <a:buFont typeface="Wingdings" pitchFamily="2" charset="2"/>
              <a:buChar char="Ø"/>
            </a:pPr>
            <a:r>
              <a:rPr lang="en-US" b="1">
                <a:latin typeface="Calibri" pitchFamily="34" charset="0"/>
              </a:rPr>
              <a:t>1st name and last name</a:t>
            </a:r>
          </a:p>
          <a:p>
            <a:pPr marL="285750" indent="-285750">
              <a:buFont typeface="Wingdings" pitchFamily="2" charset="2"/>
              <a:buChar char="Ø"/>
            </a:pPr>
            <a:r>
              <a:rPr lang="en-US" b="1">
                <a:latin typeface="Calibri" pitchFamily="34" charset="0"/>
              </a:rPr>
              <a:t> Business type </a:t>
            </a:r>
          </a:p>
          <a:p>
            <a:pPr marL="285750" indent="-285750">
              <a:buFont typeface="Wingdings" pitchFamily="2" charset="2"/>
              <a:buChar char="Ø"/>
            </a:pPr>
            <a:r>
              <a:rPr lang="en-US" b="1">
                <a:latin typeface="Calibri" pitchFamily="34" charset="0"/>
              </a:rPr>
              <a:t>Business unit</a:t>
            </a:r>
          </a:p>
          <a:p>
            <a:pPr marL="285750" indent="-285750">
              <a:buFont typeface="Wingdings" pitchFamily="2" charset="2"/>
              <a:buChar char="Ø"/>
            </a:pPr>
            <a:r>
              <a:rPr lang="en-US" b="1">
                <a:latin typeface="Calibri" pitchFamily="34" charset="0"/>
              </a:rPr>
              <a:t>Employee status</a:t>
            </a:r>
          </a:p>
          <a:p>
            <a:pPr marL="285750" indent="-285750">
              <a:buFont typeface="Wingdings" pitchFamily="2" charset="2"/>
              <a:buChar char="Ø"/>
            </a:pPr>
            <a:r>
              <a:rPr lang="en-US" b="1">
                <a:latin typeface="Calibri" pitchFamily="34" charset="0"/>
              </a:rPr>
              <a:t> Employee classification type</a:t>
            </a:r>
          </a:p>
          <a:p>
            <a:pPr marL="285750" indent="-285750">
              <a:buFont typeface="Wingdings" pitchFamily="2" charset="2"/>
              <a:buChar char="Ø"/>
            </a:pPr>
            <a:r>
              <a:rPr lang="en-US" b="1">
                <a:latin typeface="Calibri" pitchFamily="34" charset="0"/>
              </a:rPr>
              <a:t> Performance</a:t>
            </a:r>
          </a:p>
          <a:p>
            <a:pPr marL="285750" indent="-285750">
              <a:buFont typeface="Wingdings" pitchFamily="2" charset="2"/>
              <a:buChar char="Ø"/>
            </a:pPr>
            <a:r>
              <a:rPr lang="en-US" b="1">
                <a:latin typeface="Calibri" pitchFamily="34" charset="0"/>
              </a:rPr>
              <a:t> Current employee rating </a:t>
            </a:r>
          </a:p>
          <a:p>
            <a:pPr marL="285750" indent="-285750">
              <a:buFont typeface="Wingdings" pitchFamily="2" charset="2"/>
              <a:buChar char="Ø"/>
            </a:pPr>
            <a:r>
              <a:rPr lang="en-US" b="1">
                <a:latin typeface="Calibri" pitchFamily="34" charset="0"/>
              </a:rPr>
              <a:t>Performance level</a:t>
            </a:r>
            <a:endParaRPr lang="en-IN" b="1">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525"/>
            <a:ext cx="1773238" cy="165100"/>
          </a:xfrm>
          <a:prstGeom prst="rect">
            <a:avLst/>
          </a:prstGeom>
        </p:spPr>
        <p:txBody>
          <a:bodyPr lIns="0" tIns="0" rIns="0" bIns="0">
            <a:spAutoFit/>
          </a:bodyPr>
          <a:lstStyle/>
          <a:p>
            <a:pPr fontAlgn="auto">
              <a:lnSpc>
                <a:spcPts val="1275"/>
              </a:lnSpc>
              <a:spcBef>
                <a:spcPts val="0"/>
              </a:spcBef>
              <a:spcAft>
                <a:spcPts val="0"/>
              </a:spcAft>
              <a:defRPr/>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243" name="object 3"/>
          <p:cNvSpPr>
            <a:spLocks noChangeArrowheads="1"/>
          </p:cNvSpPr>
          <p:nvPr/>
        </p:nvSpPr>
        <p:spPr bwMode="auto">
          <a:xfrm>
            <a:off x="9353550" y="5362575"/>
            <a:ext cx="457200" cy="457200"/>
          </a:xfrm>
          <a:custGeom>
            <a:avLst/>
            <a:gdLst>
              <a:gd name="T0" fmla="*/ 0 w 457200"/>
              <a:gd name="T1" fmla="*/ 0 h 457200"/>
              <a:gd name="T2" fmla="*/ 457200 w 457200"/>
              <a:gd name="T3" fmla="*/ 457200 h 457200"/>
            </a:gdLst>
            <a:ahLst/>
            <a:cxnLst/>
            <a:rect l="T0" t="T1" r="T2" b="T3"/>
            <a:pathLst>
              <a:path w="457200" h="457200">
                <a:moveTo>
                  <a:pt x="457200" y="0"/>
                </a:moveTo>
                <a:lnTo>
                  <a:pt x="0" y="0"/>
                </a:lnTo>
                <a:lnTo>
                  <a:pt x="0" y="457200"/>
                </a:lnTo>
                <a:lnTo>
                  <a:pt x="457200" y="457200"/>
                </a:lnTo>
                <a:lnTo>
                  <a:pt x="457200" y="0"/>
                </a:lnTo>
                <a:close/>
              </a:path>
            </a:pathLst>
          </a:custGeom>
          <a:solidFill>
            <a:srgbClr val="42AF51"/>
          </a:solidFill>
          <a:ln w="9525">
            <a:noFill/>
            <a:miter lim="800000"/>
            <a:headEnd/>
            <a:tailEnd/>
          </a:ln>
        </p:spPr>
        <p:txBody>
          <a:bodyPr lIns="0" tIns="0" rIns="0" bIns="0"/>
          <a:lstStyle/>
          <a:p>
            <a:endParaRPr lang="en-US">
              <a:latin typeface="Calibri" pitchFamily="34" charset="0"/>
            </a:endParaRPr>
          </a:p>
        </p:txBody>
      </p:sp>
      <p:sp>
        <p:nvSpPr>
          <p:cNvPr id="10244" name="object 4"/>
          <p:cNvSpPr>
            <a:spLocks noChangeArrowheads="1"/>
          </p:cNvSpPr>
          <p:nvPr/>
        </p:nvSpPr>
        <p:spPr bwMode="auto">
          <a:xfrm>
            <a:off x="6696075" y="1695450"/>
            <a:ext cx="314325" cy="323850"/>
          </a:xfrm>
          <a:custGeom>
            <a:avLst/>
            <a:gdLst>
              <a:gd name="T0" fmla="*/ 0 w 314325"/>
              <a:gd name="T1" fmla="*/ 0 h 323850"/>
              <a:gd name="T2" fmla="*/ 314325 w 314325"/>
              <a:gd name="T3" fmla="*/ 323850 h 323850"/>
            </a:gdLst>
            <a:ahLst/>
            <a:cxnLst/>
            <a:rect l="T0" t="T1" r="T2" b="T3"/>
            <a:pathLst>
              <a:path w="314325" h="323850">
                <a:moveTo>
                  <a:pt x="314325" y="0"/>
                </a:moveTo>
                <a:lnTo>
                  <a:pt x="0" y="0"/>
                </a:lnTo>
                <a:lnTo>
                  <a:pt x="0" y="323850"/>
                </a:lnTo>
                <a:lnTo>
                  <a:pt x="314325" y="323850"/>
                </a:lnTo>
                <a:lnTo>
                  <a:pt x="314325" y="0"/>
                </a:lnTo>
                <a:close/>
              </a:path>
            </a:pathLst>
          </a:custGeom>
          <a:solidFill>
            <a:srgbClr val="2D83C3"/>
          </a:solidFill>
          <a:ln w="9525">
            <a:noFill/>
            <a:miter lim="800000"/>
            <a:headEnd/>
            <a:tailEnd/>
          </a:ln>
        </p:spPr>
        <p:txBody>
          <a:bodyPr lIns="0" tIns="0" rIns="0" bIns="0"/>
          <a:lstStyle/>
          <a:p>
            <a:endParaRPr lang="en-US">
              <a:latin typeface="Calibri" pitchFamily="34" charset="0"/>
            </a:endParaRPr>
          </a:p>
        </p:txBody>
      </p:sp>
      <p:sp>
        <p:nvSpPr>
          <p:cNvPr id="10245" name="object 5"/>
          <p:cNvSpPr>
            <a:spLocks noChangeArrowheads="1"/>
          </p:cNvSpPr>
          <p:nvPr/>
        </p:nvSpPr>
        <p:spPr bwMode="auto">
          <a:xfrm>
            <a:off x="9353550" y="5895975"/>
            <a:ext cx="180975" cy="180975"/>
          </a:xfrm>
          <a:custGeom>
            <a:avLst/>
            <a:gdLst>
              <a:gd name="T0" fmla="*/ 0 w 180975"/>
              <a:gd name="T1" fmla="*/ 0 h 180975"/>
              <a:gd name="T2" fmla="*/ 180975 w 180975"/>
              <a:gd name="T3" fmla="*/ 180975 h 180975"/>
            </a:gdLst>
            <a:ahLst/>
            <a:cxnLst/>
            <a:rect l="T0" t="T1" r="T2" b="T3"/>
            <a:pathLst>
              <a:path w="180975" h="180975">
                <a:moveTo>
                  <a:pt x="180975" y="0"/>
                </a:moveTo>
                <a:lnTo>
                  <a:pt x="0" y="0"/>
                </a:lnTo>
                <a:lnTo>
                  <a:pt x="0" y="180975"/>
                </a:lnTo>
                <a:lnTo>
                  <a:pt x="180975" y="180975"/>
                </a:lnTo>
                <a:lnTo>
                  <a:pt x="180975" y="0"/>
                </a:lnTo>
                <a:close/>
              </a:path>
            </a:pathLst>
          </a:custGeom>
          <a:solidFill>
            <a:srgbClr val="2D936B"/>
          </a:solidFill>
          <a:ln w="9525">
            <a:noFill/>
            <a:miter lim="800000"/>
            <a:headEnd/>
            <a:tailEnd/>
          </a:ln>
        </p:spPr>
        <p:txBody>
          <a:bodyPr lIns="0" tIns="0" rIns="0" bIns="0"/>
          <a:lstStyle/>
          <a:p>
            <a:endParaRPr lang="en-US">
              <a:latin typeface="Calibri" pitchFamily="34" charset="0"/>
            </a:endParaRPr>
          </a:p>
        </p:txBody>
      </p:sp>
      <p:pic>
        <p:nvPicPr>
          <p:cNvPr id="10246" name="object 6"/>
          <p:cNvPicPr>
            <a:picLocks noChangeAspect="1" noChangeArrowheads="1"/>
          </p:cNvPicPr>
          <p:nvPr/>
        </p:nvPicPr>
        <p:blipFill>
          <a:blip r:embed="rId2"/>
          <a:srcRect/>
          <a:stretch>
            <a:fillRect/>
          </a:stretch>
        </p:blipFill>
        <p:spPr bwMode="auto">
          <a:xfrm>
            <a:off x="66675" y="3381375"/>
            <a:ext cx="2466975" cy="3419475"/>
          </a:xfrm>
          <a:prstGeom prst="rect">
            <a:avLst/>
          </a:prstGeom>
          <a:noFill/>
          <a:ln w="9525">
            <a:noFill/>
            <a:miter lim="800000"/>
            <a:headEnd/>
            <a:tailEnd/>
          </a:ln>
        </p:spPr>
      </p:pic>
      <p:sp>
        <p:nvSpPr>
          <p:cNvPr id="7" name="object 7"/>
          <p:cNvSpPr txBox="1">
            <a:spLocks noGrp="1"/>
          </p:cNvSpPr>
          <p:nvPr>
            <p:ph type="title"/>
          </p:nvPr>
        </p:nvSpPr>
        <p:spPr>
          <a:xfrm>
            <a:off x="739775" y="655638"/>
            <a:ext cx="8480425" cy="669925"/>
          </a:xfrm>
        </p:spPr>
        <p:txBody>
          <a:bodyPr tIns="16510" rtlCol="0"/>
          <a:lstStyle/>
          <a:p>
            <a:pPr marL="12700" eaLnBrk="1" fontAlgn="auto" hangingPunct="1">
              <a:spcBef>
                <a:spcPts val="130"/>
              </a:spcBef>
              <a:spcAft>
                <a:spcPts val="0"/>
              </a:spcAft>
              <a:defRPr/>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600" y="6473825"/>
            <a:ext cx="228600" cy="190500"/>
          </a:xfrm>
          <a:prstGeom prst="rect">
            <a:avLst/>
          </a:prstGeom>
        </p:spPr>
        <p:txBody>
          <a:bodyPr lIns="0" tIns="6985" rIns="0" bIns="0">
            <a:spAutoFit/>
          </a:bodyPr>
          <a:lstStyle/>
          <a:p>
            <a:pPr marL="38100" fontAlgn="auto">
              <a:spcBef>
                <a:spcPts val="55"/>
              </a:spcBef>
              <a:spcAft>
                <a:spcPts val="0"/>
              </a:spcAft>
              <a:defRPr/>
            </a:pPr>
            <a:fld id="{76E2EC6A-15B6-449D-BD11-65825987C005}" type="slidenum">
              <a:rPr sz="1100" spc="10" dirty="0">
                <a:solidFill>
                  <a:srgbClr val="2D936B"/>
                </a:solidFill>
                <a:latin typeface="Trebuchet MS"/>
                <a:cs typeface="Trebuchet MS"/>
              </a:rPr>
              <a:pPr marL="38100" fontAlgn="auto">
                <a:spcBef>
                  <a:spcPts val="55"/>
                </a:spcBef>
                <a:spcAft>
                  <a:spcPts val="0"/>
                </a:spcAft>
                <a:defRPr/>
              </a:pPr>
              <a:t>9</a:t>
            </a:fld>
            <a:endParaRPr sz="1100">
              <a:latin typeface="Trebuchet MS"/>
              <a:cs typeface="Trebuchet MS"/>
            </a:endParaRPr>
          </a:p>
        </p:txBody>
      </p:sp>
      <p:sp>
        <p:nvSpPr>
          <p:cNvPr id="9" name="TextBox 8">
            <a:extLst>
              <a:ext uri="{FF2B5EF4-FFF2-40B4-BE49-F238E27FC236}"/>
            </a:extLst>
          </p:cNvPr>
          <p:cNvSpPr txBox="1"/>
          <p:nvPr/>
        </p:nvSpPr>
        <p:spPr>
          <a:xfrm>
            <a:off x="1309688" y="1928813"/>
            <a:ext cx="8534400" cy="1384300"/>
          </a:xfrm>
          <a:prstGeom prst="rect">
            <a:avLst/>
          </a:prstGeom>
          <a:noFill/>
        </p:spPr>
        <p:txBody>
          <a:bodyPr>
            <a:spAutoFit/>
          </a:bodyPr>
          <a:lstStyle/>
          <a:p>
            <a:pPr fontAlgn="auto">
              <a:spcBef>
                <a:spcPts val="0"/>
              </a:spcBef>
              <a:spcAft>
                <a:spcPts val="0"/>
              </a:spcAft>
              <a:buFont typeface="Arial" panose="020B0604020202020204" pitchFamily="34" charset="0"/>
              <a:buChar char="•"/>
              <a:defRPr/>
            </a:pPr>
            <a:r>
              <a:rPr lang="en-US" sz="2800" dirty="0">
                <a:solidFill>
                  <a:srgbClr val="C00000"/>
                </a:solidFill>
                <a:latin typeface="Times New Roman" panose="02020603050405020304" pitchFamily="18" charset="0"/>
                <a:cs typeface="Times New Roman" panose="02020603050405020304" pitchFamily="18" charset="0"/>
              </a:rPr>
              <a:t> PERFORMANCE LEVEL</a:t>
            </a:r>
            <a:r>
              <a:rPr lang="en-US" sz="2800" dirty="0">
                <a:solidFill>
                  <a:schemeClr val="accent2">
                    <a:lumMod val="75000"/>
                  </a:schemeClr>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IF (AND(Z8&gt;=5), “VERY HIGH”,IF(AND(Z8&gt;=4), “HIGH”, IF(AND(Z8&gt;=3), “MED”, “LOW”)))</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661</Words>
  <Application>Microsoft Office PowerPoint</Application>
  <PresentationFormat>Custom</PresentationFormat>
  <Paragraphs>107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Arial</vt:lpstr>
      <vt:lpstr>Trebuchet MS</vt:lpstr>
      <vt:lpstr>Times New Roman</vt:lpstr>
      <vt:lpstr>Roboto</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cp:lastModifiedBy>
  <cp:revision>20</cp:revision>
  <dcterms:created xsi:type="dcterms:W3CDTF">2024-03-29T15:07:22Z</dcterms:created>
  <dcterms:modified xsi:type="dcterms:W3CDTF">2024-08-31T06:30:28Z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