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8"/>
  </p:notesMasterIdLst>
  <p:handoutMasterIdLst>
    <p:handoutMasterId r:id="rId39"/>
  </p:handoutMasterIdLst>
  <p:sldIdLst>
    <p:sldId id="256" r:id="rId3"/>
    <p:sldId id="257" r:id="rId4"/>
    <p:sldId id="260" r:id="rId5"/>
    <p:sldId id="262" r:id="rId6"/>
    <p:sldId id="281" r:id="rId7"/>
    <p:sldId id="284" r:id="rId8"/>
    <p:sldId id="285" r:id="rId9"/>
    <p:sldId id="287" r:id="rId10"/>
    <p:sldId id="286" r:id="rId11"/>
    <p:sldId id="263" r:id="rId12"/>
    <p:sldId id="264" r:id="rId13"/>
    <p:sldId id="279" r:id="rId14"/>
    <p:sldId id="280" r:id="rId15"/>
    <p:sldId id="289" r:id="rId16"/>
    <p:sldId id="290" r:id="rId17"/>
    <p:sldId id="291" r:id="rId18"/>
    <p:sldId id="292" r:id="rId19"/>
    <p:sldId id="293" r:id="rId20"/>
    <p:sldId id="294" r:id="rId21"/>
    <p:sldId id="295" r:id="rId22"/>
    <p:sldId id="265" r:id="rId23"/>
    <p:sldId id="266" r:id="rId24"/>
    <p:sldId id="267" r:id="rId25"/>
    <p:sldId id="268" r:id="rId26"/>
    <p:sldId id="269" r:id="rId27"/>
    <p:sldId id="270" r:id="rId28"/>
    <p:sldId id="271" r:id="rId29"/>
    <p:sldId id="273" r:id="rId30"/>
    <p:sldId id="274" r:id="rId31"/>
    <p:sldId id="275" r:id="rId32"/>
    <p:sldId id="276" r:id="rId33"/>
    <p:sldId id="277" r:id="rId34"/>
    <p:sldId id="272" r:id="rId35"/>
    <p:sldId id="282" r:id="rId36"/>
    <p:sldId id="283" r:id="rId37"/>
  </p:sldIdLst>
  <p:sldSz cx="9144000" cy="6858000" type="screen4x3"/>
  <p:notesSz cx="6858000" cy="9144000"/>
  <p:defaultTextStyle>
    <a:defPPr>
      <a:defRPr lang="ru-RU"/>
    </a:defPPr>
    <a:lvl1pPr algn="l" rtl="0" fontAlgn="base">
      <a:spcBef>
        <a:spcPct val="0"/>
      </a:spcBef>
      <a:spcAft>
        <a:spcPct val="0"/>
      </a:spcAft>
      <a:defRPr sz="36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6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6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6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600" kern="1200">
        <a:solidFill>
          <a:schemeClr val="bg1"/>
        </a:solidFill>
        <a:latin typeface="Futura LT Book" pitchFamily="2" charset="0"/>
        <a:ea typeface="굴림" charset="-127"/>
        <a:cs typeface="+mn-cs"/>
      </a:defRPr>
    </a:lvl5pPr>
    <a:lvl6pPr marL="2286000" algn="l" defTabSz="914400" rtl="0" eaLnBrk="1" latinLnBrk="0" hangingPunct="1">
      <a:defRPr sz="3600" kern="1200">
        <a:solidFill>
          <a:schemeClr val="bg1"/>
        </a:solidFill>
        <a:latin typeface="Futura LT Book" pitchFamily="2" charset="0"/>
        <a:ea typeface="굴림" charset="-127"/>
        <a:cs typeface="+mn-cs"/>
      </a:defRPr>
    </a:lvl6pPr>
    <a:lvl7pPr marL="2743200" algn="l" defTabSz="914400" rtl="0" eaLnBrk="1" latinLnBrk="0" hangingPunct="1">
      <a:defRPr sz="3600" kern="1200">
        <a:solidFill>
          <a:schemeClr val="bg1"/>
        </a:solidFill>
        <a:latin typeface="Futura LT Book" pitchFamily="2" charset="0"/>
        <a:ea typeface="굴림" charset="-127"/>
        <a:cs typeface="+mn-cs"/>
      </a:defRPr>
    </a:lvl7pPr>
    <a:lvl8pPr marL="3200400" algn="l" defTabSz="914400" rtl="0" eaLnBrk="1" latinLnBrk="0" hangingPunct="1">
      <a:defRPr sz="3600" kern="1200">
        <a:solidFill>
          <a:schemeClr val="bg1"/>
        </a:solidFill>
        <a:latin typeface="Futura LT Book" pitchFamily="2" charset="0"/>
        <a:ea typeface="굴림" charset="-127"/>
        <a:cs typeface="+mn-cs"/>
      </a:defRPr>
    </a:lvl8pPr>
    <a:lvl9pPr marL="3657600" algn="l" defTabSz="914400" rtl="0" eaLnBrk="1" latinLnBrk="0" hangingPunct="1">
      <a:defRPr sz="36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223"/>
    <a:srgbClr val="397B0D"/>
    <a:srgbClr val="000000"/>
    <a:srgbClr val="00499F"/>
    <a:srgbClr val="0CC1E0"/>
    <a:srgbClr val="666666"/>
    <a:srgbClr val="990D16"/>
    <a:srgbClr val="D7EC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4648" autoAdjust="0"/>
  </p:normalViewPr>
  <p:slideViewPr>
    <p:cSldViewPr>
      <p:cViewPr varScale="1">
        <p:scale>
          <a:sx n="63" d="100"/>
          <a:sy n="63" d="100"/>
        </p:scale>
        <p:origin x="1572" y="5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264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4798167A-8F3A-4603-A415-E7A2229892EB}" type="slidenum">
              <a:rPr lang="ru-RU"/>
              <a:pPr/>
              <a:t>‹#›</a:t>
            </a:fld>
            <a:endParaRPr lang="ru-RU"/>
          </a:p>
        </p:txBody>
      </p:sp>
    </p:spTree>
    <p:extLst>
      <p:ext uri="{BB962C8B-B14F-4D97-AF65-F5344CB8AC3E}">
        <p14:creationId xmlns:p14="http://schemas.microsoft.com/office/powerpoint/2010/main" val="14169241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98167A-8F3A-4603-A415-E7A2229892EB}" type="slidenum">
              <a:rPr lang="ru-RU" smtClean="0"/>
              <a:pPr/>
              <a:t>1</a:t>
            </a:fld>
            <a:endParaRPr lang="ru-RU"/>
          </a:p>
        </p:txBody>
      </p:sp>
    </p:spTree>
    <p:extLst>
      <p:ext uri="{BB962C8B-B14F-4D97-AF65-F5344CB8AC3E}">
        <p14:creationId xmlns:p14="http://schemas.microsoft.com/office/powerpoint/2010/main" val="1585459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77913" y="3500438"/>
            <a:ext cx="7023100" cy="1441450"/>
          </a:xfrm>
          <a:effectLst>
            <a:outerShdw dist="17961" dir="2700000" algn="ctr" rotWithShape="0">
              <a:schemeClr val="bg2"/>
            </a:outerShdw>
          </a:effectLst>
        </p:spPr>
        <p:txBody>
          <a:bodyPr/>
          <a:lstStyle>
            <a:lvl1pPr algn="ctr">
              <a:defRPr/>
            </a:lvl1pPr>
          </a:lstStyle>
          <a:p>
            <a:pPr lvl="0"/>
            <a:r>
              <a:rPr lang="ru-RU" noProof="0"/>
              <a:t>Образец заголовка</a:t>
            </a:r>
          </a:p>
        </p:txBody>
      </p:sp>
      <p:sp>
        <p:nvSpPr>
          <p:cNvPr id="5123" name="Rectangle 3"/>
          <p:cNvSpPr>
            <a:spLocks noGrp="1" noChangeArrowheads="1"/>
          </p:cNvSpPr>
          <p:nvPr>
            <p:ph type="subTitle" idx="1"/>
          </p:nvPr>
        </p:nvSpPr>
        <p:spPr>
          <a:xfrm>
            <a:off x="1074738" y="5157788"/>
            <a:ext cx="7026275" cy="574675"/>
          </a:xfrm>
          <a:effectLst>
            <a:outerShdw dist="17961" dir="2700000" algn="ctr" rotWithShape="0">
              <a:schemeClr val="bg2"/>
            </a:outerShdw>
          </a:effectLst>
        </p:spPr>
        <p:txBody>
          <a:bodyPr/>
          <a:lstStyle>
            <a:lvl1pPr marL="0" indent="0" algn="ctr">
              <a:buFontTx/>
              <a:buNone/>
              <a:defRPr>
                <a:latin typeface="Futura LT Book" pitchFamily="2" charset="0"/>
                <a:ea typeface="굴림" charset="-127"/>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17669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50038" y="692150"/>
            <a:ext cx="2060575" cy="58324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68313" y="692150"/>
            <a:ext cx="6029325" cy="58324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85424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D495F57-62F2-4EC2-A9BF-9885B05CC3B5}" type="slidenum">
              <a:rPr lang="ru-RU"/>
              <a:pPr/>
              <a:t>‹#›</a:t>
            </a:fld>
            <a:endParaRPr lang="ru-RU"/>
          </a:p>
        </p:txBody>
      </p:sp>
    </p:spTree>
    <p:extLst>
      <p:ext uri="{BB962C8B-B14F-4D97-AF65-F5344CB8AC3E}">
        <p14:creationId xmlns:p14="http://schemas.microsoft.com/office/powerpoint/2010/main" val="303539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48DCA44-5A70-481C-8734-C738F2C3D9FA}" type="slidenum">
              <a:rPr lang="ru-RU"/>
              <a:pPr/>
              <a:t>‹#›</a:t>
            </a:fld>
            <a:endParaRPr lang="ru-RU"/>
          </a:p>
        </p:txBody>
      </p:sp>
    </p:spTree>
    <p:extLst>
      <p:ext uri="{BB962C8B-B14F-4D97-AF65-F5344CB8AC3E}">
        <p14:creationId xmlns:p14="http://schemas.microsoft.com/office/powerpoint/2010/main" val="1622607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93AE910-F64A-42CC-AB53-4B131E4D2A20}" type="slidenum">
              <a:rPr lang="ru-RU"/>
              <a:pPr/>
              <a:t>‹#›</a:t>
            </a:fld>
            <a:endParaRPr lang="ru-RU"/>
          </a:p>
        </p:txBody>
      </p:sp>
    </p:spTree>
    <p:extLst>
      <p:ext uri="{BB962C8B-B14F-4D97-AF65-F5344CB8AC3E}">
        <p14:creationId xmlns:p14="http://schemas.microsoft.com/office/powerpoint/2010/main" val="2023922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5CE1B81B-0901-4282-ADF7-711E110878B9}" type="slidenum">
              <a:rPr lang="ru-RU"/>
              <a:pPr/>
              <a:t>‹#›</a:t>
            </a:fld>
            <a:endParaRPr lang="ru-RU"/>
          </a:p>
        </p:txBody>
      </p:sp>
    </p:spTree>
    <p:extLst>
      <p:ext uri="{BB962C8B-B14F-4D97-AF65-F5344CB8AC3E}">
        <p14:creationId xmlns:p14="http://schemas.microsoft.com/office/powerpoint/2010/main" val="214781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FFF33F7-C33E-47E6-BAB6-B7287F4C4929}" type="slidenum">
              <a:rPr lang="ru-RU"/>
              <a:pPr/>
              <a:t>‹#›</a:t>
            </a:fld>
            <a:endParaRPr lang="ru-RU"/>
          </a:p>
        </p:txBody>
      </p:sp>
    </p:spTree>
    <p:extLst>
      <p:ext uri="{BB962C8B-B14F-4D97-AF65-F5344CB8AC3E}">
        <p14:creationId xmlns:p14="http://schemas.microsoft.com/office/powerpoint/2010/main" val="3463002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A446B089-247C-4616-8D86-4EF5B1AA3DF6}" type="slidenum">
              <a:rPr lang="ru-RU"/>
              <a:pPr/>
              <a:t>‹#›</a:t>
            </a:fld>
            <a:endParaRPr lang="ru-RU"/>
          </a:p>
        </p:txBody>
      </p:sp>
    </p:spTree>
    <p:extLst>
      <p:ext uri="{BB962C8B-B14F-4D97-AF65-F5344CB8AC3E}">
        <p14:creationId xmlns:p14="http://schemas.microsoft.com/office/powerpoint/2010/main" val="3597695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312FA7BA-AAF9-41B5-A839-CAFDFFCCE2A5}" type="slidenum">
              <a:rPr lang="ru-RU"/>
              <a:pPr/>
              <a:t>‹#›</a:t>
            </a:fld>
            <a:endParaRPr lang="ru-RU"/>
          </a:p>
        </p:txBody>
      </p:sp>
    </p:spTree>
    <p:extLst>
      <p:ext uri="{BB962C8B-B14F-4D97-AF65-F5344CB8AC3E}">
        <p14:creationId xmlns:p14="http://schemas.microsoft.com/office/powerpoint/2010/main" val="957562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445D7B1E-CEF6-4B8A-BDDA-0B4509A2C6DC}" type="slidenum">
              <a:rPr lang="ru-RU"/>
              <a:pPr/>
              <a:t>‹#›</a:t>
            </a:fld>
            <a:endParaRPr lang="ru-RU"/>
          </a:p>
        </p:txBody>
      </p:sp>
    </p:spTree>
    <p:extLst>
      <p:ext uri="{BB962C8B-B14F-4D97-AF65-F5344CB8AC3E}">
        <p14:creationId xmlns:p14="http://schemas.microsoft.com/office/powerpoint/2010/main" val="296517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904294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4AFDD5A-7E73-477D-BB20-75E0A24DFC5B}" type="slidenum">
              <a:rPr lang="ru-RU"/>
              <a:pPr/>
              <a:t>‹#›</a:t>
            </a:fld>
            <a:endParaRPr lang="ru-RU"/>
          </a:p>
        </p:txBody>
      </p:sp>
    </p:spTree>
    <p:extLst>
      <p:ext uri="{BB962C8B-B14F-4D97-AF65-F5344CB8AC3E}">
        <p14:creationId xmlns:p14="http://schemas.microsoft.com/office/powerpoint/2010/main" val="968115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D211EDB-0CFA-4781-8700-2A77EB35B597}" type="slidenum">
              <a:rPr lang="ru-RU"/>
              <a:pPr/>
              <a:t>‹#›</a:t>
            </a:fld>
            <a:endParaRPr lang="ru-RU"/>
          </a:p>
        </p:txBody>
      </p:sp>
    </p:spTree>
    <p:extLst>
      <p:ext uri="{BB962C8B-B14F-4D97-AF65-F5344CB8AC3E}">
        <p14:creationId xmlns:p14="http://schemas.microsoft.com/office/powerpoint/2010/main" val="3028149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99EDA11-9B0A-484E-A7AD-97B36A212115}" type="slidenum">
              <a:rPr lang="ru-RU"/>
              <a:pPr/>
              <a:t>‹#›</a:t>
            </a:fld>
            <a:endParaRPr lang="ru-RU"/>
          </a:p>
        </p:txBody>
      </p:sp>
    </p:spTree>
    <p:extLst>
      <p:ext uri="{BB962C8B-B14F-4D97-AF65-F5344CB8AC3E}">
        <p14:creationId xmlns:p14="http://schemas.microsoft.com/office/powerpoint/2010/main" val="305697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283986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68313" y="2133600"/>
            <a:ext cx="4044950"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65663" y="2133600"/>
            <a:ext cx="4044950"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423428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43562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69086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634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8228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92947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692150"/>
            <a:ext cx="82423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468313" y="2133600"/>
            <a:ext cx="82423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ea typeface="굴림" charset="-127"/>
        </a:defRPr>
      </a:lvl2pPr>
      <a:lvl3pPr algn="l" rtl="0" eaLnBrk="1" fontAlgn="base" hangingPunct="1">
        <a:spcBef>
          <a:spcPct val="0"/>
        </a:spcBef>
        <a:spcAft>
          <a:spcPct val="0"/>
        </a:spcAft>
        <a:defRPr sz="3600">
          <a:solidFill>
            <a:schemeClr val="bg1"/>
          </a:solidFill>
          <a:latin typeface="Futura LT Book" pitchFamily="2" charset="0"/>
          <a:ea typeface="굴림" charset="-127"/>
        </a:defRPr>
      </a:lvl3pPr>
      <a:lvl4pPr algn="l" rtl="0" eaLnBrk="1" fontAlgn="base" hangingPunct="1">
        <a:spcBef>
          <a:spcPct val="0"/>
        </a:spcBef>
        <a:spcAft>
          <a:spcPct val="0"/>
        </a:spcAft>
        <a:defRPr sz="3600">
          <a:solidFill>
            <a:schemeClr val="bg1"/>
          </a:solidFill>
          <a:latin typeface="Futura LT Book" pitchFamily="2" charset="0"/>
          <a:ea typeface="굴림" charset="-127"/>
        </a:defRPr>
      </a:lvl4pPr>
      <a:lvl5pPr algn="l" rtl="0" eaLnBrk="1" fontAlgn="base" hangingPunct="1">
        <a:spcBef>
          <a:spcPct val="0"/>
        </a:spcBef>
        <a:spcAft>
          <a:spcPct val="0"/>
        </a:spcAft>
        <a:defRPr sz="3600">
          <a:solidFill>
            <a:schemeClr val="bg1"/>
          </a:solidFill>
          <a:latin typeface="Futura LT Book" pitchFamily="2" charset="0"/>
          <a:ea typeface="굴림" charset="-127"/>
        </a:defRPr>
      </a:lvl5pPr>
      <a:lvl6pPr marL="457200" algn="l" rtl="0" eaLnBrk="1" fontAlgn="base" hangingPunct="1">
        <a:spcBef>
          <a:spcPct val="0"/>
        </a:spcBef>
        <a:spcAft>
          <a:spcPct val="0"/>
        </a:spcAft>
        <a:defRPr sz="3600">
          <a:solidFill>
            <a:schemeClr val="bg1"/>
          </a:solidFill>
          <a:latin typeface="Futura LT Book" pitchFamily="2" charset="0"/>
          <a:ea typeface="굴림" charset="-127"/>
        </a:defRPr>
      </a:lvl6pPr>
      <a:lvl7pPr marL="914400" algn="l" rtl="0" eaLnBrk="1" fontAlgn="base" hangingPunct="1">
        <a:spcBef>
          <a:spcPct val="0"/>
        </a:spcBef>
        <a:spcAft>
          <a:spcPct val="0"/>
        </a:spcAft>
        <a:defRPr sz="3600">
          <a:solidFill>
            <a:schemeClr val="bg1"/>
          </a:solidFill>
          <a:latin typeface="Futura LT Book" pitchFamily="2" charset="0"/>
          <a:ea typeface="굴림" charset="-127"/>
        </a:defRPr>
      </a:lvl7pPr>
      <a:lvl8pPr marL="1371600" algn="l" rtl="0" eaLnBrk="1" fontAlgn="base" hangingPunct="1">
        <a:spcBef>
          <a:spcPct val="0"/>
        </a:spcBef>
        <a:spcAft>
          <a:spcPct val="0"/>
        </a:spcAft>
        <a:defRPr sz="3600">
          <a:solidFill>
            <a:schemeClr val="bg1"/>
          </a:solidFill>
          <a:latin typeface="Futura LT Book" pitchFamily="2" charset="0"/>
          <a:ea typeface="굴림" charset="-127"/>
        </a:defRPr>
      </a:lvl8pPr>
      <a:lvl9pPr marL="1828800" algn="l" rtl="0" eaLnBrk="1" fontAlgn="base" hangingPunct="1">
        <a:spcBef>
          <a:spcPct val="0"/>
        </a:spcBef>
        <a:spcAft>
          <a:spcPct val="0"/>
        </a:spcAft>
        <a:defRPr sz="36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48CF1238-084C-42A5-A2D1-CE09D826876D}"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ea typeface="Kozuka Gothic Pro EL" pitchFamily="34" charset="-128"/>
        </a:defRPr>
      </a:lvl2pPr>
      <a:lvl3pPr algn="l" rtl="0" fontAlgn="base">
        <a:spcBef>
          <a:spcPct val="0"/>
        </a:spcBef>
        <a:spcAft>
          <a:spcPct val="0"/>
        </a:spcAft>
        <a:defRPr sz="3600">
          <a:solidFill>
            <a:srgbClr val="666666"/>
          </a:solidFill>
          <a:latin typeface="Futura LT Book" pitchFamily="2" charset="0"/>
          <a:ea typeface="Kozuka Gothic Pro EL" pitchFamily="34" charset="-128"/>
        </a:defRPr>
      </a:lvl3pPr>
      <a:lvl4pPr algn="l" rtl="0" fontAlgn="base">
        <a:spcBef>
          <a:spcPct val="0"/>
        </a:spcBef>
        <a:spcAft>
          <a:spcPct val="0"/>
        </a:spcAft>
        <a:defRPr sz="3600">
          <a:solidFill>
            <a:srgbClr val="666666"/>
          </a:solidFill>
          <a:latin typeface="Futura LT Book" pitchFamily="2" charset="0"/>
          <a:ea typeface="Kozuka Gothic Pro EL" pitchFamily="34" charset="-128"/>
        </a:defRPr>
      </a:lvl4pPr>
      <a:lvl5pPr algn="l" rtl="0" fontAlgn="base">
        <a:spcBef>
          <a:spcPct val="0"/>
        </a:spcBef>
        <a:spcAft>
          <a:spcPct val="0"/>
        </a:spcAft>
        <a:defRPr sz="3600">
          <a:solidFill>
            <a:srgbClr val="666666"/>
          </a:solidFill>
          <a:latin typeface="Futura LT Book" pitchFamily="2" charset="0"/>
          <a:ea typeface="Kozuka Gothic Pro EL" pitchFamily="34" charset="-128"/>
        </a:defRPr>
      </a:lvl5pPr>
      <a:lvl6pPr marL="457200" algn="l" rtl="0" fontAlgn="base">
        <a:spcBef>
          <a:spcPct val="0"/>
        </a:spcBef>
        <a:spcAft>
          <a:spcPct val="0"/>
        </a:spcAft>
        <a:defRPr sz="3600">
          <a:solidFill>
            <a:srgbClr val="666666"/>
          </a:solidFill>
          <a:latin typeface="Futura LT Book" pitchFamily="2" charset="0"/>
          <a:ea typeface="Kozuka Gothic Pro EL" pitchFamily="34" charset="-128"/>
        </a:defRPr>
      </a:lvl6pPr>
      <a:lvl7pPr marL="914400" algn="l" rtl="0" fontAlgn="base">
        <a:spcBef>
          <a:spcPct val="0"/>
        </a:spcBef>
        <a:spcAft>
          <a:spcPct val="0"/>
        </a:spcAft>
        <a:defRPr sz="3600">
          <a:solidFill>
            <a:srgbClr val="666666"/>
          </a:solidFill>
          <a:latin typeface="Futura LT Book" pitchFamily="2" charset="0"/>
          <a:ea typeface="Kozuka Gothic Pro EL" pitchFamily="34" charset="-128"/>
        </a:defRPr>
      </a:lvl7pPr>
      <a:lvl8pPr marL="1371600" algn="l" rtl="0" fontAlgn="base">
        <a:spcBef>
          <a:spcPct val="0"/>
        </a:spcBef>
        <a:spcAft>
          <a:spcPct val="0"/>
        </a:spcAft>
        <a:defRPr sz="3600">
          <a:solidFill>
            <a:srgbClr val="666666"/>
          </a:solidFill>
          <a:latin typeface="Futura LT Book" pitchFamily="2" charset="0"/>
          <a:ea typeface="Kozuka Gothic Pro EL" pitchFamily="34" charset="-128"/>
        </a:defRPr>
      </a:lvl8pPr>
      <a:lvl9pPr marL="1828800" algn="l" rtl="0" fontAlgn="base">
        <a:spcBef>
          <a:spcPct val="0"/>
        </a:spcBef>
        <a:spcAft>
          <a:spcPct val="0"/>
        </a:spcAft>
        <a:defRPr sz="3600">
          <a:solidFill>
            <a:srgbClr val="666666"/>
          </a:solidFill>
          <a:latin typeface="Futura LT Book" pitchFamily="2" charset="0"/>
          <a:ea typeface="Kozuka Gothic Pro EL" pitchFamily="34" charset="-128"/>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862013" y="3429000"/>
            <a:ext cx="7454900" cy="1512888"/>
          </a:xfrm>
        </p:spPr>
        <p:txBody>
          <a:bodyPr/>
          <a:lstStyle/>
          <a:p>
            <a:r>
              <a:rPr lang="en-US" sz="4000" dirty="0">
                <a:latin typeface="Bookman Old Style" panose="02050604050505020204" pitchFamily="18" charset="0"/>
                <a:ea typeface="Microsoft YaHei Light" panose="020B0502040204020203" pitchFamily="34" charset="-122"/>
              </a:rPr>
              <a:t>Loan eligibility prediction</a:t>
            </a:r>
          </a:p>
        </p:txBody>
      </p:sp>
      <p:sp>
        <p:nvSpPr>
          <p:cNvPr id="34829" name="Rectangle 13"/>
          <p:cNvSpPr>
            <a:spLocks noGrp="1" noChangeArrowheads="1"/>
          </p:cNvSpPr>
          <p:nvPr>
            <p:ph type="subTitle" idx="1"/>
          </p:nvPr>
        </p:nvSpPr>
        <p:spPr>
          <a:xfrm>
            <a:off x="3203848" y="5013176"/>
            <a:ext cx="7310387" cy="359444"/>
          </a:xfrm>
        </p:spPr>
        <p:txBody>
          <a:bodyPr/>
          <a:lstStyle/>
          <a:p>
            <a:r>
              <a:rPr lang="en-US" dirty="0">
                <a:latin typeface="Century" panose="02040604050505020304" pitchFamily="18" charset="0"/>
              </a:rPr>
              <a:t>MOHANA PREYA R 312320205090  </a:t>
            </a:r>
          </a:p>
          <a:p>
            <a:r>
              <a:rPr lang="en-US" dirty="0">
                <a:latin typeface="Century" panose="02040604050505020304" pitchFamily="18" charset="0"/>
              </a:rPr>
              <a:t>              RAMYA  M  312320205116</a:t>
            </a:r>
            <a:endParaRPr lang="uk-UA" dirty="0">
              <a:latin typeface="Century" panose="020406040505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6CB0-EE34-9ED0-5AFE-15A66B6B5166}"/>
              </a:ext>
            </a:extLst>
          </p:cNvPr>
          <p:cNvSpPr>
            <a:spLocks noGrp="1"/>
          </p:cNvSpPr>
          <p:nvPr>
            <p:ph type="title"/>
          </p:nvPr>
        </p:nvSpPr>
        <p:spPr/>
        <p:txBody>
          <a:bodyPr/>
          <a:lstStyle/>
          <a:p>
            <a:pPr algn="ctr"/>
            <a:r>
              <a:rPr lang="en-US" b="1" dirty="0">
                <a:solidFill>
                  <a:schemeClr val="tx1"/>
                </a:solidFill>
                <a:latin typeface="Bookman Old Style" panose="02050604050505020204" pitchFamily="18" charset="0"/>
              </a:rPr>
              <a:t>SYSTEM ARCHITECTURE</a:t>
            </a:r>
            <a:endParaRPr lang="en-IN" b="1" dirty="0">
              <a:solidFill>
                <a:schemeClr val="tx1"/>
              </a:solidFill>
              <a:latin typeface="Bookman Old Style" panose="02050604050505020204" pitchFamily="18" charset="0"/>
            </a:endParaRPr>
          </a:p>
        </p:txBody>
      </p:sp>
      <p:pic>
        <p:nvPicPr>
          <p:cNvPr id="4" name="Content Placeholder 3">
            <a:extLst>
              <a:ext uri="{FF2B5EF4-FFF2-40B4-BE49-F238E27FC236}">
                <a16:creationId xmlns:a16="http://schemas.microsoft.com/office/drawing/2014/main" id="{15C225E3-5626-DBD4-9A98-F465FF13E7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201" t="36013" r="40841" b="31464"/>
          <a:stretch/>
        </p:blipFill>
        <p:spPr bwMode="auto">
          <a:xfrm>
            <a:off x="2483768" y="1916832"/>
            <a:ext cx="5881152" cy="3168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963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1423-9803-A6FD-4C3E-141AA48E8C28}"/>
              </a:ext>
            </a:extLst>
          </p:cNvPr>
          <p:cNvSpPr>
            <a:spLocks noGrp="1"/>
          </p:cNvSpPr>
          <p:nvPr>
            <p:ph type="title"/>
          </p:nvPr>
        </p:nvSpPr>
        <p:spPr/>
        <p:txBody>
          <a:bodyPr/>
          <a:lstStyle/>
          <a:p>
            <a:r>
              <a:rPr lang="en-US" b="1" dirty="0">
                <a:solidFill>
                  <a:schemeClr val="tx1"/>
                </a:solidFill>
              </a:rPr>
              <a:t>ARCHITECTURE DESCRIPTION</a:t>
            </a:r>
            <a:endParaRPr lang="en-IN" b="1" dirty="0">
              <a:solidFill>
                <a:schemeClr val="tx1"/>
              </a:solidFill>
            </a:endParaRPr>
          </a:p>
        </p:txBody>
      </p:sp>
      <p:sp>
        <p:nvSpPr>
          <p:cNvPr id="3" name="Content Placeholder 2">
            <a:extLst>
              <a:ext uri="{FF2B5EF4-FFF2-40B4-BE49-F238E27FC236}">
                <a16:creationId xmlns:a16="http://schemas.microsoft.com/office/drawing/2014/main" id="{A6E5D1C5-FEE8-C3F4-82CC-D8B982ED28C0}"/>
              </a:ext>
            </a:extLst>
          </p:cNvPr>
          <p:cNvSpPr>
            <a:spLocks noGrp="1"/>
          </p:cNvSpPr>
          <p:nvPr>
            <p:ph idx="1"/>
          </p:nvPr>
        </p:nvSpPr>
        <p:spPr/>
        <p:txBody>
          <a:bodyPr/>
          <a:lstStyle/>
          <a:p>
            <a:pPr marL="0" indent="0" algn="just">
              <a:buNone/>
            </a:pPr>
            <a:r>
              <a:rPr lang="en-US" dirty="0">
                <a:solidFill>
                  <a:schemeClr val="tx1"/>
                </a:solidFill>
                <a:effectLst/>
                <a:latin typeface="Times New Roman" panose="02020603050405020304" pitchFamily="18" charset="0"/>
                <a:ea typeface="Times New Roman" panose="02020603050405020304" pitchFamily="18" charset="0"/>
              </a:rPr>
              <a:t>The figures show the flow of the loan prediction system. Firstly we developed a web application that acts as a bridge between the user and our training model. All data we get from a web application that act as input to data processing in that we perform data completion In the data completion there are often missing values in the dataset due to improper data entry or other data entry problems that can lead to issues in data analysis, thereby affecting the accuracy of the system and after the preprocessing and testing operation, the system will guess whether the new applicant is a fit case for approval of the loan or not based upon the algorithm. it concludes on the basis of the training data sets</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sz="2400" dirty="0">
              <a:solidFill>
                <a:schemeClr val="tx1"/>
              </a:solidFill>
            </a:endParaRPr>
          </a:p>
        </p:txBody>
      </p:sp>
    </p:spTree>
    <p:extLst>
      <p:ext uri="{BB962C8B-B14F-4D97-AF65-F5344CB8AC3E}">
        <p14:creationId xmlns:p14="http://schemas.microsoft.com/office/powerpoint/2010/main" val="189231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5E60-ED08-0AE3-F95D-FC01A2A57871}"/>
              </a:ext>
            </a:extLst>
          </p:cNvPr>
          <p:cNvSpPr>
            <a:spLocks noGrp="1"/>
          </p:cNvSpPr>
          <p:nvPr>
            <p:ph type="title"/>
          </p:nvPr>
        </p:nvSpPr>
        <p:spPr/>
        <p:txBody>
          <a:bodyPr/>
          <a:lstStyle/>
          <a:p>
            <a:pPr algn="ctr"/>
            <a:r>
              <a:rPr lang="en-US" sz="2800" b="1" dirty="0">
                <a:solidFill>
                  <a:schemeClr val="tx1"/>
                </a:solidFill>
                <a:effectLst/>
                <a:latin typeface="Times New Roman" panose="02020603050405020304" pitchFamily="18" charset="0"/>
                <a:ea typeface="Times New Roman" panose="02020603050405020304" pitchFamily="18" charset="0"/>
              </a:rPr>
              <a:t>REQUIREMENTS SPECIFICATION</a:t>
            </a:r>
            <a:br>
              <a:rPr lang="en-IN" sz="3600" dirty="0">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537BB378-0A5E-F1BE-A2A5-BD0284093E22}"/>
              </a:ext>
            </a:extLst>
          </p:cNvPr>
          <p:cNvSpPr>
            <a:spLocks noGrp="1"/>
          </p:cNvSpPr>
          <p:nvPr>
            <p:ph idx="1"/>
          </p:nvPr>
        </p:nvSpPr>
        <p:spPr>
          <a:xfrm>
            <a:off x="1908175" y="1600200"/>
            <a:ext cx="7128321" cy="4781128"/>
          </a:xfrm>
        </p:spPr>
        <p:txBody>
          <a:bodyPr anchor="ctr"/>
          <a:lstStyle/>
          <a:p>
            <a:pPr lvl="2" indent="-342900">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OS: Windows or Linux</a:t>
            </a:r>
            <a:endParaRPr lang="en-IN" dirty="0">
              <a:solidFill>
                <a:schemeClr val="tx1"/>
              </a:solidFill>
              <a:effectLst/>
              <a:latin typeface="Times New Roman" panose="02020603050405020304" pitchFamily="18" charset="0"/>
              <a:ea typeface="Times New Roman" panose="02020603050405020304" pitchFamily="18" charset="0"/>
            </a:endParaRPr>
          </a:p>
          <a:p>
            <a:pPr lvl="2" indent="-342900">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PYTHON IDE:</a:t>
            </a:r>
            <a:r>
              <a:rPr lang="en-US" dirty="0">
                <a:solidFill>
                  <a:schemeClr val="tx1"/>
                </a:solidFill>
                <a:effectLst/>
                <a:latin typeface="Times New Roman" panose="02020603050405020304" pitchFamily="18" charset="0"/>
                <a:ea typeface="Times New Roman" panose="02020603050405020304" pitchFamily="18" charset="0"/>
              </a:rPr>
              <a:t> python 3.11.2.</a:t>
            </a:r>
            <a:endParaRPr lang="en-IN" dirty="0">
              <a:solidFill>
                <a:schemeClr val="tx1"/>
              </a:solidFill>
              <a:latin typeface="Times New Roman" panose="02020603050405020304" pitchFamily="18" charset="0"/>
              <a:ea typeface="Times New Roman" panose="02020603050405020304" pitchFamily="18" charset="0"/>
            </a:endParaRPr>
          </a:p>
          <a:p>
            <a:pPr lvl="2" indent="-342900">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PYCHARM IDE </a:t>
            </a:r>
            <a:endParaRPr lang="en-IN" dirty="0">
              <a:solidFill>
                <a:schemeClr val="tx1"/>
              </a:solidFill>
              <a:latin typeface="Times New Roman" panose="02020603050405020304" pitchFamily="18" charset="0"/>
              <a:ea typeface="Times New Roman" panose="02020603050405020304" pitchFamily="18" charset="0"/>
            </a:endParaRPr>
          </a:p>
          <a:p>
            <a:pPr lvl="2" indent="-342900">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JUPYTER NOTEBOOK </a:t>
            </a:r>
            <a:endParaRPr lang="en-IN" dirty="0">
              <a:solidFill>
                <a:schemeClr val="tx1"/>
              </a:solidFill>
              <a:effectLst/>
              <a:latin typeface="Times New Roman" panose="02020603050405020304" pitchFamily="18" charset="0"/>
              <a:ea typeface="Times New Roman" panose="02020603050405020304" pitchFamily="18" charset="0"/>
            </a:endParaRPr>
          </a:p>
          <a:p>
            <a:pPr lvl="2" indent="-342900">
              <a:lnSpc>
                <a:spcPct val="150000"/>
              </a:lnSpc>
              <a:buFont typeface="Wingdings" panose="05000000000000000000" pitchFamily="2" charset="2"/>
              <a:buChar char=""/>
            </a:pPr>
            <a:r>
              <a:rPr lang="en-US" b="1" dirty="0">
                <a:solidFill>
                  <a:schemeClr val="tx1"/>
                </a:solidFill>
                <a:latin typeface="Times New Roman" panose="02020603050405020304" pitchFamily="18" charset="0"/>
                <a:ea typeface="Times New Roman" panose="02020603050405020304" pitchFamily="18" charset="0"/>
              </a:rPr>
              <a:t>HTML 5</a:t>
            </a:r>
          </a:p>
          <a:p>
            <a:pPr lvl="2" indent="-342900">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CSS</a:t>
            </a:r>
          </a:p>
          <a:p>
            <a:pPr lvl="2" indent="-342900">
              <a:lnSpc>
                <a:spcPct val="150000"/>
              </a:lnSpc>
              <a:buFont typeface="Wingdings" panose="05000000000000000000" pitchFamily="2" charset="2"/>
              <a:buChar char=""/>
            </a:pPr>
            <a:r>
              <a:rPr lang="en-US" b="1" dirty="0">
                <a:solidFill>
                  <a:schemeClr val="tx1"/>
                </a:solidFill>
                <a:latin typeface="Times New Roman" panose="02020603050405020304" pitchFamily="18" charset="0"/>
                <a:ea typeface="Times New Roman" panose="02020603050405020304" pitchFamily="18" charset="0"/>
              </a:rPr>
              <a:t>JAVASCRPIT</a:t>
            </a:r>
            <a:endParaRPr lang="en-IN" dirty="0">
              <a:solidFill>
                <a:schemeClr val="tx1"/>
              </a:solidFill>
              <a:effectLst/>
              <a:latin typeface="Times New Roman" panose="02020603050405020304" pitchFamily="18" charset="0"/>
              <a:ea typeface="Times New Roman" panose="02020603050405020304" pitchFamily="18" charset="0"/>
            </a:endParaRPr>
          </a:p>
          <a:p>
            <a:pPr marL="114300" indent="0">
              <a:lnSpc>
                <a:spcPct val="150000"/>
              </a:lnSpc>
              <a:buNone/>
            </a:pP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2543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79C0-9D6E-D566-D245-9CDCA076759E}"/>
              </a:ext>
            </a:extLst>
          </p:cNvPr>
          <p:cNvSpPr>
            <a:spLocks noGrp="1"/>
          </p:cNvSpPr>
          <p:nvPr>
            <p:ph type="title"/>
          </p:nvPr>
        </p:nvSpPr>
        <p:spPr/>
        <p:txBody>
          <a:bodyPr/>
          <a:lstStyle/>
          <a:p>
            <a:pPr algn="ctr"/>
            <a:r>
              <a:rPr lang="en-US" sz="3600" b="1" dirty="0">
                <a:solidFill>
                  <a:schemeClr val="tx1"/>
                </a:solidFill>
                <a:effectLst/>
                <a:latin typeface="Times New Roman" panose="02020603050405020304" pitchFamily="18" charset="0"/>
                <a:ea typeface="Times New Roman" panose="02020603050405020304" pitchFamily="18" charset="0"/>
              </a:rPr>
              <a:t>LIBRARIES USED</a:t>
            </a:r>
            <a:br>
              <a:rPr lang="en-IN" sz="3600"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BEED46C9-1DBB-F821-F1F0-32BA4B9D06B9}"/>
              </a:ext>
            </a:extLst>
          </p:cNvPr>
          <p:cNvSpPr>
            <a:spLocks noGrp="1"/>
          </p:cNvSpPr>
          <p:nvPr>
            <p:ph idx="1"/>
          </p:nvPr>
        </p:nvSpPr>
        <p:spPr/>
        <p:txBody>
          <a:bodyPr/>
          <a:lstStyle/>
          <a:p>
            <a:pPr lvl="1" algn="just">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NUMPY</a:t>
            </a:r>
            <a:endParaRPr lang="en-IN" dirty="0">
              <a:solidFill>
                <a:schemeClr val="tx1"/>
              </a:solidFill>
              <a:effectLst/>
              <a:latin typeface="Times New Roman" panose="02020603050405020304" pitchFamily="18" charset="0"/>
              <a:ea typeface="Times New Roman" panose="02020603050405020304" pitchFamily="18" charset="0"/>
            </a:endParaRPr>
          </a:p>
          <a:p>
            <a:pPr lvl="1" indent="-342900" algn="just">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PANDAS</a:t>
            </a:r>
            <a:endParaRPr lang="en-IN" dirty="0">
              <a:solidFill>
                <a:schemeClr val="tx1"/>
              </a:solidFill>
              <a:effectLst/>
              <a:latin typeface="Times New Roman" panose="02020603050405020304" pitchFamily="18" charset="0"/>
              <a:ea typeface="Times New Roman" panose="02020603050405020304" pitchFamily="18" charset="0"/>
            </a:endParaRPr>
          </a:p>
          <a:p>
            <a:pPr lvl="1" indent="-342900" algn="just">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SKLEARN</a:t>
            </a:r>
            <a:endParaRPr lang="en-IN" dirty="0">
              <a:solidFill>
                <a:schemeClr val="tx1"/>
              </a:solidFill>
              <a:effectLst/>
              <a:latin typeface="Times New Roman" panose="02020603050405020304" pitchFamily="18" charset="0"/>
              <a:ea typeface="Times New Roman" panose="02020603050405020304" pitchFamily="18" charset="0"/>
            </a:endParaRPr>
          </a:p>
          <a:p>
            <a:pPr lvl="1" indent="-342900" algn="just">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MATPLOTLIB</a:t>
            </a:r>
            <a:endParaRPr lang="en-IN" dirty="0">
              <a:solidFill>
                <a:schemeClr val="tx1"/>
              </a:solidFill>
              <a:effectLst/>
              <a:latin typeface="Times New Roman" panose="02020603050405020304" pitchFamily="18" charset="0"/>
              <a:ea typeface="Times New Roman" panose="02020603050405020304" pitchFamily="18" charset="0"/>
            </a:endParaRPr>
          </a:p>
          <a:p>
            <a:pPr lvl="1" indent="-342900" algn="just">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FLASK</a:t>
            </a:r>
            <a:endParaRPr lang="en-IN" dirty="0">
              <a:solidFill>
                <a:schemeClr val="tx1"/>
              </a:solidFill>
              <a:effectLst/>
              <a:latin typeface="Times New Roman" panose="02020603050405020304" pitchFamily="18" charset="0"/>
              <a:ea typeface="Times New Roman" panose="02020603050405020304" pitchFamily="18" charset="0"/>
            </a:endParaRPr>
          </a:p>
          <a:p>
            <a:pPr lvl="1" indent="-342900" algn="just">
              <a:lnSpc>
                <a:spcPct val="150000"/>
              </a:lnSpc>
              <a:buFont typeface="Wingdings" panose="05000000000000000000" pitchFamily="2" charset="2"/>
              <a:buChar char=""/>
            </a:pPr>
            <a:r>
              <a:rPr lang="en-US" b="1" dirty="0">
                <a:solidFill>
                  <a:schemeClr val="tx1"/>
                </a:solidFill>
                <a:effectLst/>
                <a:latin typeface="Times New Roman" panose="02020603050405020304" pitchFamily="18" charset="0"/>
                <a:ea typeface="Times New Roman" panose="02020603050405020304" pitchFamily="18" charset="0"/>
              </a:rPr>
              <a:t>SEABORN</a:t>
            </a:r>
            <a:endParaRPr lang="en-IN" dirty="0">
              <a:solidFill>
                <a:schemeClr val="tx1"/>
              </a:solidFill>
              <a:effectLst/>
              <a:latin typeface="Times New Roman" panose="02020603050405020304" pitchFamily="18" charset="0"/>
              <a:ea typeface="Times New Roman" panose="02020603050405020304" pitchFamily="18" charset="0"/>
            </a:endParaRPr>
          </a:p>
          <a:p>
            <a:pPr marL="514350" lvl="1" indent="0" algn="just">
              <a:lnSpc>
                <a:spcPct val="150000"/>
              </a:lnSpc>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139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976D-66DF-2DD9-EE9F-29F546FB0AE7}"/>
              </a:ext>
            </a:extLst>
          </p:cNvPr>
          <p:cNvSpPr>
            <a:spLocks noGrp="1"/>
          </p:cNvSpPr>
          <p:nvPr>
            <p:ph type="title"/>
          </p:nvPr>
        </p:nvSpPr>
        <p:spPr/>
        <p:txBody>
          <a:bodyPr/>
          <a:lstStyle/>
          <a:p>
            <a:r>
              <a:rPr lang="en-US" b="1" dirty="0">
                <a:solidFill>
                  <a:schemeClr val="tx1"/>
                </a:solidFill>
              </a:rPr>
              <a:t>                METRICES</a:t>
            </a:r>
            <a:endParaRPr lang="en-IN" b="1" dirty="0">
              <a:solidFill>
                <a:schemeClr val="tx1"/>
              </a:solidFill>
            </a:endParaRPr>
          </a:p>
        </p:txBody>
      </p:sp>
      <p:sp>
        <p:nvSpPr>
          <p:cNvPr id="3" name="Content Placeholder 2">
            <a:extLst>
              <a:ext uri="{FF2B5EF4-FFF2-40B4-BE49-F238E27FC236}">
                <a16:creationId xmlns:a16="http://schemas.microsoft.com/office/drawing/2014/main" id="{85C8A553-3DC2-CF19-541C-CD9F4DE2086D}"/>
              </a:ext>
            </a:extLst>
          </p:cNvPr>
          <p:cNvSpPr>
            <a:spLocks noGrp="1"/>
          </p:cNvSpPr>
          <p:nvPr>
            <p:ph idx="1"/>
          </p:nvPr>
        </p:nvSpPr>
        <p:spPr>
          <a:xfrm>
            <a:off x="3059832" y="1700808"/>
            <a:ext cx="5626968" cy="4425355"/>
          </a:xfrm>
        </p:spPr>
        <p:txBody>
          <a:bodyPr/>
          <a:lstStyle/>
          <a:p>
            <a:pPr marL="0" indent="0">
              <a:buNone/>
            </a:pPr>
            <a:r>
              <a:rPr lang="en-US" sz="2800" b="1" dirty="0">
                <a:solidFill>
                  <a:schemeClr val="tx1"/>
                </a:solidFill>
              </a:rPr>
              <a:t>  </a:t>
            </a:r>
          </a:p>
          <a:p>
            <a:r>
              <a:rPr lang="en-US" sz="3200" b="1" dirty="0">
                <a:solidFill>
                  <a:schemeClr val="tx1"/>
                </a:solidFill>
                <a:latin typeface="Baskerville Old Face" panose="02020602080505020303" pitchFamily="18" charset="0"/>
              </a:rPr>
              <a:t>Accuracy</a:t>
            </a:r>
          </a:p>
          <a:p>
            <a:r>
              <a:rPr lang="en-US" sz="3200" b="1" dirty="0">
                <a:solidFill>
                  <a:schemeClr val="tx1"/>
                </a:solidFill>
                <a:latin typeface="Baskerville Old Face" panose="02020602080505020303" pitchFamily="18" charset="0"/>
              </a:rPr>
              <a:t>F1 Score</a:t>
            </a:r>
          </a:p>
          <a:p>
            <a:r>
              <a:rPr lang="en-US" sz="3200" b="1" dirty="0">
                <a:solidFill>
                  <a:schemeClr val="tx1"/>
                </a:solidFill>
                <a:latin typeface="Baskerville Old Face" panose="02020602080505020303" pitchFamily="18" charset="0"/>
              </a:rPr>
              <a:t>Precision</a:t>
            </a:r>
          </a:p>
          <a:p>
            <a:r>
              <a:rPr lang="en-US" sz="3200" b="1" dirty="0">
                <a:solidFill>
                  <a:schemeClr val="tx1"/>
                </a:solidFill>
                <a:latin typeface="Baskerville Old Face" panose="02020602080505020303" pitchFamily="18" charset="0"/>
              </a:rPr>
              <a:t>Recall</a:t>
            </a:r>
            <a:endParaRPr lang="en-IN" sz="3200" b="1"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21696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B43B-CB16-D9CA-FC14-A48FDE2B22EE}"/>
              </a:ext>
            </a:extLst>
          </p:cNvPr>
          <p:cNvSpPr>
            <a:spLocks noGrp="1"/>
          </p:cNvSpPr>
          <p:nvPr>
            <p:ph type="title"/>
          </p:nvPr>
        </p:nvSpPr>
        <p:spPr>
          <a:xfrm>
            <a:off x="1908175" y="274638"/>
            <a:ext cx="6768281" cy="994122"/>
          </a:xfrm>
        </p:spPr>
        <p:txBody>
          <a:bodyPr/>
          <a:lstStyle/>
          <a:p>
            <a:r>
              <a:rPr lang="en-US" b="1" dirty="0">
                <a:solidFill>
                  <a:schemeClr val="tx1"/>
                </a:solidFill>
              </a:rPr>
              <a:t>Accuracy</a:t>
            </a:r>
            <a:endParaRPr lang="en-IN" b="1" dirty="0">
              <a:solidFill>
                <a:schemeClr val="tx1"/>
              </a:solidFill>
            </a:endParaRPr>
          </a:p>
        </p:txBody>
      </p:sp>
      <p:sp>
        <p:nvSpPr>
          <p:cNvPr id="3" name="Content Placeholder 2">
            <a:extLst>
              <a:ext uri="{FF2B5EF4-FFF2-40B4-BE49-F238E27FC236}">
                <a16:creationId xmlns:a16="http://schemas.microsoft.com/office/drawing/2014/main" id="{78B1F5D5-4BA0-596E-8F31-C8BE6BF99F2A}"/>
              </a:ext>
            </a:extLst>
          </p:cNvPr>
          <p:cNvSpPr>
            <a:spLocks noGrp="1"/>
          </p:cNvSpPr>
          <p:nvPr>
            <p:ph idx="1"/>
          </p:nvPr>
        </p:nvSpPr>
        <p:spPr>
          <a:xfrm>
            <a:off x="1908175" y="1268760"/>
            <a:ext cx="7056313" cy="5400600"/>
          </a:xfrm>
        </p:spPr>
        <p:txBody>
          <a:bodyPr/>
          <a:lstStyle/>
          <a:p>
            <a:r>
              <a:rPr lang="en-US" dirty="0">
                <a:solidFill>
                  <a:schemeClr val="tx1"/>
                </a:solidFill>
              </a:rPr>
              <a:t>Accuracy can also be defined as the ratio of the number of correctly classified cases to the total of cases under evaluation. The best value of accuracy is 1 and the worst value is 0.</a:t>
            </a:r>
          </a:p>
          <a:p>
            <a:endParaRPr lang="en-IN" dirty="0">
              <a:solidFill>
                <a:schemeClr val="tx1"/>
              </a:solidFill>
            </a:endParaRPr>
          </a:p>
        </p:txBody>
      </p:sp>
      <p:pic>
        <p:nvPicPr>
          <p:cNvPr id="5" name="Picture 4">
            <a:extLst>
              <a:ext uri="{FF2B5EF4-FFF2-40B4-BE49-F238E27FC236}">
                <a16:creationId xmlns:a16="http://schemas.microsoft.com/office/drawing/2014/main" id="{C2B4D003-20C6-6A15-D5BE-79056B819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720278"/>
            <a:ext cx="4663844" cy="1417443"/>
          </a:xfrm>
          <a:prstGeom prst="rect">
            <a:avLst/>
          </a:prstGeom>
        </p:spPr>
      </p:pic>
      <p:pic>
        <p:nvPicPr>
          <p:cNvPr id="7" name="Picture 6">
            <a:extLst>
              <a:ext uri="{FF2B5EF4-FFF2-40B4-BE49-F238E27FC236}">
                <a16:creationId xmlns:a16="http://schemas.microsoft.com/office/drawing/2014/main" id="{E82E414A-026D-F113-F62A-13797D47F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498" y="4483771"/>
            <a:ext cx="7163870" cy="1105468"/>
          </a:xfrm>
          <a:prstGeom prst="rect">
            <a:avLst/>
          </a:prstGeom>
        </p:spPr>
      </p:pic>
    </p:spTree>
    <p:extLst>
      <p:ext uri="{BB962C8B-B14F-4D97-AF65-F5344CB8AC3E}">
        <p14:creationId xmlns:p14="http://schemas.microsoft.com/office/powerpoint/2010/main" val="371838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E0C7-23D5-CCB2-C593-B6F42599533C}"/>
              </a:ext>
            </a:extLst>
          </p:cNvPr>
          <p:cNvSpPr>
            <a:spLocks noGrp="1"/>
          </p:cNvSpPr>
          <p:nvPr>
            <p:ph type="title"/>
          </p:nvPr>
        </p:nvSpPr>
        <p:spPr/>
        <p:txBody>
          <a:bodyPr/>
          <a:lstStyle/>
          <a:p>
            <a:r>
              <a:rPr lang="en-US" b="1" dirty="0">
                <a:solidFill>
                  <a:schemeClr val="tx1"/>
                </a:solidFill>
              </a:rPr>
              <a:t>Precision</a:t>
            </a:r>
            <a:endParaRPr lang="en-IN" b="1" dirty="0">
              <a:solidFill>
                <a:schemeClr val="tx1"/>
              </a:solidFill>
            </a:endParaRPr>
          </a:p>
        </p:txBody>
      </p:sp>
      <p:sp>
        <p:nvSpPr>
          <p:cNvPr id="3" name="Content Placeholder 2">
            <a:extLst>
              <a:ext uri="{FF2B5EF4-FFF2-40B4-BE49-F238E27FC236}">
                <a16:creationId xmlns:a16="http://schemas.microsoft.com/office/drawing/2014/main" id="{932CE5D4-2AC5-38FB-2912-7D13DC949597}"/>
              </a:ext>
            </a:extLst>
          </p:cNvPr>
          <p:cNvSpPr>
            <a:spLocks noGrp="1"/>
          </p:cNvSpPr>
          <p:nvPr>
            <p:ph idx="1"/>
          </p:nvPr>
        </p:nvSpPr>
        <p:spPr>
          <a:xfrm>
            <a:off x="1908175" y="1268760"/>
            <a:ext cx="6778625" cy="4857403"/>
          </a:xfrm>
        </p:spPr>
        <p:txBody>
          <a:bodyPr/>
          <a:lstStyle/>
          <a:p>
            <a:r>
              <a:rPr lang="en-US" dirty="0">
                <a:solidFill>
                  <a:schemeClr val="tx1"/>
                </a:solidFill>
              </a:rPr>
              <a:t>Precision is defined as the ratio of correctly classified positive samples (True Positive) to a total number of classified positive samples (either correctly or incorrectly).</a:t>
            </a:r>
          </a:p>
          <a:p>
            <a:endParaRPr lang="en-IN" dirty="0">
              <a:solidFill>
                <a:schemeClr val="tx1"/>
              </a:solidFill>
            </a:endParaRPr>
          </a:p>
        </p:txBody>
      </p:sp>
      <p:pic>
        <p:nvPicPr>
          <p:cNvPr id="5" name="Picture 4">
            <a:extLst>
              <a:ext uri="{FF2B5EF4-FFF2-40B4-BE49-F238E27FC236}">
                <a16:creationId xmlns:a16="http://schemas.microsoft.com/office/drawing/2014/main" id="{47782674-0393-D9BF-E2D4-11EC8286F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175" y="3057325"/>
            <a:ext cx="7178662" cy="1280271"/>
          </a:xfrm>
          <a:prstGeom prst="rect">
            <a:avLst/>
          </a:prstGeom>
        </p:spPr>
      </p:pic>
    </p:spTree>
    <p:extLst>
      <p:ext uri="{BB962C8B-B14F-4D97-AF65-F5344CB8AC3E}">
        <p14:creationId xmlns:p14="http://schemas.microsoft.com/office/powerpoint/2010/main" val="96733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631D-7C4F-A7C3-5E3E-6C45433D6C30}"/>
              </a:ext>
            </a:extLst>
          </p:cNvPr>
          <p:cNvSpPr>
            <a:spLocks noGrp="1"/>
          </p:cNvSpPr>
          <p:nvPr>
            <p:ph type="title"/>
          </p:nvPr>
        </p:nvSpPr>
        <p:spPr/>
        <p:txBody>
          <a:bodyPr/>
          <a:lstStyle/>
          <a:p>
            <a:r>
              <a:rPr lang="en-US" b="1" dirty="0">
                <a:solidFill>
                  <a:schemeClr val="tx1"/>
                </a:solidFill>
              </a:rPr>
              <a:t>Recall</a:t>
            </a:r>
            <a:endParaRPr lang="en-IN" b="1" dirty="0">
              <a:solidFill>
                <a:schemeClr val="tx1"/>
              </a:solidFill>
            </a:endParaRPr>
          </a:p>
        </p:txBody>
      </p:sp>
      <p:sp>
        <p:nvSpPr>
          <p:cNvPr id="3" name="Content Placeholder 2">
            <a:extLst>
              <a:ext uri="{FF2B5EF4-FFF2-40B4-BE49-F238E27FC236}">
                <a16:creationId xmlns:a16="http://schemas.microsoft.com/office/drawing/2014/main" id="{C42FBF8D-F525-13A6-D563-45C456796816}"/>
              </a:ext>
            </a:extLst>
          </p:cNvPr>
          <p:cNvSpPr>
            <a:spLocks noGrp="1"/>
          </p:cNvSpPr>
          <p:nvPr>
            <p:ph idx="1"/>
          </p:nvPr>
        </p:nvSpPr>
        <p:spPr>
          <a:xfrm>
            <a:off x="1908175" y="1196752"/>
            <a:ext cx="6840289" cy="4929411"/>
          </a:xfrm>
        </p:spPr>
        <p:txBody>
          <a:bodyPr/>
          <a:lstStyle/>
          <a:p>
            <a:r>
              <a:rPr lang="en-US" dirty="0">
                <a:solidFill>
                  <a:schemeClr val="tx1"/>
                </a:solidFill>
              </a:rPr>
              <a:t>The recall is calculated as the ratio between the numbers of Positive samples correctly classified as Positive to the total number of Positive samples. The recall measures the model's ability to detect positive samples. The higher the recall, the more positive samples detected.</a:t>
            </a:r>
          </a:p>
          <a:p>
            <a:endParaRPr lang="en-US" dirty="0">
              <a:solidFill>
                <a:schemeClr val="tx1"/>
              </a:solidFill>
            </a:endParaRPr>
          </a:p>
          <a:p>
            <a:pPr marL="0" indent="0">
              <a:buNone/>
            </a:pPr>
            <a:endParaRPr lang="en-IN" dirty="0">
              <a:solidFill>
                <a:schemeClr val="tx1"/>
              </a:solidFill>
            </a:endParaRPr>
          </a:p>
        </p:txBody>
      </p:sp>
      <p:pic>
        <p:nvPicPr>
          <p:cNvPr id="5" name="Picture 4">
            <a:extLst>
              <a:ext uri="{FF2B5EF4-FFF2-40B4-BE49-F238E27FC236}">
                <a16:creationId xmlns:a16="http://schemas.microsoft.com/office/drawing/2014/main" id="{5D485610-DF83-E5A9-B4B3-284933E71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920" y="3661457"/>
            <a:ext cx="6553768" cy="1600339"/>
          </a:xfrm>
          <a:prstGeom prst="rect">
            <a:avLst/>
          </a:prstGeom>
        </p:spPr>
      </p:pic>
    </p:spTree>
    <p:extLst>
      <p:ext uri="{BB962C8B-B14F-4D97-AF65-F5344CB8AC3E}">
        <p14:creationId xmlns:p14="http://schemas.microsoft.com/office/powerpoint/2010/main" val="72947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F7FB-438E-93E3-D83A-BCA1696B57A0}"/>
              </a:ext>
            </a:extLst>
          </p:cNvPr>
          <p:cNvSpPr>
            <a:spLocks noGrp="1"/>
          </p:cNvSpPr>
          <p:nvPr>
            <p:ph type="title"/>
          </p:nvPr>
        </p:nvSpPr>
        <p:spPr/>
        <p:txBody>
          <a:bodyPr/>
          <a:lstStyle/>
          <a:p>
            <a:r>
              <a:rPr lang="en-US" b="1" dirty="0">
                <a:solidFill>
                  <a:schemeClr val="tx1"/>
                </a:solidFill>
              </a:rPr>
              <a:t>F1-score</a:t>
            </a:r>
            <a:endParaRPr lang="en-IN" b="1" dirty="0">
              <a:solidFill>
                <a:schemeClr val="tx1"/>
              </a:solidFill>
            </a:endParaRPr>
          </a:p>
        </p:txBody>
      </p:sp>
      <p:sp>
        <p:nvSpPr>
          <p:cNvPr id="3" name="Content Placeholder 2">
            <a:extLst>
              <a:ext uri="{FF2B5EF4-FFF2-40B4-BE49-F238E27FC236}">
                <a16:creationId xmlns:a16="http://schemas.microsoft.com/office/drawing/2014/main" id="{F7AC932A-182D-AD3E-03F2-40B8A806A9F5}"/>
              </a:ext>
            </a:extLst>
          </p:cNvPr>
          <p:cNvSpPr>
            <a:spLocks noGrp="1"/>
          </p:cNvSpPr>
          <p:nvPr>
            <p:ph idx="1"/>
          </p:nvPr>
        </p:nvSpPr>
        <p:spPr>
          <a:xfrm>
            <a:off x="1908175" y="1340768"/>
            <a:ext cx="6778625" cy="4785395"/>
          </a:xfrm>
        </p:spPr>
        <p:txBody>
          <a:bodyPr/>
          <a:lstStyle/>
          <a:p>
            <a:r>
              <a:rPr lang="en-US" dirty="0">
                <a:solidFill>
                  <a:schemeClr val="tx1"/>
                </a:solidFill>
              </a:rPr>
              <a:t>The F1-score combines the precision and recall of a classifier into a single metric by taking their harmonic mean. It is primarily used to compare the performance of two classifiers.</a:t>
            </a:r>
          </a:p>
          <a:p>
            <a:endParaRPr lang="en-US" dirty="0">
              <a:solidFill>
                <a:schemeClr val="tx1"/>
              </a:solidFill>
            </a:endParaRPr>
          </a:p>
          <a:p>
            <a:pPr marL="0" indent="0">
              <a:buNone/>
            </a:pPr>
            <a:endParaRPr lang="en-IN" dirty="0">
              <a:solidFill>
                <a:schemeClr val="tx1"/>
              </a:solidFill>
            </a:endParaRPr>
          </a:p>
        </p:txBody>
      </p:sp>
      <p:pic>
        <p:nvPicPr>
          <p:cNvPr id="5" name="Picture 4">
            <a:extLst>
              <a:ext uri="{FF2B5EF4-FFF2-40B4-BE49-F238E27FC236}">
                <a16:creationId xmlns:a16="http://schemas.microsoft.com/office/drawing/2014/main" id="{73CB482C-B179-3E79-9A55-E9DF14767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429" y="3189423"/>
            <a:ext cx="4572396" cy="1219306"/>
          </a:xfrm>
          <a:prstGeom prst="rect">
            <a:avLst/>
          </a:prstGeom>
        </p:spPr>
      </p:pic>
    </p:spTree>
    <p:extLst>
      <p:ext uri="{BB962C8B-B14F-4D97-AF65-F5344CB8AC3E}">
        <p14:creationId xmlns:p14="http://schemas.microsoft.com/office/powerpoint/2010/main" val="2998526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E56C-B85E-68B2-A58F-5A2D17E8C103}"/>
              </a:ext>
            </a:extLst>
          </p:cNvPr>
          <p:cNvSpPr>
            <a:spLocks noGrp="1"/>
          </p:cNvSpPr>
          <p:nvPr>
            <p:ph type="title"/>
          </p:nvPr>
        </p:nvSpPr>
        <p:spPr>
          <a:xfrm>
            <a:off x="1908175" y="0"/>
            <a:ext cx="6624265" cy="1124744"/>
          </a:xfrm>
        </p:spPr>
        <p:txBody>
          <a:bodyPr/>
          <a:lstStyle/>
          <a:p>
            <a:r>
              <a:rPr lang="en-US" b="1" dirty="0">
                <a:solidFill>
                  <a:schemeClr val="tx1"/>
                </a:solidFill>
              </a:rPr>
              <a:t>Confusion Matrix</a:t>
            </a:r>
            <a:endParaRPr lang="en-IN" b="1" dirty="0">
              <a:solidFill>
                <a:schemeClr val="tx1"/>
              </a:solidFill>
            </a:endParaRPr>
          </a:p>
        </p:txBody>
      </p:sp>
      <p:sp>
        <p:nvSpPr>
          <p:cNvPr id="3" name="Content Placeholder 2">
            <a:extLst>
              <a:ext uri="{FF2B5EF4-FFF2-40B4-BE49-F238E27FC236}">
                <a16:creationId xmlns:a16="http://schemas.microsoft.com/office/drawing/2014/main" id="{51CC0077-8FD8-FCC2-5E9D-6EAE8F2096E6}"/>
              </a:ext>
            </a:extLst>
          </p:cNvPr>
          <p:cNvSpPr>
            <a:spLocks noGrp="1"/>
          </p:cNvSpPr>
          <p:nvPr>
            <p:ph idx="1"/>
          </p:nvPr>
        </p:nvSpPr>
        <p:spPr>
          <a:xfrm>
            <a:off x="1763687" y="908720"/>
            <a:ext cx="7488833" cy="5040561"/>
          </a:xfrm>
        </p:spPr>
        <p:txBody>
          <a:bodyPr/>
          <a:lstStyle/>
          <a:p>
            <a:pPr marL="0" indent="0">
              <a:buNone/>
            </a:pPr>
            <a:r>
              <a:rPr lang="en-US" dirty="0"/>
              <a:t> </a:t>
            </a:r>
            <a:r>
              <a:rPr lang="en-US" dirty="0">
                <a:solidFill>
                  <a:schemeClr val="tx1"/>
                </a:solidFill>
              </a:rPr>
              <a:t>The confusion matrix is a matrix used to determine the performance of the classification models for a given set of test data. It can only be determined if the true values for test data are known. The matrix itself can be easily understood, but the related terminologies may be confusing. Since it shows the errors in the model performance in the form of a matrix, hence also known as an error matrix. The matrix is divided into two dimensions, that are predicted values and actual values along with the total number of predictions. Predicted values are those values, which are predicted by the model, and actual values are the true values for the given observations.</a:t>
            </a:r>
          </a:p>
          <a:p>
            <a:pPr marL="0" indent="0">
              <a:buNone/>
            </a:pPr>
            <a:endParaRPr lang="en-IN" dirty="0">
              <a:solidFill>
                <a:schemeClr val="tx1"/>
              </a:solidFill>
            </a:endParaRPr>
          </a:p>
        </p:txBody>
      </p:sp>
      <p:pic>
        <p:nvPicPr>
          <p:cNvPr id="5" name="Picture 4">
            <a:extLst>
              <a:ext uri="{FF2B5EF4-FFF2-40B4-BE49-F238E27FC236}">
                <a16:creationId xmlns:a16="http://schemas.microsoft.com/office/drawing/2014/main" id="{052B85FB-0462-5E37-F138-D34CCE3B08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4365104"/>
            <a:ext cx="2992498" cy="2223109"/>
          </a:xfrm>
          <a:prstGeom prst="rect">
            <a:avLst/>
          </a:prstGeom>
        </p:spPr>
      </p:pic>
    </p:spTree>
    <p:extLst>
      <p:ext uri="{BB962C8B-B14F-4D97-AF65-F5344CB8AC3E}">
        <p14:creationId xmlns:p14="http://schemas.microsoft.com/office/powerpoint/2010/main" val="223602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74675" y="620713"/>
            <a:ext cx="8029575" cy="1225550"/>
          </a:xfrm>
        </p:spPr>
        <p:txBody>
          <a:bodyPr/>
          <a:lstStyle/>
          <a:p>
            <a:pPr algn="ctr"/>
            <a:r>
              <a:rPr lang="en-US" b="1" dirty="0">
                <a:latin typeface="Bookman Old Style" panose="02050604050505020204" pitchFamily="18" charset="0"/>
              </a:rPr>
              <a:t>ABSTRACT</a:t>
            </a:r>
            <a:endParaRPr lang="uk-UA" b="1" dirty="0">
              <a:latin typeface="Bookman Old Style" panose="02050604050505020204" pitchFamily="18" charset="0"/>
            </a:endParaRPr>
          </a:p>
        </p:txBody>
      </p:sp>
      <p:sp>
        <p:nvSpPr>
          <p:cNvPr id="36867" name="Rectangle 3"/>
          <p:cNvSpPr>
            <a:spLocks noGrp="1" noChangeArrowheads="1"/>
          </p:cNvSpPr>
          <p:nvPr>
            <p:ph type="body" idx="1"/>
          </p:nvPr>
        </p:nvSpPr>
        <p:spPr>
          <a:xfrm>
            <a:off x="574675" y="1989138"/>
            <a:ext cx="8029575" cy="4608512"/>
          </a:xfrm>
        </p:spPr>
        <p:txBody>
          <a:bodyPr/>
          <a:lstStyle/>
          <a:p>
            <a:pPr marL="0" indent="0" algn="just">
              <a:lnSpc>
                <a:spcPct val="90000"/>
              </a:lnSpc>
              <a:buNone/>
            </a:pPr>
            <a:r>
              <a:rPr lang="en-US" dirty="0">
                <a:effectLst/>
                <a:latin typeface="Sitka Text" pitchFamily="2" charset="0"/>
                <a:ea typeface="Microsoft YaHei UI Light" panose="020B0502040204020203" pitchFamily="34" charset="-122"/>
              </a:rPr>
              <a:t>As the needs of people are increasing, the demand for loans in banks is also frequently getting higher every day. And finding out to whom the loan can be permitted which will be a safer option for the bank is a typical process. This system automates the loan eligibility process based on customer information. This is done by using data of the preceding records of the people to whom the loan was granted before. The machine learning approach is ideal for reducing human effort and effective decision making in the loan approval process by implementing machine learning tools that use classification algorithms to predict eligible loan applicant. In this project we are predicting the loan data by using some machine learning algorithms that is Random Forest classifier, Decision tree classifier, Logistic Regression. The primary aim of this project is to determine whether the person is eligible for loan or not.</a:t>
            </a:r>
            <a:endParaRPr lang="en-IN" dirty="0">
              <a:effectLst/>
              <a:latin typeface="Sitka Text" pitchFamily="2" charset="0"/>
              <a:ea typeface="Microsoft YaHei UI Light" panose="020B0502040204020203" pitchFamily="34" charset="-122"/>
            </a:endParaRPr>
          </a:p>
          <a:p>
            <a:pPr>
              <a:lnSpc>
                <a:spcPct val="90000"/>
              </a:lnSpc>
            </a:pP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01E7F-4ABA-24B9-0C5C-5D314D4A46B0}"/>
              </a:ext>
            </a:extLst>
          </p:cNvPr>
          <p:cNvSpPr>
            <a:spLocks noGrp="1"/>
          </p:cNvSpPr>
          <p:nvPr>
            <p:ph idx="1"/>
          </p:nvPr>
        </p:nvSpPr>
        <p:spPr>
          <a:xfrm>
            <a:off x="1908175" y="0"/>
            <a:ext cx="7056313" cy="66693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tx1"/>
                </a:solidFill>
              </a:rPr>
              <a:t>The above table has the following cases:</a:t>
            </a:r>
          </a:p>
          <a:p>
            <a:r>
              <a:rPr lang="en-US" b="1" dirty="0">
                <a:solidFill>
                  <a:schemeClr val="tx1"/>
                </a:solidFill>
              </a:rPr>
              <a:t>True Negative: </a:t>
            </a:r>
            <a:r>
              <a:rPr lang="en-US" dirty="0">
                <a:solidFill>
                  <a:schemeClr val="tx1"/>
                </a:solidFill>
              </a:rPr>
              <a:t>Model has given prediction No, and the real or actual value was also No.</a:t>
            </a:r>
          </a:p>
          <a:p>
            <a:r>
              <a:rPr lang="en-US" b="1" dirty="0">
                <a:solidFill>
                  <a:schemeClr val="tx1"/>
                </a:solidFill>
              </a:rPr>
              <a:t>True Positive: </a:t>
            </a:r>
            <a:r>
              <a:rPr lang="en-US" dirty="0">
                <a:solidFill>
                  <a:schemeClr val="tx1"/>
                </a:solidFill>
              </a:rPr>
              <a:t>The model has predicted yes, and the actual value was also true.</a:t>
            </a:r>
          </a:p>
          <a:p>
            <a:r>
              <a:rPr lang="en-US" b="1" dirty="0">
                <a:solidFill>
                  <a:schemeClr val="tx1"/>
                </a:solidFill>
              </a:rPr>
              <a:t>False Negative: </a:t>
            </a:r>
            <a:r>
              <a:rPr lang="en-US" dirty="0">
                <a:solidFill>
                  <a:schemeClr val="tx1"/>
                </a:solidFill>
              </a:rPr>
              <a:t>The model has predicted no, but the actual value was Yes, it is also called as Type-II error.</a:t>
            </a:r>
          </a:p>
          <a:p>
            <a:r>
              <a:rPr lang="en-US" b="1" dirty="0">
                <a:solidFill>
                  <a:schemeClr val="tx1"/>
                </a:solidFill>
              </a:rPr>
              <a:t>False Positive: </a:t>
            </a:r>
            <a:r>
              <a:rPr lang="en-US" dirty="0">
                <a:solidFill>
                  <a:schemeClr val="tx1"/>
                </a:solidFill>
              </a:rPr>
              <a:t>The model has predicted Yes, but the actual value was No. It is also called a Type-I error.</a:t>
            </a:r>
            <a:endParaRPr lang="en-IN" dirty="0">
              <a:solidFill>
                <a:schemeClr val="tx1"/>
              </a:solidFill>
            </a:endParaRPr>
          </a:p>
        </p:txBody>
      </p:sp>
      <p:pic>
        <p:nvPicPr>
          <p:cNvPr id="9" name="Picture 8">
            <a:extLst>
              <a:ext uri="{FF2B5EF4-FFF2-40B4-BE49-F238E27FC236}">
                <a16:creationId xmlns:a16="http://schemas.microsoft.com/office/drawing/2014/main" id="{45F2356C-7E76-DBC7-1CDA-48E9317C4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046" y="548680"/>
            <a:ext cx="6912770" cy="1728192"/>
          </a:xfrm>
          <a:prstGeom prst="rect">
            <a:avLst/>
          </a:prstGeom>
        </p:spPr>
      </p:pic>
    </p:spTree>
    <p:extLst>
      <p:ext uri="{BB962C8B-B14F-4D97-AF65-F5344CB8AC3E}">
        <p14:creationId xmlns:p14="http://schemas.microsoft.com/office/powerpoint/2010/main" val="3896078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4C31-1752-4207-F559-8115A3840E27}"/>
              </a:ext>
            </a:extLst>
          </p:cNvPr>
          <p:cNvSpPr>
            <a:spLocks noGrp="1"/>
          </p:cNvSpPr>
          <p:nvPr>
            <p:ph type="title"/>
          </p:nvPr>
        </p:nvSpPr>
        <p:spPr/>
        <p:txBody>
          <a:bodyPr/>
          <a:lstStyle/>
          <a:p>
            <a:pPr algn="ctr"/>
            <a:r>
              <a:rPr lang="en-US" b="1" dirty="0">
                <a:solidFill>
                  <a:schemeClr val="tx1"/>
                </a:solidFill>
              </a:rPr>
              <a:t>MODULES</a:t>
            </a:r>
            <a:endParaRPr lang="en-IN" b="1" dirty="0">
              <a:solidFill>
                <a:schemeClr val="tx1"/>
              </a:solidFill>
            </a:endParaRPr>
          </a:p>
        </p:txBody>
      </p:sp>
      <p:sp>
        <p:nvSpPr>
          <p:cNvPr id="3" name="Content Placeholder 2">
            <a:extLst>
              <a:ext uri="{FF2B5EF4-FFF2-40B4-BE49-F238E27FC236}">
                <a16:creationId xmlns:a16="http://schemas.microsoft.com/office/drawing/2014/main" id="{D163BD3D-03AC-BFDA-5532-3FDF39DFAD85}"/>
              </a:ext>
            </a:extLst>
          </p:cNvPr>
          <p:cNvSpPr>
            <a:spLocks noGrp="1"/>
          </p:cNvSpPr>
          <p:nvPr>
            <p:ph idx="1"/>
          </p:nvPr>
        </p:nvSpPr>
        <p:spPr>
          <a:xfrm>
            <a:off x="1908175" y="1124744"/>
            <a:ext cx="6778625" cy="5256584"/>
          </a:xfrm>
        </p:spPr>
        <p:txBody>
          <a:bodyPr/>
          <a:lstStyle/>
          <a:p>
            <a:pPr marL="0" indent="0" algn="just">
              <a:lnSpc>
                <a:spcPct val="150000"/>
              </a:lnSpc>
              <a:buNone/>
            </a:pPr>
            <a:r>
              <a:rPr lang="en-US" sz="1800" dirty="0">
                <a:solidFill>
                  <a:schemeClr val="tx1"/>
                </a:solidFill>
                <a:effectLst/>
                <a:latin typeface="Times New Roman" panose="02020603050405020304" pitchFamily="18" charset="0"/>
                <a:ea typeface="Times New Roman" panose="02020603050405020304" pitchFamily="18" charset="0"/>
              </a:rPr>
              <a:t>    The system consists of the following modules:</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Loan Data Set</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Data Visualization </a:t>
            </a:r>
            <a:r>
              <a:rPr lang="en-IN" sz="1800" dirty="0">
                <a:solidFill>
                  <a:schemeClr val="tx1"/>
                </a:solidFill>
                <a:latin typeface="Times New Roman" panose="02020603050405020304" pitchFamily="18" charset="0"/>
                <a:ea typeface="Times New Roman" panose="02020603050405020304" pitchFamily="18" charset="0"/>
              </a:rPr>
              <a:t>  </a:t>
            </a:r>
          </a:p>
          <a:p>
            <a:pPr marL="0" lvl="0" indent="0" algn="just">
              <a:lnSpc>
                <a:spcPct val="150000"/>
              </a:lnSpc>
              <a:buNone/>
            </a:pPr>
            <a:r>
              <a:rPr lang="en-IN" sz="1800" dirty="0">
                <a:solidFill>
                  <a:schemeClr val="tx1"/>
                </a:solidFill>
                <a:effectLst/>
                <a:latin typeface="Times New Roman" panose="02020603050405020304" pitchFamily="18" charset="0"/>
                <a:ea typeface="Times New Roman" panose="02020603050405020304" pitchFamily="18" charset="0"/>
              </a:rPr>
              <a:t>           1.</a:t>
            </a:r>
            <a:r>
              <a:rPr lang="en-US" sz="1800" dirty="0">
                <a:solidFill>
                  <a:schemeClr val="tx1"/>
                </a:solidFill>
                <a:effectLst/>
                <a:latin typeface="Times New Roman" panose="02020603050405020304" pitchFamily="18" charset="0"/>
                <a:ea typeface="Times New Roman" panose="02020603050405020304" pitchFamily="18" charset="0"/>
              </a:rPr>
              <a:t>Univariate analysis</a:t>
            </a:r>
            <a:endParaRPr lang="en-IN" sz="1800" dirty="0">
              <a:solidFill>
                <a:schemeClr val="tx1"/>
              </a:solidFill>
              <a:latin typeface="Times New Roman" panose="02020603050405020304" pitchFamily="18" charset="0"/>
              <a:ea typeface="Times New Roman" panose="02020603050405020304" pitchFamily="18" charset="0"/>
            </a:endParaRPr>
          </a:p>
          <a:p>
            <a:pPr marL="0" lvl="0" indent="0" algn="just">
              <a:lnSpc>
                <a:spcPct val="150000"/>
              </a:lnSpc>
              <a:buNone/>
            </a:pPr>
            <a:r>
              <a:rPr lang="en-IN" sz="180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latin typeface="Times New Roman" panose="02020603050405020304" pitchFamily="18" charset="0"/>
                <a:ea typeface="Times New Roman" panose="02020603050405020304" pitchFamily="18" charset="0"/>
              </a:rPr>
              <a:t>2.</a:t>
            </a:r>
            <a:r>
              <a:rPr lang="en-US" sz="1800" dirty="0">
                <a:solidFill>
                  <a:schemeClr val="tx1"/>
                </a:solidFill>
                <a:effectLst/>
                <a:latin typeface="Times New Roman" panose="02020603050405020304" pitchFamily="18" charset="0"/>
                <a:ea typeface="Times New Roman" panose="02020603050405020304" pitchFamily="18" charset="0"/>
              </a:rPr>
              <a:t>Bivariate analysis</a:t>
            </a:r>
            <a:endParaRPr lang="en-IN" sz="1800" dirty="0">
              <a:solidFill>
                <a:schemeClr val="tx1"/>
              </a:solidFill>
              <a:latin typeface="Times New Roman" panose="02020603050405020304" pitchFamily="18" charset="0"/>
              <a:ea typeface="Times New Roman" panose="02020603050405020304" pitchFamily="18" charset="0"/>
            </a:endParaRPr>
          </a:p>
          <a:p>
            <a:pPr marL="0" lvl="0" indent="0" algn="just">
              <a:lnSpc>
                <a:spcPct val="150000"/>
              </a:lnSpc>
              <a:buNone/>
            </a:pPr>
            <a:r>
              <a:rPr lang="en-IN" sz="1800" dirty="0">
                <a:solidFill>
                  <a:schemeClr val="tx1"/>
                </a:solidFill>
                <a:effectLst/>
                <a:latin typeface="Times New Roman" panose="02020603050405020304" pitchFamily="18" charset="0"/>
                <a:ea typeface="Times New Roman" panose="02020603050405020304" pitchFamily="18" charset="0"/>
              </a:rPr>
              <a:t>           3.</a:t>
            </a:r>
            <a:r>
              <a:rPr lang="en-US" sz="1800" dirty="0">
                <a:solidFill>
                  <a:schemeClr val="tx1"/>
                </a:solidFill>
                <a:effectLst/>
                <a:latin typeface="Times New Roman" panose="02020603050405020304" pitchFamily="18" charset="0"/>
                <a:ea typeface="Times New Roman" panose="02020603050405020304" pitchFamily="18" charset="0"/>
              </a:rPr>
              <a:t>Multivariate analysis</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Outlier treatment</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Model building</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dirty="0">
                <a:solidFill>
                  <a:schemeClr val="tx1"/>
                </a:solidFill>
                <a:effectLst/>
                <a:latin typeface="Times New Roman" panose="02020603050405020304" pitchFamily="18" charset="0"/>
                <a:ea typeface="Times New Roman" panose="02020603050405020304" pitchFamily="18" charset="0"/>
              </a:rPr>
              <a:t>            1.Random Forest Classifier</a:t>
            </a:r>
            <a:endParaRPr lang="en-IN" sz="1800" dirty="0">
              <a:solidFill>
                <a:schemeClr val="tx1"/>
              </a:solidFill>
              <a:latin typeface="Times New Roman" panose="02020603050405020304" pitchFamily="18" charset="0"/>
              <a:ea typeface="Times New Roman" panose="02020603050405020304" pitchFamily="18" charset="0"/>
            </a:endParaRPr>
          </a:p>
          <a:p>
            <a:pPr marL="0" lvl="0" indent="0">
              <a:lnSpc>
                <a:spcPct val="150000"/>
              </a:lnSpc>
              <a:buNone/>
            </a:pPr>
            <a:r>
              <a:rPr lang="en-IN" sz="1800" dirty="0">
                <a:solidFill>
                  <a:schemeClr val="tx1"/>
                </a:solidFill>
                <a:effectLst/>
                <a:latin typeface="Times New Roman" panose="02020603050405020304" pitchFamily="18" charset="0"/>
                <a:ea typeface="Times New Roman" panose="02020603050405020304" pitchFamily="18" charset="0"/>
              </a:rPr>
              <a:t>            2.</a:t>
            </a:r>
            <a:r>
              <a:rPr lang="en-US" sz="1800" dirty="0">
                <a:solidFill>
                  <a:schemeClr val="tx1"/>
                </a:solidFill>
                <a:effectLst/>
                <a:latin typeface="Times New Roman" panose="02020603050405020304" pitchFamily="18" charset="0"/>
                <a:ea typeface="Times New Roman" panose="02020603050405020304" pitchFamily="18" charset="0"/>
              </a:rPr>
              <a:t>Decision Tree Classifier</a:t>
            </a:r>
            <a:endParaRPr lang="en-IN" sz="1800" dirty="0">
              <a:solidFill>
                <a:schemeClr val="tx1"/>
              </a:solidFill>
              <a:latin typeface="Times New Roman" panose="02020603050405020304" pitchFamily="18" charset="0"/>
              <a:ea typeface="Times New Roman" panose="02020603050405020304" pitchFamily="18" charset="0"/>
            </a:endParaRPr>
          </a:p>
          <a:p>
            <a:pPr marL="0" lvl="0" indent="0">
              <a:lnSpc>
                <a:spcPct val="150000"/>
              </a:lnSpc>
              <a:buNone/>
            </a:pPr>
            <a:r>
              <a:rPr lang="en-IN" sz="1800" dirty="0">
                <a:solidFill>
                  <a:schemeClr val="tx1"/>
                </a:solidFill>
                <a:effectLst/>
                <a:latin typeface="Times New Roman" panose="02020603050405020304" pitchFamily="18" charset="0"/>
                <a:ea typeface="Times New Roman" panose="02020603050405020304" pitchFamily="18" charset="0"/>
              </a:rPr>
              <a:t>            3.</a:t>
            </a:r>
            <a:r>
              <a:rPr lang="en-US" sz="1800" dirty="0">
                <a:solidFill>
                  <a:schemeClr val="tx1"/>
                </a:solidFill>
                <a:effectLst/>
                <a:latin typeface="Times New Roman" panose="02020603050405020304" pitchFamily="18" charset="0"/>
                <a:ea typeface="Times New Roman" panose="02020603050405020304" pitchFamily="18" charset="0"/>
              </a:rPr>
              <a:t>Logistic Regression</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52045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F312-DE0B-8333-D429-7EE4FDCB494F}"/>
              </a:ext>
            </a:extLst>
          </p:cNvPr>
          <p:cNvSpPr>
            <a:spLocks noGrp="1"/>
          </p:cNvSpPr>
          <p:nvPr>
            <p:ph type="title"/>
          </p:nvPr>
        </p:nvSpPr>
        <p:spPr/>
        <p:txBody>
          <a:bodyPr/>
          <a:lstStyle/>
          <a:p>
            <a:pPr algn="ctr"/>
            <a:r>
              <a:rPr lang="en-US" b="1" dirty="0">
                <a:solidFill>
                  <a:schemeClr val="tx1"/>
                </a:solidFill>
              </a:rPr>
              <a:t>LOAN DATA SET</a:t>
            </a:r>
            <a:endParaRPr lang="en-IN" b="1" dirty="0">
              <a:solidFill>
                <a:schemeClr val="tx1"/>
              </a:solidFill>
            </a:endParaRPr>
          </a:p>
        </p:txBody>
      </p:sp>
      <p:sp>
        <p:nvSpPr>
          <p:cNvPr id="3" name="Content Placeholder 2">
            <a:extLst>
              <a:ext uri="{FF2B5EF4-FFF2-40B4-BE49-F238E27FC236}">
                <a16:creationId xmlns:a16="http://schemas.microsoft.com/office/drawing/2014/main" id="{C6B89232-D1E1-429D-147E-0A34A11F8F3B}"/>
              </a:ext>
            </a:extLst>
          </p:cNvPr>
          <p:cNvSpPr>
            <a:spLocks noGrp="1"/>
          </p:cNvSpPr>
          <p:nvPr>
            <p:ph idx="1"/>
          </p:nvPr>
        </p:nvSpPr>
        <p:spPr/>
        <p:txBody>
          <a:bodyPr/>
          <a:lstStyle/>
          <a:p>
            <a:pPr marL="0" indent="0">
              <a:buNone/>
            </a:pPr>
            <a:r>
              <a:rPr lang="en-US" sz="1800" dirty="0">
                <a:solidFill>
                  <a:schemeClr val="tx1"/>
                </a:solidFill>
                <a:effectLst/>
                <a:latin typeface="Times New Roman" panose="02020603050405020304" pitchFamily="18" charset="0"/>
                <a:ea typeface="Times New Roman" panose="02020603050405020304" pitchFamily="18" charset="0"/>
              </a:rPr>
              <a:t>Loan Dataset is very useful in our system for prediction of more accurate result. Using the loan Dataset, the system will automatically predict which costumer’s loan it should approve and which to reject. </a:t>
            </a:r>
          </a:p>
          <a:p>
            <a:endParaRPr lang="en-IN" dirty="0"/>
          </a:p>
        </p:txBody>
      </p:sp>
      <p:pic>
        <p:nvPicPr>
          <p:cNvPr id="4" name="Picture 3">
            <a:extLst>
              <a:ext uri="{FF2B5EF4-FFF2-40B4-BE49-F238E27FC236}">
                <a16:creationId xmlns:a16="http://schemas.microsoft.com/office/drawing/2014/main" id="{44FEB1FD-D9CF-587E-5768-4EEA9054A1CD}"/>
              </a:ext>
            </a:extLst>
          </p:cNvPr>
          <p:cNvPicPr>
            <a:picLocks noChangeAspect="1"/>
          </p:cNvPicPr>
          <p:nvPr/>
        </p:nvPicPr>
        <p:blipFill rotWithShape="1">
          <a:blip r:embed="rId2">
            <a:extLst>
              <a:ext uri="{28A0092B-C50C-407E-A947-70E740481C1C}">
                <a14:useLocalDpi xmlns:a14="http://schemas.microsoft.com/office/drawing/2010/main" val="0"/>
              </a:ext>
            </a:extLst>
          </a:blip>
          <a:srcRect l="29581" t="21484" r="34342" b="40053"/>
          <a:stretch/>
        </p:blipFill>
        <p:spPr bwMode="auto">
          <a:xfrm>
            <a:off x="2699792" y="2910610"/>
            <a:ext cx="5382260" cy="32277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476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640A-0ECD-57EB-244A-157CCC7EC4DE}"/>
              </a:ext>
            </a:extLst>
          </p:cNvPr>
          <p:cNvSpPr>
            <a:spLocks noGrp="1"/>
          </p:cNvSpPr>
          <p:nvPr>
            <p:ph type="title"/>
          </p:nvPr>
        </p:nvSpPr>
        <p:spPr/>
        <p:txBody>
          <a:bodyPr/>
          <a:lstStyle/>
          <a:p>
            <a:pPr algn="ctr"/>
            <a:r>
              <a:rPr lang="en-US" sz="3600" b="1" dirty="0">
                <a:solidFill>
                  <a:schemeClr val="tx1"/>
                </a:solidFill>
                <a:effectLst/>
                <a:latin typeface="Times New Roman" panose="02020603050405020304" pitchFamily="18" charset="0"/>
                <a:ea typeface="Times New Roman" panose="02020603050405020304" pitchFamily="18" charset="0"/>
              </a:rPr>
              <a:t>DATA</a:t>
            </a:r>
            <a:r>
              <a:rPr lang="en-US" sz="3600" b="1" dirty="0">
                <a:effectLst/>
                <a:latin typeface="Times New Roman" panose="02020603050405020304" pitchFamily="18" charset="0"/>
                <a:ea typeface="Times New Roman" panose="02020603050405020304" pitchFamily="18" charset="0"/>
              </a:rPr>
              <a:t> </a:t>
            </a:r>
            <a:r>
              <a:rPr lang="en-US" sz="3600" b="1" dirty="0">
                <a:solidFill>
                  <a:schemeClr val="tx1"/>
                </a:solidFill>
                <a:effectLst/>
                <a:latin typeface="Times New Roman" panose="02020603050405020304" pitchFamily="18" charset="0"/>
                <a:ea typeface="Times New Roman" panose="02020603050405020304" pitchFamily="18" charset="0"/>
              </a:rPr>
              <a:t>VISUALIZATION</a:t>
            </a:r>
            <a:endParaRPr lang="en-IN" dirty="0">
              <a:solidFill>
                <a:schemeClr val="tx1"/>
              </a:solidFill>
            </a:endParaRPr>
          </a:p>
        </p:txBody>
      </p:sp>
      <p:sp>
        <p:nvSpPr>
          <p:cNvPr id="3" name="Content Placeholder 2">
            <a:extLst>
              <a:ext uri="{FF2B5EF4-FFF2-40B4-BE49-F238E27FC236}">
                <a16:creationId xmlns:a16="http://schemas.microsoft.com/office/drawing/2014/main" id="{503EB81A-A016-0E12-98C3-4C65F92BD7C8}"/>
              </a:ext>
            </a:extLst>
          </p:cNvPr>
          <p:cNvSpPr>
            <a:spLocks noGrp="1"/>
          </p:cNvSpPr>
          <p:nvPr>
            <p:ph idx="1"/>
          </p:nvPr>
        </p:nvSpPr>
        <p:spPr/>
        <p:txBody>
          <a:bodyPr/>
          <a:lstStyle/>
          <a:p>
            <a:pPr marL="0" indent="0">
              <a:buNone/>
            </a:pPr>
            <a:r>
              <a:rPr lang="en-US" sz="1800" dirty="0">
                <a:solidFill>
                  <a:schemeClr val="tx1"/>
                </a:solidFill>
                <a:effectLst/>
                <a:latin typeface="Times New Roman" panose="02020603050405020304" pitchFamily="18" charset="0"/>
                <a:ea typeface="Times New Roman" panose="02020603050405020304" pitchFamily="18" charset="0"/>
              </a:rPr>
              <a:t>Data visualization refers to the representation of data and information in a graphical or pictorial form which involves  the use of charts, graphs, maps, and other visual aids to communicate complex data and patterns in a concise and meaningful way</a:t>
            </a: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1E1E9DA-AC66-BE86-703B-049263BB8E19}"/>
              </a:ext>
            </a:extLst>
          </p:cNvPr>
          <p:cNvPicPr>
            <a:picLocks noChangeAspect="1"/>
          </p:cNvPicPr>
          <p:nvPr/>
        </p:nvPicPr>
        <p:blipFill rotWithShape="1">
          <a:blip r:embed="rId2">
            <a:extLst>
              <a:ext uri="{28A0092B-C50C-407E-A947-70E740481C1C}">
                <a14:useLocalDpi xmlns:a14="http://schemas.microsoft.com/office/drawing/2010/main" val="0"/>
              </a:ext>
            </a:extLst>
          </a:blip>
          <a:srcRect l="19821" t="26727" r="14159" b="15577"/>
          <a:stretch/>
        </p:blipFill>
        <p:spPr bwMode="auto">
          <a:xfrm>
            <a:off x="2555776" y="3224471"/>
            <a:ext cx="5833110" cy="28676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299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3869-B8ED-AADE-AEE5-F7F1233B024E}"/>
              </a:ext>
            </a:extLst>
          </p:cNvPr>
          <p:cNvSpPr>
            <a:spLocks noGrp="1"/>
          </p:cNvSpPr>
          <p:nvPr>
            <p:ph type="title"/>
          </p:nvPr>
        </p:nvSpPr>
        <p:spPr/>
        <p:txBody>
          <a:bodyPr/>
          <a:lstStyle/>
          <a:p>
            <a:pPr algn="ctr"/>
            <a:r>
              <a:rPr lang="en-US" sz="3600" b="1" dirty="0">
                <a:solidFill>
                  <a:schemeClr val="tx1"/>
                </a:solidFill>
                <a:effectLst/>
                <a:latin typeface="Times New Roman" panose="02020603050405020304" pitchFamily="18" charset="0"/>
                <a:ea typeface="Times New Roman" panose="02020603050405020304" pitchFamily="18" charset="0"/>
              </a:rPr>
              <a:t>OUTLIER</a:t>
            </a:r>
            <a:r>
              <a:rPr lang="en-US" sz="3600" b="1" dirty="0">
                <a:effectLst/>
                <a:latin typeface="Times New Roman" panose="02020603050405020304" pitchFamily="18" charset="0"/>
                <a:ea typeface="Times New Roman" panose="02020603050405020304" pitchFamily="18" charset="0"/>
              </a:rPr>
              <a:t> </a:t>
            </a:r>
            <a:r>
              <a:rPr lang="en-US" sz="3600" b="1" dirty="0">
                <a:solidFill>
                  <a:schemeClr val="tx1"/>
                </a:solidFill>
                <a:effectLst/>
                <a:latin typeface="Times New Roman" panose="02020603050405020304" pitchFamily="18" charset="0"/>
                <a:ea typeface="Times New Roman" panose="02020603050405020304" pitchFamily="18" charset="0"/>
              </a:rPr>
              <a:t>TREATMENT</a:t>
            </a:r>
            <a:r>
              <a:rPr lang="en-US" sz="3600" b="1" dirty="0">
                <a:effectLst/>
                <a:latin typeface="Times New Roman" panose="02020603050405020304" pitchFamily="18" charset="0"/>
                <a:ea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9866A59B-B615-DE7C-A46A-D12CAAAED669}"/>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Outlier treatment helps  the process of identifying and handling outliers in the training data to improve the accuracy and robustness of  the model.</a:t>
            </a:r>
          </a:p>
          <a:p>
            <a:endParaRPr lang="en-IN" dirty="0"/>
          </a:p>
        </p:txBody>
      </p:sp>
      <p:pic>
        <p:nvPicPr>
          <p:cNvPr id="4" name="Picture 3">
            <a:extLst>
              <a:ext uri="{FF2B5EF4-FFF2-40B4-BE49-F238E27FC236}">
                <a16:creationId xmlns:a16="http://schemas.microsoft.com/office/drawing/2014/main" id="{A362A2D7-9066-59B6-673C-4A1EC0AE20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454" t="41322" r="14959" b="10790"/>
          <a:stretch/>
        </p:blipFill>
        <p:spPr bwMode="auto">
          <a:xfrm>
            <a:off x="2267744" y="3020695"/>
            <a:ext cx="5447030" cy="22371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016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C4A-3E04-F6D6-363B-4B0D87F93DDC}"/>
              </a:ext>
            </a:extLst>
          </p:cNvPr>
          <p:cNvSpPr>
            <a:spLocks noGrp="1"/>
          </p:cNvSpPr>
          <p:nvPr>
            <p:ph type="title"/>
          </p:nvPr>
        </p:nvSpPr>
        <p:spPr/>
        <p:txBody>
          <a:bodyPr/>
          <a:lstStyle/>
          <a:p>
            <a:pPr algn="ctr"/>
            <a:r>
              <a:rPr lang="en-US" sz="2400" b="1" dirty="0">
                <a:effectLst/>
                <a:latin typeface="Bookman Old Style" panose="02050604050505020204" pitchFamily="18" charset="0"/>
                <a:ea typeface="Times New Roman" panose="02020603050405020304" pitchFamily="18" charset="0"/>
              </a:rPr>
              <a:t> </a:t>
            </a:r>
            <a:r>
              <a:rPr lang="en-US" b="1" dirty="0">
                <a:solidFill>
                  <a:schemeClr val="tx1"/>
                </a:solidFill>
                <a:effectLst/>
                <a:latin typeface="Bookman Old Style" panose="02050604050505020204" pitchFamily="18" charset="0"/>
                <a:ea typeface="Times New Roman" panose="02020603050405020304" pitchFamily="18" charset="0"/>
              </a:rPr>
              <a:t>MODEL</a:t>
            </a:r>
            <a:r>
              <a:rPr lang="en-US" sz="2800" b="1" dirty="0">
                <a:effectLst/>
                <a:latin typeface="Bookman Old Style" panose="02050604050505020204" pitchFamily="18" charset="0"/>
                <a:ea typeface="Times New Roman" panose="02020603050405020304" pitchFamily="18" charset="0"/>
              </a:rPr>
              <a:t> </a:t>
            </a:r>
            <a:r>
              <a:rPr lang="en-US" b="1" dirty="0">
                <a:solidFill>
                  <a:schemeClr val="tx1"/>
                </a:solidFill>
                <a:effectLst/>
                <a:latin typeface="Bookman Old Style" panose="02050604050505020204" pitchFamily="18" charset="0"/>
                <a:ea typeface="Times New Roman" panose="02020603050405020304" pitchFamily="18" charset="0"/>
              </a:rPr>
              <a:t>BUILDING</a:t>
            </a:r>
            <a:endParaRPr lang="en-IN" sz="4400" b="1" dirty="0">
              <a:solidFill>
                <a:schemeClr val="tx1"/>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A4B60693-E884-7CA8-E8CC-D5C0758A7B3A}"/>
              </a:ext>
            </a:extLst>
          </p:cNvPr>
          <p:cNvSpPr>
            <a:spLocks noGrp="1"/>
          </p:cNvSpPr>
          <p:nvPr>
            <p:ph idx="1"/>
          </p:nvPr>
        </p:nvSpPr>
        <p:spPr/>
        <p:txBody>
          <a:bodyPr/>
          <a:lstStyle/>
          <a:p>
            <a:r>
              <a:rPr lang="en-US" sz="1800" b="1" dirty="0">
                <a:solidFill>
                  <a:schemeClr val="tx1"/>
                </a:solidFill>
                <a:effectLst/>
                <a:latin typeface="Times New Roman" panose="02020603050405020304" pitchFamily="18" charset="0"/>
                <a:ea typeface="Times New Roman" panose="02020603050405020304" pitchFamily="18" charset="0"/>
              </a:rPr>
              <a:t>RANDOM FOREST CLASSIFIER</a:t>
            </a:r>
            <a:r>
              <a:rPr lang="en-IN" sz="1800" b="1"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Random Forest is a tree-based bootstrapping algorithm wherein a certain no of weak learners (decision trees) are combined to make a powerful prediction model. </a:t>
            </a:r>
          </a:p>
          <a:p>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B4EE7E9-DFE8-46FA-4B19-1EB534338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834" y="2799722"/>
            <a:ext cx="6391854" cy="3326441"/>
          </a:xfrm>
          <a:prstGeom prst="rect">
            <a:avLst/>
          </a:prstGeom>
        </p:spPr>
      </p:pic>
    </p:spTree>
    <p:extLst>
      <p:ext uri="{BB962C8B-B14F-4D97-AF65-F5344CB8AC3E}">
        <p14:creationId xmlns:p14="http://schemas.microsoft.com/office/powerpoint/2010/main" val="252218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7B573-4EA5-904A-4C52-2732A80039CF}"/>
              </a:ext>
            </a:extLst>
          </p:cNvPr>
          <p:cNvSpPr>
            <a:spLocks noGrp="1"/>
          </p:cNvSpPr>
          <p:nvPr>
            <p:ph idx="1"/>
          </p:nvPr>
        </p:nvSpPr>
        <p:spPr>
          <a:xfrm>
            <a:off x="1979712" y="692696"/>
            <a:ext cx="6707088" cy="5433467"/>
          </a:xfrm>
        </p:spPr>
        <p:txBody>
          <a:bodyPr/>
          <a:lstStyle/>
          <a:p>
            <a:r>
              <a:rPr lang="en-US" sz="1800" b="1" dirty="0">
                <a:solidFill>
                  <a:schemeClr val="tx1"/>
                </a:solidFill>
                <a:effectLst/>
                <a:latin typeface="Times New Roman" panose="02020603050405020304" pitchFamily="18" charset="0"/>
                <a:ea typeface="Times New Roman" panose="02020603050405020304" pitchFamily="18" charset="0"/>
              </a:rPr>
              <a:t>DECISION TREE CLASSIFIER</a:t>
            </a:r>
            <a:r>
              <a:rPr lang="en-IN" sz="1800" b="1" dirty="0">
                <a:solidFill>
                  <a:schemeClr val="tx1"/>
                </a:solidFill>
                <a:effectLst/>
                <a:latin typeface="Times New Roman" panose="02020603050405020304" pitchFamily="18" charset="0"/>
                <a:ea typeface="Times New Roman" panose="02020603050405020304" pitchFamily="18" charset="0"/>
              </a:rPr>
              <a:t>:</a:t>
            </a:r>
          </a:p>
          <a:p>
            <a:pPr marL="0" indent="0" algn="just">
              <a:buNone/>
            </a:pPr>
            <a:endParaRPr lang="en-IN" sz="1800" spc="-5" dirty="0">
              <a:solidFill>
                <a:schemeClr val="tx1"/>
              </a:solidFill>
              <a:effectLst/>
              <a:latin typeface="Times New Roman" panose="02020603050405020304" pitchFamily="18" charset="0"/>
              <a:ea typeface="Times New Roman" panose="02020603050405020304" pitchFamily="18" charset="0"/>
            </a:endParaRPr>
          </a:p>
          <a:p>
            <a:pPr marL="0" indent="0" algn="just">
              <a:buNone/>
            </a:pPr>
            <a:r>
              <a:rPr lang="en-IN" sz="1800" spc="-5" dirty="0">
                <a:solidFill>
                  <a:schemeClr val="tx1"/>
                </a:solidFill>
                <a:effectLst/>
                <a:latin typeface="Times New Roman" panose="02020603050405020304" pitchFamily="18" charset="0"/>
                <a:ea typeface="Times New Roman" panose="02020603050405020304" pitchFamily="18" charset="0"/>
              </a:rPr>
              <a:t>   Decision tree is a type of supervised learning algorithm that is mostly used in classification problems. In this technique, we split the population or sample into two or more </a:t>
            </a:r>
            <a:r>
              <a:rPr lang="en-IN" sz="1800" spc="-5" dirty="0">
                <a:solidFill>
                  <a:srgbClr val="292929"/>
                </a:solidFill>
                <a:effectLst/>
                <a:latin typeface="Times New Roman" panose="02020603050405020304" pitchFamily="18" charset="0"/>
                <a:ea typeface="Times New Roman" panose="02020603050405020304" pitchFamily="18" charset="0"/>
              </a:rPr>
              <a:t>homogeneous sets based on the most significant splitter in input </a:t>
            </a:r>
            <a:r>
              <a:rPr lang="en-IN" sz="1800" spc="-5" dirty="0" err="1">
                <a:solidFill>
                  <a:srgbClr val="292929"/>
                </a:solidFill>
                <a:effectLst/>
                <a:latin typeface="Times New Roman" panose="02020603050405020304" pitchFamily="18" charset="0"/>
                <a:ea typeface="Times New Roman" panose="02020603050405020304" pitchFamily="18" charset="0"/>
              </a:rPr>
              <a:t>variables.In</a:t>
            </a:r>
            <a:r>
              <a:rPr lang="en-IN" sz="1800" spc="-5" dirty="0">
                <a:solidFill>
                  <a:srgbClr val="292929"/>
                </a:solidFill>
                <a:effectLst/>
                <a:latin typeface="Times New Roman" panose="02020603050405020304" pitchFamily="18" charset="0"/>
                <a:ea typeface="Times New Roman" panose="02020603050405020304" pitchFamily="18" charset="0"/>
              </a:rPr>
              <a:t> other words, we can say that purity of the node increases with respect to the target variable</a:t>
            </a:r>
            <a:r>
              <a:rPr lang="en-IN" sz="1800" spc="-5" dirty="0">
                <a:solidFill>
                  <a:srgbClr val="292929"/>
                </a:solidFill>
                <a:effectLst/>
                <a:latin typeface="Georgia" panose="02040502050405020303" pitchFamily="18" charset="0"/>
                <a:ea typeface="Times New Roman" panose="02020603050405020304" pitchFamily="18" charset="0"/>
              </a:rPr>
              <a:t>.</a:t>
            </a:r>
          </a:p>
          <a:p>
            <a:pPr marL="0" indent="0" algn="just">
              <a:buNone/>
            </a:pPr>
            <a:endParaRPr lang="en-IN" sz="1800" dirty="0">
              <a:effectLst/>
              <a:latin typeface="Times New Roman" panose="02020603050405020304" pitchFamily="18" charset="0"/>
              <a:ea typeface="Times New Roman" panose="02020603050405020304" pitchFamily="18" charset="0"/>
            </a:endParaRPr>
          </a:p>
          <a:p>
            <a:endParaRPr lang="en-US" sz="1800" spc="-5" dirty="0">
              <a:solidFill>
                <a:srgbClr val="292929"/>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7102EA4-A570-5A7E-14F6-FC51B98B8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94" y="2924944"/>
            <a:ext cx="6275324" cy="3676453"/>
          </a:xfrm>
          <a:prstGeom prst="rect">
            <a:avLst/>
          </a:prstGeom>
        </p:spPr>
      </p:pic>
    </p:spTree>
    <p:extLst>
      <p:ext uri="{BB962C8B-B14F-4D97-AF65-F5344CB8AC3E}">
        <p14:creationId xmlns:p14="http://schemas.microsoft.com/office/powerpoint/2010/main" val="554905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8259D-57F9-186E-18FF-4AA6F2A18188}"/>
              </a:ext>
            </a:extLst>
          </p:cNvPr>
          <p:cNvSpPr>
            <a:spLocks noGrp="1"/>
          </p:cNvSpPr>
          <p:nvPr>
            <p:ph idx="1"/>
          </p:nvPr>
        </p:nvSpPr>
        <p:spPr>
          <a:xfrm>
            <a:off x="1908175" y="332656"/>
            <a:ext cx="6778625" cy="5721499"/>
          </a:xfrm>
        </p:spPr>
        <p:txBody>
          <a:bodyPr/>
          <a:lstStyle/>
          <a:p>
            <a:pPr marL="342900" lvl="0" indent="-342900" algn="just">
              <a:lnSpc>
                <a:spcPct val="150000"/>
              </a:lnSpc>
              <a:buFont typeface="Symbol" panose="05050102010706020507" pitchFamily="18" charset="2"/>
              <a:buChar char=""/>
            </a:pPr>
            <a:r>
              <a:rPr lang="en-US" sz="1800" b="1" dirty="0">
                <a:solidFill>
                  <a:schemeClr val="tx1"/>
                </a:solidFill>
                <a:effectLst/>
                <a:latin typeface="Times New Roman" panose="02020603050405020304" pitchFamily="18" charset="0"/>
                <a:ea typeface="Times New Roman" panose="02020603050405020304" pitchFamily="18" charset="0"/>
              </a:rPr>
              <a:t>LOGISTIC REGRESSION</a:t>
            </a:r>
            <a:endParaRPr lang="en-IN" sz="1800" b="1" dirty="0">
              <a:solidFill>
                <a:schemeClr val="tx1"/>
              </a:solidFill>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dirty="0">
                <a:solidFill>
                  <a:schemeClr val="tx1"/>
                </a:solidFill>
                <a:effectLst/>
                <a:latin typeface="Times New Roman" panose="02020603050405020304" pitchFamily="18" charset="0"/>
                <a:ea typeface="Times New Roman" panose="02020603050405020304" pitchFamily="18" charset="0"/>
              </a:rPr>
              <a:t>      The Logistic Regression  approach is a popular way to solve binary classification problems. Binary Logistic Regression makes use of binary dependent variables. The variables used should be relevant. Many of the model's independent variables should be self-contained. The sample size for LR should be large. </a:t>
            </a:r>
          </a:p>
          <a:p>
            <a:pPr marL="0" lvl="0" indent="0" algn="just">
              <a:lnSpc>
                <a:spcPct val="150000"/>
              </a:lnSpc>
              <a:buNone/>
            </a:pPr>
            <a:endParaRPr lang="en-IN" sz="1800" dirty="0">
              <a:solidFill>
                <a:schemeClr val="tx1"/>
              </a:solidFill>
              <a:effectLst/>
              <a:latin typeface="Times New Roman" panose="02020603050405020304" pitchFamily="18" charset="0"/>
              <a:ea typeface="Times New Roman" panose="02020603050405020304" pitchFamily="18" charset="0"/>
            </a:endParaRPr>
          </a:p>
          <a:p>
            <a:pPr marL="57150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5390B2F-BBF4-E8E0-650D-F3EC63B0B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996952"/>
            <a:ext cx="5144117" cy="3668871"/>
          </a:xfrm>
          <a:prstGeom prst="rect">
            <a:avLst/>
          </a:prstGeom>
        </p:spPr>
      </p:pic>
    </p:spTree>
    <p:extLst>
      <p:ext uri="{BB962C8B-B14F-4D97-AF65-F5344CB8AC3E}">
        <p14:creationId xmlns:p14="http://schemas.microsoft.com/office/powerpoint/2010/main" val="954751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0535-B570-8143-C620-AAA1F63309C0}"/>
              </a:ext>
            </a:extLst>
          </p:cNvPr>
          <p:cNvSpPr>
            <a:spLocks noGrp="1"/>
          </p:cNvSpPr>
          <p:nvPr>
            <p:ph type="title"/>
          </p:nvPr>
        </p:nvSpPr>
        <p:spPr>
          <a:xfrm>
            <a:off x="539552" y="2747962"/>
            <a:ext cx="7772400" cy="1362075"/>
          </a:xfrm>
        </p:spPr>
        <p:txBody>
          <a:bodyPr anchor="ctr"/>
          <a:lstStyle/>
          <a:p>
            <a:pPr algn="ctr"/>
            <a:r>
              <a:rPr lang="en-US" sz="4800" dirty="0"/>
              <a:t>SAMPLE OUTPUT</a:t>
            </a:r>
            <a:endParaRPr lang="en-IN" sz="4800" dirty="0"/>
          </a:p>
        </p:txBody>
      </p:sp>
    </p:spTree>
    <p:extLst>
      <p:ext uri="{BB962C8B-B14F-4D97-AF65-F5344CB8AC3E}">
        <p14:creationId xmlns:p14="http://schemas.microsoft.com/office/powerpoint/2010/main" val="3792430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0F52-B058-C60C-F203-B24B915D1165}"/>
              </a:ext>
            </a:extLst>
          </p:cNvPr>
          <p:cNvSpPr>
            <a:spLocks noGrp="1"/>
          </p:cNvSpPr>
          <p:nvPr>
            <p:ph type="title"/>
          </p:nvPr>
        </p:nvSpPr>
        <p:spPr/>
        <p:txBody>
          <a:bodyPr/>
          <a:lstStyle/>
          <a:p>
            <a:r>
              <a:rPr lang="en-US" sz="3600" b="1" dirty="0">
                <a:solidFill>
                  <a:schemeClr val="tx1"/>
                </a:solidFill>
                <a:effectLst/>
                <a:latin typeface="Times New Roman" panose="02020603050405020304" pitchFamily="18" charset="0"/>
                <a:ea typeface="Times New Roman" panose="02020603050405020304" pitchFamily="18" charset="0"/>
              </a:rPr>
              <a:t>DATA VALUES  OF LOAN SET</a:t>
            </a:r>
            <a:br>
              <a:rPr lang="en-IN" sz="3600" dirty="0">
                <a:solidFill>
                  <a:schemeClr val="tx1"/>
                </a:solidFill>
                <a:effectLst/>
                <a:latin typeface="Times New Roman" panose="02020603050405020304" pitchFamily="18" charset="0"/>
                <a:ea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05B783D9-F389-70E9-70A0-8F842A6FFF12}"/>
              </a:ext>
            </a:extLst>
          </p:cNvPr>
          <p:cNvSpPr>
            <a:spLocks noGrp="1"/>
          </p:cNvSpPr>
          <p:nvPr>
            <p:ph sz="half" idx="1"/>
          </p:nvPr>
        </p:nvSpPr>
        <p:spPr>
          <a:xfrm>
            <a:off x="1908175" y="1600200"/>
            <a:ext cx="6552257" cy="4525963"/>
          </a:xfrm>
        </p:spPr>
        <p:txBody>
          <a:bodyPr/>
          <a:lstStyle/>
          <a:p>
            <a:pPr marL="0" indent="0">
              <a:buNone/>
            </a:pPr>
            <a:endParaRPr lang="en-US" sz="1800" b="1"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ea typeface="Times New Roman" panose="02020603050405020304" pitchFamily="18" charset="0"/>
            </a:endParaRPr>
          </a:p>
          <a:p>
            <a:pPr marL="0" indent="0">
              <a:buNone/>
            </a:pPr>
            <a:endParaRPr lang="en-US" sz="1800" b="1"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ea typeface="Times New Roman" panose="02020603050405020304" pitchFamily="18" charset="0"/>
            </a:endParaRPr>
          </a:p>
          <a:p>
            <a:pPr marL="0" indent="0">
              <a:buNone/>
            </a:pPr>
            <a:endParaRPr lang="en-US" sz="1800" b="1"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sz="1800" b="1" dirty="0">
              <a:solidFill>
                <a:schemeClr val="tx1"/>
              </a:solidFill>
              <a:latin typeface="Times New Roman" panose="02020603050405020304" pitchFamily="18" charset="0"/>
              <a:ea typeface="Times New Roman" panose="02020603050405020304" pitchFamily="18" charset="0"/>
            </a:endParaRPr>
          </a:p>
          <a:p>
            <a:pPr marL="0" indent="0">
              <a:buNone/>
            </a:pP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7B266CA2-B23B-7AA7-BBB3-09A5BF4C5BC1}"/>
              </a:ext>
            </a:extLst>
          </p:cNvPr>
          <p:cNvPicPr>
            <a:picLocks noChangeAspect="1"/>
          </p:cNvPicPr>
          <p:nvPr/>
        </p:nvPicPr>
        <p:blipFill>
          <a:blip r:embed="rId2">
            <a:extLst>
              <a:ext uri="{28A0092B-C50C-407E-A947-70E740481C1C}">
                <a14:useLocalDpi xmlns:a14="http://schemas.microsoft.com/office/drawing/2010/main" val="0"/>
              </a:ext>
            </a:extLst>
          </a:blip>
          <a:srcRect l="29465" t="28427" r="35152" b="29043"/>
          <a:stretch>
            <a:fillRect/>
          </a:stretch>
        </p:blipFill>
        <p:spPr bwMode="auto">
          <a:xfrm>
            <a:off x="2735647" y="1484784"/>
            <a:ext cx="5112568" cy="45246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678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7B2D-5453-C783-E55C-CDFC89006530}"/>
              </a:ext>
            </a:extLst>
          </p:cNvPr>
          <p:cNvSpPr>
            <a:spLocks noGrp="1"/>
          </p:cNvSpPr>
          <p:nvPr>
            <p:ph type="title"/>
          </p:nvPr>
        </p:nvSpPr>
        <p:spPr/>
        <p:txBody>
          <a:bodyPr/>
          <a:lstStyle/>
          <a:p>
            <a:pPr algn="ctr"/>
            <a:r>
              <a:rPr lang="en-US" b="1" dirty="0">
                <a:solidFill>
                  <a:schemeClr val="tx1"/>
                </a:solidFill>
                <a:latin typeface="Bookman Old Style" panose="02050604050505020204" pitchFamily="18" charset="0"/>
              </a:rPr>
              <a:t>INTRODUCTION</a:t>
            </a:r>
            <a:endParaRPr lang="en-IN" b="1" dirty="0">
              <a:solidFill>
                <a:schemeClr val="tx1"/>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4A44D008-AEB4-D659-DCB3-41FD3F592359}"/>
              </a:ext>
            </a:extLst>
          </p:cNvPr>
          <p:cNvSpPr>
            <a:spLocks noGrp="1"/>
          </p:cNvSpPr>
          <p:nvPr>
            <p:ph idx="1"/>
          </p:nvPr>
        </p:nvSpPr>
        <p:spPr>
          <a:xfrm>
            <a:off x="1908175" y="1124744"/>
            <a:ext cx="6778625" cy="5544616"/>
          </a:xfrm>
        </p:spPr>
        <p:txBody>
          <a:bodyPr/>
          <a:lstStyle/>
          <a:p>
            <a:pPr marL="0" indent="0" algn="just">
              <a:buNone/>
            </a:pPr>
            <a:r>
              <a:rPr lang="en-US" sz="1700" dirty="0">
                <a:solidFill>
                  <a:schemeClr val="tx1"/>
                </a:solidFill>
                <a:effectLst/>
                <a:latin typeface="Times New Roman" panose="02020603050405020304" pitchFamily="18" charset="0"/>
                <a:ea typeface="Times New Roman" panose="02020603050405020304" pitchFamily="18" charset="0"/>
              </a:rPr>
              <a:t>Loan Distribution is the main business part of many banks. The main portion of banks income comes from the loan distributed to customers. These banks apply interest on loan which are distributed to customers. It is an essential process for the banks to  determine whether an applicant is qualified to receive a loan. This process involves assessing the creditworthiness of an applicant by evaluating various factors such as credit score, income, employment history, and other financial indicators. The traditional loan eligibility prediction process is manual and time-consuming, which can lead to delays in loan approval decisions. The system can provide accurate results for the n number of people. The main purpose of this project is to provide immediate results for the approval of loan to the eligible customers. With the advent of machine learning techniques, it is now possible to automate the loan eligibility prediction process, which enables financial institutions to make faster and more accurate decisions. In this project we are predicting the loan data by using some machine learning algorithms that is Random Forest classifier, Decision tree classifier, Logistic Regression. This project will  discuss the limitations and future research directions of the loan eligibility prediction model to help the individual and researchers improve their loan eligibility prediction models.</a:t>
            </a:r>
            <a:endParaRPr lang="en-IN" sz="17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endParaRPr lang="en-IN" sz="1600" dirty="0"/>
          </a:p>
        </p:txBody>
      </p:sp>
    </p:spTree>
    <p:extLst>
      <p:ext uri="{BB962C8B-B14F-4D97-AF65-F5344CB8AC3E}">
        <p14:creationId xmlns:p14="http://schemas.microsoft.com/office/powerpoint/2010/main" val="459560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BE4D-5C7D-359C-48CC-0A0CB08F2161}"/>
              </a:ext>
            </a:extLst>
          </p:cNvPr>
          <p:cNvSpPr>
            <a:spLocks noGrp="1"/>
          </p:cNvSpPr>
          <p:nvPr>
            <p:ph type="title"/>
          </p:nvPr>
        </p:nvSpPr>
        <p:spPr/>
        <p:txBody>
          <a:bodyPr/>
          <a:lstStyle/>
          <a:p>
            <a:pPr algn="ctr"/>
            <a:r>
              <a:rPr lang="en-US" sz="2000" b="1" dirty="0">
                <a:solidFill>
                  <a:schemeClr val="tx1"/>
                </a:solidFill>
                <a:effectLst/>
                <a:latin typeface="Times New Roman" panose="02020603050405020304" pitchFamily="18" charset="0"/>
                <a:ea typeface="Times New Roman" panose="02020603050405020304" pitchFamily="18" charset="0"/>
              </a:rPr>
              <a:t>MULTIVARIANT ANALYSIS BETWEEN DEPENDENTS AND COUNT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95819EE-4EE8-6F29-6FDB-543F5EA5E00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0608" y="1824726"/>
            <a:ext cx="6013759" cy="4076910"/>
          </a:xfrm>
          <a:prstGeom prst="rect">
            <a:avLst/>
          </a:prstGeom>
        </p:spPr>
      </p:pic>
    </p:spTree>
    <p:extLst>
      <p:ext uri="{BB962C8B-B14F-4D97-AF65-F5344CB8AC3E}">
        <p14:creationId xmlns:p14="http://schemas.microsoft.com/office/powerpoint/2010/main" val="2010907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F153-CF17-20F2-CBDA-9EB3B5984B36}"/>
              </a:ext>
            </a:extLst>
          </p:cNvPr>
          <p:cNvSpPr>
            <a:spLocks noGrp="1"/>
          </p:cNvSpPr>
          <p:nvPr>
            <p:ph type="title"/>
          </p:nvPr>
        </p:nvSpPr>
        <p:spPr/>
        <p:txBody>
          <a:bodyPr/>
          <a:lstStyle/>
          <a:p>
            <a:pPr algn="ctr"/>
            <a:r>
              <a:rPr lang="en-US" b="1" dirty="0">
                <a:solidFill>
                  <a:schemeClr val="tx1"/>
                </a:solidFill>
              </a:rPr>
              <a:t>LOGIN PAGE</a:t>
            </a:r>
            <a:endParaRPr lang="en-IN" b="1" dirty="0">
              <a:solidFill>
                <a:schemeClr val="tx1"/>
              </a:solidFill>
            </a:endParaRPr>
          </a:p>
        </p:txBody>
      </p:sp>
      <p:pic>
        <p:nvPicPr>
          <p:cNvPr id="4" name="Content Placeholder 3">
            <a:extLst>
              <a:ext uri="{FF2B5EF4-FFF2-40B4-BE49-F238E27FC236}">
                <a16:creationId xmlns:a16="http://schemas.microsoft.com/office/drawing/2014/main" id="{1E66E4BC-428F-C673-897B-D8BF9143B85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9429" y="2395914"/>
            <a:ext cx="6590193" cy="3193326"/>
          </a:xfrm>
          <a:prstGeom prst="rect">
            <a:avLst/>
          </a:prstGeom>
        </p:spPr>
      </p:pic>
    </p:spTree>
    <p:extLst>
      <p:ext uri="{BB962C8B-B14F-4D97-AF65-F5344CB8AC3E}">
        <p14:creationId xmlns:p14="http://schemas.microsoft.com/office/powerpoint/2010/main" val="169274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8F83-7DB3-2ABD-EA40-83F1D2C2F897}"/>
              </a:ext>
            </a:extLst>
          </p:cNvPr>
          <p:cNvSpPr>
            <a:spLocks noGrp="1"/>
          </p:cNvSpPr>
          <p:nvPr>
            <p:ph type="title"/>
          </p:nvPr>
        </p:nvSpPr>
        <p:spPr/>
        <p:txBody>
          <a:bodyPr/>
          <a:lstStyle/>
          <a:p>
            <a:pPr algn="ctr"/>
            <a:r>
              <a:rPr lang="en-US" b="1" dirty="0">
                <a:solidFill>
                  <a:schemeClr val="tx1"/>
                </a:solidFill>
              </a:rPr>
              <a:t>FORM TO BE FILLED</a:t>
            </a:r>
            <a:endParaRPr lang="en-IN" b="1" dirty="0">
              <a:solidFill>
                <a:schemeClr val="tx1"/>
              </a:solidFill>
            </a:endParaRPr>
          </a:p>
        </p:txBody>
      </p:sp>
      <p:pic>
        <p:nvPicPr>
          <p:cNvPr id="3" name="Picture 2">
            <a:extLst>
              <a:ext uri="{FF2B5EF4-FFF2-40B4-BE49-F238E27FC236}">
                <a16:creationId xmlns:a16="http://schemas.microsoft.com/office/drawing/2014/main" id="{28F1E3CC-CC17-73EF-47CB-899ECBAD5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156" y="2276872"/>
            <a:ext cx="6051550" cy="2880995"/>
          </a:xfrm>
          <a:prstGeom prst="rect">
            <a:avLst/>
          </a:prstGeom>
        </p:spPr>
      </p:pic>
    </p:spTree>
    <p:extLst>
      <p:ext uri="{BB962C8B-B14F-4D97-AF65-F5344CB8AC3E}">
        <p14:creationId xmlns:p14="http://schemas.microsoft.com/office/powerpoint/2010/main" val="3415322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6BF6-9798-5D9D-92E2-39BF7B81BBD6}"/>
              </a:ext>
            </a:extLst>
          </p:cNvPr>
          <p:cNvSpPr>
            <a:spLocks noGrp="1"/>
          </p:cNvSpPr>
          <p:nvPr>
            <p:ph type="title"/>
          </p:nvPr>
        </p:nvSpPr>
        <p:spPr/>
        <p:txBody>
          <a:bodyPr/>
          <a:lstStyle/>
          <a:p>
            <a:pPr algn="ctr"/>
            <a:r>
              <a:rPr lang="en-US" sz="4000" b="1" dirty="0">
                <a:solidFill>
                  <a:schemeClr val="tx1"/>
                </a:solidFill>
                <a:effectLst/>
                <a:latin typeface="Times New Roman" panose="02020603050405020304" pitchFamily="18" charset="0"/>
                <a:ea typeface="Times New Roman" panose="02020603050405020304" pitchFamily="18" charset="0"/>
              </a:rPr>
              <a:t>CONCLUSIONS</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DF8F9B-359C-EDF6-E70A-506A96603A84}"/>
              </a:ext>
            </a:extLst>
          </p:cNvPr>
          <p:cNvSpPr>
            <a:spLocks noGrp="1"/>
          </p:cNvSpPr>
          <p:nvPr>
            <p:ph idx="1"/>
          </p:nvPr>
        </p:nvSpPr>
        <p:spPr/>
        <p:txBody>
          <a:bodyPr/>
          <a:lstStyle/>
          <a:p>
            <a:pPr marL="0" indent="0">
              <a:lnSpc>
                <a:spcPct val="150000"/>
              </a:lnSpc>
              <a:buNone/>
            </a:pPr>
            <a:r>
              <a:rPr lang="en-US" sz="1600" dirty="0">
                <a:solidFill>
                  <a:schemeClr val="tx1"/>
                </a:solidFill>
                <a:effectLst/>
                <a:latin typeface="Times New Roman" panose="02020603050405020304" pitchFamily="18" charset="0"/>
                <a:ea typeface="Times New Roman" panose="02020603050405020304" pitchFamily="18" charset="0"/>
              </a:rPr>
              <a:t>This system would be able to determine the status of the loan whether it would get approved or denied swiftly in real-time. We have compared the Logistic regression  , Random Forest, and Decision tree . The Random Forest Classifier provided us with an accuracy of </a:t>
            </a:r>
            <a:r>
              <a:rPr lang="en-US" sz="1600" dirty="0">
                <a:solidFill>
                  <a:schemeClr val="tx1"/>
                </a:solidFill>
                <a:latin typeface="Times New Roman" panose="02020603050405020304" pitchFamily="18" charset="0"/>
                <a:ea typeface="Times New Roman" panose="02020603050405020304" pitchFamily="18" charset="0"/>
              </a:rPr>
              <a:t>81</a:t>
            </a:r>
            <a:r>
              <a:rPr lang="en-US" sz="1600" dirty="0">
                <a:solidFill>
                  <a:schemeClr val="tx1"/>
                </a:solidFill>
                <a:effectLst/>
                <a:latin typeface="Times New Roman" panose="02020603050405020304" pitchFamily="18" charset="0"/>
                <a:ea typeface="Times New Roman" panose="02020603050405020304" pitchFamily="18" charset="0"/>
              </a:rPr>
              <a:t>.57% while the Decision Tree method provided us with an accuracy of </a:t>
            </a:r>
            <a:r>
              <a:rPr lang="en-US" sz="1600" dirty="0">
                <a:solidFill>
                  <a:schemeClr val="tx1"/>
                </a:solidFill>
                <a:latin typeface="Times New Roman" panose="02020603050405020304" pitchFamily="18" charset="0"/>
                <a:ea typeface="Times New Roman" panose="02020603050405020304" pitchFamily="18" charset="0"/>
              </a:rPr>
              <a:t>83</a:t>
            </a:r>
            <a:r>
              <a:rPr lang="en-US" sz="1600" dirty="0">
                <a:solidFill>
                  <a:schemeClr val="tx1"/>
                </a:solidFill>
                <a:effectLst/>
                <a:latin typeface="Times New Roman" panose="02020603050405020304" pitchFamily="18" charset="0"/>
                <a:ea typeface="Times New Roman" panose="02020603050405020304" pitchFamily="18" charset="0"/>
              </a:rPr>
              <a:t>.48% and the Logistic regression has accuracy of </a:t>
            </a:r>
            <a:r>
              <a:rPr lang="en-US" sz="1600" dirty="0">
                <a:solidFill>
                  <a:schemeClr val="tx1"/>
                </a:solidFill>
                <a:latin typeface="Times New Roman" panose="02020603050405020304" pitchFamily="18" charset="0"/>
                <a:ea typeface="Times New Roman" panose="02020603050405020304" pitchFamily="18" charset="0"/>
              </a:rPr>
              <a:t>82</a:t>
            </a:r>
            <a:r>
              <a:rPr lang="en-US" sz="1600" dirty="0">
                <a:solidFill>
                  <a:schemeClr val="tx1"/>
                </a:solidFill>
                <a:effectLst/>
                <a:latin typeface="Times New Roman" panose="02020603050405020304" pitchFamily="18" charset="0"/>
                <a:ea typeface="Times New Roman" panose="02020603050405020304" pitchFamily="18" charset="0"/>
              </a:rPr>
              <a:t>.27%. However, of all the algorithms, </a:t>
            </a:r>
            <a:r>
              <a:rPr lang="en-US" sz="1600" dirty="0">
                <a:solidFill>
                  <a:schemeClr val="tx1"/>
                </a:solidFill>
                <a:latin typeface="Times New Roman" panose="02020603050405020304" pitchFamily="18" charset="0"/>
                <a:ea typeface="Times New Roman" panose="02020603050405020304" pitchFamily="18" charset="0"/>
              </a:rPr>
              <a:t>Decision Tree</a:t>
            </a:r>
            <a:r>
              <a:rPr lang="en-US" sz="1600" dirty="0">
                <a:solidFill>
                  <a:schemeClr val="tx1"/>
                </a:solidFill>
                <a:effectLst/>
                <a:latin typeface="Times New Roman" panose="02020603050405020304" pitchFamily="18" charset="0"/>
                <a:ea typeface="Times New Roman" panose="02020603050405020304" pitchFamily="18" charset="0"/>
              </a:rPr>
              <a:t> has the highest accuracy. </a:t>
            </a:r>
          </a:p>
          <a:p>
            <a:pPr marL="0" indent="0">
              <a:lnSpc>
                <a:spcPct val="150000"/>
              </a:lnSpc>
              <a:buNone/>
            </a:pPr>
            <a:r>
              <a:rPr lang="en-US" sz="1600" dirty="0">
                <a:solidFill>
                  <a:schemeClr val="tx1"/>
                </a:solidFill>
                <a:latin typeface="Times New Roman" panose="02020603050405020304" pitchFamily="18" charset="0"/>
              </a:rPr>
              <a:t>  </a:t>
            </a:r>
            <a:endParaRPr lang="en-IN" dirty="0">
              <a:solidFill>
                <a:schemeClr val="tx1"/>
              </a:solidFill>
            </a:endParaRPr>
          </a:p>
        </p:txBody>
      </p:sp>
      <p:graphicFrame>
        <p:nvGraphicFramePr>
          <p:cNvPr id="4" name="Table 4">
            <a:extLst>
              <a:ext uri="{FF2B5EF4-FFF2-40B4-BE49-F238E27FC236}">
                <a16:creationId xmlns:a16="http://schemas.microsoft.com/office/drawing/2014/main" id="{C3C8EBBF-D149-97E3-4786-0C340BBD60EE}"/>
              </a:ext>
            </a:extLst>
          </p:cNvPr>
          <p:cNvGraphicFramePr>
            <a:graphicFrameLocks noGrp="1"/>
          </p:cNvGraphicFramePr>
          <p:nvPr>
            <p:extLst>
              <p:ext uri="{D42A27DB-BD31-4B8C-83A1-F6EECF244321}">
                <p14:modId xmlns:p14="http://schemas.microsoft.com/office/powerpoint/2010/main" val="1418598617"/>
              </p:ext>
            </p:extLst>
          </p:nvPr>
        </p:nvGraphicFramePr>
        <p:xfrm>
          <a:off x="2243931" y="4516120"/>
          <a:ext cx="6096000" cy="148336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3576835103"/>
                    </a:ext>
                  </a:extLst>
                </a:gridCol>
                <a:gridCol w="3048000">
                  <a:extLst>
                    <a:ext uri="{9D8B030D-6E8A-4147-A177-3AD203B41FA5}">
                      <a16:colId xmlns:a16="http://schemas.microsoft.com/office/drawing/2014/main" val="2192201799"/>
                    </a:ext>
                  </a:extLst>
                </a:gridCol>
              </a:tblGrid>
              <a:tr h="370840">
                <a:tc>
                  <a:txBody>
                    <a:bodyPr/>
                    <a:lstStyle/>
                    <a:p>
                      <a:pPr algn="ctr"/>
                      <a:r>
                        <a:rPr lang="en-US" dirty="0"/>
                        <a:t>ALGORITHMS</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893233980"/>
                  </a:ext>
                </a:extLst>
              </a:tr>
              <a:tr h="370840">
                <a:tc>
                  <a:txBody>
                    <a:bodyPr/>
                    <a:lstStyle/>
                    <a:p>
                      <a:r>
                        <a:rPr lang="en-US" dirty="0"/>
                        <a:t>RANDOM FOREST</a:t>
                      </a:r>
                      <a:endParaRPr lang="en-IN" dirty="0"/>
                    </a:p>
                  </a:txBody>
                  <a:tcPr/>
                </a:tc>
                <a:tc>
                  <a:txBody>
                    <a:bodyPr/>
                    <a:lstStyle/>
                    <a:p>
                      <a:r>
                        <a:rPr lang="en-US" dirty="0"/>
                        <a:t>81.57%</a:t>
                      </a:r>
                      <a:endParaRPr lang="en-IN" dirty="0"/>
                    </a:p>
                  </a:txBody>
                  <a:tcPr/>
                </a:tc>
                <a:extLst>
                  <a:ext uri="{0D108BD9-81ED-4DB2-BD59-A6C34878D82A}">
                    <a16:rowId xmlns:a16="http://schemas.microsoft.com/office/drawing/2014/main" val="2974648077"/>
                  </a:ext>
                </a:extLst>
              </a:tr>
              <a:tr h="370840">
                <a:tc>
                  <a:txBody>
                    <a:bodyPr/>
                    <a:lstStyle/>
                    <a:p>
                      <a:r>
                        <a:rPr lang="en-US" dirty="0"/>
                        <a:t>DECISION TREE</a:t>
                      </a:r>
                      <a:endParaRPr lang="en-IN" dirty="0"/>
                    </a:p>
                  </a:txBody>
                  <a:tcPr/>
                </a:tc>
                <a:tc>
                  <a:txBody>
                    <a:bodyPr/>
                    <a:lstStyle/>
                    <a:p>
                      <a:r>
                        <a:rPr lang="en-US" dirty="0"/>
                        <a:t>83.48%</a:t>
                      </a:r>
                      <a:endParaRPr lang="en-IN" dirty="0"/>
                    </a:p>
                  </a:txBody>
                  <a:tcPr/>
                </a:tc>
                <a:extLst>
                  <a:ext uri="{0D108BD9-81ED-4DB2-BD59-A6C34878D82A}">
                    <a16:rowId xmlns:a16="http://schemas.microsoft.com/office/drawing/2014/main" val="4207001983"/>
                  </a:ext>
                </a:extLst>
              </a:tr>
              <a:tr h="370840">
                <a:tc>
                  <a:txBody>
                    <a:bodyPr/>
                    <a:lstStyle/>
                    <a:p>
                      <a:r>
                        <a:rPr lang="en-US" dirty="0"/>
                        <a:t>LOGISTIC REGRESSION</a:t>
                      </a:r>
                      <a:endParaRPr lang="en-IN" dirty="0"/>
                    </a:p>
                  </a:txBody>
                  <a:tcPr/>
                </a:tc>
                <a:tc>
                  <a:txBody>
                    <a:bodyPr/>
                    <a:lstStyle/>
                    <a:p>
                      <a:r>
                        <a:rPr lang="en-US" dirty="0"/>
                        <a:t> 82.27%</a:t>
                      </a:r>
                      <a:endParaRPr lang="en-IN" dirty="0"/>
                    </a:p>
                  </a:txBody>
                  <a:tcPr/>
                </a:tc>
                <a:extLst>
                  <a:ext uri="{0D108BD9-81ED-4DB2-BD59-A6C34878D82A}">
                    <a16:rowId xmlns:a16="http://schemas.microsoft.com/office/drawing/2014/main" val="1439494636"/>
                  </a:ext>
                </a:extLst>
              </a:tr>
            </a:tbl>
          </a:graphicData>
        </a:graphic>
      </p:graphicFrame>
    </p:spTree>
    <p:extLst>
      <p:ext uri="{BB962C8B-B14F-4D97-AF65-F5344CB8AC3E}">
        <p14:creationId xmlns:p14="http://schemas.microsoft.com/office/powerpoint/2010/main" val="1081846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301B-435B-400E-58C7-6A7F93CC4421}"/>
              </a:ext>
            </a:extLst>
          </p:cNvPr>
          <p:cNvSpPr>
            <a:spLocks noGrp="1"/>
          </p:cNvSpPr>
          <p:nvPr>
            <p:ph type="title"/>
          </p:nvPr>
        </p:nvSpPr>
        <p:spPr/>
        <p:txBody>
          <a:bodyPr/>
          <a:lstStyle/>
          <a:p>
            <a:pPr algn="ctr"/>
            <a:r>
              <a:rPr lang="en-US" sz="4000" b="1" dirty="0">
                <a:solidFill>
                  <a:schemeClr val="tx1"/>
                </a:solidFill>
              </a:rPr>
              <a:t>FUTURE SCOPE</a:t>
            </a:r>
            <a:endParaRPr lang="en-IN" sz="4000" b="1" dirty="0">
              <a:solidFill>
                <a:schemeClr val="tx1"/>
              </a:solidFill>
            </a:endParaRPr>
          </a:p>
        </p:txBody>
      </p:sp>
      <p:sp>
        <p:nvSpPr>
          <p:cNvPr id="3" name="Content Placeholder 2">
            <a:extLst>
              <a:ext uri="{FF2B5EF4-FFF2-40B4-BE49-F238E27FC236}">
                <a16:creationId xmlns:a16="http://schemas.microsoft.com/office/drawing/2014/main" id="{74868429-2711-C13C-9B33-2887899E6D1B}"/>
              </a:ext>
            </a:extLst>
          </p:cNvPr>
          <p:cNvSpPr>
            <a:spLocks noGrp="1"/>
          </p:cNvSpPr>
          <p:nvPr>
            <p:ph idx="1"/>
          </p:nvPr>
        </p:nvSpPr>
        <p:spPr/>
        <p:txBody>
          <a:bodyPr/>
          <a:lstStyle/>
          <a:p>
            <a:pPr marL="0" indent="0" algn="just">
              <a:lnSpc>
                <a:spcPct val="150000"/>
              </a:lnSpc>
              <a:buNone/>
            </a:pPr>
            <a:r>
              <a:rPr lang="en-US" sz="1800" dirty="0">
                <a:solidFill>
                  <a:schemeClr val="tx1"/>
                </a:solidFill>
                <a:effectLst/>
                <a:latin typeface="Times New Roman" panose="02020603050405020304" pitchFamily="18" charset="0"/>
                <a:ea typeface="Times New Roman" panose="02020603050405020304" pitchFamily="18" charset="0"/>
              </a:rPr>
              <a:t> Parameters like Age, past health records, as well as the type of occupation they have will be utilized to evaluate the ambiguity factor of paying debts, and possible defaults of corporate loans for businesses and startups can be forecasted. Another method could be developed to forecast defaulters on different types of loans as well. We used a medium-sized data set to train our model, which may have influenced the outcome. Therefore, a big and well-defined data set is required for more accurate results.</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5911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AA2863-CA16-BA95-C0E4-56356E112BB2}"/>
              </a:ext>
            </a:extLst>
          </p:cNvPr>
          <p:cNvSpPr>
            <a:spLocks noGrp="1"/>
          </p:cNvSpPr>
          <p:nvPr>
            <p:ph type="body" idx="1"/>
          </p:nvPr>
        </p:nvSpPr>
        <p:spPr/>
        <p:txBody>
          <a:bodyPr anchor="ctr"/>
          <a:lstStyle/>
          <a:p>
            <a:pPr algn="ctr"/>
            <a:r>
              <a:rPr lang="en-US" sz="7200" dirty="0">
                <a:latin typeface="Sitka Text Semibold" pitchFamily="2" charset="0"/>
              </a:rPr>
              <a:t>THANK YOU</a:t>
            </a:r>
            <a:endParaRPr lang="en-IN" sz="7200" dirty="0">
              <a:latin typeface="Sitka Text Semibold" pitchFamily="2" charset="0"/>
            </a:endParaRPr>
          </a:p>
        </p:txBody>
      </p:sp>
    </p:spTree>
    <p:extLst>
      <p:ext uri="{BB962C8B-B14F-4D97-AF65-F5344CB8AC3E}">
        <p14:creationId xmlns:p14="http://schemas.microsoft.com/office/powerpoint/2010/main" val="137318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0AE9-B639-1F98-5826-8873D0955786}"/>
              </a:ext>
            </a:extLst>
          </p:cNvPr>
          <p:cNvSpPr>
            <a:spLocks noGrp="1"/>
          </p:cNvSpPr>
          <p:nvPr>
            <p:ph type="title"/>
          </p:nvPr>
        </p:nvSpPr>
        <p:spPr/>
        <p:txBody>
          <a:bodyPr/>
          <a:lstStyle/>
          <a:p>
            <a:pPr algn="ctr"/>
            <a:r>
              <a:rPr lang="en-US" b="1" dirty="0">
                <a:solidFill>
                  <a:schemeClr val="tx1"/>
                </a:solidFill>
                <a:latin typeface="Bookman Old Style" panose="02050604050505020204" pitchFamily="18" charset="0"/>
              </a:rPr>
              <a:t>SCOPE</a:t>
            </a:r>
            <a:endParaRPr lang="en-IN" b="1" dirty="0">
              <a:solidFill>
                <a:schemeClr val="tx1"/>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15DA5B2A-21F6-53ED-9059-5CFFC30CDED9}"/>
              </a:ext>
            </a:extLst>
          </p:cNvPr>
          <p:cNvSpPr>
            <a:spLocks noGrp="1"/>
          </p:cNvSpPr>
          <p:nvPr>
            <p:ph idx="1"/>
          </p:nvPr>
        </p:nvSpPr>
        <p:spPr/>
        <p:txBody>
          <a:bodyPr/>
          <a:lstStyle/>
          <a:p>
            <a:pPr marL="0" indent="0" algn="just">
              <a:buNone/>
            </a:pPr>
            <a:r>
              <a:rPr lang="en-US" dirty="0">
                <a:solidFill>
                  <a:schemeClr val="tx1"/>
                </a:solidFill>
                <a:effectLst/>
                <a:latin typeface="Times New Roman" panose="02020603050405020304" pitchFamily="18" charset="0"/>
                <a:ea typeface="Times New Roman" panose="02020603050405020304" pitchFamily="18" charset="0"/>
              </a:rPr>
              <a:t>The scope of Loan Eligibility Prediction is to accurately predict whether a customer is eligible for a loan based on their demographic and financial information. The project basically starts with a web-based application which acts as a interface between the user and our training model. The system is designed in such a way that the input will be taken from the user by a form and that data will be used for training our model. The model is designed with the help of logistic regression, Random Forest classifier, decision tree classifier which provides better efficiency in training the model as well as is easy to implement. Overall, the scope of loan eligibility prediction is quite broad and extends to various domains where the eligibility of individuals for loans or financial assistance needs to be assessed accurately and efficiently.</a:t>
            </a:r>
            <a:endParaRPr lang="en-IN"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3565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76FB-7C7E-425B-C60B-658713308598}"/>
              </a:ext>
            </a:extLst>
          </p:cNvPr>
          <p:cNvSpPr>
            <a:spLocks noGrp="1"/>
          </p:cNvSpPr>
          <p:nvPr>
            <p:ph type="title"/>
          </p:nvPr>
        </p:nvSpPr>
        <p:spPr/>
        <p:txBody>
          <a:bodyPr/>
          <a:lstStyle/>
          <a:p>
            <a:pPr algn="ctr"/>
            <a:r>
              <a:rPr lang="en-US" b="1" dirty="0">
                <a:solidFill>
                  <a:schemeClr val="tx1"/>
                </a:solidFill>
              </a:rPr>
              <a:t>EXISTING SYSTEM</a:t>
            </a:r>
            <a:endParaRPr lang="en-IN" b="1" dirty="0">
              <a:solidFill>
                <a:schemeClr val="tx1"/>
              </a:solidFill>
            </a:endParaRPr>
          </a:p>
        </p:txBody>
      </p:sp>
      <p:sp>
        <p:nvSpPr>
          <p:cNvPr id="3" name="Content Placeholder 2">
            <a:extLst>
              <a:ext uri="{FF2B5EF4-FFF2-40B4-BE49-F238E27FC236}">
                <a16:creationId xmlns:a16="http://schemas.microsoft.com/office/drawing/2014/main" id="{82DF3380-E176-1BE3-B213-20BE6E7314D8}"/>
              </a:ext>
            </a:extLst>
          </p:cNvPr>
          <p:cNvSpPr>
            <a:spLocks noGrp="1"/>
          </p:cNvSpPr>
          <p:nvPr>
            <p:ph idx="1"/>
          </p:nvPr>
        </p:nvSpPr>
        <p:spPr>
          <a:xfrm>
            <a:off x="1908175" y="1600200"/>
            <a:ext cx="6912297" cy="4781128"/>
          </a:xfrm>
        </p:spPr>
        <p:txBody>
          <a:bodyPr/>
          <a:lstStyle/>
          <a:p>
            <a:pPr marL="0" indent="0" algn="just">
              <a:buNone/>
            </a:pPr>
            <a:r>
              <a:rPr lang="en-US" dirty="0">
                <a:solidFill>
                  <a:schemeClr val="tx1"/>
                </a:solidFill>
                <a:latin typeface="Bookman Old Style" panose="02050604050505020204" pitchFamily="18" charset="0"/>
              </a:rPr>
              <a:t>Till now loans are processed by various banks through pen and paperwork. When the large no of customers’ apply for bank loan these bank take lot of time to approve their loan. After approval of loan by the banks, there is no surety that the chosen applicant is capable of paying loan or not. Many banks use their own software’s for the loan approval. In existing system we use data mining algorithms for the loan approval; this is the old technique for the approval of loan. </a:t>
            </a:r>
            <a:r>
              <a:rPr lang="en-US" dirty="0" err="1">
                <a:solidFill>
                  <a:schemeClr val="tx1"/>
                </a:solidFill>
                <a:latin typeface="Bookman Old Style" panose="02050604050505020204" pitchFamily="18" charset="0"/>
              </a:rPr>
              <a:t>Mutiple</a:t>
            </a:r>
            <a:r>
              <a:rPr lang="en-US" dirty="0">
                <a:solidFill>
                  <a:schemeClr val="tx1"/>
                </a:solidFill>
                <a:latin typeface="Bookman Old Style" panose="02050604050505020204" pitchFamily="18" charset="0"/>
              </a:rPr>
              <a:t> data sets are combined and form a </a:t>
            </a:r>
            <a:r>
              <a:rPr lang="en-US" dirty="0" err="1">
                <a:solidFill>
                  <a:schemeClr val="tx1"/>
                </a:solidFill>
                <a:latin typeface="Bookman Old Style" panose="02050604050505020204" pitchFamily="18" charset="0"/>
              </a:rPr>
              <a:t>Generalised</a:t>
            </a:r>
            <a:r>
              <a:rPr lang="en-US" dirty="0">
                <a:solidFill>
                  <a:schemeClr val="tx1"/>
                </a:solidFill>
                <a:latin typeface="Bookman Old Style" panose="02050604050505020204" pitchFamily="18" charset="0"/>
              </a:rPr>
              <a:t> datasets, and different machine learning algorithms are applied to generate results. But these techniques are not up to the mark. Due to this huge banks are suffering from financial crises. To resolve this issue we introduce a new way for approval of loans.</a:t>
            </a:r>
            <a:endParaRPr lang="en-IN"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0000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EB6C-E7A7-871F-AB3A-D43478339669}"/>
              </a:ext>
            </a:extLst>
          </p:cNvPr>
          <p:cNvSpPr>
            <a:spLocks noGrp="1"/>
          </p:cNvSpPr>
          <p:nvPr>
            <p:ph type="title"/>
          </p:nvPr>
        </p:nvSpPr>
        <p:spPr>
          <a:xfrm>
            <a:off x="1908175" y="274638"/>
            <a:ext cx="6552257" cy="706090"/>
          </a:xfrm>
        </p:spPr>
        <p:txBody>
          <a:bodyPr/>
          <a:lstStyle/>
          <a:p>
            <a:r>
              <a:rPr lang="en-US" dirty="0">
                <a:solidFill>
                  <a:schemeClr val="tx1"/>
                </a:solidFill>
              </a:rPr>
              <a:t>          </a:t>
            </a:r>
            <a:r>
              <a:rPr lang="en-US" b="1" dirty="0">
                <a:solidFill>
                  <a:schemeClr val="tx1"/>
                </a:solidFill>
              </a:rPr>
              <a:t>Literature Survey</a:t>
            </a:r>
            <a:endParaRPr lang="en-IN" b="1" dirty="0">
              <a:solidFill>
                <a:schemeClr val="tx1"/>
              </a:solidFill>
            </a:endParaRPr>
          </a:p>
        </p:txBody>
      </p:sp>
      <p:sp>
        <p:nvSpPr>
          <p:cNvPr id="3" name="Content Placeholder 2">
            <a:extLst>
              <a:ext uri="{FF2B5EF4-FFF2-40B4-BE49-F238E27FC236}">
                <a16:creationId xmlns:a16="http://schemas.microsoft.com/office/drawing/2014/main" id="{27A07049-B9F3-5B49-4FD6-241DFB5E528F}"/>
              </a:ext>
            </a:extLst>
          </p:cNvPr>
          <p:cNvSpPr>
            <a:spLocks noGrp="1"/>
          </p:cNvSpPr>
          <p:nvPr>
            <p:ph idx="1"/>
          </p:nvPr>
        </p:nvSpPr>
        <p:spPr>
          <a:xfrm>
            <a:off x="1908175" y="980728"/>
            <a:ext cx="6984305" cy="5400600"/>
          </a:xfrm>
        </p:spPr>
        <p:txBody>
          <a:bodyPr/>
          <a:lstStyle/>
          <a:p>
            <a:pPr marL="0" indent="0">
              <a:buNone/>
            </a:pPr>
            <a:r>
              <a:rPr lang="en-US" dirty="0">
                <a:solidFill>
                  <a:schemeClr val="tx1"/>
                </a:solidFill>
              </a:rPr>
              <a:t> </a:t>
            </a:r>
            <a:r>
              <a:rPr lang="en-US" b="1" dirty="0" err="1">
                <a:solidFill>
                  <a:schemeClr val="tx1"/>
                </a:solidFill>
              </a:rPr>
              <a:t>Ndayisenga</a:t>
            </a:r>
            <a:r>
              <a:rPr lang="en-US" b="1" dirty="0">
                <a:solidFill>
                  <a:schemeClr val="tx1"/>
                </a:solidFill>
              </a:rPr>
              <a:t> et al. (2021)</a:t>
            </a:r>
            <a:r>
              <a:rPr lang="en-US" dirty="0">
                <a:solidFill>
                  <a:schemeClr val="tx1"/>
                </a:solidFill>
              </a:rPr>
              <a:t> He  divided the  datasets into  two categories training and test, with the training dataset accounting for 70% of the total and the test dataset accounting for 30%. Ensembles were utilized to discover the best machine learning strategies to apply for predicting bank loan default. Gradient Boosting (Accuracy 80.40 %) was shown to be the best model for predicting bank loan default, followed by </a:t>
            </a:r>
            <a:r>
              <a:rPr lang="en-US" dirty="0" err="1">
                <a:solidFill>
                  <a:schemeClr val="tx1"/>
                </a:solidFill>
              </a:rPr>
              <a:t>XGBoosting</a:t>
            </a:r>
            <a:r>
              <a:rPr lang="en-US" dirty="0">
                <a:solidFill>
                  <a:schemeClr val="tx1"/>
                </a:solidFill>
              </a:rPr>
              <a:t>, with decision trees, random forest, and logistic regression performing badly.</a:t>
            </a:r>
            <a:endParaRPr lang="en-IN" dirty="0">
              <a:solidFill>
                <a:schemeClr val="tx1"/>
              </a:solidFill>
            </a:endParaRPr>
          </a:p>
        </p:txBody>
      </p:sp>
      <p:pic>
        <p:nvPicPr>
          <p:cNvPr id="5" name="Picture 4">
            <a:extLst>
              <a:ext uri="{FF2B5EF4-FFF2-40B4-BE49-F238E27FC236}">
                <a16:creationId xmlns:a16="http://schemas.microsoft.com/office/drawing/2014/main" id="{8EA23B00-100C-01F1-7347-E91FA825E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694" y="3861048"/>
            <a:ext cx="6203218" cy="1478408"/>
          </a:xfrm>
          <a:prstGeom prst="rect">
            <a:avLst/>
          </a:prstGeom>
        </p:spPr>
      </p:pic>
    </p:spTree>
    <p:extLst>
      <p:ext uri="{BB962C8B-B14F-4D97-AF65-F5344CB8AC3E}">
        <p14:creationId xmlns:p14="http://schemas.microsoft.com/office/powerpoint/2010/main" val="82948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05A52-C464-ED9C-CCB1-E8838568CBB9}"/>
              </a:ext>
            </a:extLst>
          </p:cNvPr>
          <p:cNvSpPr>
            <a:spLocks noGrp="1"/>
          </p:cNvSpPr>
          <p:nvPr>
            <p:ph idx="1"/>
          </p:nvPr>
        </p:nvSpPr>
        <p:spPr>
          <a:xfrm>
            <a:off x="1908175" y="404664"/>
            <a:ext cx="7128321" cy="6120680"/>
          </a:xfrm>
        </p:spPr>
        <p:txBody>
          <a:bodyPr/>
          <a:lstStyle/>
          <a:p>
            <a:pPr marL="0" indent="0">
              <a:buNone/>
            </a:pPr>
            <a:r>
              <a:rPr lang="en-US" dirty="0">
                <a:solidFill>
                  <a:schemeClr val="tx1"/>
                </a:solidFill>
              </a:rPr>
              <a:t>  </a:t>
            </a:r>
            <a:r>
              <a:rPr lang="en-US" b="1" dirty="0">
                <a:solidFill>
                  <a:schemeClr val="tx1"/>
                </a:solidFill>
              </a:rPr>
              <a:t>Mohammad et. al (2020) </a:t>
            </a:r>
            <a:r>
              <a:rPr lang="en-US" dirty="0">
                <a:solidFill>
                  <a:schemeClr val="tx1"/>
                </a:solidFill>
              </a:rPr>
              <a:t>proposed a study to predict whether or not a bank would give a loan to a customer. The goal of the model was to achieve classification; hence using Logistic Regression with sigmoid function was used for developing the model. The dataset for studying and prediction was obtained from Kaggle and consisted of two data sets, one for training and the other for testing. The model produced an accuracy of 81%, according to the final results As a result, by calculating the chance of default on a loan, the suitable customers to target for loan giving might be simply identified using a logistic regression approach.</a:t>
            </a:r>
          </a:p>
          <a:p>
            <a:pPr marL="0" indent="0">
              <a:buNone/>
            </a:pPr>
            <a:endParaRPr lang="en-US" dirty="0">
              <a:solidFill>
                <a:schemeClr val="tx1"/>
              </a:solidFill>
            </a:endParaRPr>
          </a:p>
        </p:txBody>
      </p:sp>
      <p:pic>
        <p:nvPicPr>
          <p:cNvPr id="5" name="Picture 4">
            <a:extLst>
              <a:ext uri="{FF2B5EF4-FFF2-40B4-BE49-F238E27FC236}">
                <a16:creationId xmlns:a16="http://schemas.microsoft.com/office/drawing/2014/main" id="{192F7426-058E-ACF0-89EA-6B7695F4A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174" y="4809858"/>
            <a:ext cx="7131089" cy="639401"/>
          </a:xfrm>
          <a:prstGeom prst="rect">
            <a:avLst/>
          </a:prstGeom>
        </p:spPr>
      </p:pic>
    </p:spTree>
    <p:extLst>
      <p:ext uri="{BB962C8B-B14F-4D97-AF65-F5344CB8AC3E}">
        <p14:creationId xmlns:p14="http://schemas.microsoft.com/office/powerpoint/2010/main" val="106245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761A2-B174-B310-A49C-6831D816461C}"/>
              </a:ext>
            </a:extLst>
          </p:cNvPr>
          <p:cNvSpPr>
            <a:spLocks noGrp="1"/>
          </p:cNvSpPr>
          <p:nvPr>
            <p:ph idx="1"/>
          </p:nvPr>
        </p:nvSpPr>
        <p:spPr>
          <a:xfrm>
            <a:off x="1763688" y="0"/>
            <a:ext cx="7380312" cy="6126163"/>
          </a:xfrm>
        </p:spPr>
        <p:txBody>
          <a:bodyPr/>
          <a:lstStyle/>
          <a:p>
            <a:pPr marL="0" indent="0">
              <a:buNone/>
            </a:pPr>
            <a:r>
              <a:rPr lang="en-US" b="1" dirty="0">
                <a:solidFill>
                  <a:schemeClr val="tx1"/>
                </a:solidFill>
              </a:rPr>
              <a:t> </a:t>
            </a:r>
            <a:r>
              <a:rPr lang="en-US" b="1" dirty="0" err="1">
                <a:solidFill>
                  <a:schemeClr val="tx1"/>
                </a:solidFill>
              </a:rPr>
              <a:t>Pidikitiet</a:t>
            </a:r>
            <a:r>
              <a:rPr lang="en-US" b="1" dirty="0">
                <a:solidFill>
                  <a:schemeClr val="tx1"/>
                </a:solidFill>
              </a:rPr>
              <a:t> al.( 2019) </a:t>
            </a:r>
            <a:r>
              <a:rPr lang="en-US" dirty="0">
                <a:solidFill>
                  <a:schemeClr val="tx1"/>
                </a:solidFill>
              </a:rPr>
              <a:t>designed an effective model, the major goal of this paper was to lower the risk element associated with picking a safe individual to assign the loan in order to save time and money for the bank. There were four sections to this paper. (</a:t>
            </a:r>
            <a:r>
              <a:rPr lang="en-US" dirty="0" err="1">
                <a:solidFill>
                  <a:schemeClr val="tx1"/>
                </a:solidFill>
              </a:rPr>
              <a:t>i</a:t>
            </a:r>
            <a:r>
              <a:rPr lang="en-US" dirty="0">
                <a:solidFill>
                  <a:schemeClr val="tx1"/>
                </a:solidFill>
              </a:rPr>
              <a:t>) Data collection (ii) Machine learning model comparison using the data acquired (iii) System training using the most promising model (iv) Testing. They forecasted loan data using machine learning algorithms such as classification, logistic regression, Decision Tree, and gradient boosting in this paper. When compared to other algorithms, the decision tree method was found to be the most accurate, with an accuracy of 82 percent. It was successful because it produced improved results in classification problem.</a:t>
            </a:r>
          </a:p>
          <a:p>
            <a:endParaRPr lang="en-IN" dirty="0">
              <a:solidFill>
                <a:schemeClr val="tx1"/>
              </a:solidFill>
            </a:endParaRPr>
          </a:p>
        </p:txBody>
      </p:sp>
      <p:pic>
        <p:nvPicPr>
          <p:cNvPr id="5" name="Picture 4">
            <a:extLst>
              <a:ext uri="{FF2B5EF4-FFF2-40B4-BE49-F238E27FC236}">
                <a16:creationId xmlns:a16="http://schemas.microsoft.com/office/drawing/2014/main" id="{5BB4C05D-F20E-964B-FF77-F7EBE7AC4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057" y="4797152"/>
            <a:ext cx="6917573" cy="792088"/>
          </a:xfrm>
          <a:prstGeom prst="rect">
            <a:avLst/>
          </a:prstGeom>
        </p:spPr>
      </p:pic>
    </p:spTree>
    <p:extLst>
      <p:ext uri="{BB962C8B-B14F-4D97-AF65-F5344CB8AC3E}">
        <p14:creationId xmlns:p14="http://schemas.microsoft.com/office/powerpoint/2010/main" val="31500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3DC9D-385B-C7FC-99BB-5DF1883053E1}"/>
              </a:ext>
            </a:extLst>
          </p:cNvPr>
          <p:cNvSpPr>
            <a:spLocks noGrp="1"/>
          </p:cNvSpPr>
          <p:nvPr>
            <p:ph idx="1"/>
          </p:nvPr>
        </p:nvSpPr>
        <p:spPr>
          <a:xfrm>
            <a:off x="1908175" y="260648"/>
            <a:ext cx="7056313" cy="6408712"/>
          </a:xfrm>
        </p:spPr>
        <p:txBody>
          <a:bodyPr/>
          <a:lstStyle/>
          <a:p>
            <a:pPr marL="0" indent="0">
              <a:buNone/>
            </a:pPr>
            <a:r>
              <a:rPr lang="en-US" b="1" dirty="0">
                <a:solidFill>
                  <a:schemeClr val="tx1"/>
                </a:solidFill>
              </a:rPr>
              <a:t>In </a:t>
            </a:r>
            <a:r>
              <a:rPr lang="en-US" b="1" dirty="0" err="1">
                <a:solidFill>
                  <a:schemeClr val="tx1"/>
                </a:solidFill>
              </a:rPr>
              <a:t>Tejaswini</a:t>
            </a:r>
            <a:r>
              <a:rPr lang="en-US" b="1" dirty="0">
                <a:solidFill>
                  <a:schemeClr val="tx1"/>
                </a:solidFill>
              </a:rPr>
              <a:t> et al. (2020) </a:t>
            </a:r>
            <a:r>
              <a:rPr lang="en-US" dirty="0">
                <a:solidFill>
                  <a:schemeClr val="tx1"/>
                </a:solidFill>
              </a:rPr>
              <a:t>a robust predictive modeling method was presented to approve or reject loan applications based on the customers' historical financial and credit scores.. Every new applicant's information entered on the application form serves as a test data set. In this paper, they used three machine learning methods to predict client loan approval: Logistic Regression (LR), Decision Tree (DT), and Random Forest (RF). The testing results show that the Decision Tree machine learning algorithm </a:t>
            </a:r>
            <a:r>
              <a:rPr lang="en-US" dirty="0" err="1">
                <a:solidFill>
                  <a:schemeClr val="tx1"/>
                </a:solidFill>
              </a:rPr>
              <a:t>hasa</a:t>
            </a:r>
            <a:r>
              <a:rPr lang="en-US" dirty="0">
                <a:solidFill>
                  <a:schemeClr val="tx1"/>
                </a:solidFill>
              </a:rPr>
              <a:t> higher accuracy of 82.00 % when compared to Logistic Regression and Random Forest machine learning techniques</a:t>
            </a:r>
          </a:p>
          <a:p>
            <a:pPr marL="0" indent="0">
              <a:buNone/>
            </a:pPr>
            <a:endParaRPr lang="en-IN" dirty="0">
              <a:solidFill>
                <a:schemeClr val="tx1"/>
              </a:solidFill>
            </a:endParaRPr>
          </a:p>
        </p:txBody>
      </p:sp>
      <p:pic>
        <p:nvPicPr>
          <p:cNvPr id="5" name="Picture 4">
            <a:extLst>
              <a:ext uri="{FF2B5EF4-FFF2-40B4-BE49-F238E27FC236}">
                <a16:creationId xmlns:a16="http://schemas.microsoft.com/office/drawing/2014/main" id="{4AC3CCB2-7826-E8F4-F606-5A8A3041A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4005064"/>
            <a:ext cx="6577198" cy="1728192"/>
          </a:xfrm>
          <a:prstGeom prst="rect">
            <a:avLst/>
          </a:prstGeom>
        </p:spPr>
      </p:pic>
    </p:spTree>
    <p:extLst>
      <p:ext uri="{BB962C8B-B14F-4D97-AF65-F5344CB8AC3E}">
        <p14:creationId xmlns:p14="http://schemas.microsoft.com/office/powerpoint/2010/main" val="126827386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Kozuka Gothic Pro EL"/>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318</TotalTime>
  <Words>2257</Words>
  <Application>Microsoft Office PowerPoint</Application>
  <PresentationFormat>On-screen Show (4:3)</PresentationFormat>
  <Paragraphs>116</Paragraphs>
  <Slides>35</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Arial</vt:lpstr>
      <vt:lpstr>Baskerville Old Face</vt:lpstr>
      <vt:lpstr>Bookman Old Style</vt:lpstr>
      <vt:lpstr>Century</vt:lpstr>
      <vt:lpstr>Futura LT Book</vt:lpstr>
      <vt:lpstr>Georgia</vt:lpstr>
      <vt:lpstr>Sitka Text</vt:lpstr>
      <vt:lpstr>Sitka Text Semibold</vt:lpstr>
      <vt:lpstr>Symbol</vt:lpstr>
      <vt:lpstr>Times New Roman</vt:lpstr>
      <vt:lpstr>Wingdings</vt:lpstr>
      <vt:lpstr>template</vt:lpstr>
      <vt:lpstr>Custom Design</vt:lpstr>
      <vt:lpstr>Loan eligibility prediction</vt:lpstr>
      <vt:lpstr>ABSTRACT</vt:lpstr>
      <vt:lpstr>INTRODUCTION</vt:lpstr>
      <vt:lpstr>SCOPE</vt:lpstr>
      <vt:lpstr>EXISTING SYSTEM</vt:lpstr>
      <vt:lpstr>          Literature Survey</vt:lpstr>
      <vt:lpstr>PowerPoint Presentation</vt:lpstr>
      <vt:lpstr>PowerPoint Presentation</vt:lpstr>
      <vt:lpstr>PowerPoint Presentation</vt:lpstr>
      <vt:lpstr>SYSTEM ARCHITECTURE</vt:lpstr>
      <vt:lpstr>ARCHITECTURE DESCRIPTION</vt:lpstr>
      <vt:lpstr>REQUIREMENTS SPECIFICATION </vt:lpstr>
      <vt:lpstr>LIBRARIES USED </vt:lpstr>
      <vt:lpstr>                METRICES</vt:lpstr>
      <vt:lpstr>Accuracy</vt:lpstr>
      <vt:lpstr>Precision</vt:lpstr>
      <vt:lpstr>Recall</vt:lpstr>
      <vt:lpstr>F1-score</vt:lpstr>
      <vt:lpstr>Confusion Matrix</vt:lpstr>
      <vt:lpstr>PowerPoint Presentation</vt:lpstr>
      <vt:lpstr>MODULES</vt:lpstr>
      <vt:lpstr>LOAN DATA SET</vt:lpstr>
      <vt:lpstr>DATA VISUALIZATION</vt:lpstr>
      <vt:lpstr>OUTLIER TREATMENT:</vt:lpstr>
      <vt:lpstr> MODEL BUILDING</vt:lpstr>
      <vt:lpstr>PowerPoint Presentation</vt:lpstr>
      <vt:lpstr>PowerPoint Presentation</vt:lpstr>
      <vt:lpstr>SAMPLE OUTPUT</vt:lpstr>
      <vt:lpstr>DATA VALUES  OF LOAN SET </vt:lpstr>
      <vt:lpstr>MULTIVARIANT ANALYSIS BETWEEN DEPENDENTS AND COUNT </vt:lpstr>
      <vt:lpstr>LOGIN PAGE</vt:lpstr>
      <vt:lpstr>FORM TO BE FILLED</vt:lpstr>
      <vt:lpstr>CONCLUSIONS </vt:lpstr>
      <vt:lpstr>FUTURE SCOPE</vt:lpstr>
      <vt:lpstr>PowerPoint Presentation</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Mohana Preya</cp:lastModifiedBy>
  <cp:revision>15</cp:revision>
  <dcterms:created xsi:type="dcterms:W3CDTF">2014-04-17T18:26:42Z</dcterms:created>
  <dcterms:modified xsi:type="dcterms:W3CDTF">2023-03-30T16:57:31Z</dcterms:modified>
</cp:coreProperties>
</file>