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07C3176-6334-4BE9-9035-9572A55703E6}" type="datetimeFigureOut">
              <a:rPr lang="en-IN" smtClean="0"/>
              <a:t>19-11-2024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8CA351C-5A64-4CA1-A7A4-6F2872D3F0B0}" type="slidenum">
              <a:rPr lang="en-IN" smtClean="0"/>
              <a:t>‹#›</a:t>
            </a:fld>
            <a:endParaRPr lang="en-IN"/>
          </a:p>
        </p:txBody>
      </p:sp>
    </p:spTree>
    <p:extLst>
      <p:ext uri="{BB962C8B-B14F-4D97-AF65-F5344CB8AC3E}">
        <p14:creationId xmlns:p14="http://schemas.microsoft.com/office/powerpoint/2010/main" val="18231797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C3176-6334-4BE9-9035-9572A55703E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176272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C3176-6334-4BE9-9035-9572A55703E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37513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C3176-6334-4BE9-9035-9572A55703E6}"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394937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07C3176-6334-4BE9-9035-9572A55703E6}" type="datetimeFigureOut">
              <a:rPr lang="en-IN" smtClean="0"/>
              <a:t>19-11-2024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30302097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7C3176-6334-4BE9-9035-9572A55703E6}"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317890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C3176-6334-4BE9-9035-9572A55703E6}"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120223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7C3176-6334-4BE9-9035-9572A55703E6}"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41518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C3176-6334-4BE9-9035-9572A55703E6}"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CA351C-5A64-4CA1-A7A4-6F2872D3F0B0}" type="slidenum">
              <a:rPr lang="en-IN" smtClean="0"/>
              <a:t>‹#›</a:t>
            </a:fld>
            <a:endParaRPr lang="en-IN"/>
          </a:p>
        </p:txBody>
      </p:sp>
    </p:spTree>
    <p:extLst>
      <p:ext uri="{BB962C8B-B14F-4D97-AF65-F5344CB8AC3E}">
        <p14:creationId xmlns:p14="http://schemas.microsoft.com/office/powerpoint/2010/main" val="35750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07C3176-6334-4BE9-9035-9572A55703E6}" type="datetimeFigureOut">
              <a:rPr lang="en-IN" smtClean="0"/>
              <a:t>19-11-2024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8CA351C-5A64-4CA1-A7A4-6F2872D3F0B0}"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777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07C3176-6334-4BE9-9035-9572A55703E6}" type="datetimeFigureOut">
              <a:rPr lang="en-IN" smtClean="0"/>
              <a:t>19-11-2024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8CA351C-5A64-4CA1-A7A4-6F2872D3F0B0}"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879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07C3176-6334-4BE9-9035-9572A55703E6}" type="datetimeFigureOut">
              <a:rPr lang="en-IN" smtClean="0"/>
              <a:t>19-11-2024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8CA351C-5A64-4CA1-A7A4-6F2872D3F0B0}" type="slidenum">
              <a:rPr lang="en-IN" smtClean="0"/>
              <a:t>‹#›</a:t>
            </a:fld>
            <a:endParaRPr lang="en-IN"/>
          </a:p>
        </p:txBody>
      </p:sp>
    </p:spTree>
    <p:extLst>
      <p:ext uri="{BB962C8B-B14F-4D97-AF65-F5344CB8AC3E}">
        <p14:creationId xmlns:p14="http://schemas.microsoft.com/office/powerpoint/2010/main" val="161914467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8B1E-610E-726C-D88F-E7FCB39903C9}"/>
              </a:ext>
            </a:extLst>
          </p:cNvPr>
          <p:cNvSpPr>
            <a:spLocks noGrp="1"/>
          </p:cNvSpPr>
          <p:nvPr>
            <p:ph type="ctrTitle"/>
          </p:nvPr>
        </p:nvSpPr>
        <p:spPr/>
        <p:txBody>
          <a:bodyPr>
            <a:normAutofit fontScale="90000"/>
          </a:bodyPr>
          <a:lstStyle/>
          <a:p>
            <a:pPr algn="l"/>
            <a:r>
              <a:rPr lang="en-US" dirty="0">
                <a:latin typeface="Algerian" panose="04020705040A02060702" pitchFamily="82" charset="0"/>
              </a:rPr>
              <a:t>AN ANDROID APPLICATION FOR KEEPING UP WITH THE LATEST HEADLINES</a:t>
            </a:r>
            <a:endParaRPr lang="en-IN" dirty="0">
              <a:latin typeface="Algerian" panose="04020705040A02060702" pitchFamily="82" charset="0"/>
            </a:endParaRPr>
          </a:p>
        </p:txBody>
      </p:sp>
    </p:spTree>
    <p:extLst>
      <p:ext uri="{BB962C8B-B14F-4D97-AF65-F5344CB8AC3E}">
        <p14:creationId xmlns:p14="http://schemas.microsoft.com/office/powerpoint/2010/main" val="3240767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F641CB-3E4E-F93A-A9D8-FEE00021305D}"/>
              </a:ext>
            </a:extLst>
          </p:cNvPr>
          <p:cNvSpPr>
            <a:spLocks noChangeArrowheads="1"/>
          </p:cNvSpPr>
          <p:nvPr/>
        </p:nvSpPr>
        <p:spPr bwMode="auto">
          <a:xfrm>
            <a:off x="501445" y="335845"/>
            <a:ext cx="8871155" cy="618630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JetBrains Mono"/>
              </a:rPr>
              <a:t> placeholder = { Text(text = "password", color = Color.Black)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visualTransformation = PasswordVisualTransformation(),</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colors = TextFieldDefaults.textFieldColors(backgroundColor = Color.Transparent)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Spacer(modifier = Modifier.height(16.dp))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TextField(</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value = email,</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onValueChange = { email = it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leadingIcon =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Icon(</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imageVector = Icons.Default.Email,</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contentDescription = "emailIcon",</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tint = Color(0xFF6495ED)</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placeholder = { Text(text = "email", color = Color.Black)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colors = TextFieldDefaults.textFieldColors(backgroundColor = Color.Transparent)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74140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D7B724-39D0-D30B-A577-4A4CE9206CBB}"/>
              </a:ext>
            </a:extLst>
          </p:cNvPr>
          <p:cNvSpPr>
            <a:spLocks noChangeArrowheads="1"/>
          </p:cNvSpPr>
          <p:nvPr/>
        </p:nvSpPr>
        <p:spPr bwMode="auto">
          <a:xfrm>
            <a:off x="412955" y="258901"/>
            <a:ext cx="9468464" cy="634019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JetBrains Mono"/>
              </a:rPr>
              <a:t>Spacer(modifier = Modifier.height(8.dp))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if (error.isNotEmpty())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Text(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text = error,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color = MaterialTheme.colors.error,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modifier = Modifier.padding(vertical = 16.dp)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Button(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onClick =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if (username.isNotEmpty() &amp;&amp; password.isNotEmpty() &amp;&amp; email.isNotEmpty())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val user = User(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id = null,</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firstName = username,</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lastName = null,</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email = email,</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password = password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databaseHelper.insertUser(user)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error = "User registered successfully"</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 Start LoginActivity using the current context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context.startActivity(</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Intent(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context,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LoginActivity::class.java</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endParaRPr kumimoji="0" lang="en-US" altLang="en-US"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025083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35B98-6B80-0948-A7E4-66EBE62452BB}"/>
              </a:ext>
            </a:extLst>
          </p:cNvPr>
          <p:cNvSpPr>
            <a:spLocks noChangeArrowheads="1"/>
          </p:cNvSpPr>
          <p:nvPr/>
        </p:nvSpPr>
        <p:spPr bwMode="auto">
          <a:xfrm>
            <a:off x="339214" y="483511"/>
            <a:ext cx="9143999" cy="563231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JetBrains Mono"/>
              </a:rPr>
              <a:t> } else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error = "Please fill all fields"</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shape = RoundedCornerShape(20.dp),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colors = ButtonDefaults.buttonColors(backgroundColor = Color(0xFF77a2ef)),</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modifier = Modifier.width(200.dp)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.padding(top = 16.dp)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Text(text = "Register", fontWeight = FontWeight.Bold)</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Row(</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modifier = Modifier.padding(30.dp),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verticalAlignment = Alignment.CenterVertically,</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horizontalArrangement = Arrangement.Center</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Text(text = "Have an account?")</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11056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6E8EAC-3AF9-0979-BE1C-02DEEEA4C5D7}"/>
              </a:ext>
            </a:extLst>
          </p:cNvPr>
          <p:cNvSpPr>
            <a:spLocks noChangeArrowheads="1"/>
          </p:cNvSpPr>
          <p:nvPr/>
        </p:nvSpPr>
        <p:spPr bwMode="auto">
          <a:xfrm>
            <a:off x="368708" y="474345"/>
            <a:ext cx="8731046" cy="590931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JetBrains Mono"/>
              </a:rPr>
              <a:t>  TextButton(onClick =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context.startActivity(</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Intent(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context,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LoginActivity::class.java</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Text(text = "Log in",</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fontWeight = FontWeight.Bold,</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style = MaterialTheme.typography.subtitle1,</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 = Color(0xFF4285F4)</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private fun startLoginActivity(context: Context)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val intent = Intent(context, LoginActivity::class.java)</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ContextCompat.startActivity(context, intent, null)</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133260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D79D9F-38D5-13FC-F4D4-4B227F594D06}"/>
              </a:ext>
            </a:extLst>
          </p:cNvPr>
          <p:cNvSpPr>
            <a:spLocks noChangeArrowheads="1"/>
          </p:cNvSpPr>
          <p:nvPr/>
        </p:nvSpPr>
        <p:spPr bwMode="auto">
          <a:xfrm>
            <a:off x="471949" y="305068"/>
            <a:ext cx="7738016" cy="6247864"/>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effectLst/>
                <a:latin typeface="Algerian" panose="04020705040A02060702" pitchFamily="82" charset="0"/>
                <a:ea typeface="Calibri" panose="020F0502020204030204" pitchFamily="34" charset="0"/>
                <a:cs typeface="Calibri" panose="020F0502020204030204" pitchFamily="34" charset="0"/>
              </a:rPr>
              <a:t>LOGIN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JetBrains Mono"/>
              </a:rPr>
              <a:t>package </a:t>
            </a:r>
            <a:r>
              <a:rPr kumimoji="0" lang="en-US" altLang="en-US" sz="2000" b="0" i="0" u="none" strike="noStrike" cap="none" normalizeH="0" baseline="0" dirty="0" err="1">
                <a:ln>
                  <a:noFill/>
                </a:ln>
                <a:effectLst/>
                <a:latin typeface="JetBrains Mono"/>
              </a:rPr>
              <a:t>com.example.newsheadlines</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android.content.Context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android.content.Intent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android.os.Bundle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androidx.activity.ComponentActivity</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androidx.activity.compose.setContent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androidx.compose.foundation.Image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androidx.compose.foundation.background</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androidx.compose.foundation.layout.*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androidx.compose.foundation.shape.RoundedCornerShape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androidx.compose.material.*</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androidx.compose.material.icons.Icons</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androidx.compose.material.icons.filled.Lock</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androidx.compose.material.icons.filled.Person</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androidx.compose.runtime.*</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androidx.compose.ui.Alignment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androidx.compose.ui.Modifier</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61168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86FC3B-E3BA-6E5A-6CDC-304517EC7382}"/>
              </a:ext>
            </a:extLst>
          </p:cNvPr>
          <p:cNvSpPr>
            <a:spLocks noChangeArrowheads="1"/>
          </p:cNvSpPr>
          <p:nvPr/>
        </p:nvSpPr>
        <p:spPr bwMode="auto">
          <a:xfrm>
            <a:off x="427702" y="1298136"/>
            <a:ext cx="9603265" cy="378565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androidx.compose.ui.graphics.Color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androidx.compose.ui.res.painterResource</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androidx.compose.ui.text.font.FontWeight</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androidx.compose.ui.text.input.PasswordVisualTransformation</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androidx.compose.ui.tooling.preview.Preview</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androidx.compose.ui.unit.dp</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androidx.compose.ui.unit.sp</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androidx.core.content.ContextCompat</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androidx.core.content.ContextCompat.startActivity</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com.example.newsheadlines.ui.theme.NewsHeadlinesTheme</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6141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B1579F-E5DB-54AD-B7CA-C20817D3351B}"/>
              </a:ext>
            </a:extLst>
          </p:cNvPr>
          <p:cNvSpPr>
            <a:spLocks noChangeArrowheads="1"/>
          </p:cNvSpPr>
          <p:nvPr/>
        </p:nvSpPr>
        <p:spPr bwMode="auto">
          <a:xfrm>
            <a:off x="616189" y="308062"/>
            <a:ext cx="11575811" cy="600164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class </a:t>
            </a:r>
            <a:r>
              <a:rPr kumimoji="0" lang="en-US" altLang="en-US" sz="2400" b="0" i="0" u="none" strike="noStrike" cap="none" normalizeH="0" baseline="0" dirty="0" err="1">
                <a:ln>
                  <a:noFill/>
                </a:ln>
                <a:effectLst/>
                <a:latin typeface="JetBrains Mono"/>
              </a:rPr>
              <a:t>LoginActivity</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ComponentActivity</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private </a:t>
            </a:r>
            <a:r>
              <a:rPr kumimoji="0" lang="en-US" altLang="en-US" sz="2400" b="0" i="0" u="none" strike="noStrike" cap="none" normalizeH="0" baseline="0" dirty="0" err="1">
                <a:ln>
                  <a:noFill/>
                </a:ln>
                <a:effectLst/>
                <a:latin typeface="JetBrains Mono"/>
              </a:rPr>
              <a:t>lateinit</a:t>
            </a:r>
            <a:r>
              <a:rPr kumimoji="0" lang="en-US" altLang="en-US" sz="2400" b="0" i="0" u="none" strike="noStrike" cap="none" normalizeH="0" baseline="0" dirty="0">
                <a:ln>
                  <a:noFill/>
                </a:ln>
                <a:effectLst/>
                <a:latin typeface="JetBrains Mono"/>
              </a:rPr>
              <a:t> var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UserDatabaseHelper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override fun </a:t>
            </a:r>
            <a:r>
              <a:rPr kumimoji="0" lang="en-US" altLang="en-US" sz="2400" b="0" i="0" u="none" strike="noStrike" cap="none" normalizeH="0" baseline="0" dirty="0" err="1">
                <a:ln>
                  <a:noFill/>
                </a:ln>
                <a:effectLst/>
                <a:latin typeface="JetBrains Mono"/>
              </a:rPr>
              <a:t>onCreate</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savedInstanceState</a:t>
            </a:r>
            <a:r>
              <a:rPr kumimoji="0" lang="en-US" altLang="en-US" sz="2400" b="0" i="0" u="none" strike="noStrike" cap="none" normalizeH="0" baseline="0" dirty="0">
                <a:ln>
                  <a:noFill/>
                </a:ln>
                <a:effectLst/>
                <a:latin typeface="JetBrains Mono"/>
              </a:rPr>
              <a:t>: Bundle?)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super.onCreate</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savedInstanceState</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UserDatabaseHelper</a:t>
            </a:r>
            <a:r>
              <a:rPr kumimoji="0" lang="en-US" altLang="en-US" sz="2400" b="0" i="0" u="none" strike="noStrike" cap="none" normalizeH="0" baseline="0" dirty="0">
                <a:ln>
                  <a:noFill/>
                </a:ln>
                <a:effectLst/>
                <a:latin typeface="JetBrains Mono"/>
              </a:rPr>
              <a:t>(this)</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setContent</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LoginScreen</a:t>
            </a:r>
            <a:r>
              <a:rPr kumimoji="0" lang="en-US" altLang="en-US" sz="2400" b="0" i="0" u="none" strike="noStrike" cap="none" normalizeH="0" baseline="0" dirty="0">
                <a:ln>
                  <a:noFill/>
                </a:ln>
                <a:effectLst/>
                <a:latin typeface="JetBrains Mono"/>
              </a:rPr>
              <a:t>(this,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@Composable</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fun </a:t>
            </a:r>
            <a:r>
              <a:rPr kumimoji="0" lang="en-US" altLang="en-US" sz="2400" b="0" i="0" u="none" strike="noStrike" cap="none" normalizeH="0" baseline="0" dirty="0" err="1">
                <a:ln>
                  <a:noFill/>
                </a:ln>
                <a:effectLst/>
                <a:latin typeface="JetBrains Mono"/>
              </a:rPr>
              <a:t>LoginScreen</a:t>
            </a:r>
            <a:r>
              <a:rPr kumimoji="0" lang="en-US" altLang="en-US" sz="2400" b="0" i="0" u="none" strike="noStrike" cap="none" normalizeH="0" baseline="0" dirty="0">
                <a:ln>
                  <a:noFill/>
                </a:ln>
                <a:effectLst/>
                <a:latin typeface="JetBrains Mono"/>
              </a:rPr>
              <a:t>(context: Context,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UserDatabaseHelper</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username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password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error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2610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A92BB4-8E08-A88D-DA95-4A74566753C3}"/>
              </a:ext>
            </a:extLst>
          </p:cNvPr>
          <p:cNvSpPr>
            <a:spLocks noChangeArrowheads="1"/>
          </p:cNvSpPr>
          <p:nvPr/>
        </p:nvSpPr>
        <p:spPr bwMode="auto">
          <a:xfrm>
            <a:off x="516194" y="225233"/>
            <a:ext cx="8642555" cy="618630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JetBrains Mono"/>
              </a:rPr>
              <a:t>Column(</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Modifier</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.fillMaxHeight()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.fillMaxWidth()</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.padding(28.dp),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horizontalAlignment = Alignment.CenterHorizontally,</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verticalArrangement = Arrangement.Center)</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Image(</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painter = painterResource(id = R.drawable.news),</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contentDescription =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Spacer(modifier = Modifier.height(10.dp))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Row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Divider(color = Color.LightGray, thickness = 2.dp, modifier = Modifier</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.width(155.dp)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.padding(top = 20.dp, end = 20.dp))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Text(text = "Login",</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 = Color(0xFF6495ED),</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562220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3FF1B9-F3F6-C450-0E98-48798DE78AE4}"/>
              </a:ext>
            </a:extLst>
          </p:cNvPr>
          <p:cNvSpPr>
            <a:spLocks noChangeArrowheads="1"/>
          </p:cNvSpPr>
          <p:nvPr/>
        </p:nvSpPr>
        <p:spPr bwMode="auto">
          <a:xfrm>
            <a:off x="457199" y="299059"/>
            <a:ext cx="8332839" cy="63377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JetBrains Mono"/>
              </a:rPr>
              <a:t>   fontWeight = FontWeight.Bold,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fontSize = 24.sp,style = MaterialTheme.typography.h1)</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Divider(color = Color.LightGray, thickness = 2.dp, modifier = Modifier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.width(155.dp)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.padding(top = 20.dp, start = 20.dp))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Spacer(modifier = Modifier.height(10.dp))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TextField(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value = username,</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onValueChange = { username = it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leadingIcon =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Icon(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imageVector = Icons.Default.Person,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contentDescription = "personIcon",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tint = Color(0xFF6495ED)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placeholder =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Text(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text = "username",</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color = Color.Black</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colors = TextFieldDefaults.textFieldColors(</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backgroundColor = Color.Transparent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endParaRPr kumimoji="0" lang="en-US" altLang="en-US"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628284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F4455-68BA-ACFE-2A5C-54F38A4CBCBD}"/>
              </a:ext>
            </a:extLst>
          </p:cNvPr>
          <p:cNvSpPr>
            <a:spLocks noChangeArrowheads="1"/>
          </p:cNvSpPr>
          <p:nvPr/>
        </p:nvSpPr>
        <p:spPr bwMode="auto">
          <a:xfrm>
            <a:off x="339213" y="129451"/>
            <a:ext cx="8288593" cy="634019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JetBrains Mono"/>
              </a:rPr>
              <a: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Spacer(modifier = Modifier.height(20.dp))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TextField(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value = password,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onValueChange = { password = it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leadingIcon =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Icon(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imageVector = Icons.Default.Lock,</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contentDescription = "lockIcon",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tint = Color(0xFF6495ED)</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placeholder = { Text(text = "password", color = Color.Black)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visualTransformation = PasswordVisualTransformation(),</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colors = TextFieldDefaults.textFieldColors(backgroundColor = Color.Transparent)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Spacer(modifier = Modifier.height(12.dp))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if (error.isNotEmpty()) {</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Text(</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text = error,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color = MaterialTheme.colors.error,</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modifier = Modifier.padding(vertical = 16.dp)</a:t>
            </a:r>
            <a:br>
              <a:rPr kumimoji="0" lang="en-US" altLang="en-US" sz="1400" b="0" i="0" u="none" strike="noStrike" cap="none" normalizeH="0" baseline="0">
                <a:ln>
                  <a:noFill/>
                </a:ln>
                <a:effectLst/>
                <a:latin typeface="JetBrains Mono"/>
              </a:rPr>
            </a:br>
            <a:r>
              <a:rPr kumimoji="0" lang="en-US" altLang="en-US" sz="1400" b="0" i="0" u="none" strike="noStrike" cap="none" normalizeH="0" baseline="0">
                <a:ln>
                  <a:noFill/>
                </a:ln>
                <a:effectLst/>
                <a:latin typeface="JetBrains Mono"/>
              </a:rPr>
              <a:t>    )</a:t>
            </a:r>
            <a:endParaRPr kumimoji="0" lang="en-US" altLang="en-US"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086562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CA5E208-2FAE-7063-264E-9AC00C384D60}"/>
              </a:ext>
            </a:extLst>
          </p:cNvPr>
          <p:cNvSpPr>
            <a:spLocks noGrp="1" noChangeArrowheads="1"/>
          </p:cNvSpPr>
          <p:nvPr>
            <p:ph type="title"/>
          </p:nvPr>
        </p:nvSpPr>
        <p:spPr bwMode="auto">
          <a:xfrm>
            <a:off x="993058" y="836045"/>
            <a:ext cx="81875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Aft>
                <a:spcPct val="0"/>
              </a:spcAft>
            </a:pPr>
            <a:r>
              <a:rPr lang="en-US" altLang="en-US" sz="1800" dirty="0" smtClean="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To design and develop a feature-rich Android application that provides users with real-time access to the latest news headlines from diverse, credible sources. The app will offer personalized content recommendations based on user preferences, categorized news sections for easy navigation, and notifications for breaking news. It aims to enhance user experience with an intuitive interface, offline access for saved articles, and multimedia-rich content, ensuring users stay informed anytime, anywhere. By integrating seamless search functionality and customization options, the application will serve as a reliable, user-centric platform for keeping up with global and local news trends.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70177FC-B2CD-A042-1B48-9D687FBD6D1D}"/>
              </a:ext>
            </a:extLst>
          </p:cNvPr>
          <p:cNvSpPr txBox="1"/>
          <p:nvPr/>
        </p:nvSpPr>
        <p:spPr>
          <a:xfrm>
            <a:off x="993058" y="580103"/>
            <a:ext cx="5702710" cy="523220"/>
          </a:xfrm>
          <a:prstGeom prst="rect">
            <a:avLst/>
          </a:prstGeom>
          <a:noFill/>
        </p:spPr>
        <p:txBody>
          <a:bodyPr wrap="square" rtlCol="0">
            <a:spAutoFit/>
          </a:bodyPr>
          <a:lstStyle/>
          <a:p>
            <a:r>
              <a:rPr lang="en-US" sz="2800" u="sng" dirty="0">
                <a:solidFill>
                  <a:schemeClr val="accent1">
                    <a:lumMod val="75000"/>
                  </a:schemeClr>
                </a:solidFill>
                <a:latin typeface="Algerian" panose="04020705040A02060702" pitchFamily="82" charset="0"/>
              </a:rPr>
              <a:t>OBJECTIVE</a:t>
            </a:r>
            <a:endParaRPr lang="en-IN" sz="2800" u="sng"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2948042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E2952A-D840-8EEC-6BB2-90035025F9B6}"/>
              </a:ext>
            </a:extLst>
          </p:cNvPr>
          <p:cNvSpPr>
            <a:spLocks noChangeArrowheads="1"/>
          </p:cNvSpPr>
          <p:nvPr/>
        </p:nvSpPr>
        <p:spPr bwMode="auto">
          <a:xfrm>
            <a:off x="471949" y="221226"/>
            <a:ext cx="8657303" cy="633170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Button(</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onClick</a:t>
            </a:r>
            <a:r>
              <a:rPr kumimoji="0" lang="en-US" altLang="en-US" sz="1600" b="0" i="0" u="none" strike="noStrike" cap="none" normalizeH="0" baseline="0" dirty="0">
                <a:ln>
                  <a:noFill/>
                </a:ln>
                <a:effectLst/>
                <a:latin typeface="JetBrains Mono"/>
              </a:rPr>
              <a:t> =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if (</a:t>
            </a:r>
            <a:r>
              <a:rPr kumimoji="0" lang="en-US" altLang="en-US" sz="1600" b="0" i="0" u="none" strike="noStrike" cap="none" normalizeH="0" baseline="0" dirty="0" err="1">
                <a:ln>
                  <a:noFill/>
                </a:ln>
                <a:effectLst/>
                <a:latin typeface="JetBrains Mono"/>
              </a:rPr>
              <a:t>username.isNotEmpty</a:t>
            </a:r>
            <a:r>
              <a:rPr kumimoji="0" lang="en-US" altLang="en-US" sz="1600" b="0" i="0" u="none" strike="noStrike" cap="none" normalizeH="0" baseline="0" dirty="0">
                <a:ln>
                  <a:noFill/>
                </a:ln>
                <a:effectLst/>
                <a:latin typeface="JetBrains Mono"/>
              </a:rPr>
              <a:t>() &amp;&amp; </a:t>
            </a:r>
            <a:r>
              <a:rPr kumimoji="0" lang="en-US" altLang="en-US" sz="1600" b="0" i="0" u="none" strike="noStrike" cap="none" normalizeH="0" baseline="0" dirty="0" err="1">
                <a:ln>
                  <a:noFill/>
                </a:ln>
                <a:effectLst/>
                <a:latin typeface="JetBrains Mono"/>
              </a:rPr>
              <a:t>password.isNotEmpty</a:t>
            </a: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val</a:t>
            </a:r>
            <a:r>
              <a:rPr kumimoji="0" lang="en-US" altLang="en-US" sz="1600" b="0" i="0" u="none" strike="noStrike" cap="none" normalizeH="0" baseline="0" dirty="0">
                <a:ln>
                  <a:noFill/>
                </a:ln>
                <a:effectLst/>
                <a:latin typeface="JetBrains Mono"/>
              </a:rPr>
              <a:t> user = </a:t>
            </a:r>
            <a:r>
              <a:rPr kumimoji="0" lang="en-US" altLang="en-US" sz="1600" b="0" i="0" u="none" strike="noStrike" cap="none" normalizeH="0" baseline="0" dirty="0" err="1">
                <a:ln>
                  <a:noFill/>
                </a:ln>
                <a:effectLst/>
                <a:latin typeface="JetBrains Mono"/>
              </a:rPr>
              <a:t>databaseHelper.getUserByUsername</a:t>
            </a:r>
            <a:r>
              <a:rPr kumimoji="0" lang="en-US" altLang="en-US" sz="1600" b="0" i="0" u="none" strike="noStrike" cap="none" normalizeH="0" baseline="0" dirty="0">
                <a:ln>
                  <a:noFill/>
                </a:ln>
                <a:effectLst/>
                <a:latin typeface="JetBrains Mono"/>
              </a:rPr>
              <a:t>(username)</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if (user != null &amp;&amp; </a:t>
            </a:r>
            <a:r>
              <a:rPr kumimoji="0" lang="en-US" altLang="en-US" sz="1600" b="0" i="0" u="none" strike="noStrike" cap="none" normalizeH="0" baseline="0" dirty="0" err="1">
                <a:ln>
                  <a:noFill/>
                </a:ln>
                <a:effectLst/>
                <a:latin typeface="JetBrains Mono"/>
              </a:rPr>
              <a:t>user.password</a:t>
            </a:r>
            <a:r>
              <a:rPr kumimoji="0" lang="en-US" altLang="en-US" sz="1600" b="0" i="0" u="none" strike="noStrike" cap="none" normalizeH="0" baseline="0" dirty="0">
                <a:ln>
                  <a:noFill/>
                </a:ln>
                <a:effectLst/>
                <a:latin typeface="JetBrains Mono"/>
              </a:rPr>
              <a:t> == password)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error = "Successfully log in"</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context.startActivity</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Intent(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context,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MainPage</a:t>
            </a:r>
            <a:r>
              <a:rPr kumimoji="0" lang="en-US" altLang="en-US" sz="1600" b="0" i="0" u="none" strike="noStrike" cap="none" normalizeH="0" baseline="0" dirty="0">
                <a:ln>
                  <a:noFill/>
                </a:ln>
                <a:effectLst/>
                <a:latin typeface="JetBrains Mono"/>
              </a:rPr>
              <a:t>::class.java</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onLoginSuccess</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 else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error = "Invalid username or password"</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 else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error = "Please fill all fields"</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shape = </a:t>
            </a:r>
            <a:r>
              <a:rPr kumimoji="0" lang="en-US" altLang="en-US" sz="1600" b="0" i="0" u="none" strike="noStrike" cap="none" normalizeH="0" baseline="0" dirty="0" err="1">
                <a:ln>
                  <a:noFill/>
                </a:ln>
                <a:effectLst/>
                <a:latin typeface="JetBrains Mono"/>
              </a:rPr>
              <a:t>RoundedCornerShape</a:t>
            </a:r>
            <a:r>
              <a:rPr kumimoji="0" lang="en-US" altLang="en-US" sz="1600" b="0" i="0" u="none" strike="noStrike" cap="none" normalizeH="0" baseline="0" dirty="0">
                <a:ln>
                  <a:noFill/>
                </a:ln>
                <a:effectLst/>
                <a:latin typeface="JetBrains Mono"/>
              </a:rPr>
              <a:t>(20.dp),</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colors = </a:t>
            </a:r>
            <a:r>
              <a:rPr kumimoji="0" lang="en-US" altLang="en-US" sz="1600" b="0" i="0" u="none" strike="noStrike" cap="none" normalizeH="0" baseline="0" dirty="0" err="1">
                <a:ln>
                  <a:noFill/>
                </a:ln>
                <a:effectLst/>
                <a:latin typeface="JetBrains Mono"/>
              </a:rPr>
              <a:t>ButtonDefaults.buttonColors</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backgroundColor</a:t>
            </a:r>
            <a:r>
              <a:rPr kumimoji="0" lang="en-US" altLang="en-US" sz="1600" b="0" i="0" u="none" strike="noStrike" cap="none" normalizeH="0" baseline="0" dirty="0">
                <a:ln>
                  <a:noFill/>
                </a:ln>
                <a:effectLst/>
                <a:latin typeface="JetBrains Mono"/>
              </a:rPr>
              <a:t> = Color(0xFF77a2ef)),</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modifier = </a:t>
            </a:r>
            <a:r>
              <a:rPr kumimoji="0" lang="en-US" altLang="en-US" sz="1600" b="0" i="0" u="none" strike="noStrike" cap="none" normalizeH="0" baseline="0" dirty="0" err="1">
                <a:ln>
                  <a:noFill/>
                </a:ln>
                <a:effectLst/>
                <a:latin typeface="JetBrains Mono"/>
              </a:rPr>
              <a:t>Modifier.width</a:t>
            </a:r>
            <a:r>
              <a:rPr kumimoji="0" lang="en-US" altLang="en-US" sz="1600" b="0" i="0" u="none" strike="noStrike" cap="none" normalizeH="0" baseline="0" dirty="0">
                <a:ln>
                  <a:noFill/>
                </a:ln>
                <a:effectLst/>
                <a:latin typeface="JetBrains Mono"/>
              </a:rPr>
              <a:t>(200.dp)</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7740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74481-EDF1-4CE1-D4DD-72C83D140644}"/>
              </a:ext>
            </a:extLst>
          </p:cNvPr>
          <p:cNvSpPr>
            <a:spLocks noChangeArrowheads="1"/>
          </p:cNvSpPr>
          <p:nvPr/>
        </p:nvSpPr>
        <p:spPr bwMode="auto">
          <a:xfrm>
            <a:off x="486695" y="197346"/>
            <a:ext cx="8391833" cy="645417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JetBrains Mono"/>
              </a:rPr>
              <a:t> .padding(top = 16.dp)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Text(text = "Log In", fontWeight = FontWeight.Bold)</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Row(modifier = Modifier.fillMaxWidth())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TextButton(onClick =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context.startActivity(</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Intent(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context,</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RegistrationActivity::class.java</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 Text(text = "Sign up",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 = Color.Black</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Spacer(modifier = Modifier.width(100.dp))</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TextButton(onClick = { /* Do something! */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 Text(text = "Forgot password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color = Color.Black</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    )}</a:t>
            </a:r>
            <a:br>
              <a:rPr kumimoji="0" lang="en-US" altLang="en-US" b="0" i="0" u="none" strike="noStrike" cap="none" normalizeH="0" baseline="0">
                <a:ln>
                  <a:noFill/>
                </a:ln>
                <a:effectLst/>
                <a:latin typeface="JetBrains Mono"/>
              </a:rPr>
            </a:br>
            <a:r>
              <a:rPr kumimoji="0" lang="en-US" altLang="en-US" b="0" i="0" u="none" strike="noStrike" cap="none" normalizeH="0" baseline="0">
                <a:ln>
                  <a:noFill/>
                </a:ln>
                <a:effectLst/>
                <a:latin typeface="JetBrains Mono"/>
              </a:rPr>
              <a:t>}</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535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DBD17-66BD-3D5F-E2AC-8632CC00FC73}"/>
              </a:ext>
            </a:extLst>
          </p:cNvPr>
          <p:cNvSpPr>
            <a:spLocks noChangeArrowheads="1"/>
          </p:cNvSpPr>
          <p:nvPr/>
        </p:nvSpPr>
        <p:spPr bwMode="auto">
          <a:xfrm>
            <a:off x="117986" y="1405895"/>
            <a:ext cx="9320982" cy="34163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BCBEC4"/>
                </a:solidFill>
                <a:effectLst/>
                <a:latin typeface="JetBrains Mono"/>
              </a:rPr>
              <a:t/>
            </a:r>
            <a:br>
              <a:rPr kumimoji="0" lang="en-US" altLang="en-US" sz="2400" b="0" i="0" u="none" strike="noStrike" cap="none" normalizeH="0" baseline="0" dirty="0">
                <a:ln>
                  <a:noFill/>
                </a:ln>
                <a:solidFill>
                  <a:srgbClr val="BCBEC4"/>
                </a:solidFill>
                <a:effectLst/>
                <a:latin typeface="JetBrains Mono"/>
              </a:rPr>
            </a:br>
            <a:r>
              <a:rPr kumimoji="0" lang="en-US" altLang="en-US" sz="2400" b="0" i="0" u="none" strike="noStrike" cap="none" normalizeH="0" baseline="0" dirty="0">
                <a:ln>
                  <a:noFill/>
                </a:ln>
                <a:solidFill>
                  <a:srgbClr val="BCBEC4"/>
                </a:solidFill>
                <a:effectLst/>
                <a:latin typeface="JetBrains Mono"/>
              </a:rPr>
              <a:t/>
            </a:r>
            <a:br>
              <a:rPr kumimoji="0" lang="en-US" altLang="en-US" sz="2400" b="0" i="0" u="none" strike="noStrike" cap="none" normalizeH="0" baseline="0" dirty="0">
                <a:ln>
                  <a:noFill/>
                </a:ln>
                <a:solidFill>
                  <a:srgbClr val="BCBEC4"/>
                </a:solidFill>
                <a:effectLst/>
                <a:latin typeface="JetBrains Mono"/>
              </a:rPr>
            </a:b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private fun </a:t>
            </a:r>
            <a:r>
              <a:rPr kumimoji="0" lang="en-US" altLang="en-US" sz="2400" b="0" i="0" u="none" strike="noStrike" cap="none" normalizeH="0" baseline="0" dirty="0" err="1">
                <a:ln>
                  <a:noFill/>
                </a:ln>
                <a:effectLst/>
                <a:latin typeface="JetBrains Mono"/>
              </a:rPr>
              <a:t>startMainPage</a:t>
            </a:r>
            <a:r>
              <a:rPr kumimoji="0" lang="en-US" altLang="en-US" sz="2400" b="0" i="0" u="none" strike="noStrike" cap="none" normalizeH="0" baseline="0" dirty="0">
                <a:ln>
                  <a:noFill/>
                </a:ln>
                <a:effectLst/>
                <a:latin typeface="JetBrains Mono"/>
              </a:rPr>
              <a:t>(context: Context)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val</a:t>
            </a:r>
            <a:r>
              <a:rPr kumimoji="0" lang="en-US" altLang="en-US" sz="2400" b="0" i="0" u="none" strike="noStrike" cap="none" normalizeH="0" baseline="0" dirty="0">
                <a:ln>
                  <a:noFill/>
                </a:ln>
                <a:effectLst/>
                <a:latin typeface="JetBrains Mono"/>
              </a:rPr>
              <a:t> intent = Intent(context, </a:t>
            </a:r>
            <a:r>
              <a:rPr kumimoji="0" lang="en-US" altLang="en-US" sz="2400" b="0" i="0" u="none" strike="noStrike" cap="none" normalizeH="0" baseline="0" dirty="0" err="1">
                <a:ln>
                  <a:noFill/>
                </a:ln>
                <a:effectLst/>
                <a:latin typeface="JetBrains Mono"/>
              </a:rPr>
              <a:t>MainPage</a:t>
            </a:r>
            <a:r>
              <a:rPr kumimoji="0" lang="en-US" altLang="en-US" sz="2400" b="0" i="0" u="none" strike="noStrike" cap="none" normalizeH="0" baseline="0" dirty="0">
                <a:ln>
                  <a:noFill/>
                </a:ln>
                <a:effectLst/>
                <a:latin typeface="JetBrains Mono"/>
              </a:rPr>
              <a:t>::class.java)</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ContextCompat.startActivity</a:t>
            </a:r>
            <a:r>
              <a:rPr kumimoji="0" lang="en-US" altLang="en-US" sz="2400" b="0" i="0" u="none" strike="noStrike" cap="none" normalizeH="0" baseline="0" dirty="0">
                <a:ln>
                  <a:noFill/>
                </a:ln>
                <a:effectLst/>
                <a:latin typeface="JetBrains Mono"/>
              </a:rPr>
              <a:t>(context, intent, null</a:t>
            </a:r>
            <a:r>
              <a:rPr kumimoji="0" lang="en-US" altLang="en-US" sz="2400" b="0" i="0" u="none" strike="noStrike" cap="none" normalizeH="0" baseline="0" dirty="0">
                <a:ln>
                  <a:noFill/>
                </a:ln>
                <a:solidFill>
                  <a:srgbClr val="BCBEC4"/>
                </a:solidFill>
                <a:effectLst/>
                <a:latin typeface="JetBrains Mono"/>
              </a:rPr>
              <a:t>)</a:t>
            </a:r>
            <a:br>
              <a:rPr kumimoji="0" lang="en-US" altLang="en-US" sz="2400" b="0" i="0" u="none" strike="noStrike" cap="none" normalizeH="0" baseline="0" dirty="0">
                <a:ln>
                  <a:noFill/>
                </a:ln>
                <a:solidFill>
                  <a:srgbClr val="BCBEC4"/>
                </a:solidFill>
                <a:effectLst/>
                <a:latin typeface="JetBrains Mono"/>
              </a:rPr>
            </a:br>
            <a:r>
              <a:rPr kumimoji="0" lang="en-US" altLang="en-US" sz="2400" b="0" i="0" u="none" strike="noStrike" cap="none" normalizeH="0" baseline="0" dirty="0">
                <a:ln>
                  <a:noFill/>
                </a:ln>
                <a:solidFill>
                  <a:srgbClr val="BCBEC4"/>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406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2BC4A6-63CA-2B7F-0D29-6948A0A7D090}"/>
              </a:ext>
            </a:extLst>
          </p:cNvPr>
          <p:cNvSpPr>
            <a:spLocks noChangeArrowheads="1"/>
          </p:cNvSpPr>
          <p:nvPr/>
        </p:nvSpPr>
        <p:spPr bwMode="auto">
          <a:xfrm>
            <a:off x="398206" y="373675"/>
            <a:ext cx="8804788" cy="624786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effectLst/>
                <a:latin typeface="Algerian" panose="04020705040A02060702" pitchFamily="82" charset="0"/>
              </a:rPr>
              <a:t>DISPLAY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JetBrains Mono"/>
              </a:rPr>
              <a:t>package </a:t>
            </a:r>
            <a:r>
              <a:rPr kumimoji="0" lang="en-US" altLang="en-US" sz="2000" b="0" i="0" u="none" strike="noStrike" cap="none" normalizeH="0" baseline="0" dirty="0" err="1">
                <a:ln>
                  <a:noFill/>
                </a:ln>
                <a:effectLst/>
                <a:latin typeface="JetBrains Mono"/>
              </a:rPr>
              <a:t>com.example.newsheadlines</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android.content.Intent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android.os.Bundle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android.util.Log</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android.widget.TextView</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androidx.activity.ComponentActivity</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androidx.activity.compose.setContent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androidx.compose.foundation.Image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androidx.compose.foundation.background</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androidx.compose.foundation.layout.Arrangement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androidx.compose.foundation.layout.Column</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androidx.compose.foundation.layout.fillMaxSize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androidx.compose.foundation.layout.padding</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androidx.compose.material.MaterialTheme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androidx.compose.material.Surface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androidx.compose.material.Text</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import </a:t>
            </a:r>
            <a:r>
              <a:rPr kumimoji="0" lang="en-US" altLang="en-US" sz="2000" b="0" i="0" u="none" strike="noStrike" cap="none" normalizeH="0" baseline="0" dirty="0" err="1">
                <a:ln>
                  <a:noFill/>
                </a:ln>
                <a:effectLst/>
                <a:latin typeface="JetBrains Mono"/>
              </a:rPr>
              <a:t>androidx.compose.runtime.Composable</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2703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08F674-0475-1C5C-FC84-00121B922B2C}"/>
              </a:ext>
            </a:extLst>
          </p:cNvPr>
          <p:cNvSpPr>
            <a:spLocks noChangeArrowheads="1"/>
          </p:cNvSpPr>
          <p:nvPr/>
        </p:nvSpPr>
        <p:spPr bwMode="auto">
          <a:xfrm>
            <a:off x="626511" y="824957"/>
            <a:ext cx="9349593" cy="452431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androidx.compose.ui.Alignment</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androidx.compose.ui.Modifier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androidx.compose.ui.graphics.Color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androidx.compose.ui.tooling.preview.Preview</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androidx.compose.ui.unit.dp</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androidx.compose.ui.unit.sp</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androidx.compose.ui.viewinterop.AndroidView</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androidx.core.text.HtmlCompat</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coil.compose.rememberImagePainter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com.example.newsheadlines.ui.theme.NewsHeadlinesTheme</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562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A84DA4-14E7-19DC-C6D4-51125D2CDD36}"/>
              </a:ext>
            </a:extLst>
          </p:cNvPr>
          <p:cNvSpPr>
            <a:spLocks noChangeArrowheads="1"/>
          </p:cNvSpPr>
          <p:nvPr/>
        </p:nvSpPr>
        <p:spPr bwMode="auto">
          <a:xfrm>
            <a:off x="368711" y="320860"/>
            <a:ext cx="9144000" cy="600164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class </a:t>
            </a:r>
            <a:r>
              <a:rPr kumimoji="0" lang="en-US" altLang="en-US" sz="2400" b="0" i="0" u="none" strike="noStrike" cap="none" normalizeH="0" baseline="0" dirty="0" err="1">
                <a:ln>
                  <a:noFill/>
                </a:ln>
                <a:effectLst/>
                <a:latin typeface="JetBrains Mono"/>
              </a:rPr>
              <a:t>DisplayNews</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ComponentActivity</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override fun </a:t>
            </a:r>
            <a:r>
              <a:rPr kumimoji="0" lang="en-US" altLang="en-US" sz="2400" b="0" i="0" u="none" strike="noStrike" cap="none" normalizeH="0" baseline="0" dirty="0" err="1">
                <a:ln>
                  <a:noFill/>
                </a:ln>
                <a:effectLst/>
                <a:latin typeface="JetBrains Mono"/>
              </a:rPr>
              <a:t>onCreate</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savedInstanceState</a:t>
            </a:r>
            <a:r>
              <a:rPr kumimoji="0" lang="en-US" altLang="en-US" sz="2400" b="0" i="0" u="none" strike="noStrike" cap="none" normalizeH="0" baseline="0" dirty="0">
                <a:ln>
                  <a:noFill/>
                </a:ln>
                <a:effectLst/>
                <a:latin typeface="JetBrains Mono"/>
              </a:rPr>
              <a:t>: Bundle?)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super.onCreate</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savedInstanceState</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setContent</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NewsHeadlinesTheme</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 A surface container using the 'background' color from the theme</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Surface(</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modifier = </a:t>
            </a:r>
            <a:r>
              <a:rPr kumimoji="0" lang="en-US" altLang="en-US" sz="2400" b="0" i="0" u="none" strike="noStrike" cap="none" normalizeH="0" baseline="0" dirty="0" err="1">
                <a:ln>
                  <a:noFill/>
                </a:ln>
                <a:effectLst/>
                <a:latin typeface="JetBrains Mono"/>
              </a:rPr>
              <a:t>Modifier.fillMaxSize</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color = </a:t>
            </a:r>
            <a:r>
              <a:rPr kumimoji="0" lang="en-US" altLang="en-US" sz="2400" b="0" i="0" u="none" strike="noStrike" cap="none" normalizeH="0" baseline="0" dirty="0" err="1">
                <a:ln>
                  <a:noFill/>
                </a:ln>
                <a:effectLst/>
                <a:latin typeface="JetBrains Mono"/>
              </a:rPr>
              <a:t>MaterialTheme.colors.background</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desk = </a:t>
            </a:r>
            <a:r>
              <a:rPr kumimoji="0" lang="en-US" altLang="en-US" sz="2400" b="0" i="0" u="none" strike="noStrike" cap="none" normalizeH="0" baseline="0" dirty="0" err="1">
                <a:ln>
                  <a:noFill/>
                </a:ln>
                <a:effectLst/>
                <a:latin typeface="JetBrains Mono"/>
              </a:rPr>
              <a:t>getIntent</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getStringExtra</a:t>
            </a:r>
            <a:r>
              <a:rPr kumimoji="0" lang="en-US" altLang="en-US" sz="2400" b="0" i="0" u="none" strike="noStrike" cap="none" normalizeH="0" baseline="0" dirty="0">
                <a:ln>
                  <a:noFill/>
                </a:ln>
                <a:effectLst/>
                <a:latin typeface="JetBrains Mono"/>
              </a:rPr>
              <a:t>("desk")</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title = </a:t>
            </a:r>
            <a:r>
              <a:rPr kumimoji="0" lang="en-US" altLang="en-US" sz="2400" b="0" i="0" u="none" strike="noStrike" cap="none" normalizeH="0" baseline="0" dirty="0" err="1">
                <a:ln>
                  <a:noFill/>
                </a:ln>
                <a:effectLst/>
                <a:latin typeface="JetBrains Mono"/>
              </a:rPr>
              <a:t>getIntent</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getStringExtra</a:t>
            </a:r>
            <a:r>
              <a:rPr kumimoji="0" lang="en-US" altLang="en-US" sz="2400" b="0" i="0" u="none" strike="noStrike" cap="none" normalizeH="0" baseline="0" dirty="0">
                <a:ln>
                  <a:noFill/>
                </a:ln>
                <a:effectLst/>
                <a:latin typeface="JetBrains Mono"/>
              </a:rPr>
              <a:t>("title")</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a:t>
            </a:r>
            <a:r>
              <a:rPr kumimoji="0" lang="en-US" altLang="en-US" sz="2400" b="0" i="0" u="none" strike="noStrike" cap="none" normalizeH="0" baseline="0" dirty="0" err="1">
                <a:ln>
                  <a:noFill/>
                </a:ln>
                <a:effectLst/>
                <a:latin typeface="JetBrains Mono"/>
              </a:rPr>
              <a:t>uriImage</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getIntent</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getStringExtra</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urlToImage</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Log.i</a:t>
            </a:r>
            <a:r>
              <a:rPr kumimoji="0" lang="en-US" altLang="en-US" sz="2400" b="0" i="0" u="none" strike="noStrike" cap="none" normalizeH="0" baseline="0" dirty="0">
                <a:ln>
                  <a:noFill/>
                </a:ln>
                <a:effectLst/>
                <a:latin typeface="JetBrains Mono"/>
              </a:rPr>
              <a:t>("test123abc", "</a:t>
            </a:r>
            <a:r>
              <a:rPr kumimoji="0" lang="en-US" altLang="en-US" sz="2400" b="0" i="0" u="none" strike="noStrike" cap="none" normalizeH="0" baseline="0" dirty="0" err="1">
                <a:ln>
                  <a:noFill/>
                </a:ln>
                <a:effectLst/>
                <a:latin typeface="JetBrains Mono"/>
              </a:rPr>
              <a:t>MovieItem</a:t>
            </a:r>
            <a:r>
              <a:rPr kumimoji="0" lang="en-US" altLang="en-US" sz="2400" b="0" i="0" u="none" strike="noStrike" cap="none" normalizeH="0" baseline="0" dirty="0">
                <a:ln>
                  <a:noFill/>
                </a:ln>
                <a:effectLst/>
                <a:latin typeface="JetBrains Mono"/>
              </a:rPr>
              <a:t>: $desk")</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766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C2C3AA-C633-FC7A-9460-334AFC957DB5}"/>
              </a:ext>
            </a:extLst>
          </p:cNvPr>
          <p:cNvSpPr>
            <a:spLocks noChangeArrowheads="1"/>
          </p:cNvSpPr>
          <p:nvPr/>
        </p:nvSpPr>
        <p:spPr bwMode="auto">
          <a:xfrm>
            <a:off x="368710" y="370073"/>
            <a:ext cx="11152730" cy="594008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JetBrains Mono"/>
              </a:rPr>
              <a:t>Column(</a:t>
            </a:r>
            <a:r>
              <a:rPr kumimoji="0" lang="en-US" altLang="en-US" sz="2000" b="0" i="0" u="none" strike="noStrike" cap="none" normalizeH="0" baseline="0" dirty="0" err="1">
                <a:ln>
                  <a:noFill/>
                </a:ln>
                <a:effectLst/>
                <a:latin typeface="JetBrains Mono"/>
              </a:rPr>
              <a:t>Modifier.background</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Color.Gray</a:t>
            </a:r>
            <a:r>
              <a:rPr kumimoji="0" lang="en-US" altLang="en-US" sz="2000" b="0" i="0" u="none" strike="noStrike" cap="none" normalizeH="0" baseline="0" dirty="0">
                <a:ln>
                  <a:noFill/>
                </a:ln>
                <a:effectLst/>
                <a:latin typeface="JetBrains Mono"/>
              </a:rPr>
              <a:t>).padding(20.dp), </a:t>
            </a:r>
            <a:r>
              <a:rPr kumimoji="0" lang="en-US" altLang="en-US" sz="2000" b="0" i="0" u="none" strike="noStrike" cap="none" normalizeH="0" baseline="0" dirty="0" err="1">
                <a:ln>
                  <a:noFill/>
                </a:ln>
                <a:effectLst/>
                <a:latin typeface="JetBrains Mono"/>
              </a:rPr>
              <a:t>horizontalAlignment</a:t>
            </a:r>
            <a:r>
              <a:rPr kumimoji="0" lang="en-US" altLang="en-US" sz="2000" b="0" i="0" u="none" strike="noStrike" cap="none" normalizeH="0" baseline="0" dirty="0">
                <a:ln>
                  <a:noFill/>
                </a:ln>
                <a:effectLst/>
                <a:latin typeface="JetBrains Mono"/>
              </a:rPr>
              <a:t> = </a:t>
            </a:r>
            <a:r>
              <a:rPr kumimoji="0" lang="en-US" altLang="en-US" sz="2000" b="0" i="0" u="none" strike="noStrike" cap="none" normalizeH="0" baseline="0" dirty="0" err="1">
                <a:ln>
                  <a:noFill/>
                </a:ln>
                <a:effectLst/>
                <a:latin typeface="JetBrains Mono"/>
              </a:rPr>
              <a:t>Alignment.CenterHorizontally</a:t>
            </a: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verticalArrangement</a:t>
            </a:r>
            <a:r>
              <a:rPr kumimoji="0" lang="en-US" altLang="en-US" sz="2000" b="0" i="0" u="none" strike="noStrike" cap="none" normalizeH="0" baseline="0" dirty="0">
                <a:ln>
                  <a:noFill/>
                </a:ln>
                <a:effectLst/>
                <a:latin typeface="JetBrains Mono"/>
              </a:rPr>
              <a:t> = </a:t>
            </a:r>
            <a:r>
              <a:rPr kumimoji="0" lang="en-US" altLang="en-US" sz="2000" b="0" i="0" u="none" strike="noStrike" cap="none" normalizeH="0" baseline="0" dirty="0" err="1">
                <a:ln>
                  <a:noFill/>
                </a:ln>
                <a:effectLst/>
                <a:latin typeface="JetBrains Mono"/>
              </a:rPr>
              <a:t>Arrangement.Center</a:t>
            </a: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Text(text = ""+title, </a:t>
            </a:r>
            <a:r>
              <a:rPr kumimoji="0" lang="en-US" altLang="en-US" sz="2000" b="0" i="0" u="none" strike="noStrike" cap="none" normalizeH="0" baseline="0" dirty="0" err="1">
                <a:ln>
                  <a:noFill/>
                </a:ln>
                <a:effectLst/>
                <a:latin typeface="JetBrains Mono"/>
              </a:rPr>
              <a:t>fontSize</a:t>
            </a:r>
            <a:r>
              <a:rPr kumimoji="0" lang="en-US" altLang="en-US" sz="2000" b="0" i="0" u="none" strike="noStrike" cap="none" normalizeH="0" baseline="0" dirty="0">
                <a:ln>
                  <a:noFill/>
                </a:ln>
                <a:effectLst/>
                <a:latin typeface="JetBrains Mono"/>
              </a:rPr>
              <a:t> = 32.sp)</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HtmlText</a:t>
            </a:r>
            <a:r>
              <a:rPr kumimoji="0" lang="en-US" altLang="en-US" sz="2000" b="0" i="0" u="none" strike="noStrike" cap="none" normalizeH="0" baseline="0" dirty="0">
                <a:ln>
                  <a:noFill/>
                </a:ln>
                <a:effectLst/>
                <a:latin typeface="JetBrains Mono"/>
              </a:rPr>
              <a:t>(html = </a:t>
            </a:r>
            <a:r>
              <a:rPr kumimoji="0" lang="en-US" altLang="en-US" sz="2000" b="0" i="0" u="none" strike="noStrike" cap="none" normalizeH="0" baseline="0" dirty="0" err="1">
                <a:ln>
                  <a:noFill/>
                </a:ln>
                <a:effectLst/>
                <a:latin typeface="JetBrains Mono"/>
              </a:rPr>
              <a:t>desk.toString</a:t>
            </a: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  </a:t>
            </a:r>
            <a:r>
              <a:rPr kumimoji="0" lang="en-US" altLang="en-US" sz="2000" b="0" i="0" u="none" strike="noStrike" cap="none" normalizeH="0" baseline="0" dirty="0" err="1">
                <a:ln>
                  <a:noFill/>
                </a:ln>
                <a:effectLst/>
                <a:latin typeface="JetBrains Mono"/>
              </a:rPr>
              <a:t>AsyncImage</a:t>
            </a: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model = "https://example.com/image.jpg",</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contentDescription</a:t>
            </a:r>
            <a:r>
              <a:rPr kumimoji="0" lang="en-US" altLang="en-US" sz="2000" b="0" i="0" u="none" strike="noStrike" cap="none" normalizeH="0" baseline="0" dirty="0">
                <a:ln>
                  <a:noFill/>
                </a:ln>
                <a:effectLst/>
                <a:latin typeface="JetBrains Mono"/>
              </a:rPr>
              <a:t> = "Translated description of what the image contains"</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Image(</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painter = </a:t>
            </a:r>
            <a:r>
              <a:rPr kumimoji="0" lang="en-US" altLang="en-US" sz="2000" b="0" i="0" u="none" strike="noStrike" cap="none" normalizeH="0" baseline="0" dirty="0" err="1">
                <a:ln>
                  <a:noFill/>
                </a:ln>
                <a:effectLst/>
                <a:latin typeface="JetBrains Mono"/>
              </a:rPr>
              <a:t>rememberImagePainter</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uriImage</a:t>
            </a: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contentDescription</a:t>
            </a:r>
            <a:r>
              <a:rPr kumimoji="0" lang="en-US" altLang="en-US" sz="2000" b="0" i="0" u="none" strike="noStrike" cap="none" normalizeH="0" baseline="0" dirty="0">
                <a:ln>
                  <a:noFill/>
                </a:ln>
                <a:effectLst/>
                <a:latin typeface="JetBrains Mono"/>
              </a:rPr>
              <a:t> = "My content description",</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   Greeting(</a:t>
            </a:r>
            <a:r>
              <a:rPr kumimoji="0" lang="en-US" altLang="en-US" sz="2000" b="0" i="0" u="none" strike="noStrike" cap="none" normalizeH="0" baseline="0" dirty="0" err="1">
                <a:ln>
                  <a:noFill/>
                </a:ln>
                <a:effectLst/>
                <a:latin typeface="JetBrains Mono"/>
              </a:rPr>
              <a:t>desk.toString</a:t>
            </a: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30525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344224-E8A5-F38F-FA8D-1B5244390CE5}"/>
              </a:ext>
            </a:extLst>
          </p:cNvPr>
          <p:cNvSpPr>
            <a:spLocks noChangeArrowheads="1"/>
          </p:cNvSpPr>
          <p:nvPr/>
        </p:nvSpPr>
        <p:spPr bwMode="auto">
          <a:xfrm>
            <a:off x="742730" y="335116"/>
            <a:ext cx="10824430" cy="624786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Composable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fun Greeting(name: String)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 Text(text = "Hello $name!")</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smtClean="0">
                <a:ln>
                  <a:noFill/>
                </a:ln>
                <a:effectLst/>
                <a:latin typeface="JetBrains Mono"/>
              </a:rPr>
              <a:t>@</a:t>
            </a:r>
            <a:r>
              <a:rPr kumimoji="0" lang="en-US" altLang="en-US" sz="2000" b="0" i="0" u="none" strike="noStrike" cap="none" normalizeH="0" baseline="0" dirty="0">
                <a:ln>
                  <a:noFill/>
                </a:ln>
                <a:effectLst/>
                <a:latin typeface="JetBrains Mono"/>
              </a:rPr>
              <a:t>Preview(</a:t>
            </a:r>
            <a:r>
              <a:rPr kumimoji="0" lang="en-US" altLang="en-US" sz="2000" b="0" i="0" u="none" strike="noStrike" cap="none" normalizeH="0" baseline="0" dirty="0" err="1">
                <a:ln>
                  <a:noFill/>
                </a:ln>
                <a:effectLst/>
                <a:latin typeface="JetBrains Mono"/>
              </a:rPr>
              <a:t>showBackground</a:t>
            </a:r>
            <a:r>
              <a:rPr kumimoji="0" lang="en-US" altLang="en-US" sz="2000" b="0" i="0" u="none" strike="noStrike" cap="none" normalizeH="0" baseline="0" dirty="0">
                <a:ln>
                  <a:noFill/>
                </a:ln>
                <a:effectLst/>
                <a:latin typeface="JetBrains Mono"/>
              </a:rPr>
              <a:t> = true)</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Composable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fun </a:t>
            </a:r>
            <a:r>
              <a:rPr kumimoji="0" lang="en-US" altLang="en-US" sz="2000" b="0" i="0" u="none" strike="noStrike" cap="none" normalizeH="0" baseline="0" dirty="0" err="1">
                <a:ln>
                  <a:noFill/>
                </a:ln>
                <a:effectLst/>
                <a:latin typeface="JetBrains Mono"/>
              </a:rPr>
              <a:t>DefaultPreview</a:t>
            </a: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NewsHeadlinesTheme</a:t>
            </a: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   Greeting("Android")</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Composable</a:t>
            </a:r>
            <a:r>
              <a:rPr kumimoji="0" lang="en-US" altLang="en-US" sz="2000" b="0" i="0" u="none" strike="noStrike" cap="none" normalizeH="0" baseline="0" dirty="0">
                <a:ln>
                  <a:noFill/>
                </a:ln>
                <a:effectLst/>
                <a:latin typeface="JetBrains Mono"/>
              </a:rP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fun </a:t>
            </a:r>
            <a:r>
              <a:rPr kumimoji="0" lang="en-US" altLang="en-US" sz="2000" b="0" i="0" u="none" strike="noStrike" cap="none" normalizeH="0" baseline="0" dirty="0" err="1">
                <a:ln>
                  <a:noFill/>
                </a:ln>
                <a:effectLst/>
                <a:latin typeface="JetBrains Mono"/>
              </a:rPr>
              <a:t>HtmlText</a:t>
            </a:r>
            <a:r>
              <a:rPr kumimoji="0" lang="en-US" altLang="en-US" sz="2000" b="0" i="0" u="none" strike="noStrike" cap="none" normalizeH="0" baseline="0" dirty="0">
                <a:ln>
                  <a:noFill/>
                </a:ln>
                <a:effectLst/>
                <a:latin typeface="JetBrains Mono"/>
              </a:rPr>
              <a:t>(html: String, modifier: Modifier = Modifier)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AndroidView</a:t>
            </a:r>
            <a:r>
              <a:rPr kumimoji="0" lang="en-US" altLang="en-US" sz="2000" b="0" i="0" u="none" strike="noStrike" cap="none" normalizeH="0" baseline="0" dirty="0">
                <a:ln>
                  <a:noFill/>
                </a:ln>
                <a:effectLst/>
                <a:latin typeface="JetBrains Mono"/>
              </a:rPr>
              <a:t>(</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modifier = modifier,</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factory = { context -&gt; </a:t>
            </a:r>
            <a:r>
              <a:rPr kumimoji="0" lang="en-US" altLang="en-US" sz="2000" b="0" i="0" u="none" strike="noStrike" cap="none" normalizeH="0" baseline="0" dirty="0" err="1">
                <a:ln>
                  <a:noFill/>
                </a:ln>
                <a:effectLst/>
                <a:latin typeface="JetBrains Mono"/>
              </a:rPr>
              <a:t>TextView</a:t>
            </a:r>
            <a:r>
              <a:rPr kumimoji="0" lang="en-US" altLang="en-US" sz="2000" b="0" i="0" u="none" strike="noStrike" cap="none" normalizeH="0" baseline="0" dirty="0">
                <a:ln>
                  <a:noFill/>
                </a:ln>
                <a:effectLst/>
                <a:latin typeface="JetBrains Mono"/>
              </a:rPr>
              <a:t>(context)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update = { </a:t>
            </a:r>
            <a:r>
              <a:rPr kumimoji="0" lang="en-US" altLang="en-US" sz="2000" b="0" i="0" u="none" strike="noStrike" cap="none" normalizeH="0" baseline="0" dirty="0" err="1">
                <a:ln>
                  <a:noFill/>
                </a:ln>
                <a:effectLst/>
                <a:latin typeface="JetBrains Mono"/>
              </a:rPr>
              <a:t>it.text</a:t>
            </a:r>
            <a:r>
              <a:rPr kumimoji="0" lang="en-US" altLang="en-US" sz="2000" b="0" i="0" u="none" strike="noStrike" cap="none" normalizeH="0" baseline="0" dirty="0">
                <a:ln>
                  <a:noFill/>
                </a:ln>
                <a:effectLst/>
                <a:latin typeface="JetBrains Mono"/>
              </a:rPr>
              <a:t> = </a:t>
            </a:r>
            <a:r>
              <a:rPr kumimoji="0" lang="en-US" altLang="en-US" sz="2000" b="0" i="0" u="none" strike="noStrike" cap="none" normalizeH="0" baseline="0" dirty="0" err="1">
                <a:ln>
                  <a:noFill/>
                </a:ln>
                <a:effectLst/>
                <a:latin typeface="JetBrains Mono"/>
              </a:rPr>
              <a:t>HtmlCompat.fromHtml</a:t>
            </a:r>
            <a:r>
              <a:rPr kumimoji="0" lang="en-US" altLang="en-US" sz="2000" b="0" i="0" u="none" strike="noStrike" cap="none" normalizeH="0" baseline="0" dirty="0">
                <a:ln>
                  <a:noFill/>
                </a:ln>
                <a:effectLst/>
                <a:latin typeface="JetBrains Mono"/>
              </a:rPr>
              <a:t>(html, </a:t>
            </a:r>
            <a:r>
              <a:rPr kumimoji="0" lang="en-US" altLang="en-US" sz="2000" b="0" i="0" u="none" strike="noStrike" cap="none" normalizeH="0" baseline="0" dirty="0" err="1">
                <a:ln>
                  <a:noFill/>
                </a:ln>
                <a:effectLst/>
                <a:latin typeface="JetBrains Mono"/>
              </a:rPr>
              <a:t>HtmlCompat.FROM_HTML_MODE_COMPACT</a:t>
            </a: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    )</a:t>
            </a:r>
            <a:br>
              <a:rPr kumimoji="0" lang="en-US" altLang="en-US" sz="2000" b="0" i="0" u="none" strike="noStrike" cap="none" normalizeH="0" baseline="0" dirty="0">
                <a:ln>
                  <a:noFill/>
                </a:ln>
                <a:effectLst/>
                <a:latin typeface="JetBrains Mono"/>
              </a:rPr>
            </a:b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82602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BCF64C-B6BA-4927-6337-F9AB5CEB2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84903"/>
            <a:ext cx="2777000" cy="5629652"/>
          </a:xfrm>
          <a:prstGeom prst="rect">
            <a:avLst/>
          </a:prstGeom>
        </p:spPr>
      </p:pic>
      <p:pic>
        <p:nvPicPr>
          <p:cNvPr id="9" name="Picture 8">
            <a:extLst>
              <a:ext uri="{FF2B5EF4-FFF2-40B4-BE49-F238E27FC236}">
                <a16:creationId xmlns:a16="http://schemas.microsoft.com/office/drawing/2014/main" id="{AB2E4281-23B7-5FE7-1793-682D1F65D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246" y="884903"/>
            <a:ext cx="2777000" cy="5629651"/>
          </a:xfrm>
          <a:prstGeom prst="rect">
            <a:avLst/>
          </a:prstGeom>
        </p:spPr>
      </p:pic>
      <p:sp>
        <p:nvSpPr>
          <p:cNvPr id="2" name="TextBox 1">
            <a:extLst>
              <a:ext uri="{FF2B5EF4-FFF2-40B4-BE49-F238E27FC236}">
                <a16:creationId xmlns:a16="http://schemas.microsoft.com/office/drawing/2014/main" id="{B77A6787-B0D0-2F54-53E2-8B3E36315CAE}"/>
              </a:ext>
            </a:extLst>
          </p:cNvPr>
          <p:cNvSpPr txBox="1"/>
          <p:nvPr/>
        </p:nvSpPr>
        <p:spPr>
          <a:xfrm>
            <a:off x="383459" y="158780"/>
            <a:ext cx="2408903" cy="461665"/>
          </a:xfrm>
          <a:prstGeom prst="rect">
            <a:avLst/>
          </a:prstGeom>
          <a:noFill/>
        </p:spPr>
        <p:txBody>
          <a:bodyPr wrap="square" rtlCol="0">
            <a:spAutoFit/>
          </a:bodyPr>
          <a:lstStyle/>
          <a:p>
            <a:r>
              <a:rPr lang="en-US" sz="2400" u="sng" dirty="0">
                <a:solidFill>
                  <a:schemeClr val="accent2"/>
                </a:solidFill>
                <a:latin typeface="Algerian" panose="04020705040A02060702" pitchFamily="82" charset="0"/>
              </a:rPr>
              <a:t>OUTPUT</a:t>
            </a:r>
            <a:endParaRPr lang="en-IN" sz="2400" u="sng"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2375577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846" y="347472"/>
            <a:ext cx="3086100" cy="62087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934" y="347472"/>
            <a:ext cx="3086100" cy="6208776"/>
          </a:xfrm>
          <a:prstGeom prst="rect">
            <a:avLst/>
          </a:prstGeom>
        </p:spPr>
      </p:pic>
    </p:spTree>
    <p:extLst>
      <p:ext uri="{BB962C8B-B14F-4D97-AF65-F5344CB8AC3E}">
        <p14:creationId xmlns:p14="http://schemas.microsoft.com/office/powerpoint/2010/main" val="159257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FA4F-7214-1707-F603-2F0AFF6CD1B1}"/>
              </a:ext>
            </a:extLst>
          </p:cNvPr>
          <p:cNvSpPr>
            <a:spLocks noGrp="1"/>
          </p:cNvSpPr>
          <p:nvPr>
            <p:ph type="title"/>
          </p:nvPr>
        </p:nvSpPr>
        <p:spPr/>
        <p:txBody>
          <a:bodyPr>
            <a:normAutofit fontScale="90000"/>
          </a:bodyPr>
          <a:lstStyle/>
          <a:p>
            <a:r>
              <a:rPr lang="en-US" u="sng" dirty="0" smtClean="0">
                <a:latin typeface="Algerian" panose="04020705040A02060702" pitchFamily="82" charset="0"/>
              </a:rPr>
              <a:t>Program</a:t>
            </a:r>
            <a:r>
              <a:rPr lang="en-US" dirty="0" smtClean="0"/>
              <a:t>:</a:t>
            </a:r>
            <a:r>
              <a:rPr lang="en-US" dirty="0"/>
              <a:t/>
            </a:r>
            <a:br>
              <a:rPr lang="en-US" dirty="0"/>
            </a:br>
            <a:endParaRPr lang="en-IN" dirty="0"/>
          </a:p>
        </p:txBody>
      </p:sp>
      <p:sp>
        <p:nvSpPr>
          <p:cNvPr id="13" name="Rectangle 7">
            <a:extLst>
              <a:ext uri="{FF2B5EF4-FFF2-40B4-BE49-F238E27FC236}">
                <a16:creationId xmlns:a16="http://schemas.microsoft.com/office/drawing/2014/main" id="{455A0F95-2D5A-3DBF-501E-C8140FC595C9}"/>
              </a:ext>
            </a:extLst>
          </p:cNvPr>
          <p:cNvSpPr>
            <a:spLocks noChangeArrowheads="1"/>
          </p:cNvSpPr>
          <p:nvPr/>
        </p:nvSpPr>
        <p:spPr bwMode="auto">
          <a:xfrm>
            <a:off x="768145" y="1412358"/>
            <a:ext cx="6931103" cy="507831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JetBrains Mono"/>
              </a:rPr>
              <a:t>package </a:t>
            </a:r>
            <a:r>
              <a:rPr kumimoji="0" lang="en-US" altLang="en-US" b="0" i="0" u="none" strike="noStrike" cap="none" normalizeH="0" baseline="0" dirty="0" err="1">
                <a:ln>
                  <a:noFill/>
                </a:ln>
                <a:effectLst/>
                <a:latin typeface="JetBrains Mono"/>
              </a:rPr>
              <a:t>com.example.newsheadlines</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android.content.Context</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android.content.Intent</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android.os.Bundle</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androidx.activity.ComponentActivity</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androidx.activity.compose.setContent</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androidx.compose.foundation.Image</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androidx.compose.foundation.background</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androidx.compose.foundation.layout.*</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androidx.compose.foundation.shape.RoundedCornerShape</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androidx.compose.material.*</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androidx.compose.material.icons.Icons</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androidx.compose.material.icons.filled.Email</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androidx.compose.material.icons.filled.Lock</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androidx.compose.material.icons.filled.Person</a:t>
            </a:r>
            <a:r>
              <a:rPr kumimoji="0" lang="en-US" altLang="en-US" b="0" i="0" u="none" strike="noStrike" cap="none" normalizeH="0" baseline="0" dirty="0">
                <a:ln>
                  <a:noFill/>
                </a:ln>
                <a:effectLst/>
                <a:latin typeface="JetBrains Mono"/>
              </a:rPr>
              <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androidx.compose.runtime.*</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import </a:t>
            </a:r>
            <a:r>
              <a:rPr kumimoji="0" lang="en-US" altLang="en-US" b="0" i="0" u="none" strike="noStrike" cap="none" normalizeH="0" baseline="0" dirty="0" err="1">
                <a:ln>
                  <a:noFill/>
                </a:ln>
                <a:effectLst/>
                <a:latin typeface="JetBrains Mono"/>
              </a:rPr>
              <a:t>androidx.compose.ui.Alignment</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222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75BF310-13A8-42ED-831E-FE848223C0A4}"/>
              </a:ext>
            </a:extLst>
          </p:cNvPr>
          <p:cNvSpPr>
            <a:spLocks noChangeArrowheads="1"/>
          </p:cNvSpPr>
          <p:nvPr/>
        </p:nvSpPr>
        <p:spPr bwMode="auto">
          <a:xfrm>
            <a:off x="420914" y="1039843"/>
            <a:ext cx="8665029" cy="452431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androidx.compose.ui.Modifier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androidx.compose.ui.graphics.Color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androidx.compose.ui.res.painterResource</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androidx.compose.ui.text.font.FontWeight</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androidx.compose.ui.text.input.PasswordVisualTransformation</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androidx.compose.ui.tooling.preview.Preview</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androidx.compose.ui.unit.dp</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androidx.compose.ui.unit.sp</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androidx.core.content.ContextCompat</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import </a:t>
            </a:r>
            <a:r>
              <a:rPr kumimoji="0" lang="en-US" altLang="en-US" sz="2400" b="0" i="0" u="none" strike="noStrike" cap="none" normalizeH="0" baseline="0" dirty="0" err="1">
                <a:ln>
                  <a:noFill/>
                </a:ln>
                <a:effectLst/>
                <a:latin typeface="JetBrains Mono"/>
              </a:rPr>
              <a:t>com.example.newsheadlines.ui.theme.NewsHeadlinesTheme</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1693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9D407-46CB-E118-5E22-16C75D9764BB}"/>
              </a:ext>
            </a:extLst>
          </p:cNvPr>
          <p:cNvSpPr>
            <a:spLocks noChangeArrowheads="1"/>
          </p:cNvSpPr>
          <p:nvPr/>
        </p:nvSpPr>
        <p:spPr bwMode="auto">
          <a:xfrm>
            <a:off x="838345" y="969448"/>
            <a:ext cx="8589119" cy="452431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class </a:t>
            </a:r>
            <a:r>
              <a:rPr kumimoji="0" lang="en-US" altLang="en-US" sz="2400" b="0" i="0" u="none" strike="noStrike" cap="none" normalizeH="0" baseline="0" dirty="0" err="1">
                <a:ln>
                  <a:noFill/>
                </a:ln>
                <a:effectLst/>
                <a:latin typeface="JetBrains Mono"/>
              </a:rPr>
              <a:t>RegistrationActivity</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ComponentActivity</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private </a:t>
            </a:r>
            <a:r>
              <a:rPr kumimoji="0" lang="en-US" altLang="en-US" sz="2400" b="0" i="0" u="none" strike="noStrike" cap="none" normalizeH="0" baseline="0" dirty="0" err="1">
                <a:ln>
                  <a:noFill/>
                </a:ln>
                <a:effectLst/>
                <a:latin typeface="JetBrains Mono"/>
              </a:rPr>
              <a:t>lateinit</a:t>
            </a:r>
            <a:r>
              <a:rPr kumimoji="0" lang="en-US" altLang="en-US" sz="2400" b="0" i="0" u="none" strike="noStrike" cap="none" normalizeH="0" baseline="0" dirty="0">
                <a:ln>
                  <a:noFill/>
                </a:ln>
                <a:effectLst/>
                <a:latin typeface="JetBrains Mono"/>
              </a:rPr>
              <a:t> var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UserDatabaseHelper</a:t>
            </a: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override fun </a:t>
            </a:r>
            <a:r>
              <a:rPr kumimoji="0" lang="en-US" altLang="en-US" sz="2400" b="0" i="0" u="none" strike="noStrike" cap="none" normalizeH="0" baseline="0" dirty="0" err="1">
                <a:ln>
                  <a:noFill/>
                </a:ln>
                <a:effectLst/>
                <a:latin typeface="JetBrains Mono"/>
              </a:rPr>
              <a:t>onCreate</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savedInstanceState</a:t>
            </a:r>
            <a:r>
              <a:rPr kumimoji="0" lang="en-US" altLang="en-US" sz="2400" b="0" i="0" u="none" strike="noStrike" cap="none" normalizeH="0" baseline="0" dirty="0">
                <a:ln>
                  <a:noFill/>
                </a:ln>
                <a:effectLst/>
                <a:latin typeface="JetBrains Mono"/>
              </a:rPr>
              <a:t>: Bundle?)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super.onCreate</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savedInstanceState</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UserDatabaseHelper</a:t>
            </a:r>
            <a:r>
              <a:rPr kumimoji="0" lang="en-US" altLang="en-US" sz="2400" b="0" i="0" u="none" strike="noStrike" cap="none" normalizeH="0" baseline="0" dirty="0">
                <a:ln>
                  <a:noFill/>
                </a:ln>
                <a:effectLst/>
                <a:latin typeface="JetBrains Mono"/>
              </a:rPr>
              <a:t>(this)</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setContent</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RegistrationScreen</a:t>
            </a:r>
            <a:r>
              <a:rPr kumimoji="0" lang="en-US" altLang="en-US" sz="2400" b="0" i="0" u="none" strike="noStrike" cap="none" normalizeH="0" baseline="0" dirty="0">
                <a:ln>
                  <a:noFill/>
                </a:ln>
                <a:effectLst/>
                <a:latin typeface="JetBrains Mono"/>
              </a:rPr>
              <a:t>(</a:t>
            </a:r>
            <a:r>
              <a:rPr kumimoji="0" lang="en-US" altLang="en-US" sz="2400" b="0" i="0" u="none" strike="noStrike" cap="none" normalizeH="0" baseline="0" dirty="0" err="1">
                <a:ln>
                  <a:noFill/>
                </a:ln>
                <a:effectLst/>
                <a:latin typeface="JetBrains Mono"/>
              </a:rPr>
              <a:t>this,databaseHelper</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17010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8687EB-FF3F-5EC1-53B3-470D60B9D018}"/>
              </a:ext>
            </a:extLst>
          </p:cNvPr>
          <p:cNvSpPr>
            <a:spLocks noChangeArrowheads="1"/>
          </p:cNvSpPr>
          <p:nvPr/>
        </p:nvSpPr>
        <p:spPr bwMode="auto">
          <a:xfrm>
            <a:off x="580572" y="688876"/>
            <a:ext cx="8258628" cy="563231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JetBrains Mono"/>
              </a:rPr>
              <a:t>@Composable</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fun </a:t>
            </a:r>
            <a:r>
              <a:rPr kumimoji="0" lang="en-US" altLang="en-US" sz="2400" b="0" i="0" u="none" strike="noStrike" cap="none" normalizeH="0" baseline="0" dirty="0" err="1">
                <a:ln>
                  <a:noFill/>
                </a:ln>
                <a:effectLst/>
                <a:latin typeface="JetBrains Mono"/>
              </a:rPr>
              <a:t>RegistrationScreen</a:t>
            </a:r>
            <a:r>
              <a:rPr kumimoji="0" lang="en-US" altLang="en-US" sz="2400" b="0" i="0" u="none" strike="noStrike" cap="none" normalizeH="0" baseline="0" dirty="0">
                <a:ln>
                  <a:noFill/>
                </a:ln>
                <a:effectLst/>
                <a:latin typeface="JetBrains Mono"/>
              </a:rPr>
              <a:t>(context: Context, </a:t>
            </a:r>
            <a:r>
              <a:rPr kumimoji="0" lang="en-US" altLang="en-US" sz="2400" b="0" i="0" u="none" strike="noStrike" cap="none" normalizeH="0" baseline="0" dirty="0" err="1">
                <a:ln>
                  <a:noFill/>
                </a:ln>
                <a:effectLst/>
                <a:latin typeface="JetBrains Mono"/>
              </a:rPr>
              <a:t>databaseHelper</a:t>
            </a: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UserDatabaseHelper</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username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password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email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var error by remember { </a:t>
            </a:r>
            <a:r>
              <a:rPr kumimoji="0" lang="en-US" altLang="en-US" sz="2400" b="0" i="0" u="none" strike="noStrike" cap="none" normalizeH="0" baseline="0" dirty="0" err="1">
                <a:ln>
                  <a:noFill/>
                </a:ln>
                <a:effectLst/>
                <a:latin typeface="JetBrains Mono"/>
              </a:rPr>
              <a:t>mutableStateOf</a:t>
            </a:r>
            <a:r>
              <a:rPr kumimoji="0" lang="en-US" altLang="en-US" sz="2400" b="0" i="0" u="none" strike="noStrike" cap="none" normalizeH="0" baseline="0" dirty="0">
                <a:ln>
                  <a:noFill/>
                </a:ln>
                <a:effectLst/>
                <a:latin typeface="JetBrains Mono"/>
              </a:rPr>
              <a:t>("")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Column(</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Modifier</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.background(</a:t>
            </a:r>
            <a:r>
              <a:rPr kumimoji="0" lang="en-US" altLang="en-US" sz="2400" b="0" i="0" u="none" strike="noStrike" cap="none" normalizeH="0" baseline="0" dirty="0" err="1">
                <a:ln>
                  <a:noFill/>
                </a:ln>
                <a:effectLst/>
                <a:latin typeface="JetBrains Mono"/>
              </a:rPr>
              <a:t>Color.White</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fillMaxHeight</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fillMaxWidth</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horizontalAlignment</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Alignment.CenterHorizontally</a:t>
            </a:r>
            <a:r>
              <a:rPr kumimoji="0" lang="en-US" altLang="en-US" sz="2400" b="0" i="0" u="none" strike="noStrike" cap="none" normalizeH="0" baseline="0" dirty="0">
                <a:ln>
                  <a:noFill/>
                </a:ln>
                <a:effectLst/>
                <a:latin typeface="JetBrains Mono"/>
              </a:rPr>
              <a:t>,</a:t>
            </a:r>
            <a:br>
              <a:rPr kumimoji="0" lang="en-US" altLang="en-US" sz="24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JetBrains Mono"/>
              </a:rPr>
              <a:t>        </a:t>
            </a:r>
            <a:r>
              <a:rPr kumimoji="0" lang="en-US" altLang="en-US" sz="2400" b="0" i="0" u="none" strike="noStrike" cap="none" normalizeH="0" baseline="0" dirty="0" err="1">
                <a:ln>
                  <a:noFill/>
                </a:ln>
                <a:effectLst/>
                <a:latin typeface="JetBrains Mono"/>
              </a:rPr>
              <a:t>verticalArrangement</a:t>
            </a:r>
            <a:r>
              <a:rPr kumimoji="0" lang="en-US" altLang="en-US" sz="2400" b="0" i="0" u="none" strike="noStrike" cap="none" normalizeH="0" baseline="0" dirty="0">
                <a:ln>
                  <a:noFill/>
                </a:ln>
                <a:effectLst/>
                <a:latin typeface="JetBrains Mono"/>
              </a:rPr>
              <a:t> = </a:t>
            </a:r>
            <a:r>
              <a:rPr kumimoji="0" lang="en-US" altLang="en-US" sz="2400" b="0" i="0" u="none" strike="noStrike" cap="none" normalizeH="0" baseline="0" dirty="0" err="1">
                <a:ln>
                  <a:noFill/>
                </a:ln>
                <a:effectLst/>
                <a:latin typeface="JetBrains Mono"/>
              </a:rPr>
              <a:t>Arrangement.Center</a:t>
            </a:r>
            <a:r>
              <a:rPr kumimoji="0" lang="en-US" altLang="en-US" sz="2400" b="0" i="0" u="none" strike="noStrike" cap="none" normalizeH="0" baseline="0" dirty="0">
                <a:ln>
                  <a:noFill/>
                </a:ln>
                <a:effectLst/>
                <a:latin typeface="JetBrains Mono"/>
              </a:rPr>
              <a:t>)</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52836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997B57-F94C-FE98-8BC1-EA62FC621351}"/>
              </a:ext>
            </a:extLst>
          </p:cNvPr>
          <p:cNvSpPr>
            <a:spLocks noChangeArrowheads="1"/>
          </p:cNvSpPr>
          <p:nvPr/>
        </p:nvSpPr>
        <p:spPr bwMode="auto">
          <a:xfrm>
            <a:off x="653142" y="918999"/>
            <a:ext cx="7779657" cy="470898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JetBrains Mono"/>
              </a:rPr>
              <a:t>{</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Row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Text(</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text = "Sign Up",</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color = Color(0xFF6495ED),</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fontWeight = FontWeight.Bold,</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fontSize = 24.sp, style = MaterialTheme.typography.h1</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Divider(</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color = Color.LightGray, thickness = 2.dp, modifier = Modifier</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.width(250.dp)</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.padding(top = 20.dp, start = 10.dp, end = 70.dp)</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952139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211B51-DBA8-B1BE-BE1D-F4952AA0D454}"/>
              </a:ext>
            </a:extLst>
          </p:cNvPr>
          <p:cNvSpPr>
            <a:spLocks noChangeArrowheads="1"/>
          </p:cNvSpPr>
          <p:nvPr/>
        </p:nvSpPr>
        <p:spPr bwMode="auto">
          <a:xfrm>
            <a:off x="682171" y="677186"/>
            <a:ext cx="8592458" cy="501675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JetBrains Mono"/>
              </a:rPr>
              <a:t>Image(</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painter = painterResource(id = R.drawable.sign_up),</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contentDescription =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modifier = Modifier.height(270.dp)</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TextField(</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value = username,</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onValueChange = { username = it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leadingIcon =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Icon(</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imageVector = Icons.Default.Person,</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contentDescription = "personIcon",</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tint = Color(0xFF6495ED)</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t>
            </a:r>
            <a:br>
              <a:rPr kumimoji="0" lang="en-US" altLang="en-US" sz="2000" b="0" i="0" u="none" strike="noStrike" cap="none" normalizeH="0" baseline="0">
                <a:ln>
                  <a:noFill/>
                </a:ln>
                <a:effectLst/>
                <a:latin typeface="JetBrains Mono"/>
              </a:rPr>
            </a:br>
            <a:r>
              <a:rPr kumimoji="0" lang="en-US" altLang="en-US" sz="2000" b="0" i="0" u="none" strike="noStrike" cap="none" normalizeH="0" baseline="0">
                <a:ln>
                  <a:noFill/>
                </a:ln>
                <a:effectLst/>
                <a:latin typeface="JetBrains Mono"/>
              </a:rPr>
              <a:t>    },</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837678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CB0B2D-FF32-0921-6029-AB84EE5726E5}"/>
              </a:ext>
            </a:extLst>
          </p:cNvPr>
          <p:cNvSpPr>
            <a:spLocks noChangeArrowheads="1"/>
          </p:cNvSpPr>
          <p:nvPr/>
        </p:nvSpPr>
        <p:spPr bwMode="auto">
          <a:xfrm>
            <a:off x="667657" y="420915"/>
            <a:ext cx="8200572" cy="600890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JetBrains Mono"/>
              </a:rPr>
              <a:t>  placeholder =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Text(</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text = "username",</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color = Color.Black</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colors = TextFieldDefaults.textFieldColors(</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backgroundColor = Color.Transparent</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Spacer(modifier = Modifier.height(8.dp))</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TextField(</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value = password,</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onValueChange = { password = it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leadingIcon =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Icon(</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imageVector = Icons.Default.Lock,</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contentDescription = "lockIcon",</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tint = Color(0xFF6495ED)</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t>
            </a:r>
            <a:br>
              <a:rPr kumimoji="0" lang="en-US" altLang="en-US" sz="1600" b="0" i="0" u="none" strike="noStrike" cap="none" normalizeH="0" baseline="0">
                <a:ln>
                  <a:noFill/>
                </a:ln>
                <a:effectLst/>
                <a:latin typeface="JetBrains Mono"/>
              </a:rPr>
            </a:br>
            <a:r>
              <a:rPr kumimoji="0" lang="en-US" altLang="en-US" sz="1600" b="0" i="0" u="none" strike="noStrike" cap="none" normalizeH="0" baseline="0">
                <a:ln>
                  <a:noFill/>
                </a:ln>
                <a:effectLst/>
                <a:latin typeface="JetBrains Mono"/>
              </a:rPr>
              <a:t>    },</a:t>
            </a:r>
            <a:endParaRPr kumimoji="0" lang="en-US" altLang="en-US" sz="16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060913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199</TotalTime>
  <Words>2314</Words>
  <Application>Microsoft Office PowerPoint</Application>
  <PresentationFormat>Widescreen</PresentationFormat>
  <Paragraphs>34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Algerian</vt:lpstr>
      <vt:lpstr>Arial</vt:lpstr>
      <vt:lpstr>Calibri</vt:lpstr>
      <vt:lpstr>Century Gothic</vt:lpstr>
      <vt:lpstr>Garamond</vt:lpstr>
      <vt:lpstr>JetBrains Mono</vt:lpstr>
      <vt:lpstr>Savon</vt:lpstr>
      <vt:lpstr>AN ANDROID APPLICATION FOR KEEPING UP WITH THE LATEST HEADLINES</vt:lpstr>
      <vt:lpstr>    To design and develop a feature-rich Android application that provides users with real-time access to the latest news headlines from diverse, credible sources. The app will offer personalized content recommendations based on user preferences, categorized news sections for easy navigation, and notifications for breaking news. It aims to enhance user experience with an intuitive interface, offline access for saved articles, and multimedia-rich content, ensuring users stay informed anytime, anywhere. By integrating seamless search functionality and customization options, the application will serve as a reliable, user-centric platform for keeping up with global and local news trends.</vt:lpstr>
      <vt:lpstr>Program: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ANDROID APPLICATION FOR KEEPING UP WITH THE LATEST HEADLINES</dc:title>
  <dc:creator>manojsundar p</dc:creator>
  <cp:lastModifiedBy>user</cp:lastModifiedBy>
  <cp:revision>5</cp:revision>
  <dcterms:created xsi:type="dcterms:W3CDTF">2024-11-17T15:34:35Z</dcterms:created>
  <dcterms:modified xsi:type="dcterms:W3CDTF">2024-11-19T05:36:59Z</dcterms:modified>
</cp:coreProperties>
</file>