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eg" ContentType="image/jpeg"/>
  <Default Extension="png" ContentType="image/png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gs/tag5.xml" ContentType="application/vnd.openxmlformats-officedocument.presentationml.tags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thumbnail" Target="/docProps/thumbnail.jpeg" Id="rId4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2" /><Relationship Type="http://schemas.openxmlformats.org/officeDocument/2006/relationships/custom-properties" Target="/docProps/custom.xml" Id="rId5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80" r:id="rId3"/>
    <p:sldId id="366" r:id="rId4"/>
    <p:sldId id="380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4" r:id="rId17"/>
    <p:sldId id="398" r:id="rId18"/>
    <p:sldId id="395" r:id="rId19"/>
    <p:sldId id="397" r:id="rId20"/>
    <p:sldId id="399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524"/>
    <a:srgbClr val="008000"/>
    <a:srgbClr val="385D8A"/>
    <a:srgbClr val="34495E"/>
    <a:srgbClr val="FDFDFD"/>
    <a:srgbClr val="EAEAEA"/>
    <a:srgbClr val="F8F8F8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364" autoAdjust="0"/>
  </p:normalViewPr>
  <p:slideViewPr>
    <p:cSldViewPr showGuides="1">
      <p:cViewPr varScale="1">
        <p:scale>
          <a:sx n="92" d="100"/>
          <a:sy n="92" d="100"/>
        </p:scale>
        <p:origin x="130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48" y="60"/>
      </p:cViewPr>
      <p:guideLst/>
    </p:cSldViewPr>
  </p:notesViewPr>
  <p:gridSpacing cx="36004" cy="36004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6.xml" Id="rId9" /><Relationship Type="http://schemas.openxmlformats.org/officeDocument/2006/relationships/slide" Target="/ppt/slides/slide5.xml" Id="rId8" /><Relationship Type="http://schemas.openxmlformats.org/officeDocument/2006/relationships/slide" Target="/ppt/slides/slide4.xml" Id="rId7" /><Relationship Type="http://schemas.openxmlformats.org/officeDocument/2006/relationships/slide" Target="/ppt/slides/slide3.xml" Id="rId6" /><Relationship Type="http://schemas.openxmlformats.org/officeDocument/2006/relationships/notesMaster" Target="/ppt/notesMasters/notesMaster1.xml" Id="rId5" /><Relationship Type="http://schemas.openxmlformats.org/officeDocument/2006/relationships/slide" Target="/ppt/slides/slide2.xml" Id="rId4" /><Relationship Type="http://schemas.openxmlformats.org/officeDocument/2006/relationships/slide" Target="/ppt/slides/slide1.xml" Id="rId3" /><Relationship Type="http://schemas.openxmlformats.org/officeDocument/2006/relationships/tableStyles" Target="/ppt/tableStyles.xml" Id="rId26" /><Relationship Type="http://schemas.openxmlformats.org/officeDocument/2006/relationships/viewProps" Target="/ppt/viewProps.xml" Id="rId25" /><Relationship Type="http://schemas.openxmlformats.org/officeDocument/2006/relationships/presProps" Target="/ppt/presProps.xml" Id="rId24" /><Relationship Type="http://schemas.openxmlformats.org/officeDocument/2006/relationships/handoutMaster" Target="/ppt/handoutMasters/handoutMaster1.xml" Id="rId23" /><Relationship Type="http://schemas.openxmlformats.org/officeDocument/2006/relationships/slide" Target="/ppt/slides/slide19.xml" Id="rId22" /><Relationship Type="http://schemas.openxmlformats.org/officeDocument/2006/relationships/slide" Target="/ppt/slides/slide18.xml" Id="rId21" /><Relationship Type="http://schemas.openxmlformats.org/officeDocument/2006/relationships/slide" Target="/ppt/slides/slide17.xml" Id="rId20" /><Relationship Type="http://schemas.openxmlformats.org/officeDocument/2006/relationships/theme" Target="/ppt/theme/theme1.xml" Id="rId2" /><Relationship Type="http://schemas.openxmlformats.org/officeDocument/2006/relationships/slide" Target="/ppt/slides/slide16.xml" Id="rId19" /><Relationship Type="http://schemas.openxmlformats.org/officeDocument/2006/relationships/slide" Target="/ppt/slides/slide15.xml" Id="rId18" /><Relationship Type="http://schemas.openxmlformats.org/officeDocument/2006/relationships/slide" Target="/ppt/slides/slide14.xml" Id="rId17" /><Relationship Type="http://schemas.openxmlformats.org/officeDocument/2006/relationships/slide" Target="/ppt/slides/slide13.xml" Id="rId16" /><Relationship Type="http://schemas.openxmlformats.org/officeDocument/2006/relationships/slide" Target="/ppt/slides/slide12.xml" Id="rId15" /><Relationship Type="http://schemas.openxmlformats.org/officeDocument/2006/relationships/slide" Target="/ppt/slides/slide11.xml" Id="rId14" /><Relationship Type="http://schemas.openxmlformats.org/officeDocument/2006/relationships/slide" Target="/ppt/slides/slide10.xml" Id="rId13" /><Relationship Type="http://schemas.openxmlformats.org/officeDocument/2006/relationships/slide" Target="/ppt/slides/slide9.xml" Id="rId12" /><Relationship Type="http://schemas.openxmlformats.org/officeDocument/2006/relationships/slide" Target="/ppt/slides/slide8.xml" Id="rId11" /><Relationship Type="http://schemas.openxmlformats.org/officeDocument/2006/relationships/slide" Target="/ppt/slides/slide7.xml" Id="rId10" /><Relationship Type="http://schemas.openxmlformats.org/officeDocument/2006/relationships/slideMaster" Target="/ppt/slideMasters/slideMaster1.xml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5FD1-1E71-41C1-A531-EDAAD398F8D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8C08-2D65-44A0-8D9B-1CEE7EB87A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2.xml" Id="rId1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1.xml" Id="rId1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2.xml" Id="rId1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3.xml" Id="rId1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4.xml" Id="rId1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5.xml" Id="rId1" /></Relationships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6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7.xml" Id="rId1" /></Relationships>
</file>

<file path=ppt/notesSlides/_rels/notesSlide1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8.xml" Id="rId1" /></Relationships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9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3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4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5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6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7.xml" Id="rId1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8.xml" Id="rId1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9.xml" Id="rId1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2" /><Relationship Type="http://schemas.openxmlformats.org/officeDocument/2006/relationships/slide" Target="/ppt/slides/slide10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Department of Computer</a:t>
            </a:r>
            <a:r>
              <a:rPr lang="en-US" sz="16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Science and Engineering</a:t>
            </a:r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ktangel 11"/>
          <p:cNvSpPr/>
          <p:nvPr userDrawn="1"/>
        </p:nvSpPr>
        <p:spPr>
          <a:xfrm>
            <a:off x="4572000" y="6477490"/>
            <a:ext cx="457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Rajalakshmi Engineering College 		</a:t>
            </a:r>
            <a:fld id="{6E8469F3-9EE8-43CF-BEDC-475B89412D1D}" type="slidenum">
              <a:rPr lang="da-DK" sz="16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2.xml" Id="rId2" /><Relationship Type="http://schemas.openxmlformats.org/officeDocument/2006/relationships/theme" Target="/ppt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5" r:id="rId7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3" /><Relationship Type="http://schemas.openxmlformats.org/officeDocument/2006/relationships/image" Target="/ppt/media/image2.jpeg" Id="rId2" /><Relationship Type="http://schemas.openxmlformats.org/officeDocument/2006/relationships/image" Target="/ppt/media/image1.jpeg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Id4" /><Relationship Type="http://schemas.openxmlformats.org/officeDocument/2006/relationships/slideLayout" Target="/ppt/slideLayouts/slideLayout2.xml" Id="rId3" /><Relationship Type="http://schemas.openxmlformats.org/officeDocument/2006/relationships/tags" Target="/ppt/tags/tag9.xml" Id="rId2" /><Relationship Type="http://schemas.openxmlformats.org/officeDocument/2006/relationships/image" Target="/ppt/media/image4.jpeg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Id6" /><Relationship Type="http://schemas.openxmlformats.org/officeDocument/2006/relationships/slideLayout" Target="/ppt/slideLayouts/slideLayout2.xml" Id="rId5" /><Relationship Type="http://schemas.openxmlformats.org/officeDocument/2006/relationships/tags" Target="/ppt/tags/tag10.xml" Id="rId4" /><Relationship Type="http://schemas.openxmlformats.org/officeDocument/2006/relationships/image" Target="/ppt/media/image7.jpeg" Id="rId3" /><Relationship Type="http://schemas.openxmlformats.org/officeDocument/2006/relationships/image" Target="/ppt/media/image6.png" Id="rId2" /><Relationship Type="http://schemas.openxmlformats.org/officeDocument/2006/relationships/image" Target="/ppt/media/image5.png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Id8" /><Relationship Type="http://schemas.openxmlformats.org/officeDocument/2006/relationships/slideLayout" Target="/ppt/slideLayouts/slideLayout2.xml" Id="rId7" /><Relationship Type="http://schemas.openxmlformats.org/officeDocument/2006/relationships/tags" Target="/ppt/tags/tag11.xml" Id="rId6" /><Relationship Type="http://schemas.openxmlformats.org/officeDocument/2006/relationships/image" Target="/ppt/media/image12.jpeg" Id="rId5" /><Relationship Type="http://schemas.openxmlformats.org/officeDocument/2006/relationships/image" Target="/ppt/media/image11.jpeg" Id="rId4" /><Relationship Type="http://schemas.openxmlformats.org/officeDocument/2006/relationships/image" Target="/ppt/media/image10.png" Id="rId3" /><Relationship Type="http://schemas.openxmlformats.org/officeDocument/2006/relationships/image" Target="/ppt/media/image9.png" Id="rId2" /><Relationship Type="http://schemas.openxmlformats.org/officeDocument/2006/relationships/image" Target="/ppt/media/image8.png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1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13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14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5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15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7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notesSlide" Target="/ppt/notesSlides/notesSlide17.xml" Id="rId2" /><Relationship Type="http://schemas.openxmlformats.org/officeDocument/2006/relationships/slideLayout" Target="/ppt/slideLayouts/slideLayout7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8.xml" Id="rId2" /><Relationship Type="http://schemas.openxmlformats.org/officeDocument/2006/relationships/slideLayout" Target="/ppt/slideLayouts/slideLayout7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1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3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4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5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Id4" /><Relationship Type="http://schemas.openxmlformats.org/officeDocument/2006/relationships/slideLayout" Target="/ppt/slideLayouts/slideLayout2.xml" Id="rId3" /><Relationship Type="http://schemas.openxmlformats.org/officeDocument/2006/relationships/tags" Target="/ppt/tags/tag6.xml" Id="rId2" /><Relationship Type="http://schemas.openxmlformats.org/officeDocument/2006/relationships/image" Target="/ppt/media/image3.jpeg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Id3" /><Relationship Type="http://schemas.openxmlformats.org/officeDocument/2006/relationships/slideLayout" Target="/ppt/slideLayouts/slideLayout2.xml" Id="rId2" /><Relationship Type="http://schemas.openxmlformats.org/officeDocument/2006/relationships/tags" Target="/ppt/tags/tag8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6" t="63278" r="776" b="-30898"/>
          <a:stretch>
            <a:fillRect/>
          </a:stretch>
        </p:blipFill>
        <p:spPr>
          <a:xfrm>
            <a:off x="-72010" y="-2532"/>
            <a:ext cx="9216010" cy="323181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5763561"/>
            <a:chOff x="-14748" y="986564"/>
            <a:chExt cx="9158748" cy="5763561"/>
          </a:xfrm>
        </p:grpSpPr>
        <p:sp>
          <p:nvSpPr>
            <p:cNvPr id="22" name="TextBox 21"/>
            <p:cNvSpPr txBox="1"/>
            <p:nvPr/>
          </p:nvSpPr>
          <p:spPr>
            <a:xfrm>
              <a:off x="177781" y="4812105"/>
              <a:ext cx="4322209" cy="1938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Your Register No. </a:t>
              </a:r>
              <a:r>
                <a:rPr lang="en-US" sz="2000" dirty="0"/>
                <a:t>211622070121</a:t>
              </a:r>
              <a:r>
                <a:rPr lang="en-GB" altLang="en-US" sz="2000" dirty="0"/>
                <a:t>7</a:t>
              </a:r>
              <a:endParaRPr lang="en-US" sz="2000" dirty="0"/>
            </a:p>
            <a:p>
              <a:r>
                <a:rPr lang="en-US" sz="2000" b="1" dirty="0"/>
                <a:t>Name : </a:t>
              </a:r>
              <a:r>
                <a:rPr lang="en-US" sz="2000" dirty="0"/>
                <a:t>R</a:t>
              </a:r>
              <a:r>
                <a:rPr lang="en-GB" altLang="en-US" sz="2000" dirty="0"/>
                <a:t>amya P</a:t>
              </a:r>
              <a:endParaRPr lang="en-US" sz="2000" dirty="0"/>
            </a:p>
            <a:p>
              <a:r>
                <a:rPr lang="en-US" sz="2000" b="1" dirty="0"/>
                <a:t>Guide Name : </a:t>
              </a:r>
              <a:r>
                <a:rPr lang="en-IN" sz="2000" dirty="0" err="1"/>
                <a:t>Dr.</a:t>
              </a:r>
              <a:r>
                <a:rPr lang="en-IN" sz="2000" dirty="0"/>
                <a:t> Duraimurugan. N</a:t>
              </a:r>
              <a:endParaRPr lang="en-US" sz="2000" dirty="0"/>
            </a:p>
            <a:p>
              <a:r>
                <a:rPr lang="en-US" sz="2000" b="1" dirty="0"/>
                <a:t>Designation and Department : </a:t>
              </a:r>
              <a:r>
                <a:rPr lang="en-US" sz="2000" dirty="0"/>
                <a:t>Associate Professor (SG) Department of Computer Science and Engineering</a:t>
              </a:r>
              <a:endParaRPr lang="en-US" sz="2000" b="1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Introduction to 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Robotic Process Automation 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100903"/>
                <a:ext cx="41881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Title of the Project</a:t>
                </a:r>
                <a:endParaRPr lang="en-US" sz="54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284" y="4441459"/>
            <a:ext cx="1813542" cy="15415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Design</a:t>
            </a:r>
            <a:endParaRPr lang="en-IN" dirty="0">
              <a:latin typeface="+mj-lt"/>
            </a:endParaRPr>
          </a:p>
        </p:txBody>
      </p:sp>
      <p:pic>
        <p:nvPicPr>
          <p:cNvPr id="3" name="Picture 2" descr="WhatsApp Image 2024-11-22 at 1.14.05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016635"/>
            <a:ext cx="5143500" cy="54349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Design</a:t>
            </a:r>
            <a:endParaRPr lang="en-IN" dirty="0">
              <a:latin typeface="+mj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5955665"/>
            <a:ext cx="180340" cy="28702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15" y="980645"/>
            <a:ext cx="2429888" cy="5406008"/>
          </a:xfrm>
          <a:prstGeom prst="rect">
            <a:avLst/>
          </a:prstGeom>
        </p:spPr>
      </p:pic>
      <p:pic>
        <p:nvPicPr>
          <p:cNvPr id="4" name="Picture 3" descr="WhatsApp Image 2024-11-22 at 1.19.52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976630"/>
            <a:ext cx="4060825" cy="5521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  <a:endParaRPr lang="en-IN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062720" y="179070"/>
            <a:ext cx="76200" cy="76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15" y="1086201"/>
            <a:ext cx="4381500" cy="2700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985885" y="194945"/>
            <a:ext cx="76200" cy="76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49140" y="4077335"/>
            <a:ext cx="45034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The Workflow is executed and now the original data is </a:t>
            </a:r>
            <a:r>
              <a:rPr lang="en-GB" altLang="en-IN" sz="1400" dirty="0">
                <a:sym typeface="Wingdings" panose="05000000000000000000" pitchFamily="2" charset="2"/>
              </a:rPr>
              <a:t> extractedf rom an excelfile and output ismailed to the user</a:t>
            </a:r>
            <a:endParaRPr lang="en-GB" altLang="en-IN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IN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ym typeface="Wingdings" panose="05000000000000000000" pitchFamily="2" charset="2"/>
              </a:rPr>
              <a:t>The generated report is mailed to the recipient using the SMTP Activity.</a:t>
            </a:r>
            <a:endParaRPr lang="en-IN" sz="1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ym typeface="Wingdings" panose="05000000000000000000" pitchFamily="2" charset="2"/>
            </a:endParaRPr>
          </a:p>
          <a:p>
            <a:endParaRPr lang="en-IN" sz="1400" dirty="0">
              <a:sym typeface="Wingdings" panose="05000000000000000000" pitchFamily="2" charset="2"/>
            </a:endParaRPr>
          </a:p>
        </p:txBody>
      </p:sp>
      <p:pic>
        <p:nvPicPr>
          <p:cNvPr id="3" name="Picture 2" descr="WhatsApp Image 2024-11-22 at 1.56.45 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95" y="872490"/>
            <a:ext cx="3880485" cy="2859405"/>
          </a:xfrm>
          <a:prstGeom prst="rect">
            <a:avLst/>
          </a:prstGeom>
        </p:spPr>
      </p:pic>
      <p:pic>
        <p:nvPicPr>
          <p:cNvPr id="4" name="Picture 3" descr="WhatsApp Image 2024-11-22 at 1.57.29 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" y="3756025"/>
            <a:ext cx="4124960" cy="262763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0280" y="1007135"/>
            <a:ext cx="9003665" cy="522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 at Scale: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effectively provides personalized skincare routines based on individual 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types, concerns, and lifestyle factors, improving user satisfaction.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Benefits: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UiPath’s RPA capabilities, the process of gathering user data, 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recommending products, and sending emails is automated, saving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human error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,time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Experience: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interface ensures easy interaction,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notifications ensures that user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their personalized skincare recommendations directly in their inbox.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Handling: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databases (Excel or Data Tables) ensures smooth data storage, comparison,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retrieval, making the recommendation system more efficient.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Flexible:</a:t>
            </a:r>
            <a:endParaRPr kumimoji="0" lang="en-US" altLang="en-GB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easily scale to accommodate more users or integrate additional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skincare products and concerns, making it adaptable to evolving user needs.</a:t>
            </a:r>
            <a:endParaRPr kumimoji="0" lang="en-US" alt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Enhancement</a:t>
            </a:r>
            <a:r>
              <a:rPr lang="en-GB" altLang="en-US" dirty="0"/>
              <a:t>s</a:t>
            </a:r>
            <a:endParaRPr lang="en-GB" alt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0548" y="1700808"/>
            <a:ext cx="7596844" cy="363640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560" y="1088390"/>
            <a:ext cx="8884285" cy="50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Machine Learning Integration: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machine learning algorithms to continuously improve the accuracy of skincare recommendations based on user feedback and changing trends in skincare science.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to predict future skin issues and offer preventive skincare suggestions.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Skin Analysis: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devices or mobile apps that can perform real-time skin analysis (e.g., using image recognition or sensors) to provide even more accurate and personalized recommendations.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Expanded Product Database: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 wider variety of skincare products, including natural or organic options, to cater to a broader audience.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database regularly to include new products or formulations based on user preferences and market trends.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Compatibility: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mobile and web applications for easier access and interaction, allowing users to input data and receive recommendations seamlessly across multiple devices.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IEEE Paper</a:t>
            </a:r>
            <a:endParaRPr lang="en-IN" dirty="0">
              <a:latin typeface="+mj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315" y="884873"/>
            <a:ext cx="8749030" cy="396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/>
              <a:t>Personalized Skincare Product Recommendation System Using Content-Based Machine Learning</a:t>
            </a:r>
            <a:endParaRPr lang="en-US" altLang="en-GB" sz="1800" b="1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/>
              <a:t>Author(s): Not specified in the preview</a:t>
            </a:r>
            <a:endParaRPr lang="en-US" altLang="en-GB" sz="1800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/>
              <a:t>Facial Skincare Product Suggestion with Product Popularity and Post Recommendation Care</a:t>
            </a:r>
            <a:endParaRPr lang="en-US" altLang="en-GB" sz="1800" b="1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/>
              <a:t>Author(s): Not specified</a:t>
            </a:r>
            <a:endParaRPr lang="en-US" altLang="en-GB" sz="1800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/>
              <a:t>Artificial Intelligence Based Smart Cosmetics Suggestion System Based on Skin Condition</a:t>
            </a:r>
            <a:endParaRPr lang="en-US" altLang="en-GB" sz="1800" b="1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/>
              <a:t>Author(s): Not specified</a:t>
            </a:r>
            <a:endParaRPr lang="en-US" altLang="en-GB" sz="1800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/>
              <a:t>Efficient Net-Based Expert System for Personalized Facial Skincare Recommendations</a:t>
            </a:r>
            <a:endParaRPr lang="en-US" altLang="en-GB" sz="1800" b="1"/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/>
              <a:t>Author(s): Not specified</a:t>
            </a:r>
            <a:endParaRPr lang="en-US" altLang="en-GB" sz="1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>
              <a:latin typeface="+mj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015" y="1479233"/>
            <a:ext cx="8974455" cy="4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A Framework for Personalized Skincare Recommendations Based on Skin Types and User Preferences"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/>
              <a:t>This paper discusses an automation model using machine learning techniques to classify skin types and recommend products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"E-Mail Assistant – Automation of E-Mail Handling and Management using RPA"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automating email tasks like drafting and sending reports via RPA.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"Robotic Process Automation: In-Depth Analysis of Advanced Automation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and Technologies"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overview of RPA technologies applicable to automating tasks like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generation.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2822" y="2321005"/>
            <a:ext cx="40783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Queries</a:t>
            </a:r>
            <a:endParaRPr 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7460" y="2321005"/>
            <a:ext cx="76890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Demonstration</a:t>
            </a:r>
            <a:endParaRPr 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4234" y="2321005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</a:t>
            </a:r>
            <a:endParaRPr lang="en-IN" dirty="0">
              <a:latin typeface="+mj-lt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757" y="1023523"/>
            <a:ext cx="9118600" cy="492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Develop an automate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d system to recommend personalized skincare routines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using UiPath</a:t>
            </a: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GB"/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Input Collection</a:t>
            </a:r>
            <a:r>
              <a:rPr lang="en-US" altLang="en-GB"/>
              <a:t>: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Gathers user data such as skin type, concerns, and lifestyle factors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via a user-friendly interface.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(databases, Excel, CSV) and generate standardized reports (PDF, Excel).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Automatically attach reports to emails and send them to designated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recipients using email clients like Outlook or Gmail.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Personalized Recommendations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: Identifies suitable products tailored to the user’s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specific needs, including concerns like acne, aging, or sensitivity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the Proposed System</a:t>
            </a:r>
            <a:endParaRPr lang="en-IN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3223" y="841968"/>
            <a:ext cx="9034780" cy="5874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Growing Demand for Personalization:</a:t>
            </a:r>
            <a:endParaRPr lang="en-US" altLang="en-GB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Increased consumer preference for tailored skincare routines addressing unique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skin needs and concerns.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Time and Effort Optimization: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Manual research and selection of skincare products are time-consuming and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prone to errors.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Automation streamlines the process, saving time for users.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Data-Driven Precision: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Personalized recommendations based on user-specific data improve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effectiveness and satisfaction.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User Accessibility:</a:t>
            </a:r>
            <a:endParaRPr lang="en-GB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Simplifies complex skincare decisions with an easy-to-use automated system.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Market Demand for Automation: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Addresses the need for smart, automated tools in the personal care industry.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the Proposed System</a:t>
            </a:r>
            <a:endParaRPr lang="en-IN" dirty="0">
              <a:latin typeface="+mj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379" y="848405"/>
            <a:ext cx="9187180" cy="576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Personalization at Scale: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Provides tailored skincare routines for users based on individual preferences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and skin conditions.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Time-Saving: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Automates data collection, analysis, and recommendation processes,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reducing the time spent on manual research.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High Accuracy: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Minimizes errors in recommendations by relying on precise data extraction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and processing.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User-Friendly: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Features an intuitive interface for easy input and seamless interaction with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the system.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 b="1">
                <a:latin typeface="Arial" panose="020B0604020202020204" pitchFamily="34" charset="0"/>
                <a:cs typeface="Arial" panose="020B0604020202020204" pitchFamily="34" charset="0"/>
              </a:rPr>
              <a:t>Cost-Effective:</a:t>
            </a:r>
            <a:endParaRPr lang="en-US" altLang="en-GB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Reduces the need for professional consultations or trial-and-error product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purchases.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Survey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</a:rPr>
              <a:t>Paper 1: "Automated Recommendation Systems for Personalized Skincare" by J. Smith and A. Taylor</a:t>
            </a:r>
            <a:endParaRPr lang="en-US" altLang="en-GB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  <a:endParaRPr lang="en-US" altLang="en-GB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 sz="2800"/>
              <a:t>Provides personalized skincare recommendations.</a:t>
            </a:r>
            <a:endParaRPr lang="en-US" altLang="en-GB" sz="2800"/>
          </a:p>
          <a:p>
            <a:pPr>
              <a:lnSpc>
                <a:spcPct val="110000"/>
              </a:lnSpc>
            </a:pPr>
            <a:r>
              <a:rPr lang="en-US" altLang="en-GB" sz="2800"/>
              <a:t>Reduces trial-and-error product selection.</a:t>
            </a:r>
            <a:endParaRPr lang="en-US" altLang="en-GB" sz="2800"/>
          </a:p>
          <a:p>
            <a:pPr>
              <a:lnSpc>
                <a:spcPct val="110000"/>
              </a:lnSpc>
            </a:pPr>
            <a:r>
              <a:rPr lang="en-US" altLang="en-GB" sz="2800"/>
              <a:t>Efficient for large datasets and multiple users.</a:t>
            </a:r>
            <a:endParaRPr lang="en-US" altLang="en-GB" sz="2800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  <a:endParaRPr lang="en-US" altLang="en-GB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 sz="2800">
                <a:latin typeface="Arial" panose="020B0604020202020204" pitchFamily="34" charset="0"/>
                <a:cs typeface="Arial" panose="020B0604020202020204" pitchFamily="34" charset="0"/>
              </a:rPr>
              <a:t>Complex to implement and maintain.</a:t>
            </a:r>
            <a:endParaRPr lang="en-US" alt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 sz="2800">
                <a:latin typeface="Arial" panose="020B0604020202020204" pitchFamily="34" charset="0"/>
                <a:cs typeface="Arial" panose="020B0604020202020204" pitchFamily="34" charset="0"/>
              </a:rPr>
              <a:t>High computational costs.</a:t>
            </a:r>
            <a:endParaRPr lang="en-US" alt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 sz="2800">
                <a:latin typeface="Arial" panose="020B0604020202020204" pitchFamily="34" charset="0"/>
                <a:cs typeface="Arial" panose="020B0604020202020204" pitchFamily="34" charset="0"/>
              </a:rPr>
              <a:t>Raises data privacy concerns.</a:t>
            </a:r>
            <a:endParaRPr lang="en-US" alt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</a:rPr>
              <a:t>Paper 2: "Role of RPA in Enhancing Skincare Solutions" by R. Patel and L. Kumar</a:t>
            </a:r>
            <a:endParaRPr lang="en-US" altLang="en-GB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  <a:endParaRPr lang="en-US" altLang="en-GB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Automates routine processes like data handling and recommendations.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Easy to integrate with existing systems.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User-friendly and simple to adopt.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  <a:endParaRPr lang="en-US" altLang="en-GB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en-GB"/>
          </a:p>
          <a:p>
            <a:pPr>
              <a:lnSpc>
                <a:spcPct val="110000"/>
              </a:lnSpc>
            </a:pPr>
            <a:r>
              <a:rPr lang="en-US" altLang="en-GB" sz="2800">
                <a:latin typeface="Arial" panose="020B0604020202020204" pitchFamily="34" charset="0"/>
                <a:cs typeface="Arial" panose="020B0604020202020204" pitchFamily="34" charset="0"/>
              </a:rPr>
              <a:t>Limited to predefined rules, lacking advanced intelligence.</a:t>
            </a:r>
            <a:endParaRPr lang="en-US" alt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 sz="2800">
                <a:latin typeface="Arial" panose="020B0604020202020204" pitchFamily="34" charset="0"/>
                <a:cs typeface="Arial" panose="020B0604020202020204" pitchFamily="34" charset="0"/>
              </a:rPr>
              <a:t>Recommendations may not adapt to new trends.</a:t>
            </a:r>
            <a:endParaRPr lang="en-US" alt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GB" sz="2800">
                <a:latin typeface="Arial" panose="020B0604020202020204" pitchFamily="34" charset="0"/>
                <a:cs typeface="Arial" panose="020B0604020202020204" pitchFamily="34" charset="0"/>
              </a:rPr>
              <a:t>Heavily depends on accurate user inputs.</a:t>
            </a:r>
            <a:endParaRPr lang="en-US" altLang="en-GB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Objective</a:t>
            </a:r>
            <a:endParaRPr lang="en-IN" dirty="0">
              <a:latin typeface="+mj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00" y="1088740"/>
            <a:ext cx="886980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Report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system to automatically generate daily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reports by fetching data from predefined sources like databases, Excel, or CSV files.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Report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the emailing process, attaching reports,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sending them to designated recipients at a scheduled 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 Manual Intervention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 human effort in creating, processing, and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distributing daily reports, ensuring consistency and accuracy.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operational efficiency by automating repetitive tasks,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freeing up resources for more strategic activities.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Timely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Guarantee that reports are delivered promptly and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 to the right recipients at the right time.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Multiple Departments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a flexible solution for various departments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sales, HR, operations) that require daily or regular reporting.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190500" y="860425"/>
            <a:ext cx="8763000" cy="5464175"/>
          </a:xfrm>
        </p:spPr>
        <p:txBody>
          <a:bodyPr/>
          <a:p>
            <a:pPr marL="0" indent="0">
              <a:buNone/>
            </a:pPr>
            <a:endParaRPr lang="en-GB" altLang="en-US"/>
          </a:p>
        </p:txBody>
      </p:sp>
      <p:pic>
        <p:nvPicPr>
          <p:cNvPr id="4" name="Picture 3" descr="WhatsApp Image 2024-11-21 at 8.17.40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1196340"/>
            <a:ext cx="3892550" cy="50495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Requirements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5035"/>
            <a:ext cx="8763000" cy="554355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GB" sz="2665" b="1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  <a:endParaRPr lang="en-US" altLang="en-GB" sz="2665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4000"/>
              </a:lnSpc>
              <a:buAutoNum type="arabicPeriod"/>
            </a:pPr>
            <a:r>
              <a:rPr lang="en-US" altLang="en-GB" sz="2335" b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GB" altLang="en-US" sz="2335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GB" sz="2335">
                <a:latin typeface="Arial" panose="020B0604020202020204" pitchFamily="34" charset="0"/>
                <a:cs typeface="Arial" panose="020B0604020202020204" pitchFamily="34" charset="0"/>
              </a:rPr>
              <a:t>Intel i5 or equivalent (minimum), i7 or higher (recommended).</a:t>
            </a:r>
            <a:endParaRPr lang="en-US" altLang="en-GB" sz="23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GB" altLang="en-US" sz="2335" b="1"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en-US" altLang="en-GB" sz="2335" b="1">
                <a:latin typeface="Arial" panose="020B0604020202020204" pitchFamily="34" charset="0"/>
                <a:cs typeface="Arial" panose="020B0604020202020204" pitchFamily="34" charset="0"/>
              </a:rPr>
              <a:t>RAM:</a:t>
            </a:r>
            <a:r>
              <a:rPr lang="en-US" altLang="en-GB" sz="2335">
                <a:latin typeface="Arial" panose="020B0604020202020204" pitchFamily="34" charset="0"/>
                <a:cs typeface="Arial" panose="020B0604020202020204" pitchFamily="34" charset="0"/>
              </a:rPr>
              <a:t>8 GB (minimum), 16 GB or higher (recommended) for efficient processing.</a:t>
            </a:r>
            <a:endParaRPr lang="en-US" altLang="en-GB" sz="23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GB" altLang="en-US" sz="2335" b="1">
                <a:latin typeface="Arial" panose="020B0604020202020204" pitchFamily="34" charset="0"/>
                <a:cs typeface="Arial" panose="020B0604020202020204" pitchFamily="34" charset="0"/>
              </a:rPr>
              <a:t>3.   </a:t>
            </a:r>
            <a:r>
              <a:rPr lang="en-US" altLang="en-GB" sz="2335" b="1">
                <a:latin typeface="Arial" panose="020B0604020202020204" pitchFamily="34" charset="0"/>
                <a:cs typeface="Arial" panose="020B0604020202020204" pitchFamily="34" charset="0"/>
              </a:rPr>
              <a:t>Storage:</a:t>
            </a:r>
            <a:r>
              <a:rPr lang="en-US" altLang="en-GB" sz="2335">
                <a:latin typeface="Arial" panose="020B0604020202020204" pitchFamily="34" charset="0"/>
                <a:cs typeface="Arial" panose="020B0604020202020204" pitchFamily="34" charset="0"/>
              </a:rPr>
              <a:t>256 GB SSD (minimum) for faster performance.</a:t>
            </a:r>
            <a:endParaRPr lang="en-US" altLang="en-GB" sz="23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GB" altLang="en-US" sz="2335">
                <a:latin typeface="Arial" panose="020B0604020202020204" pitchFamily="34" charset="0"/>
                <a:cs typeface="Arial" panose="020B0604020202020204" pitchFamily="34" charset="0"/>
              </a:rPr>
              <a:t>4.   </a:t>
            </a:r>
            <a:r>
              <a:rPr lang="en-US" altLang="en-GB" sz="2335" b="1">
                <a:latin typeface="Arial" panose="020B0604020202020204" pitchFamily="34" charset="0"/>
                <a:cs typeface="Arial" panose="020B0604020202020204" pitchFamily="34" charset="0"/>
              </a:rPr>
              <a:t>Network:</a:t>
            </a:r>
            <a:r>
              <a:rPr lang="en-US" altLang="en-GB" sz="2335">
                <a:latin typeface="Arial" panose="020B0604020202020204" pitchFamily="34" charset="0"/>
                <a:cs typeface="Arial" panose="020B0604020202020204" pitchFamily="34" charset="0"/>
              </a:rPr>
              <a:t> Stable internet connection for email integration and remote database access.</a:t>
            </a:r>
            <a:endParaRPr lang="en-US" altLang="en-GB" sz="23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GB" altLang="en-US" sz="2335">
                <a:latin typeface="Arial" panose="020B0604020202020204" pitchFamily="34" charset="0"/>
                <a:cs typeface="Arial" panose="020B0604020202020204" pitchFamily="34" charset="0"/>
              </a:rPr>
              <a:t>5.  </a:t>
            </a:r>
            <a:r>
              <a:rPr lang="en-US" altLang="en-GB" sz="2335" b="1">
                <a:latin typeface="Arial" panose="020B0604020202020204" pitchFamily="34" charset="0"/>
                <a:cs typeface="Arial" panose="020B0604020202020204" pitchFamily="34" charset="0"/>
              </a:rPr>
              <a:t>Peripherals:</a:t>
            </a:r>
            <a:r>
              <a:rPr lang="en-US" altLang="en-GB" sz="2335">
                <a:latin typeface="Arial" panose="020B0604020202020204" pitchFamily="34" charset="0"/>
                <a:cs typeface="Arial" panose="020B0604020202020204" pitchFamily="34" charset="0"/>
              </a:rPr>
              <a:t>Keyboard and mouse.</a:t>
            </a:r>
            <a:endParaRPr lang="en-US" altLang="en-GB" sz="23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endParaRPr lang="en-US" altLang="en-GB" sz="233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b="1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  <a:endParaRPr lang="en-US" altLang="en-GB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en-GB" sz="2285" b="1">
                <a:latin typeface="Arial" panose="020B0604020202020204" pitchFamily="34" charset="0"/>
                <a:cs typeface="Arial" panose="020B0604020202020204" pitchFamily="34" charset="0"/>
              </a:rPr>
              <a:t>Operating System</a:t>
            </a:r>
            <a:r>
              <a:rPr lang="en-US" altLang="en-GB" sz="2285">
                <a:latin typeface="Arial" panose="020B0604020202020204" pitchFamily="34" charset="0"/>
                <a:cs typeface="Arial" panose="020B0604020202020204" pitchFamily="34" charset="0"/>
              </a:rPr>
              <a:t>:Windows 10 or later (recommended).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en-GB" sz="2285" b="1">
                <a:latin typeface="Arial" panose="020B0604020202020204" pitchFamily="34" charset="0"/>
                <a:cs typeface="Arial" panose="020B0604020202020204" pitchFamily="34" charset="0"/>
              </a:rPr>
              <a:t>UiPath Studio</a:t>
            </a:r>
            <a:r>
              <a:rPr lang="en-US" altLang="en-GB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GB" sz="2285">
                <a:latin typeface="Arial" panose="020B0604020202020204" pitchFamily="34" charset="0"/>
                <a:cs typeface="Arial" panose="020B0604020202020204" pitchFamily="34" charset="0"/>
              </a:rPr>
              <a:t>Latest version with license or community edition for development and deployment.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en-GB" sz="2285" b="1">
                <a:latin typeface="Arial" panose="020B0604020202020204" pitchFamily="34" charset="0"/>
                <a:cs typeface="Arial" panose="020B0604020202020204" pitchFamily="34" charset="0"/>
              </a:rPr>
              <a:t>Database/Spreadsheet Too</a:t>
            </a:r>
            <a:r>
              <a:rPr lang="en-US" altLang="en-GB" sz="2285">
                <a:latin typeface="Arial" panose="020B0604020202020204" pitchFamily="34" charset="0"/>
                <a:cs typeface="Arial" panose="020B0604020202020204" pitchFamily="34" charset="0"/>
              </a:rPr>
              <a:t>l:Microsoft Excel (or equivalent software like Google Sheets) for storing product and user data.</a:t>
            </a:r>
            <a:endParaRPr lang="en-US" altLang="en-GB" sz="2285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en-GB" sz="2285" b="1">
                <a:latin typeface="Arial" panose="020B0604020202020204" pitchFamily="34" charset="0"/>
                <a:cs typeface="Arial" panose="020B0604020202020204" pitchFamily="34" charset="0"/>
              </a:rPr>
              <a:t>Email Client</a:t>
            </a:r>
            <a:r>
              <a:rPr lang="en-US" altLang="en-GB" sz="2285">
                <a:latin typeface="Arial" panose="020B0604020202020204" pitchFamily="34" charset="0"/>
                <a:cs typeface="Arial" panose="020B0604020202020204" pitchFamily="34" charset="0"/>
              </a:rPr>
              <a:t>:SMTP server setup (e.g., Gmail, Outlook) for automated email notifications</a:t>
            </a: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en-GB" sz="2285" b="1">
                <a:latin typeface="Arial" panose="020B0604020202020204" pitchFamily="34" charset="0"/>
                <a:cs typeface="Arial" panose="020B0604020202020204" pitchFamily="34" charset="0"/>
              </a:rPr>
              <a:t>Other Utilities</a:t>
            </a: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GB" sz="2285">
                <a:latin typeface="Arial" panose="020B0604020202020204" pitchFamily="34" charset="0"/>
                <a:cs typeface="Arial" panose="020B0604020202020204" pitchFamily="34" charset="0"/>
              </a:rPr>
              <a:t>PDF viewer for documentation.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altLang="en-GB" sz="2285" b="1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2285">
                <a:latin typeface="Arial" panose="020B0604020202020204" pitchFamily="34" charset="0"/>
                <a:cs typeface="Arial" panose="020B0604020202020204" pitchFamily="34" charset="0"/>
              </a:rPr>
              <a:t>(Google Chrome or Firefox) for testing and additional tasks.</a:t>
            </a:r>
            <a:endParaRPr lang="en-US" altLang="en-GB" sz="2285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Description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763000" cy="5334000"/>
          </a:xfrm>
        </p:spPr>
        <p:txBody>
          <a:bodyPr>
            <a:normAutofit fontScale="80000"/>
          </a:bodyPr>
          <a:lstStyle/>
          <a:p>
            <a:pPr>
              <a:buFont typeface="Wingdings" panose="05000000000000000000" charset="0"/>
              <a:buChar char="§"/>
            </a:pPr>
            <a:r>
              <a:rPr lang="en-US" altLang="en-GB" b="1"/>
              <a:t>Module 1: User Data Collection and Processing</a:t>
            </a:r>
            <a:endParaRPr lang="en-US" altLang="en-GB" b="1"/>
          </a:p>
          <a:p>
            <a:pPr marL="457200" indent="-457200">
              <a:buAutoNum type="arabicPeriod"/>
            </a:pPr>
            <a:r>
              <a:rPr lang="en-US" altLang="en-GB" b="1"/>
              <a:t>Data Collection:</a:t>
            </a:r>
            <a:r>
              <a:rPr lang="en-US" altLang="en-GB"/>
              <a:t> Gathers user inputs such as skin type, concerns, and lifestyle factors.</a:t>
            </a:r>
            <a:endParaRPr lang="en-US" altLang="en-GB"/>
          </a:p>
          <a:p>
            <a:pPr marL="457200" indent="-457200">
              <a:buAutoNum type="arabicPeriod"/>
            </a:pPr>
            <a:r>
              <a:rPr lang="en-US" altLang="en-GB" b="1"/>
              <a:t>Data Validation:</a:t>
            </a:r>
            <a:r>
              <a:rPr lang="en-US" altLang="en-GB"/>
              <a:t> Ensures the accuracy and completeness of the collected data.</a:t>
            </a:r>
            <a:endParaRPr lang="en-US" altLang="en-GB"/>
          </a:p>
          <a:p>
            <a:pPr marL="457200" indent="-457200">
              <a:buAutoNum type="arabicPeriod"/>
            </a:pPr>
            <a:r>
              <a:rPr lang="en-US" altLang="en-GB" b="1"/>
              <a:t>Data Storage:</a:t>
            </a:r>
            <a:r>
              <a:rPr lang="en-US" altLang="en-GB"/>
              <a:t> Stores user data temporarily for processing in a structured format (e.g., Data Table).</a:t>
            </a:r>
            <a:endParaRPr lang="en-US" altLang="en-GB"/>
          </a:p>
          <a:p>
            <a:r>
              <a:rPr lang="en-US" b="1" u="sng" dirty="0"/>
              <a:t>Module 2: Email Sending and Distribution</a:t>
            </a:r>
            <a:endParaRPr lang="en-US" b="1" u="sng" dirty="0"/>
          </a:p>
          <a:p>
            <a:pPr>
              <a:buFont typeface="+mj-lt"/>
              <a:buAutoNum type="arabicPeriod"/>
            </a:pPr>
            <a:r>
              <a:rPr lang="en-US" b="1" dirty="0"/>
              <a:t>Email Creation</a:t>
            </a:r>
            <a:r>
              <a:rPr lang="en-US" dirty="0"/>
              <a:t>: Composes an email with the generated report attached.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Recipient Management</a:t>
            </a:r>
            <a:r>
              <a:rPr lang="en-US" dirty="0"/>
              <a:t>: Sends emails to predefined or user-specified recipients.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SMTP Protocol</a:t>
            </a:r>
            <a:r>
              <a:rPr lang="en-US" dirty="0"/>
              <a:t>: Uses SMTP to send emails automatically at scheduled times.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Error Handling</a:t>
            </a:r>
            <a:r>
              <a:rPr lang="en-US" dirty="0"/>
              <a:t>: Monitors for errors and alerts administrators when issues occur.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TIMING" val="|1.1|4|2.4|1.4"/>
</p:tagLst>
</file>

<file path=ppt/tags/tag10.xml><?xml version="1.0" encoding="utf-8"?>
<p:tagLst xmlns:p="http://schemas.openxmlformats.org/presentationml/2006/main">
  <p:tag name="TIMING" val="|1.1|4|2.4|1.4"/>
</p:tagLst>
</file>

<file path=ppt/tags/tag11.xml><?xml version="1.0" encoding="utf-8"?>
<p:tagLst xmlns:p="http://schemas.openxmlformats.org/presentationml/2006/main">
  <p:tag name="TIMING" val="|1.1|4|2.4|1.4"/>
</p:tagLst>
</file>

<file path=ppt/tags/tag12.xml><?xml version="1.0" encoding="utf-8"?>
<p:tagLst xmlns:p="http://schemas.openxmlformats.org/presentationml/2006/main">
  <p:tag name="TIMING" val="|1.1|4|2.4|1.4"/>
</p:tagLst>
</file>

<file path=ppt/tags/tag13.xml><?xml version="1.0" encoding="utf-8"?>
<p:tagLst xmlns:p="http://schemas.openxmlformats.org/presentationml/2006/main">
  <p:tag name="TIMING" val="|1.1|4|2.4|1.4"/>
</p:tagLst>
</file>

<file path=ppt/tags/tag14.xml><?xml version="1.0" encoding="utf-8"?>
<p:tagLst xmlns:p="http://schemas.openxmlformats.org/presentationml/2006/main">
  <p:tag name="TIMING" val="|1.1|4|2.4|1.4"/>
</p:tagLst>
</file>

<file path=ppt/tags/tag15.xml><?xml version="1.0" encoding="utf-8"?>
<p:tagLst xmlns:p="http://schemas.openxmlformats.org/presentationml/2006/main">
  <p:tag name="TIMING" val="|1.1|4|2.4|1.4"/>
</p:tagLst>
</file>

<file path=ppt/tags/tag2.xml><?xml version="1.0" encoding="utf-8"?>
<p:tagLst xmlns:p="http://schemas.openxmlformats.org/presentationml/2006/main">
  <p:tag name="TIMING" val="|1.1|4|2.4|1.4"/>
</p:tagLst>
</file>

<file path=ppt/tags/tag3.xml><?xml version="1.0" encoding="utf-8"?>
<p:tagLst xmlns:p="http://schemas.openxmlformats.org/presentationml/2006/main">
  <p:tag name="TIMING" val="|1.1|4|2.4|1.4"/>
</p:tagLst>
</file>

<file path=ppt/tags/tag4.xml><?xml version="1.0" encoding="utf-8"?>
<p:tagLst xmlns:p="http://schemas.openxmlformats.org/presentationml/2006/main">
  <p:tag name="TIMING" val="|1.1|4|2.4|1.4"/>
</p:tagLst>
</file>

<file path=ppt/tags/tag5.xml><?xml version="1.0" encoding="utf-8"?>
<p:tagLst xmlns:p="http://schemas.openxmlformats.org/presentationml/2006/main">
  <p:tag name="TIMING" val="|1.1|4|2.4|1.4"/>
</p:tagLst>
</file>

<file path=ppt/tags/tag6.xml><?xml version="1.0" encoding="utf-8"?>
<p:tagLst xmlns:p="http://schemas.openxmlformats.org/presentationml/2006/main">
  <p:tag name="TIMING" val="|1.1|4|2.4|1.4"/>
</p:tagLst>
</file>

<file path=ppt/tags/tag7.xml><?xml version="1.0" encoding="utf-8"?>
<p:tagLst xmlns:p="http://schemas.openxmlformats.org/presentationml/2006/main">
  <p:tag name="TIMING" val="|1.1|4|2.4|1.4"/>
</p:tagLst>
</file>

<file path=ppt/tags/tag8.xml><?xml version="1.0" encoding="utf-8"?>
<p:tagLst xmlns:p="http://schemas.openxmlformats.org/presentationml/2006/main">
  <p:tag name="TIMING" val="|1.1|4|2.4|1.4"/>
</p:tagLst>
</file>

<file path=ppt/tags/tag9.xml><?xml version="1.0" encoding="utf-8"?>
<p:tagLst xmlns:p="http://schemas.openxmlformats.org/presentationml/2006/main">
  <p:tag name="TIMING" val="|1.1|4|2.4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8652</Words>
  <Application>WPS Presentation</Application>
  <PresentationFormat>On-screen Show (4:3)</PresentationFormat>
  <Paragraphs>212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Open Sans Extrabold</vt:lpstr>
      <vt:lpstr>Yu Gothic UI Semibold</vt:lpstr>
      <vt:lpstr>Open Sans Semibold</vt:lpstr>
      <vt:lpstr>Times New Roman</vt:lpstr>
      <vt:lpstr>Open Sans</vt:lpstr>
      <vt:lpstr>Segoe Print</vt:lpstr>
      <vt:lpstr>Open Sans Light</vt:lpstr>
      <vt:lpstr>Open Sans Bold</vt:lpstr>
      <vt:lpstr>Microsoft YaHei</vt:lpstr>
      <vt:lpstr>Arial Unicode MS</vt:lpstr>
      <vt:lpstr>Calibri</vt:lpstr>
      <vt:lpstr>Wingdings</vt:lpstr>
      <vt:lpstr>Office Theme</vt:lpstr>
      <vt:lpstr>PowerPoint 演示文稿</vt:lpstr>
      <vt:lpstr>Abstract</vt:lpstr>
      <vt:lpstr>Need for the Proposed System</vt:lpstr>
      <vt:lpstr>Advantages of the Proposed System</vt:lpstr>
      <vt:lpstr>Literature Survey</vt:lpstr>
      <vt:lpstr>Main Objective</vt:lpstr>
      <vt:lpstr>Architecture</vt:lpstr>
      <vt:lpstr>System Requirements</vt:lpstr>
      <vt:lpstr>Functional Description</vt:lpstr>
      <vt:lpstr>Table Design</vt:lpstr>
      <vt:lpstr>Process Design</vt:lpstr>
      <vt:lpstr>Implementation</vt:lpstr>
      <vt:lpstr>Conclusions</vt:lpstr>
      <vt:lpstr>Future Enhancement</vt:lpstr>
      <vt:lpstr>IEEE Paper</vt:lpstr>
      <vt:lpstr>References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Bhavanishraj</dc:creator>
  <cp:lastModifiedBy>HP</cp:lastModifiedBy>
  <cp:revision>1743</cp:revision>
  <dcterms:created xsi:type="dcterms:W3CDTF">2013-05-17T03:00:00Z</dcterms:created>
  <dcterms:modified xsi:type="dcterms:W3CDTF">2024-11-21T20:33:07Z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BC0FB87CC2134C8EAE8E0FD611A97B31_13</vt:lpwstr>
  </property>
  <property fmtid="{D5CDD505-2E9C-101B-9397-08002B2CF9AE}" pid="3" name="KSOProductBuildVer">
    <vt:lpwstr>2057-12.2.0.18911</vt:lpwstr>
  </property>
</Properties>
</file>