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5" r:id="rId3"/>
    <p:sldId id="266" r:id="rId4"/>
    <p:sldId id="267" r:id="rId5"/>
    <p:sldId id="268" r:id="rId6"/>
    <p:sldId id="269" r:id="rId7"/>
  </p:sldIdLst>
  <p:sldSz cx="3200400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4141"/>
    <a:srgbClr val="FFF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7" autoAdjust="0"/>
    <p:restoredTop sz="94280" autoAdjust="0"/>
  </p:normalViewPr>
  <p:slideViewPr>
    <p:cSldViewPr snapToGrid="0">
      <p:cViewPr varScale="1">
        <p:scale>
          <a:sx n="284" d="100"/>
          <a:sy n="284" d="100"/>
        </p:scale>
        <p:origin x="1133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8DC8F-CB6F-4533-A8E2-F07682B5833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8663" y="1143000"/>
            <a:ext cx="5400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2AB5F-591D-4B56-9091-1F8F97E4511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299297"/>
            <a:ext cx="2400300" cy="636693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960543"/>
            <a:ext cx="2400300" cy="441537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0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" y="97367"/>
            <a:ext cx="690086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" y="97367"/>
            <a:ext cx="2030254" cy="154982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1" y="455930"/>
            <a:ext cx="2760345" cy="760730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1" y="1223857"/>
            <a:ext cx="2760345" cy="400050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0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8" y="486833"/>
            <a:ext cx="1360170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486833"/>
            <a:ext cx="1360170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" y="97367"/>
            <a:ext cx="2760345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5" y="448310"/>
            <a:ext cx="1353919" cy="219710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0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5" y="668020"/>
            <a:ext cx="1353919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" y="448310"/>
            <a:ext cx="1360587" cy="219710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0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" y="668020"/>
            <a:ext cx="1360587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121920"/>
            <a:ext cx="1032212" cy="426720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7" y="263314"/>
            <a:ext cx="1620203" cy="1299633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548640"/>
            <a:ext cx="1032212" cy="1016423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70"/>
            </a:lvl2pPr>
            <a:lvl3pPr marL="240030" indent="0">
              <a:buNone/>
              <a:defRPr sz="315"/>
            </a:lvl3pPr>
            <a:lvl4pPr marL="360045" indent="0">
              <a:buNone/>
              <a:defRPr sz="265"/>
            </a:lvl4pPr>
            <a:lvl5pPr marL="480060" indent="0">
              <a:buNone/>
              <a:defRPr sz="265"/>
            </a:lvl5pPr>
            <a:lvl6pPr marL="600075" indent="0">
              <a:buNone/>
              <a:defRPr sz="265"/>
            </a:lvl6pPr>
            <a:lvl7pPr marL="720090" indent="0">
              <a:buNone/>
              <a:defRPr sz="265"/>
            </a:lvl7pPr>
            <a:lvl8pPr marL="840105" indent="0">
              <a:buNone/>
              <a:defRPr sz="265"/>
            </a:lvl8pPr>
            <a:lvl9pPr marL="960120" indent="0">
              <a:buNone/>
              <a:defRPr sz="265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121920"/>
            <a:ext cx="1032212" cy="426720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7" y="263314"/>
            <a:ext cx="1620203" cy="1299633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548640"/>
            <a:ext cx="1032212" cy="1016423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70"/>
            </a:lvl2pPr>
            <a:lvl3pPr marL="240030" indent="0">
              <a:buNone/>
              <a:defRPr sz="315"/>
            </a:lvl3pPr>
            <a:lvl4pPr marL="360045" indent="0">
              <a:buNone/>
              <a:defRPr sz="265"/>
            </a:lvl4pPr>
            <a:lvl5pPr marL="480060" indent="0">
              <a:buNone/>
              <a:defRPr sz="265"/>
            </a:lvl5pPr>
            <a:lvl6pPr marL="600075" indent="0">
              <a:buNone/>
              <a:defRPr sz="265"/>
            </a:lvl6pPr>
            <a:lvl7pPr marL="720090" indent="0">
              <a:buNone/>
              <a:defRPr sz="265"/>
            </a:lvl7pPr>
            <a:lvl8pPr marL="840105" indent="0">
              <a:buNone/>
              <a:defRPr sz="265"/>
            </a:lvl8pPr>
            <a:lvl9pPr marL="960120" indent="0">
              <a:buNone/>
              <a:defRPr sz="265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8" y="97367"/>
            <a:ext cx="2760345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8" y="486833"/>
            <a:ext cx="2760345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8" y="1695027"/>
            <a:ext cx="72009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2881D-60FC-4736-B065-0A01D4CDA07A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3" y="1695027"/>
            <a:ext cx="1080135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3" y="1695027"/>
            <a:ext cx="72009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21548-E10E-45A6-B9E2-CA15064B7E56}" type="slidenum">
              <a:rPr lang="en-GB" smtClean="0"/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325" indent="-60325" algn="l" defTabSz="240030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340" indent="-60325" algn="l" defTabSz="240030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355" indent="-60325" algn="l" defTabSz="240030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370" indent="-60325" algn="l" defTabSz="240030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70" kern="1200">
          <a:solidFill>
            <a:schemeClr val="tx1"/>
          </a:solidFill>
          <a:latin typeface="+mn-lt"/>
          <a:ea typeface="+mn-ea"/>
          <a:cs typeface="+mn-cs"/>
        </a:defRPr>
      </a:lvl4pPr>
      <a:lvl5pPr marL="540385" indent="-60325" algn="l" defTabSz="240030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70" kern="1200">
          <a:solidFill>
            <a:schemeClr val="tx1"/>
          </a:solidFill>
          <a:latin typeface="+mn-lt"/>
          <a:ea typeface="+mn-ea"/>
          <a:cs typeface="+mn-cs"/>
        </a:defRPr>
      </a:lvl5pPr>
      <a:lvl6pPr marL="660400" indent="-60325" algn="l" defTabSz="240030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70" kern="1200">
          <a:solidFill>
            <a:schemeClr val="tx1"/>
          </a:solidFill>
          <a:latin typeface="+mn-lt"/>
          <a:ea typeface="+mn-ea"/>
          <a:cs typeface="+mn-cs"/>
        </a:defRPr>
      </a:lvl6pPr>
      <a:lvl7pPr marL="780415" indent="-60325" algn="l" defTabSz="240030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70" kern="1200">
          <a:solidFill>
            <a:schemeClr val="tx1"/>
          </a:solidFill>
          <a:latin typeface="+mn-lt"/>
          <a:ea typeface="+mn-ea"/>
          <a:cs typeface="+mn-cs"/>
        </a:defRPr>
      </a:lvl7pPr>
      <a:lvl8pPr marL="900430" indent="-60325" algn="l" defTabSz="240030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70" kern="1200">
          <a:solidFill>
            <a:schemeClr val="tx1"/>
          </a:solidFill>
          <a:latin typeface="+mn-lt"/>
          <a:ea typeface="+mn-ea"/>
          <a:cs typeface="+mn-cs"/>
        </a:defRPr>
      </a:lvl8pPr>
      <a:lvl9pPr marL="1020445" indent="-60325" algn="l" defTabSz="240030" rtl="0" eaLnBrk="1" latinLnBrk="0" hangingPunct="1">
        <a:lnSpc>
          <a:spcPct val="90000"/>
        </a:lnSpc>
        <a:spcBef>
          <a:spcPts val="130"/>
        </a:spcBef>
        <a:buFont typeface="Arial" panose="020B0604020202020204" pitchFamily="34" charset="0"/>
        <a:buChar char="•"/>
        <a:defRPr sz="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firewalltimes.com/sony-data-breach-timeline/&#13;" TargetMode="External"/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bleepingcomputer.com/news/security/sony-confirms-data-breach-impacting-thousands-in-the-us/" TargetMode="External"/><Relationship Id="rId3" Type="http://schemas.openxmlformats.org/officeDocument/2006/relationships/hyperlink" Target="https://variety.com/2023/digital/news/sony-data-breach-hack-6800-employees-family-members-1235747145/" TargetMode="External"/><Relationship Id="rId2" Type="http://schemas.openxmlformats.org/officeDocument/2006/relationships/hyperlink" Target="https://firewalltimes.com/sony-data-breach-timeline/" TargetMode="External"/><Relationship Id="rId1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3361" t="42898" r="5342" b="25328"/>
          <a:stretch>
            <a:fillRect/>
          </a:stretch>
        </p:blipFill>
        <p:spPr>
          <a:xfrm>
            <a:off x="0" y="320"/>
            <a:ext cx="3200400" cy="1828480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1420495" y="69215"/>
            <a:ext cx="1744345" cy="2698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575" b="1" dirty="0">
                <a:solidFill>
                  <a:srgbClr val="363537"/>
                </a:solidFill>
                <a:latin typeface="+mj-lt"/>
                <a:ea typeface="Roboto Bk" pitchFamily="2" charset="0"/>
                <a:cs typeface="+mj-lt"/>
              </a:rPr>
              <a:t>SONY </a:t>
            </a:r>
            <a:r>
              <a:rPr lang="en-US" sz="1400" b="1">
                <a:latin typeface="+mj-lt"/>
                <a:cs typeface="+mj-lt"/>
                <a:sym typeface="+mn-ea"/>
              </a:rPr>
              <a:t>COMPANY</a:t>
            </a:r>
            <a:endParaRPr lang="en-US" sz="1575">
              <a:latin typeface="+mj-lt"/>
              <a:cs typeface="+mj-lt"/>
            </a:endParaRPr>
          </a:p>
          <a:p>
            <a:r>
              <a:rPr lang="en-US" sz="1575" b="1" dirty="0">
                <a:solidFill>
                  <a:srgbClr val="363537"/>
                </a:solidFill>
                <a:latin typeface="+mj-lt"/>
                <a:ea typeface="Roboto Bk" pitchFamily="2" charset="0"/>
                <a:cs typeface="+mj-lt"/>
              </a:rPr>
              <a:t> </a:t>
            </a:r>
            <a:r>
              <a:rPr lang="en-US" sz="1575" dirty="0">
                <a:solidFill>
                  <a:srgbClr val="363537"/>
                </a:solidFill>
                <a:latin typeface="+mj-lt"/>
                <a:ea typeface="Roboto Bk" pitchFamily="2" charset="0"/>
                <a:cs typeface="+mj-lt"/>
              </a:rPr>
              <a:t> </a:t>
            </a:r>
            <a:endParaRPr lang="en-US" sz="1575" dirty="0">
              <a:solidFill>
                <a:srgbClr val="363537"/>
              </a:solidFill>
              <a:latin typeface="+mj-lt"/>
              <a:ea typeface="Roboto Bk" pitchFamily="2" charset="0"/>
              <a:cs typeface="+mj-lt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870877" y="542964"/>
            <a:ext cx="11887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pc="79" dirty="0">
                <a:solidFill>
                  <a:srgbClr val="363537"/>
                </a:solidFill>
                <a:latin typeface="+mj-lt"/>
                <a:cs typeface="+mj-lt"/>
              </a:rPr>
              <a:t>Data Breaches</a:t>
            </a:r>
            <a:endParaRPr lang="en-US" sz="1200" b="1" spc="79" dirty="0">
              <a:solidFill>
                <a:srgbClr val="363537"/>
              </a:solidFill>
              <a:latin typeface="+mj-lt"/>
              <a:cs typeface="+mj-lt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810385" y="1343660"/>
            <a:ext cx="13709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>
                <a:cs typeface="+mn-lt"/>
              </a:rPr>
              <a:t>Ramya </a:t>
            </a:r>
            <a:r>
              <a:rPr lang="en-US" sz="1000">
                <a:cs typeface="+mn-lt"/>
              </a:rPr>
              <a:t>Perumalla</a:t>
            </a:r>
            <a:endParaRPr lang="en-US" sz="1000">
              <a:cs typeface="+mn-lt"/>
            </a:endParaRPr>
          </a:p>
          <a:p>
            <a:r>
              <a:rPr lang="en-US" sz="1000">
                <a:cs typeface="+mn-lt"/>
              </a:rPr>
              <a:t>ID:11717649</a:t>
            </a:r>
            <a:endParaRPr lang="en-US" sz="1000">
              <a:cs typeface="+mn-lt"/>
            </a:endParaRPr>
          </a:p>
        </p:txBody>
      </p:sp>
      <p:pic>
        <p:nvPicPr>
          <p:cNvPr id="2" name="Picture 1" descr="sony_logo_PNG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855" y="897890"/>
            <a:ext cx="1449705" cy="3892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l="55883" t="33452" r="15262" b="13956"/>
          <a:stretch>
            <a:fillRect/>
          </a:stretch>
        </p:blipFill>
        <p:spPr>
          <a:xfrm rot="16200000">
            <a:off x="687070" y="-685800"/>
            <a:ext cx="1828165" cy="32004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744220" y="88265"/>
            <a:ext cx="22459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>
                <a:latin typeface="+mj-lt"/>
                <a:cs typeface="+mj-lt"/>
              </a:rPr>
              <a:t>Information Security</a:t>
            </a:r>
            <a:endParaRPr lang="en-US" sz="1400" b="1">
              <a:latin typeface="+mj-lt"/>
              <a:cs typeface="+mj-lt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69545" y="421005"/>
            <a:ext cx="2871470" cy="8604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Ensuring data security against unauthorized access.</a:t>
            </a:r>
            <a:endParaRPr 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Secures data: CIA Triad principles.</a:t>
            </a:r>
            <a:endParaRPr 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Ensures trust, resilience, and compliance.</a:t>
            </a:r>
            <a:endParaRPr 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Protects privacy and personal information.</a:t>
            </a:r>
            <a:endParaRPr 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 descr="sony_logo_PNG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" y="88265"/>
            <a:ext cx="432435" cy="1162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 rotWithShape="1">
          <a:blip r:embed="rId1"/>
          <a:srcRect l="55883" t="33452" r="15262" b="13956"/>
          <a:stretch>
            <a:fillRect/>
          </a:stretch>
        </p:blipFill>
        <p:spPr>
          <a:xfrm rot="16200000">
            <a:off x="709930" y="-735330"/>
            <a:ext cx="1830705" cy="329692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42290" y="144145"/>
            <a:ext cx="26263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>
                <a:latin typeface="+mj-lt"/>
                <a:cs typeface="+mj-lt"/>
              </a:rPr>
              <a:t>Data </a:t>
            </a:r>
            <a:r>
              <a:rPr lang="en-US" sz="1400" b="1">
                <a:latin typeface="+mj-lt"/>
                <a:cs typeface="+mj-lt"/>
              </a:rPr>
              <a:t>Breach information</a:t>
            </a:r>
            <a:endParaRPr lang="en-US" sz="1400" b="1">
              <a:latin typeface="+mj-lt"/>
              <a:cs typeface="+mj-lt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67005" y="450850"/>
            <a:ext cx="2959100" cy="86042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lt"/>
              </a:rPr>
              <a:t>May 28, 2023 (discovered June 2).</a:t>
            </a:r>
            <a:endParaRPr 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lt"/>
              </a:rPr>
              <a:t>Exploited MOVEit platform vulnerability.</a:t>
            </a:r>
            <a:endParaRPr 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lt"/>
              </a:rPr>
              <a:t>6,791 employees' data compromised.</a:t>
            </a:r>
            <a:endParaRPr 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lt"/>
              </a:rPr>
              <a:t>Equifax services offered; Cl0p claims responsibility.</a:t>
            </a:r>
            <a:endParaRPr 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lt"/>
            </a:endParaRPr>
          </a:p>
        </p:txBody>
      </p:sp>
      <p:pic>
        <p:nvPicPr>
          <p:cNvPr id="6" name="Picture 5" descr="sony_logo_PNG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" y="88265"/>
            <a:ext cx="432435" cy="11620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8895" y="1234440"/>
            <a:ext cx="31203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source:</a:t>
            </a:r>
            <a:r>
              <a:rPr lang="en-US" sz="1200">
                <a:hlinkClick r:id="rId3" action="ppaction://hlinkfile"/>
              </a:rPr>
              <a:t>https://firewalltimes.com/sony-data-breach-timeline/</a:t>
            </a:r>
            <a:endParaRPr lang="en-US" sz="1200">
              <a:hlinkClick r:id="rId3" action="ppaction://hlinkfile"/>
            </a:endParaRPr>
          </a:p>
          <a:p>
            <a:endParaRPr lang="en-US"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 rotWithShape="1">
          <a:blip r:embed="rId1"/>
          <a:srcRect l="55883" t="33452" r="15262" b="13956"/>
          <a:stretch>
            <a:fillRect/>
          </a:stretch>
        </p:blipFill>
        <p:spPr>
          <a:xfrm rot="16200000">
            <a:off x="687070" y="-685165"/>
            <a:ext cx="1828165" cy="3200400"/>
          </a:xfrm>
          <a:prstGeom prst="rect">
            <a:avLst/>
          </a:prstGeom>
        </p:spPr>
      </p:pic>
      <p:pic>
        <p:nvPicPr>
          <p:cNvPr id="6" name="Picture 5" descr="sony_logo_PNG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" y="88265"/>
            <a:ext cx="432435" cy="11620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36270" y="144145"/>
            <a:ext cx="24504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>
                <a:latin typeface="+mj-lt"/>
                <a:cs typeface="+mj-lt"/>
              </a:rPr>
              <a:t>Preventive measures</a:t>
            </a:r>
            <a:endParaRPr lang="en-US" sz="1400" b="1">
              <a:latin typeface="+mj-lt"/>
              <a:cs typeface="+mj-lt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86055" y="450850"/>
            <a:ext cx="2870835" cy="117602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Enforce access controls for confidentiality.</a:t>
            </a:r>
            <a:endParaRPr 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Prioritize least privilege for security.</a:t>
            </a:r>
            <a:endParaRPr 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Conduct regular security awareness training.</a:t>
            </a:r>
            <a:endParaRPr 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Implement timely updates and vulnerability monitoring.</a:t>
            </a:r>
            <a:endParaRPr 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1"/>
          <a:srcRect l="55883" t="33452" r="15262" b="13956"/>
          <a:stretch>
            <a:fillRect/>
          </a:stretch>
        </p:blipFill>
        <p:spPr>
          <a:xfrm rot="16200000">
            <a:off x="664845" y="-676275"/>
            <a:ext cx="1849120" cy="32004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83285" y="120650"/>
            <a:ext cx="1549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>
                <a:latin typeface="+mj-lt"/>
                <a:cs typeface="+mj-lt"/>
              </a:rPr>
              <a:t>References</a:t>
            </a:r>
            <a:endParaRPr lang="en-US" sz="1400" b="1">
              <a:latin typeface="+mj-lt"/>
              <a:cs typeface="+mj-lt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14935" y="426720"/>
            <a:ext cx="3053715" cy="124904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lt"/>
                <a:hlinkClick r:id="rId2" action="ppaction://hlinkfile"/>
              </a:rPr>
              <a:t>https://firewalltimes.com/sony-data-breach-timeline/</a:t>
            </a:r>
            <a:endParaRPr 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lt"/>
              <a:hlinkClick r:id="rId2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lt"/>
                <a:sym typeface="+mn-ea"/>
                <a:hlinkClick r:id="rId3" action="ppaction://hlinkfile"/>
              </a:rPr>
              <a:t>https://variety.com/2023/digital/news/sony-data-breach-hack-6800-employees-family-members-1235747145/</a:t>
            </a:r>
            <a:endParaRPr 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lt"/>
              <a:hlinkClick r:id="rId2" action="ppaction://hlinkfil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+mn-lt"/>
                <a:hlinkClick r:id="rId4" action="ppaction://hlinkfile"/>
              </a:rPr>
              <a:t>https://www.bleepingcomputer.com/news/security/sony-confirms-data-breach-impacting-thousands-in-the-us/</a:t>
            </a:r>
            <a:endParaRPr lang="en-US" sz="1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+mn-lt"/>
            </a:endParaRPr>
          </a:p>
        </p:txBody>
      </p:sp>
      <p:pic>
        <p:nvPicPr>
          <p:cNvPr id="8" name="Picture 7" descr="sony_logo_PNG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" y="88265"/>
            <a:ext cx="432435" cy="1162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952</Words>
  <Application>WPS Presentation</Application>
  <PresentationFormat>自定义</PresentationFormat>
  <Paragraphs>38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Roboto Bk</vt:lpstr>
      <vt:lpstr>Segoe Print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Card</dc:title>
  <dc:creator>copyright@2019—dreamer; ABATARA1</dc:creator>
  <cp:lastModifiedBy>Lenovo</cp:lastModifiedBy>
  <cp:revision>39</cp:revision>
  <dcterms:created xsi:type="dcterms:W3CDTF">2016-11-30T16:23:00Z</dcterms:created>
  <dcterms:modified xsi:type="dcterms:W3CDTF">2024-02-03T01:52:58Z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53CD45A1F0EE4A84ABE89652E05FDAFA_13</vt:lpwstr>
  </property>
  <property fmtid="{D5CDD505-2E9C-101B-9397-08002B2CF9AE}" pid="3" name="KSOProductBuildVer">
    <vt:lpwstr>1033-12.2.0.13431</vt:lpwstr>
  </property>
</Properties>
</file>