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65" r:id="rId3"/>
    <p:sldId id="266" r:id="rId4"/>
    <p:sldId id="267" r:id="rId5"/>
    <p:sldId id="268" r:id="rId6"/>
    <p:sldId id="269" r:id="rId7"/>
  </p:sldIdLst>
  <p:sldSz cx="3200400" cy="1828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4141"/>
    <a:srgbClr val="FFFC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67" autoAdjust="0"/>
    <p:restoredTop sz="94280" autoAdjust="0"/>
  </p:normalViewPr>
  <p:slideViewPr>
    <p:cSldViewPr snapToGrid="0">
      <p:cViewPr varScale="1">
        <p:scale>
          <a:sx n="284" d="100"/>
          <a:sy n="284" d="100"/>
        </p:scale>
        <p:origin x="1133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B8DC8F-CB6F-4533-A8E2-F07682B58336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1143000"/>
            <a:ext cx="5400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2AB5F-591D-4B56-9091-1F8F97E4511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050" y="299297"/>
            <a:ext cx="2400300" cy="636693"/>
          </a:xfrm>
        </p:spPr>
        <p:txBody>
          <a:bodyPr anchor="b"/>
          <a:lstStyle>
            <a:lvl1pPr algn="ctr">
              <a:defRPr sz="15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050" y="960543"/>
            <a:ext cx="2400300" cy="441537"/>
          </a:xfrm>
        </p:spPr>
        <p:txBody>
          <a:bodyPr/>
          <a:lstStyle>
            <a:lvl1pPr marL="0" indent="0" algn="ctr">
              <a:buNone/>
              <a:defRPr sz="630"/>
            </a:lvl1pPr>
            <a:lvl2pPr marL="120015" indent="0" algn="ctr">
              <a:buNone/>
              <a:defRPr sz="525"/>
            </a:lvl2pPr>
            <a:lvl3pPr marL="240030" indent="0" algn="ctr">
              <a:buNone/>
              <a:defRPr sz="470"/>
            </a:lvl3pPr>
            <a:lvl4pPr marL="360045" indent="0" algn="ctr">
              <a:buNone/>
              <a:defRPr sz="420"/>
            </a:lvl4pPr>
            <a:lvl5pPr marL="480060" indent="0" algn="ctr">
              <a:buNone/>
              <a:defRPr sz="420"/>
            </a:lvl5pPr>
            <a:lvl6pPr marL="600075" indent="0" algn="ctr">
              <a:buNone/>
              <a:defRPr sz="420"/>
            </a:lvl6pPr>
            <a:lvl7pPr marL="720090" indent="0" algn="ctr">
              <a:buNone/>
              <a:defRPr sz="420"/>
            </a:lvl7pPr>
            <a:lvl8pPr marL="840105" indent="0" algn="ctr">
              <a:buNone/>
              <a:defRPr sz="420"/>
            </a:lvl8pPr>
            <a:lvl9pPr marL="960120" indent="0" algn="ctr">
              <a:buNone/>
              <a:defRPr sz="4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2881D-60FC-4736-B065-0A01D4CDA07A}" type="datetimeFigureOut">
              <a:rPr lang="en-GB" smtClean="0"/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21548-E10E-45A6-B9E2-CA15064B7E56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2881D-60FC-4736-B065-0A01D4CDA07A}" type="datetimeFigureOut">
              <a:rPr lang="en-GB" smtClean="0"/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21548-E10E-45A6-B9E2-CA15064B7E56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90286" y="97367"/>
            <a:ext cx="690086" cy="1549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7" y="97367"/>
            <a:ext cx="2030254" cy="154982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2881D-60FC-4736-B065-0A01D4CDA07A}" type="datetimeFigureOut">
              <a:rPr lang="en-GB" smtClean="0"/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21548-E10E-45A6-B9E2-CA15064B7E56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2881D-60FC-4736-B065-0A01D4CDA07A}" type="datetimeFigureOut">
              <a:rPr lang="en-GB" smtClean="0"/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21548-E10E-45A6-B9E2-CA15064B7E56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61" y="455930"/>
            <a:ext cx="2760345" cy="760730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361" y="1223857"/>
            <a:ext cx="2760345" cy="400050"/>
          </a:xfrm>
        </p:spPr>
        <p:txBody>
          <a:bodyPr/>
          <a:lstStyle>
            <a:lvl1pPr marL="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1pPr>
            <a:lvl2pPr marL="120015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2pPr>
            <a:lvl3pPr marL="240030" indent="0">
              <a:buNone/>
              <a:defRPr sz="470">
                <a:solidFill>
                  <a:schemeClr val="tx1">
                    <a:tint val="75000"/>
                  </a:schemeClr>
                </a:solidFill>
              </a:defRPr>
            </a:lvl3pPr>
            <a:lvl4pPr marL="36004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4pPr>
            <a:lvl5pPr marL="48006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5pPr>
            <a:lvl6pPr marL="60007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6pPr>
            <a:lvl7pPr marL="72009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7pPr>
            <a:lvl8pPr marL="84010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8pPr>
            <a:lvl9pPr marL="96012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2881D-60FC-4736-B065-0A01D4CDA07A}" type="datetimeFigureOut">
              <a:rPr lang="en-GB" smtClean="0"/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21548-E10E-45A6-B9E2-CA15064B7E56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028" y="486833"/>
            <a:ext cx="1360170" cy="11603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203" y="486833"/>
            <a:ext cx="1360170" cy="11603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2881D-60FC-4736-B065-0A01D4CDA07A}" type="datetimeFigureOut">
              <a:rPr lang="en-GB" smtClean="0"/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21548-E10E-45A6-B9E2-CA15064B7E56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" y="97367"/>
            <a:ext cx="2760345" cy="3534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45" y="448310"/>
            <a:ext cx="1353919" cy="219710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0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445" y="668020"/>
            <a:ext cx="1353919" cy="9825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0202" y="448310"/>
            <a:ext cx="1360587" cy="219710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0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0202" y="668020"/>
            <a:ext cx="1360587" cy="9825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2881D-60FC-4736-B065-0A01D4CDA07A}" type="datetimeFigureOut">
              <a:rPr lang="en-GB" smtClean="0"/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21548-E10E-45A6-B9E2-CA15064B7E56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2881D-60FC-4736-B065-0A01D4CDA07A}" type="datetimeFigureOut">
              <a:rPr lang="en-GB" smtClean="0"/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21548-E10E-45A6-B9E2-CA15064B7E56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2881D-60FC-4736-B065-0A01D4CDA07A}" type="datetimeFigureOut">
              <a:rPr lang="en-GB" smtClean="0"/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21548-E10E-45A6-B9E2-CA15064B7E56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5" y="121920"/>
            <a:ext cx="1032212" cy="426720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0587" y="263314"/>
            <a:ext cx="1620203" cy="1299633"/>
          </a:xfrm>
        </p:spPr>
        <p:txBody>
          <a:bodyPr/>
          <a:lstStyle>
            <a:lvl1pPr>
              <a:defRPr sz="840"/>
            </a:lvl1pPr>
            <a:lvl2pPr>
              <a:defRPr sz="735"/>
            </a:lvl2pPr>
            <a:lvl3pPr>
              <a:defRPr sz="630"/>
            </a:lvl3pPr>
            <a:lvl4pPr>
              <a:defRPr sz="525"/>
            </a:lvl4pPr>
            <a:lvl5pPr>
              <a:defRPr sz="525"/>
            </a:lvl5pPr>
            <a:lvl6pPr>
              <a:defRPr sz="525"/>
            </a:lvl6pPr>
            <a:lvl7pPr>
              <a:defRPr sz="525"/>
            </a:lvl7pPr>
            <a:lvl8pPr>
              <a:defRPr sz="525"/>
            </a:lvl8pPr>
            <a:lvl9pPr>
              <a:defRPr sz="525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5" y="548640"/>
            <a:ext cx="1032212" cy="1016423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70"/>
            </a:lvl2pPr>
            <a:lvl3pPr marL="240030" indent="0">
              <a:buNone/>
              <a:defRPr sz="315"/>
            </a:lvl3pPr>
            <a:lvl4pPr marL="360045" indent="0">
              <a:buNone/>
              <a:defRPr sz="265"/>
            </a:lvl4pPr>
            <a:lvl5pPr marL="480060" indent="0">
              <a:buNone/>
              <a:defRPr sz="265"/>
            </a:lvl5pPr>
            <a:lvl6pPr marL="600075" indent="0">
              <a:buNone/>
              <a:defRPr sz="265"/>
            </a:lvl6pPr>
            <a:lvl7pPr marL="720090" indent="0">
              <a:buNone/>
              <a:defRPr sz="265"/>
            </a:lvl7pPr>
            <a:lvl8pPr marL="840105" indent="0">
              <a:buNone/>
              <a:defRPr sz="265"/>
            </a:lvl8pPr>
            <a:lvl9pPr marL="960120" indent="0">
              <a:buNone/>
              <a:defRPr sz="265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2881D-60FC-4736-B065-0A01D4CDA07A}" type="datetimeFigureOut">
              <a:rPr lang="en-GB" smtClean="0"/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21548-E10E-45A6-B9E2-CA15064B7E56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5" y="121920"/>
            <a:ext cx="1032212" cy="426720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60587" y="263314"/>
            <a:ext cx="1620203" cy="1299633"/>
          </a:xfrm>
        </p:spPr>
        <p:txBody>
          <a:bodyPr anchor="t"/>
          <a:lstStyle>
            <a:lvl1pPr marL="0" indent="0">
              <a:buNone/>
              <a:defRPr sz="840"/>
            </a:lvl1pPr>
            <a:lvl2pPr marL="120015" indent="0">
              <a:buNone/>
              <a:defRPr sz="735"/>
            </a:lvl2pPr>
            <a:lvl3pPr marL="240030" indent="0">
              <a:buNone/>
              <a:defRPr sz="630"/>
            </a:lvl3pPr>
            <a:lvl4pPr marL="360045" indent="0">
              <a:buNone/>
              <a:defRPr sz="525"/>
            </a:lvl4pPr>
            <a:lvl5pPr marL="480060" indent="0">
              <a:buNone/>
              <a:defRPr sz="525"/>
            </a:lvl5pPr>
            <a:lvl6pPr marL="600075" indent="0">
              <a:buNone/>
              <a:defRPr sz="525"/>
            </a:lvl6pPr>
            <a:lvl7pPr marL="720090" indent="0">
              <a:buNone/>
              <a:defRPr sz="525"/>
            </a:lvl7pPr>
            <a:lvl8pPr marL="840105" indent="0">
              <a:buNone/>
              <a:defRPr sz="525"/>
            </a:lvl8pPr>
            <a:lvl9pPr marL="960120" indent="0">
              <a:buNone/>
              <a:defRPr sz="525"/>
            </a:lvl9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5" y="548640"/>
            <a:ext cx="1032212" cy="1016423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70"/>
            </a:lvl2pPr>
            <a:lvl3pPr marL="240030" indent="0">
              <a:buNone/>
              <a:defRPr sz="315"/>
            </a:lvl3pPr>
            <a:lvl4pPr marL="360045" indent="0">
              <a:buNone/>
              <a:defRPr sz="265"/>
            </a:lvl4pPr>
            <a:lvl5pPr marL="480060" indent="0">
              <a:buNone/>
              <a:defRPr sz="265"/>
            </a:lvl5pPr>
            <a:lvl6pPr marL="600075" indent="0">
              <a:buNone/>
              <a:defRPr sz="265"/>
            </a:lvl6pPr>
            <a:lvl7pPr marL="720090" indent="0">
              <a:buNone/>
              <a:defRPr sz="265"/>
            </a:lvl7pPr>
            <a:lvl8pPr marL="840105" indent="0">
              <a:buNone/>
              <a:defRPr sz="265"/>
            </a:lvl8pPr>
            <a:lvl9pPr marL="960120" indent="0">
              <a:buNone/>
              <a:defRPr sz="265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2881D-60FC-4736-B065-0A01D4CDA07A}" type="datetimeFigureOut">
              <a:rPr lang="en-GB" smtClean="0"/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21548-E10E-45A6-B9E2-CA15064B7E56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028" y="97367"/>
            <a:ext cx="2760345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8" y="486833"/>
            <a:ext cx="2760345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0028" y="1695027"/>
            <a:ext cx="72009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2881D-60FC-4736-B065-0A01D4CDA07A}" type="datetimeFigureOut">
              <a:rPr lang="en-GB" smtClean="0"/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0133" y="1695027"/>
            <a:ext cx="1080135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60283" y="1695027"/>
            <a:ext cx="72009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21548-E10E-45A6-B9E2-CA15064B7E56}" type="slidenum">
              <a:rPr lang="en-GB" smtClean="0"/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40030" rtl="0" eaLnBrk="1" latinLnBrk="0" hangingPunct="1">
        <a:lnSpc>
          <a:spcPct val="90000"/>
        </a:lnSpc>
        <a:spcBef>
          <a:spcPct val="0"/>
        </a:spcBef>
        <a:buNone/>
        <a:defRPr sz="1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325" indent="-60325" algn="l" defTabSz="240030" rtl="0" eaLnBrk="1" latinLnBrk="0" hangingPunct="1">
        <a:lnSpc>
          <a:spcPct val="90000"/>
        </a:lnSpc>
        <a:spcBef>
          <a:spcPts val="265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1pPr>
      <a:lvl2pPr marL="180340" indent="-60325" algn="l" defTabSz="240030" rtl="0" eaLnBrk="1" latinLnBrk="0" hangingPunct="1">
        <a:lnSpc>
          <a:spcPct val="90000"/>
        </a:lnSpc>
        <a:spcBef>
          <a:spcPts val="130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00355" indent="-60325" algn="l" defTabSz="240030" rtl="0" eaLnBrk="1" latinLnBrk="0" hangingPunct="1">
        <a:lnSpc>
          <a:spcPct val="90000"/>
        </a:lnSpc>
        <a:spcBef>
          <a:spcPts val="130"/>
        </a:spcBef>
        <a:buFont typeface="Arial" panose="020B0604020202020204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420370" indent="-60325" algn="l" defTabSz="240030" rtl="0" eaLnBrk="1" latinLnBrk="0" hangingPunct="1">
        <a:lnSpc>
          <a:spcPct val="90000"/>
        </a:lnSpc>
        <a:spcBef>
          <a:spcPts val="130"/>
        </a:spcBef>
        <a:buFont typeface="Arial" panose="020B0604020202020204" pitchFamily="34" charset="0"/>
        <a:buChar char="•"/>
        <a:defRPr sz="470" kern="1200">
          <a:solidFill>
            <a:schemeClr val="tx1"/>
          </a:solidFill>
          <a:latin typeface="+mn-lt"/>
          <a:ea typeface="+mn-ea"/>
          <a:cs typeface="+mn-cs"/>
        </a:defRPr>
      </a:lvl4pPr>
      <a:lvl5pPr marL="540385" indent="-60325" algn="l" defTabSz="240030" rtl="0" eaLnBrk="1" latinLnBrk="0" hangingPunct="1">
        <a:lnSpc>
          <a:spcPct val="90000"/>
        </a:lnSpc>
        <a:spcBef>
          <a:spcPts val="130"/>
        </a:spcBef>
        <a:buFont typeface="Arial" panose="020B0604020202020204" pitchFamily="34" charset="0"/>
        <a:buChar char="•"/>
        <a:defRPr sz="470" kern="1200">
          <a:solidFill>
            <a:schemeClr val="tx1"/>
          </a:solidFill>
          <a:latin typeface="+mn-lt"/>
          <a:ea typeface="+mn-ea"/>
          <a:cs typeface="+mn-cs"/>
        </a:defRPr>
      </a:lvl5pPr>
      <a:lvl6pPr marL="660400" indent="-60325" algn="l" defTabSz="240030" rtl="0" eaLnBrk="1" latinLnBrk="0" hangingPunct="1">
        <a:lnSpc>
          <a:spcPct val="90000"/>
        </a:lnSpc>
        <a:spcBef>
          <a:spcPts val="130"/>
        </a:spcBef>
        <a:buFont typeface="Arial" panose="020B0604020202020204" pitchFamily="34" charset="0"/>
        <a:buChar char="•"/>
        <a:defRPr sz="470" kern="1200">
          <a:solidFill>
            <a:schemeClr val="tx1"/>
          </a:solidFill>
          <a:latin typeface="+mn-lt"/>
          <a:ea typeface="+mn-ea"/>
          <a:cs typeface="+mn-cs"/>
        </a:defRPr>
      </a:lvl6pPr>
      <a:lvl7pPr marL="780415" indent="-60325" algn="l" defTabSz="240030" rtl="0" eaLnBrk="1" latinLnBrk="0" hangingPunct="1">
        <a:lnSpc>
          <a:spcPct val="90000"/>
        </a:lnSpc>
        <a:spcBef>
          <a:spcPts val="130"/>
        </a:spcBef>
        <a:buFont typeface="Arial" panose="020B0604020202020204" pitchFamily="34" charset="0"/>
        <a:buChar char="•"/>
        <a:defRPr sz="470" kern="1200">
          <a:solidFill>
            <a:schemeClr val="tx1"/>
          </a:solidFill>
          <a:latin typeface="+mn-lt"/>
          <a:ea typeface="+mn-ea"/>
          <a:cs typeface="+mn-cs"/>
        </a:defRPr>
      </a:lvl7pPr>
      <a:lvl8pPr marL="900430" indent="-60325" algn="l" defTabSz="240030" rtl="0" eaLnBrk="1" latinLnBrk="0" hangingPunct="1">
        <a:lnSpc>
          <a:spcPct val="90000"/>
        </a:lnSpc>
        <a:spcBef>
          <a:spcPts val="130"/>
        </a:spcBef>
        <a:buFont typeface="Arial" panose="020B0604020202020204" pitchFamily="34" charset="0"/>
        <a:buChar char="•"/>
        <a:defRPr sz="470" kern="1200">
          <a:solidFill>
            <a:schemeClr val="tx1"/>
          </a:solidFill>
          <a:latin typeface="+mn-lt"/>
          <a:ea typeface="+mn-ea"/>
          <a:cs typeface="+mn-cs"/>
        </a:defRPr>
      </a:lvl8pPr>
      <a:lvl9pPr marL="1020445" indent="-60325" algn="l" defTabSz="240030" rtl="0" eaLnBrk="1" latinLnBrk="0" hangingPunct="1">
        <a:lnSpc>
          <a:spcPct val="90000"/>
        </a:lnSpc>
        <a:spcBef>
          <a:spcPts val="130"/>
        </a:spcBef>
        <a:buFont typeface="Arial" panose="020B0604020202020204" pitchFamily="34" charset="0"/>
        <a:buChar char="•"/>
        <a:defRPr sz="4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" rtl="0" eaLnBrk="1" latinLnBrk="0" hangingPunct="1">
        <a:defRPr sz="470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" algn="l" defTabSz="240030" rtl="0" eaLnBrk="1" latinLnBrk="0" hangingPunct="1">
        <a:defRPr sz="470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algn="l" defTabSz="240030" rtl="0" eaLnBrk="1" latinLnBrk="0" hangingPunct="1">
        <a:defRPr sz="470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algn="l" defTabSz="240030" rtl="0" eaLnBrk="1" latinLnBrk="0" hangingPunct="1">
        <a:defRPr sz="470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" algn="l" defTabSz="240030" rtl="0" eaLnBrk="1" latinLnBrk="0" hangingPunct="1">
        <a:defRPr sz="470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" algn="l" defTabSz="240030" rtl="0" eaLnBrk="1" latinLnBrk="0" hangingPunct="1">
        <a:defRPr sz="470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algn="l" defTabSz="240030" rtl="0" eaLnBrk="1" latinLnBrk="0" hangingPunct="1">
        <a:defRPr sz="470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" algn="l" defTabSz="240030" rtl="0" eaLnBrk="1" latinLnBrk="0" hangingPunct="1">
        <a:defRPr sz="470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" algn="l" defTabSz="240030" rtl="0" eaLnBrk="1" latinLnBrk="0" hangingPunct="1">
        <a:defRPr sz="4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3" Type="http://schemas.openxmlformats.org/officeDocument/2006/relationships/hyperlink" Target="https://www.bleepingcomputer.com/news/security/sony-confirms-data-breach-impacting-thousands-in-the-us/" TargetMode="External"/><Relationship Id="rId2" Type="http://schemas.openxmlformats.org/officeDocument/2006/relationships/hyperlink" Target="https://www.linkedin.com/pulse/analyst-comments-sony-notifies-employees-data-breach-krj4f?trk=organization_guest_main-feed-card_feed-article-content" TargetMode="External"/><Relationship Id="rId1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3361" t="42898" r="5342" b="25328"/>
          <a:stretch>
            <a:fillRect/>
          </a:stretch>
        </p:blipFill>
        <p:spPr>
          <a:xfrm>
            <a:off x="0" y="320"/>
            <a:ext cx="3200400" cy="1828480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1132840" y="88265"/>
            <a:ext cx="2018665" cy="2698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400" b="1">
                <a:latin typeface="+mj-lt"/>
                <a:cs typeface="+mj-lt"/>
              </a:rPr>
              <a:t>      </a:t>
            </a:r>
            <a:r>
              <a:rPr lang="en-US" sz="1400" b="1">
                <a:cs typeface="+mn-lt"/>
              </a:rPr>
              <a:t>Information security Management</a:t>
            </a:r>
            <a:endParaRPr lang="en-US" sz="1400">
              <a:latin typeface="+mj-lt"/>
              <a:cs typeface="+mj-lt"/>
            </a:endParaRPr>
          </a:p>
          <a:p>
            <a:r>
              <a:rPr lang="en-US" sz="1575" b="1" dirty="0">
                <a:solidFill>
                  <a:srgbClr val="363537"/>
                </a:solidFill>
                <a:latin typeface="+mj-lt"/>
                <a:ea typeface="Roboto Bk" pitchFamily="2" charset="0"/>
                <a:cs typeface="+mj-lt"/>
              </a:rPr>
              <a:t> </a:t>
            </a:r>
            <a:r>
              <a:rPr lang="en-US" sz="1575" dirty="0">
                <a:solidFill>
                  <a:srgbClr val="363537"/>
                </a:solidFill>
                <a:latin typeface="+mj-lt"/>
                <a:ea typeface="Roboto Bk" pitchFamily="2" charset="0"/>
                <a:cs typeface="+mj-lt"/>
              </a:rPr>
              <a:t> </a:t>
            </a:r>
            <a:endParaRPr lang="en-US" sz="1575" dirty="0">
              <a:solidFill>
                <a:srgbClr val="363537"/>
              </a:solidFill>
              <a:latin typeface="+mj-lt"/>
              <a:ea typeface="Roboto Bk" pitchFamily="2" charset="0"/>
              <a:cs typeface="+mj-lt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645769" y="605194"/>
            <a:ext cx="142621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79" dirty="0">
                <a:solidFill>
                  <a:srgbClr val="363537"/>
                </a:solidFill>
                <a:cs typeface="+mn-lt"/>
              </a:rPr>
              <a:t>Sony-Data Breach</a:t>
            </a:r>
            <a:endParaRPr lang="en-US" sz="1200" spc="79" dirty="0">
              <a:solidFill>
                <a:srgbClr val="363537"/>
              </a:solidFill>
              <a:cs typeface="+mn-lt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810385" y="1343660"/>
            <a:ext cx="13709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1000">
                <a:cs typeface="+mn-lt"/>
              </a:rPr>
              <a:t>Ramya Perumalla</a:t>
            </a:r>
            <a:endParaRPr lang="en-US" sz="1000">
              <a:cs typeface="+mn-lt"/>
            </a:endParaRPr>
          </a:p>
          <a:p>
            <a:pPr algn="r"/>
            <a:r>
              <a:rPr lang="en-US" sz="1000">
                <a:cs typeface="+mn-lt"/>
              </a:rPr>
              <a:t>ID:11717649</a:t>
            </a:r>
            <a:endParaRPr lang="en-US" sz="1000">
              <a:cs typeface="+mn-lt"/>
            </a:endParaRPr>
          </a:p>
        </p:txBody>
      </p:sp>
      <p:pic>
        <p:nvPicPr>
          <p:cNvPr id="2" name="Picture 1" descr="sony_logo_PNG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995045"/>
            <a:ext cx="977265" cy="2622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/>
          <a:srcRect l="55883" t="33452" r="15262" b="13956"/>
          <a:stretch>
            <a:fillRect/>
          </a:stretch>
        </p:blipFill>
        <p:spPr>
          <a:xfrm rot="16200000">
            <a:off x="687070" y="-685800"/>
            <a:ext cx="1828165" cy="320040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07060" y="33655"/>
            <a:ext cx="2277745" cy="2470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400" b="1">
                <a:effectLst/>
                <a:cs typeface="+mn-lt"/>
              </a:rPr>
              <a:t>Risk management</a:t>
            </a:r>
            <a:endParaRPr lang="en-US" sz="1400" b="1">
              <a:effectLst/>
              <a:cs typeface="+mn-lt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7150" y="309880"/>
            <a:ext cx="3044190" cy="13220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  <a:effectLst/>
              </a:rPr>
              <a:t>Recognize threats, assess risks, mitigate them.</a:t>
            </a:r>
            <a:endParaRPr lang="en-US" sz="1000">
              <a:solidFill>
                <a:schemeClr val="tx1"/>
              </a:solidFill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  <a:effectLst/>
              </a:rPr>
              <a:t>Identify vulnerabilities, evaluate impact, monitor.</a:t>
            </a:r>
            <a:endParaRPr lang="en-US" sz="1000">
              <a:solidFill>
                <a:schemeClr val="tx1"/>
              </a:solidFill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  <a:effectLst/>
              </a:rPr>
              <a:t>Protects assets, boosts opportunities, ensures resilience.</a:t>
            </a:r>
            <a:endParaRPr lang="en-US" sz="1000">
              <a:solidFill>
                <a:schemeClr val="tx1"/>
              </a:solidFill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  <a:effectLst/>
              </a:rPr>
              <a:t>Improves decisions, prevents losses, promotes adaptability.</a:t>
            </a:r>
            <a:endParaRPr lang="en-US" sz="1000">
              <a:solidFill>
                <a:schemeClr val="tx1"/>
              </a:solidFill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  <a:effectLst/>
              </a:rPr>
              <a:t>Sony's data breach exemplifies risk management.</a:t>
            </a:r>
            <a:endParaRPr lang="en-US" sz="1000">
              <a:solidFill>
                <a:schemeClr val="tx1"/>
              </a:solidFill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  <a:effectLst/>
              </a:rPr>
              <a:t>Personal risk management</a:t>
            </a:r>
            <a:r>
              <a:rPr lang="en-US" sz="1000">
                <a:effectLst/>
                <a:sym typeface="+mn-ea"/>
              </a:rPr>
              <a:t>: Career path selection</a:t>
            </a:r>
            <a:r>
              <a:rPr lang="en-US" sz="1000">
                <a:solidFill>
                  <a:schemeClr val="tx1"/>
                </a:solidFill>
                <a:effectLst/>
              </a:rPr>
              <a:t>.</a:t>
            </a:r>
            <a:endParaRPr lang="en-US" sz="1000">
              <a:solidFill>
                <a:schemeClr val="tx1"/>
              </a:solidFill>
              <a:effectLst/>
            </a:endParaRPr>
          </a:p>
        </p:txBody>
      </p:sp>
      <p:pic>
        <p:nvPicPr>
          <p:cNvPr id="6" name="Picture 5" descr="sony_logo_PNG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" y="75565"/>
            <a:ext cx="499110" cy="1339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 rotWithShape="1">
          <a:blip r:embed="rId1"/>
          <a:srcRect l="55883" t="33452" r="15262" b="13956"/>
          <a:stretch>
            <a:fillRect/>
          </a:stretch>
        </p:blipFill>
        <p:spPr>
          <a:xfrm rot="16200000">
            <a:off x="711835" y="-735330"/>
            <a:ext cx="1830705" cy="329692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716915" y="62230"/>
            <a:ext cx="22364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 b="1">
                <a:cs typeface="+mn-lt"/>
              </a:rPr>
              <a:t>Data </a:t>
            </a:r>
            <a:r>
              <a:rPr lang="en-US" sz="1400" b="1">
                <a:cs typeface="+mn-lt"/>
              </a:rPr>
              <a:t>Breach information</a:t>
            </a:r>
            <a:endParaRPr lang="en-US" sz="1400" b="1">
              <a:cs typeface="+mn-lt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75565" y="330200"/>
            <a:ext cx="3096895" cy="13220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  <a:effectLst/>
              </a:rPr>
              <a:t>May 28: Zero-day exploited;</a:t>
            </a:r>
            <a:endParaRPr lang="en-US" sz="1000">
              <a:solidFill>
                <a:schemeClr val="tx1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  <a:effectLst/>
              </a:rPr>
              <a:t>Detected internally on June 2nd, 2023.</a:t>
            </a:r>
            <a:endParaRPr lang="en-US" sz="1000">
              <a:solidFill>
                <a:schemeClr val="tx1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  <a:effectLst/>
              </a:rPr>
              <a:t>MOVEit Transfer platform was targeted.</a:t>
            </a:r>
            <a:endParaRPr lang="en-US" sz="1000">
              <a:solidFill>
                <a:schemeClr val="tx1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  <a:effectLst/>
              </a:rPr>
              <a:t>6,791 employee's personal information was compromised.</a:t>
            </a:r>
            <a:endParaRPr lang="en-US" sz="1000">
              <a:solidFill>
                <a:schemeClr val="tx1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  <a:effectLst/>
              </a:rPr>
              <a:t>Involvement of Clop ransomware group.</a:t>
            </a:r>
            <a:endParaRPr lang="en-US" sz="1000">
              <a:solidFill>
                <a:schemeClr val="tx1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  <a:effectLst/>
              </a:rPr>
              <a:t>Reputation damage, legal liabilities incurred.</a:t>
            </a:r>
            <a:endParaRPr lang="en-US" sz="1000">
              <a:solidFill>
                <a:schemeClr val="tx1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>
              <a:solidFill>
                <a:schemeClr val="tx1"/>
              </a:solidFill>
              <a:effectLst/>
            </a:endParaRPr>
          </a:p>
        </p:txBody>
      </p:sp>
      <p:pic>
        <p:nvPicPr>
          <p:cNvPr id="3" name="Picture 2" descr="sony_logo_PNG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" y="97155"/>
            <a:ext cx="522605" cy="1403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 rotWithShape="1">
          <a:blip r:embed="rId1"/>
          <a:srcRect l="55883" t="33452" r="15262" b="13956"/>
          <a:stretch>
            <a:fillRect/>
          </a:stretch>
        </p:blipFill>
        <p:spPr>
          <a:xfrm rot="16200000">
            <a:off x="687070" y="-685165"/>
            <a:ext cx="1828165" cy="320040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541020" y="45720"/>
            <a:ext cx="20218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/>
              <a:t>Risk mitigation</a:t>
            </a:r>
            <a:endParaRPr lang="en-US" sz="1400" b="1"/>
          </a:p>
        </p:txBody>
      </p:sp>
      <p:sp>
        <p:nvSpPr>
          <p:cNvPr id="6" name="Text Box 5"/>
          <p:cNvSpPr txBox="1"/>
          <p:nvPr/>
        </p:nvSpPr>
        <p:spPr>
          <a:xfrm>
            <a:off x="260985" y="450850"/>
            <a:ext cx="2691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78105" y="327025"/>
            <a:ext cx="3122295" cy="14732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/>
              <a:t>Recognize cyber threats' omnipresence.</a:t>
            </a:r>
            <a:endParaRPr lang="en-US" sz="9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/>
              <a:t>Employ proactive security experts.</a:t>
            </a:r>
            <a:endParaRPr lang="en-US" sz="9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/>
              <a:t>Implement meticulous security measures consistently.</a:t>
            </a:r>
            <a:endParaRPr lang="en-US" sz="9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/>
              <a:t>Prioritize cybersecurity awareness among employees.</a:t>
            </a:r>
            <a:endParaRPr lang="en-US" sz="9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/>
              <a:t>Manage vulnerabilities effectively with robust solutions.</a:t>
            </a:r>
            <a:endParaRPr lang="en-US" sz="9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/>
              <a:t>Promote comprehensive security through interdepartmental communication</a:t>
            </a:r>
            <a:endParaRPr lang="en-US" sz="900"/>
          </a:p>
        </p:txBody>
      </p:sp>
      <p:pic>
        <p:nvPicPr>
          <p:cNvPr id="8" name="Picture 7" descr="sony_logo_PNG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" y="80010"/>
            <a:ext cx="448310" cy="1206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/>
          <a:srcRect l="55883" t="33452" r="15262" b="13956"/>
          <a:stretch>
            <a:fillRect/>
          </a:stretch>
        </p:blipFill>
        <p:spPr>
          <a:xfrm rot="16200000">
            <a:off x="676275" y="-676275"/>
            <a:ext cx="1849120" cy="320040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873125" y="72390"/>
            <a:ext cx="15494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 b="1"/>
              <a:t>References</a:t>
            </a:r>
            <a:endParaRPr lang="en-US" sz="1400" b="1"/>
          </a:p>
        </p:txBody>
      </p:sp>
      <p:sp>
        <p:nvSpPr>
          <p:cNvPr id="7" name="Text Box 6"/>
          <p:cNvSpPr txBox="1"/>
          <p:nvPr/>
        </p:nvSpPr>
        <p:spPr>
          <a:xfrm>
            <a:off x="71755" y="361950"/>
            <a:ext cx="3051810" cy="1262380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 action="ppaction://hlinkfile"/>
              </a:rPr>
              <a:t>https://firewalltimes.com/sony-data-breach-timeline/</a:t>
            </a:r>
            <a:endParaRPr lang="en-US" sz="9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linkClick r:id="rId2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 action="ppaction://hlinkfile"/>
              </a:rPr>
              <a:t>https://www.bleepingcomputer.com/news/security/sony-confirms-data-breach-impacting-thousands-in-the-us/</a:t>
            </a:r>
            <a:endParaRPr lang="en-US" sz="9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 action="ppaction://hlinkfile"/>
              </a:rPr>
              <a:t>https://www.linkedin.com/pulse/analyst-comments-sony-notifies-employees-data-breach-krj4f?trk=organization_guest_main-feed-card_feed-article-content</a:t>
            </a:r>
            <a:endParaRPr lang="en-US" sz="9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 descr="sony_logo_PNG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65" y="53975"/>
            <a:ext cx="474980" cy="1276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1299</Words>
  <Application>WPS Presentation</Application>
  <PresentationFormat>自定义</PresentationFormat>
  <Paragraphs>42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SimSun</vt:lpstr>
      <vt:lpstr>Wingdings</vt:lpstr>
      <vt:lpstr>Roboto Bk</vt:lpstr>
      <vt:lpstr>Segoe Print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Card</dc:title>
  <dc:creator>copyright@2019—dreamer; ABATARA1</dc:creator>
  <cp:lastModifiedBy>Lenovo</cp:lastModifiedBy>
  <cp:revision>34</cp:revision>
  <dcterms:created xsi:type="dcterms:W3CDTF">2016-11-30T16:23:00Z</dcterms:created>
  <dcterms:modified xsi:type="dcterms:W3CDTF">2024-02-24T00:58:10Z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4F922C3A8EBC424C9503CADA85DA7DAD_11</vt:lpwstr>
  </property>
  <property fmtid="{D5CDD505-2E9C-101B-9397-08002B2CF9AE}" pid="3" name="KSOProductBuildVer">
    <vt:lpwstr>1033-12.2.0.13431</vt:lpwstr>
  </property>
</Properties>
</file>