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70" r:id="rId4"/>
    <p:sldId id="266" r:id="rId5"/>
    <p:sldId id="267" r:id="rId6"/>
    <p:sldId id="268" r:id="rId7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4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4280" autoAdjust="0"/>
  </p:normalViewPr>
  <p:slideViewPr>
    <p:cSldViewPr snapToGrid="0">
      <p:cViewPr varScale="1">
        <p:scale>
          <a:sx n="284" d="100"/>
          <a:sy n="284" d="100"/>
        </p:scale>
        <p:origin x="113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8DC8F-CB6F-4533-A8E2-F07682B583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B5F-591D-4B56-9091-1F8F97E451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0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34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90043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2044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hyperlink" Target="https://firewalltimes.com/sony-data-breach-timeline/&#13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heverge.com/2023/10/5/23905370/sony-interactive-entertainment-security-breach-confirmation" TargetMode="Externa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echwireasia.com/09/2023/is-my-account-compromised-what-sony-customers-should-know/" TargetMode="Externa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heguardian.com/world/2013/jun/09/edward-snowden-nsa-whistleblower-surveillance" TargetMode="Externa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1" t="42898" r="5342" b="25328"/>
          <a:stretch>
            <a:fillRect/>
          </a:stretch>
        </p:blipFill>
        <p:spPr>
          <a:xfrm>
            <a:off x="0" y="320"/>
            <a:ext cx="3200400" cy="18284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354455" y="88265"/>
            <a:ext cx="187071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>
                <a:latin typeface="+mj-lt"/>
                <a:cs typeface="+mj-lt"/>
              </a:rPr>
              <a:t>      </a:t>
            </a:r>
            <a:r>
              <a:rPr lang="en-US" sz="1400" b="1">
                <a:cs typeface="+mn-lt"/>
              </a:rPr>
              <a:t>Ethics in </a:t>
            </a:r>
            <a:endParaRPr lang="en-US" sz="1400" b="1">
              <a:cs typeface="+mn-lt"/>
            </a:endParaRPr>
          </a:p>
          <a:p>
            <a:pPr algn="ctr"/>
            <a:r>
              <a:rPr lang="en-US" sz="1400" b="1">
                <a:cs typeface="+mn-lt"/>
              </a:rPr>
              <a:t>Information Security</a:t>
            </a:r>
            <a:r>
              <a:rPr lang="en-US" sz="1400" b="1">
                <a:cs typeface="+mn-lt"/>
              </a:rPr>
              <a:t> </a:t>
            </a:r>
            <a:endParaRPr lang="en-US" sz="1400">
              <a:latin typeface="+mj-lt"/>
              <a:cs typeface="+mj-lt"/>
            </a:endParaRPr>
          </a:p>
          <a:p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r>
              <a:rPr lang="en-US" sz="1575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endParaRPr lang="en-US" sz="1575" dirty="0">
              <a:solidFill>
                <a:srgbClr val="363537"/>
              </a:solidFill>
              <a:latin typeface="+mj-lt"/>
              <a:ea typeface="Roboto Bk" pitchFamily="2" charset="0"/>
              <a:cs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09269" y="668694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79" dirty="0">
                <a:solidFill>
                  <a:srgbClr val="363537"/>
                </a:solidFill>
                <a:cs typeface="+mn-lt"/>
              </a:rPr>
              <a:t>Sony-Data Breach</a:t>
            </a:r>
            <a:endParaRPr lang="en-US" sz="1200" spc="79" dirty="0">
              <a:solidFill>
                <a:srgbClr val="363537"/>
              </a:solidFill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10385" y="1343660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cs typeface="+mn-lt"/>
              </a:rPr>
              <a:t>Ramya Perumalla</a:t>
            </a:r>
            <a:endParaRPr lang="en-US" sz="1000">
              <a:cs typeface="+mn-lt"/>
            </a:endParaRPr>
          </a:p>
          <a:p>
            <a:pPr algn="r"/>
            <a:r>
              <a:rPr lang="en-US" sz="1000">
                <a:cs typeface="+mn-lt"/>
              </a:rPr>
              <a:t>ID:11717649</a:t>
            </a:r>
            <a:endParaRPr lang="en-US" sz="1000">
              <a:cs typeface="+mn-lt"/>
            </a:endParaRPr>
          </a:p>
        </p:txBody>
      </p:sp>
      <p:pic>
        <p:nvPicPr>
          <p:cNvPr id="2" name="Picture 1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5045"/>
            <a:ext cx="977265" cy="262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 rotWithShape="1">
          <a:blip r:embed="rId2"/>
          <a:srcRect l="55883" t="33452" r="15262" b="13956"/>
          <a:stretch>
            <a:fillRect/>
          </a:stretch>
        </p:blipFill>
        <p:spPr>
          <a:xfrm rot="16200000">
            <a:off x="702310" y="-699770"/>
            <a:ext cx="1828165" cy="3228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3060" y="2540"/>
            <a:ext cx="276669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solidFill>
                  <a:schemeClr val="tx1"/>
                </a:solidFill>
                <a:cs typeface="+mn-lt"/>
              </a:rPr>
              <a:t>SONY DATA BREACH (2023)</a:t>
            </a:r>
            <a:r>
              <a:rPr lang="en-US" sz="1400" b="1">
                <a:latin typeface="+mj-lt"/>
                <a:cs typeface="+mj-lt"/>
              </a:rPr>
              <a:t>  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75" y="258445"/>
            <a:ext cx="147701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COMPANY</a:t>
            </a:r>
            <a:r>
              <a:rPr lang="en-US" sz="900" b="1" u="sng">
                <a:solidFill>
                  <a:schemeClr val="accent2"/>
                </a:solidFill>
                <a:latin typeface="+mj-lt"/>
                <a:cs typeface="+mj-lt"/>
              </a:rPr>
              <a:t> </a:t>
            </a:r>
            <a:r>
              <a:rPr lang="en-US" sz="900" b="1" u="sng">
                <a:solidFill>
                  <a:schemeClr val="accent2"/>
                </a:solidFill>
                <a:latin typeface="Calibri Light" panose="020F0302020204030204" charset="0"/>
                <a:cs typeface="Calibri Light" panose="020F0302020204030204" charset="0"/>
              </a:rPr>
              <a:t>                   </a:t>
            </a:r>
            <a:r>
              <a:rPr lang="en-US" sz="900" b="1" u="sng">
                <a:solidFill>
                  <a:schemeClr val="accent2"/>
                </a:solidFill>
              </a:rPr>
              <a:t>.</a:t>
            </a:r>
            <a:endParaRPr lang="en-US" sz="900" b="1" u="sng">
              <a:solidFill>
                <a:schemeClr val="accent2"/>
              </a:solidFill>
            </a:endParaRPr>
          </a:p>
          <a:p>
            <a:pPr algn="l"/>
            <a:r>
              <a:rPr lang="en-US" sz="800"/>
              <a:t>Sony Interactive Entertainment (SIE).</a:t>
            </a:r>
            <a:endParaRPr lang="en-US" sz="1000" u="sng"/>
          </a:p>
        </p:txBody>
      </p:sp>
      <p:sp>
        <p:nvSpPr>
          <p:cNvPr id="8" name="Text Box 7"/>
          <p:cNvSpPr txBox="1"/>
          <p:nvPr/>
        </p:nvSpPr>
        <p:spPr>
          <a:xfrm>
            <a:off x="53975" y="681355"/>
            <a:ext cx="1477010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WHAT   HAPPENED?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 b="1"/>
              <a:t>Personal information of 6,791</a:t>
            </a:r>
            <a:r>
              <a:rPr lang="en-US" sz="800"/>
              <a:t>  employees was exposed. </a:t>
            </a:r>
            <a:endParaRPr lang="en-US" sz="1000" u="sng"/>
          </a:p>
          <a:p>
            <a:r>
              <a:rPr lang="en-US" sz="1000" u="sng"/>
              <a:t> </a:t>
            </a:r>
            <a:endParaRPr lang="en-US" sz="1000" u="sng"/>
          </a:p>
        </p:txBody>
      </p:sp>
      <p:sp>
        <p:nvSpPr>
          <p:cNvPr id="9" name="Text Box 8"/>
          <p:cNvSpPr txBox="1"/>
          <p:nvPr/>
        </p:nvSpPr>
        <p:spPr>
          <a:xfrm>
            <a:off x="48260" y="1101725"/>
            <a:ext cx="14541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MAIN PLAYERS</a:t>
            </a:r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        .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Attackers, victims, Sony Interactive Entertainment.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11" name="Picture 10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332740"/>
            <a:ext cx="461010" cy="114935"/>
          </a:xfrm>
          <a:prstGeom prst="rect">
            <a:avLst/>
          </a:prstGeom>
        </p:spPr>
      </p:pic>
      <p:pic>
        <p:nvPicPr>
          <p:cNvPr id="12" name="Picture 11" descr="data_breach_confidential_information_colored_icon_in_powerpoint_pptx_png_and_editable_eps_format_slide01"/>
          <p:cNvPicPr>
            <a:picLocks noChangeAspect="1"/>
          </p:cNvPicPr>
          <p:nvPr/>
        </p:nvPicPr>
        <p:blipFill>
          <a:blip r:embed="rId4"/>
          <a:srcRect l="30859" t="15187" r="30392" b="10124"/>
          <a:stretch>
            <a:fillRect/>
          </a:stretch>
        </p:blipFill>
        <p:spPr>
          <a:xfrm>
            <a:off x="999490" y="628015"/>
            <a:ext cx="200025" cy="217805"/>
          </a:xfrm>
          <a:prstGeom prst="rect">
            <a:avLst/>
          </a:prstGeom>
        </p:spPr>
      </p:pic>
      <p:pic>
        <p:nvPicPr>
          <p:cNvPr id="13" name="Picture 12" descr="Group-People-PowerPoint"/>
          <p:cNvPicPr>
            <a:picLocks noChangeAspect="1"/>
          </p:cNvPicPr>
          <p:nvPr/>
        </p:nvPicPr>
        <p:blipFill>
          <a:blip r:embed="rId5"/>
          <a:srcRect l="6536" t="23542" r="42031" b="25486"/>
          <a:stretch>
            <a:fillRect/>
          </a:stretch>
        </p:blipFill>
        <p:spPr>
          <a:xfrm>
            <a:off x="925830" y="1101725"/>
            <a:ext cx="256540" cy="1911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554480" y="236220"/>
            <a:ext cx="156527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HOW THEY DID IT?</a:t>
            </a:r>
            <a:r>
              <a:rPr lang="en-US" sz="900" b="1" u="sng">
                <a:solidFill>
                  <a:schemeClr val="accent2"/>
                </a:solidFill>
                <a:latin typeface="+mj-lt"/>
                <a:cs typeface="+mj-lt"/>
              </a:rPr>
              <a:t>        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 ,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Zero-day vulnerability in file transfer platform.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15" name="Picture 14" descr="zero-day-slide6"/>
          <p:cNvPicPr>
            <a:picLocks noChangeAspect="1"/>
          </p:cNvPicPr>
          <p:nvPr/>
        </p:nvPicPr>
        <p:blipFill>
          <a:blip r:embed="rId6"/>
          <a:srcRect l="32956" t="21728" r="32917" b="12346"/>
          <a:stretch>
            <a:fillRect/>
          </a:stretch>
        </p:blipFill>
        <p:spPr>
          <a:xfrm>
            <a:off x="2719070" y="188595"/>
            <a:ext cx="214630" cy="2336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564640" y="652780"/>
            <a:ext cx="159956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HOW THEY GOT CAUGHT?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Discovered unauthorized downloads and took action.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pic>
        <p:nvPicPr>
          <p:cNvPr id="17" name="Picture 16" descr="thief_captured_clip_800_wh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15" y="709930"/>
            <a:ext cx="196215" cy="33591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554480" y="1120775"/>
            <a:ext cx="1615440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FUN FACT              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Breach leveraged Clop ransomware flaw.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pic>
        <p:nvPicPr>
          <p:cNvPr id="19" name="Picture 18" descr="Ransomwar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4790" y="1170305"/>
            <a:ext cx="243840" cy="176530"/>
          </a:xfrm>
          <a:prstGeom prst="rect">
            <a:avLst/>
          </a:prstGeom>
        </p:spPr>
      </p:pic>
      <p:sp>
        <p:nvSpPr>
          <p:cNvPr id="21" name="Text Box 20">
            <a:hlinkClick r:id="rId1" action="ppaction://hlinkfile"/>
          </p:cNvPr>
          <p:cNvSpPr txBox="1"/>
          <p:nvPr/>
        </p:nvSpPr>
        <p:spPr>
          <a:xfrm>
            <a:off x="76835" y="2392680"/>
            <a:ext cx="3190240" cy="19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8260" y="1616075"/>
            <a:ext cx="311594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hlinkClick r:id="rId1" action="ppaction://hlinkfile"/>
              </a:rPr>
              <a:t>https://firewalltimes.com/sony-data-breach-timeline/</a:t>
            </a:r>
            <a:endParaRPr lang="en-US" sz="1000">
              <a:hlinkClick r:id="rId1" action="ppaction://hlinkfile"/>
            </a:endParaRPr>
          </a:p>
          <a:p>
            <a:endParaRPr lang="en-US" sz="1000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6456" t="33452" r="15262" b="14325"/>
          <a:stretch>
            <a:fillRect/>
          </a:stretch>
        </p:blipFill>
        <p:spPr>
          <a:xfrm rot="16200000">
            <a:off x="708025" y="-705485"/>
            <a:ext cx="1825625" cy="32385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3670" y="33655"/>
            <a:ext cx="2947670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effectLst/>
                <a:cs typeface="+mn-lt"/>
              </a:rPr>
              <a:t>Legal &amp; </a:t>
            </a:r>
            <a:r>
              <a:rPr lang="en-US" sz="1400" b="1">
                <a:effectLst/>
                <a:cs typeface="+mn-lt"/>
              </a:rPr>
              <a:t>Ethical </a:t>
            </a:r>
            <a:r>
              <a:rPr lang="en-US" sz="1200" b="1">
                <a:effectLst/>
                <a:cs typeface="+mn-lt"/>
              </a:rPr>
              <a:t>Responsibilities</a:t>
            </a:r>
            <a:endParaRPr lang="en-US" sz="1200" b="1">
              <a:effectLst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945" y="351155"/>
            <a:ext cx="3305175" cy="10166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Legally protect, ethically support personal data.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Promptly notify, ensure compliance, prevent breaches.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Transparently uphold moral duty, safeguard data.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Face legal liability, ensure due care.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Provide restitution, conduct thorough investigations.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Address vulnerabilities, ensure legal compliance.</a:t>
            </a:r>
            <a:endParaRPr lang="en-US" sz="900">
              <a:solidFill>
                <a:schemeClr val="tx1"/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435" y="1254125"/>
            <a:ext cx="314896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hlinkClick r:id="rId2" action="ppaction://hlinkfile"/>
              </a:rPr>
              <a:t>https://www.theverge.com/2023/10/5/23905370/sony-interactive-entertainment-security-breach-confirmation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711835" y="-735330"/>
            <a:ext cx="1830705" cy="3296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5815" y="62230"/>
            <a:ext cx="225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cs typeface="+mn-lt"/>
              </a:rPr>
              <a:t> security laws/rules</a:t>
            </a:r>
            <a:endParaRPr lang="en-US" sz="1200" b="1"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800" y="1271905"/>
            <a:ext cx="314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hlinkClick r:id="rId2" action="ppaction://hlinkfile"/>
              </a:rPr>
              <a:t>https://techwireasia.com/09/2023/is-my-account-compromised-what-sony-customers-should-know/</a:t>
            </a:r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126365" y="357505"/>
            <a:ext cx="3014345" cy="95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CCPA, HIPAA, GDPR: Protect, safeguard, comply.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Notify promptly, implement security measures.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Face penalties for non-compliance.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Breach impacts EU protection, notify promptly.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Non-compliance incurs hefty fines, ensure security.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Maintain GDPR compliance, address scrutiny.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165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9710" y="45720"/>
            <a:ext cx="2733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/>
              <a:t>Ethics in Information Security</a:t>
            </a:r>
            <a:endParaRPr lang="en-US" sz="1200" b="1"/>
          </a:p>
        </p:txBody>
      </p:sp>
      <p:sp>
        <p:nvSpPr>
          <p:cNvPr id="6" name="Text Box 5"/>
          <p:cNvSpPr txBox="1"/>
          <p:nvPr/>
        </p:nvSpPr>
        <p:spPr>
          <a:xfrm>
            <a:off x="260985" y="45085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1440" y="257175"/>
            <a:ext cx="303085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Student: Respect laws, avoid dishonesty, report.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Professional: Protect, adhere, report, update, act.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Unethical causes: Pressure, awareness, culture, greed, policies.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Snowden: Hero or traitor, ethical dilemma.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Ethical considerations: Public interest, confidentiality, transparency.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Debate: Whistleblower or criminal, perspectives vary.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2230" y="1301750"/>
            <a:ext cx="306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hlinkClick r:id="rId2" action="ppaction://hlinkfile"/>
              </a:rPr>
              <a:t>https://www.theguardian.com/world/2013/jun/09/edward-snowden-nsa-whistleblower-surveillance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1845</Words>
  <Application>WPS Presentation</Application>
  <PresentationFormat>自定义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Roboto Bk</vt:lpstr>
      <vt:lpstr>Segoe Print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Card</dc:title>
  <dc:creator>copyright@2019—dreamer; ABATARA1</dc:creator>
  <cp:lastModifiedBy>Lenovo</cp:lastModifiedBy>
  <cp:revision>48</cp:revision>
  <dcterms:created xsi:type="dcterms:W3CDTF">2016-11-30T16:23:00Z</dcterms:created>
  <dcterms:modified xsi:type="dcterms:W3CDTF">2024-03-23T01:36:43Z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D9A8A2152A2D41EC86A005DFCD7E0227_13</vt:lpwstr>
  </property>
  <property fmtid="{D5CDD505-2E9C-101B-9397-08002B2CF9AE}" pid="3" name="KSOProductBuildVer">
    <vt:lpwstr>1033-12.2.0.13489</vt:lpwstr>
  </property>
</Properties>
</file>