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5" r:id="rId3"/>
    <p:sldId id="270" r:id="rId4"/>
    <p:sldId id="266" r:id="rId5"/>
    <p:sldId id="267" r:id="rId6"/>
    <p:sldId id="268" r:id="rId7"/>
  </p:sldIdLst>
  <p:sldSz cx="32004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4141"/>
    <a:srgbClr val="FFF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7" autoAdjust="0"/>
    <p:restoredTop sz="94280" autoAdjust="0"/>
  </p:normalViewPr>
  <p:slideViewPr>
    <p:cSldViewPr snapToGrid="0">
      <p:cViewPr varScale="1">
        <p:scale>
          <a:sx n="284" d="100"/>
          <a:sy n="284" d="100"/>
        </p:scale>
        <p:origin x="1133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8DC8F-CB6F-4533-A8E2-F07682B5833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43000"/>
            <a:ext cx="5400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2AB5F-591D-4B56-9091-1F8F97E4511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299297"/>
            <a:ext cx="2400300" cy="636693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960543"/>
            <a:ext cx="2400300" cy="441537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0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" y="97367"/>
            <a:ext cx="690086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" y="97367"/>
            <a:ext cx="2030254" cy="154982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1" y="455930"/>
            <a:ext cx="2760345" cy="760730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1" y="1223857"/>
            <a:ext cx="2760345" cy="400050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0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8" y="486833"/>
            <a:ext cx="1360170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486833"/>
            <a:ext cx="1360170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" y="97367"/>
            <a:ext cx="2760345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5" y="448310"/>
            <a:ext cx="1353919" cy="219710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0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5" y="668020"/>
            <a:ext cx="1353919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" y="448310"/>
            <a:ext cx="1360587" cy="219710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0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" y="668020"/>
            <a:ext cx="1360587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121920"/>
            <a:ext cx="1032212" cy="426720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7" y="263314"/>
            <a:ext cx="1620203" cy="1299633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548640"/>
            <a:ext cx="1032212" cy="1016423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70"/>
            </a:lvl2pPr>
            <a:lvl3pPr marL="240030" indent="0">
              <a:buNone/>
              <a:defRPr sz="315"/>
            </a:lvl3pPr>
            <a:lvl4pPr marL="360045" indent="0">
              <a:buNone/>
              <a:defRPr sz="265"/>
            </a:lvl4pPr>
            <a:lvl5pPr marL="480060" indent="0">
              <a:buNone/>
              <a:defRPr sz="265"/>
            </a:lvl5pPr>
            <a:lvl6pPr marL="600075" indent="0">
              <a:buNone/>
              <a:defRPr sz="265"/>
            </a:lvl6pPr>
            <a:lvl7pPr marL="720090" indent="0">
              <a:buNone/>
              <a:defRPr sz="265"/>
            </a:lvl7pPr>
            <a:lvl8pPr marL="840105" indent="0">
              <a:buNone/>
              <a:defRPr sz="265"/>
            </a:lvl8pPr>
            <a:lvl9pPr marL="960120" indent="0">
              <a:buNone/>
              <a:defRPr sz="265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121920"/>
            <a:ext cx="1032212" cy="426720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7" y="263314"/>
            <a:ext cx="1620203" cy="1299633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548640"/>
            <a:ext cx="1032212" cy="1016423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70"/>
            </a:lvl2pPr>
            <a:lvl3pPr marL="240030" indent="0">
              <a:buNone/>
              <a:defRPr sz="315"/>
            </a:lvl3pPr>
            <a:lvl4pPr marL="360045" indent="0">
              <a:buNone/>
              <a:defRPr sz="265"/>
            </a:lvl4pPr>
            <a:lvl5pPr marL="480060" indent="0">
              <a:buNone/>
              <a:defRPr sz="265"/>
            </a:lvl5pPr>
            <a:lvl6pPr marL="600075" indent="0">
              <a:buNone/>
              <a:defRPr sz="265"/>
            </a:lvl6pPr>
            <a:lvl7pPr marL="720090" indent="0">
              <a:buNone/>
              <a:defRPr sz="265"/>
            </a:lvl7pPr>
            <a:lvl8pPr marL="840105" indent="0">
              <a:buNone/>
              <a:defRPr sz="265"/>
            </a:lvl8pPr>
            <a:lvl9pPr marL="960120" indent="0">
              <a:buNone/>
              <a:defRPr sz="265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8" y="97367"/>
            <a:ext cx="2760345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8" y="486833"/>
            <a:ext cx="2760345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8" y="1695027"/>
            <a:ext cx="72009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3" y="1695027"/>
            <a:ext cx="1080135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3" y="1695027"/>
            <a:ext cx="72009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325" indent="-60325" algn="l" defTabSz="240030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340" indent="-60325" algn="l" defTabSz="240030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355" indent="-60325" algn="l" defTabSz="240030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370" indent="-60325" algn="l" defTabSz="240030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70" kern="1200">
          <a:solidFill>
            <a:schemeClr val="tx1"/>
          </a:solidFill>
          <a:latin typeface="+mn-lt"/>
          <a:ea typeface="+mn-ea"/>
          <a:cs typeface="+mn-cs"/>
        </a:defRPr>
      </a:lvl4pPr>
      <a:lvl5pPr marL="540385" indent="-60325" algn="l" defTabSz="240030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70" kern="1200">
          <a:solidFill>
            <a:schemeClr val="tx1"/>
          </a:solidFill>
          <a:latin typeface="+mn-lt"/>
          <a:ea typeface="+mn-ea"/>
          <a:cs typeface="+mn-cs"/>
        </a:defRPr>
      </a:lvl5pPr>
      <a:lvl6pPr marL="660400" indent="-60325" algn="l" defTabSz="240030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70" kern="1200">
          <a:solidFill>
            <a:schemeClr val="tx1"/>
          </a:solidFill>
          <a:latin typeface="+mn-lt"/>
          <a:ea typeface="+mn-ea"/>
          <a:cs typeface="+mn-cs"/>
        </a:defRPr>
      </a:lvl6pPr>
      <a:lvl7pPr marL="780415" indent="-60325" algn="l" defTabSz="240030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70" kern="1200">
          <a:solidFill>
            <a:schemeClr val="tx1"/>
          </a:solidFill>
          <a:latin typeface="+mn-lt"/>
          <a:ea typeface="+mn-ea"/>
          <a:cs typeface="+mn-cs"/>
        </a:defRPr>
      </a:lvl7pPr>
      <a:lvl8pPr marL="900430" indent="-60325" algn="l" defTabSz="240030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70" kern="1200">
          <a:solidFill>
            <a:schemeClr val="tx1"/>
          </a:solidFill>
          <a:latin typeface="+mn-lt"/>
          <a:ea typeface="+mn-ea"/>
          <a:cs typeface="+mn-cs"/>
        </a:defRPr>
      </a:lvl8pPr>
      <a:lvl9pPr marL="1020445" indent="-60325" algn="l" defTabSz="240030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.jpeg"/><Relationship Id="rId7" Type="http://schemas.openxmlformats.org/officeDocument/2006/relationships/image" Target="../media/image8.jpeg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hyperlink" Target="https://firewalltimes.com/sony-data-breach-timeline/&#13;" TargetMode="Externa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securityaffairs.com/151982/data-breach/sony-sent-data-breach-notifications-to-about-6800-individuals.html" TargetMode="External"/><Relationship Id="rId1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3361" t="42898" r="5342" b="25328"/>
          <a:stretch>
            <a:fillRect/>
          </a:stretch>
        </p:blipFill>
        <p:spPr>
          <a:xfrm>
            <a:off x="0" y="320"/>
            <a:ext cx="3200400" cy="1828480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1456055" y="88265"/>
            <a:ext cx="1706245" cy="4533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400" b="1">
                <a:cs typeface="+mn-lt"/>
              </a:rPr>
              <a:t>Information Security</a:t>
            </a:r>
            <a:endParaRPr lang="en-US" sz="1400" b="1">
              <a:cs typeface="+mn-lt"/>
            </a:endParaRPr>
          </a:p>
          <a:p>
            <a:pPr algn="ctr"/>
            <a:r>
              <a:rPr lang="en-US" sz="1400" b="1">
                <a:cs typeface="+mn-lt"/>
              </a:rPr>
              <a:t>Essentials </a:t>
            </a:r>
            <a:endParaRPr lang="en-US" sz="1400">
              <a:latin typeface="+mj-lt"/>
              <a:cs typeface="+mj-lt"/>
            </a:endParaRPr>
          </a:p>
          <a:p>
            <a:r>
              <a:rPr lang="en-US" sz="1575" b="1" dirty="0">
                <a:solidFill>
                  <a:srgbClr val="363537"/>
                </a:solidFill>
                <a:latin typeface="+mj-lt"/>
                <a:ea typeface="Roboto Bk" pitchFamily="2" charset="0"/>
                <a:cs typeface="+mj-lt"/>
              </a:rPr>
              <a:t> </a:t>
            </a:r>
            <a:r>
              <a:rPr lang="en-US" sz="1575" dirty="0">
                <a:solidFill>
                  <a:srgbClr val="363537"/>
                </a:solidFill>
                <a:latin typeface="+mj-lt"/>
                <a:ea typeface="Roboto Bk" pitchFamily="2" charset="0"/>
                <a:cs typeface="+mj-lt"/>
              </a:rPr>
              <a:t> </a:t>
            </a:r>
            <a:endParaRPr lang="en-US" sz="1575" dirty="0">
              <a:solidFill>
                <a:srgbClr val="363537"/>
              </a:solidFill>
              <a:latin typeface="+mj-lt"/>
              <a:ea typeface="Roboto Bk" pitchFamily="2" charset="0"/>
              <a:cs typeface="+mj-lt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709269" y="668694"/>
            <a:ext cx="14262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79" dirty="0">
                <a:solidFill>
                  <a:srgbClr val="363537"/>
                </a:solidFill>
                <a:cs typeface="+mn-lt"/>
              </a:rPr>
              <a:t>Sony-Data Breach</a:t>
            </a:r>
            <a:endParaRPr lang="en-US" sz="1200" spc="79" dirty="0">
              <a:solidFill>
                <a:srgbClr val="363537"/>
              </a:solidFill>
              <a:cs typeface="+mn-lt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810385" y="1343660"/>
            <a:ext cx="1370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000">
                <a:cs typeface="+mn-lt"/>
              </a:rPr>
              <a:t>Ramya Perumalla</a:t>
            </a:r>
            <a:endParaRPr lang="en-US" sz="1000">
              <a:cs typeface="+mn-lt"/>
            </a:endParaRPr>
          </a:p>
          <a:p>
            <a:pPr algn="r"/>
            <a:r>
              <a:rPr lang="en-US" sz="1000">
                <a:cs typeface="+mn-lt"/>
              </a:rPr>
              <a:t>ID:11717649</a:t>
            </a:r>
            <a:endParaRPr lang="en-US" sz="1000">
              <a:cs typeface="+mn-lt"/>
            </a:endParaRPr>
          </a:p>
        </p:txBody>
      </p:sp>
      <p:pic>
        <p:nvPicPr>
          <p:cNvPr id="2" name="Picture 1" descr="sony_logo_PNG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995045"/>
            <a:ext cx="977265" cy="2622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=</a:t>
            </a:r>
            <a:endParaRPr lang="en-US"/>
          </a:p>
        </p:txBody>
      </p:sp>
      <p:pic>
        <p:nvPicPr>
          <p:cNvPr id="4" name="Content Placeholder 3">
            <a:hlinkClick r:id="rId1" action="ppaction://hlinkfile"/>
          </p:cNvPr>
          <p:cNvPicPr>
            <a:picLocks noChangeAspect="1"/>
          </p:cNvPicPr>
          <p:nvPr>
            <p:ph idx="1"/>
          </p:nvPr>
        </p:nvPicPr>
        <p:blipFill rotWithShape="1">
          <a:blip r:embed="rId2"/>
          <a:srcRect l="55883" t="33452" r="15262" b="13956"/>
          <a:stretch>
            <a:fillRect/>
          </a:stretch>
        </p:blipFill>
        <p:spPr>
          <a:xfrm rot="16200000">
            <a:off x="702945" y="-698500"/>
            <a:ext cx="1826895" cy="322834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3060" y="2540"/>
            <a:ext cx="2766695" cy="255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 b="1">
                <a:solidFill>
                  <a:schemeClr val="tx1"/>
                </a:solidFill>
                <a:cs typeface="+mn-lt"/>
              </a:rPr>
              <a:t>Information security Career</a:t>
            </a:r>
            <a:r>
              <a:rPr lang="en-US" sz="1400" b="1">
                <a:latin typeface="+mj-lt"/>
                <a:cs typeface="+mj-lt"/>
              </a:rPr>
              <a:t>  </a:t>
            </a:r>
            <a:endParaRPr lang="en-US" sz="1400" b="1">
              <a:latin typeface="+mj-lt"/>
              <a:cs typeface="+mj-lt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3975" y="258445"/>
            <a:ext cx="1477010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sz="800" b="1" u="sng">
                <a:solidFill>
                  <a:schemeClr val="accent2"/>
                </a:solidFill>
                <a:latin typeface="+mj-lt"/>
                <a:cs typeface="+mj-lt"/>
              </a:rPr>
              <a:t>Qualification &amp; Requirements</a:t>
            </a:r>
            <a:endParaRPr lang="en-US" sz="900" b="1" u="sng">
              <a:solidFill>
                <a:schemeClr val="accent2"/>
              </a:solidFill>
            </a:endParaRPr>
          </a:p>
          <a:p>
            <a:pPr algn="l"/>
            <a:r>
              <a:rPr lang="en-US" sz="800"/>
              <a:t>Bachelor's, advanced degrees, technical skills, certifications, trends, updates.</a:t>
            </a:r>
            <a:endParaRPr lang="en-US" sz="800"/>
          </a:p>
        </p:txBody>
      </p:sp>
      <p:sp>
        <p:nvSpPr>
          <p:cNvPr id="8" name="Text Box 7"/>
          <p:cNvSpPr txBox="1"/>
          <p:nvPr/>
        </p:nvSpPr>
        <p:spPr>
          <a:xfrm>
            <a:off x="77470" y="812800"/>
            <a:ext cx="1477010" cy="488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800" b="1" u="sng">
                <a:solidFill>
                  <a:schemeClr val="accent2"/>
                </a:solidFill>
                <a:latin typeface="+mj-lt"/>
                <a:cs typeface="+mj-lt"/>
                <a:sym typeface="+mn-ea"/>
              </a:rPr>
              <a:t>Occupational Outlook              .</a:t>
            </a:r>
            <a:endParaRPr lang="en-US" sz="800" b="1" u="sng">
              <a:solidFill>
                <a:schemeClr val="accent2"/>
              </a:solidFill>
              <a:latin typeface="+mj-lt"/>
              <a:cs typeface="+mj-lt"/>
              <a:sym typeface="+mn-ea"/>
            </a:endParaRPr>
          </a:p>
          <a:p>
            <a:r>
              <a:rPr lang="en-US" sz="800"/>
              <a:t>Growing demand, diverse roles, high pay.</a:t>
            </a:r>
            <a:r>
              <a:rPr lang="en-US" sz="800"/>
              <a:t> </a:t>
            </a:r>
            <a:endParaRPr lang="en-US" sz="1000" u="sng"/>
          </a:p>
          <a:p>
            <a:r>
              <a:rPr lang="en-US" sz="1000" u="sng"/>
              <a:t> </a:t>
            </a:r>
            <a:endParaRPr lang="en-US" sz="1000" u="sng"/>
          </a:p>
        </p:txBody>
      </p:sp>
      <p:sp>
        <p:nvSpPr>
          <p:cNvPr id="9" name="Text Box 8"/>
          <p:cNvSpPr txBox="1"/>
          <p:nvPr/>
        </p:nvSpPr>
        <p:spPr>
          <a:xfrm>
            <a:off x="76835" y="1226820"/>
            <a:ext cx="1454150" cy="400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sz="800" b="1" u="sng">
                <a:solidFill>
                  <a:schemeClr val="accent2"/>
                </a:solidFill>
                <a:latin typeface="+mj-lt"/>
                <a:cs typeface="+mj-lt"/>
                <a:sym typeface="+mn-ea"/>
              </a:rPr>
              <a:t>Role Type                                    .</a:t>
            </a:r>
            <a:r>
              <a:rPr lang="en-US" sz="1000" b="1" u="sng">
                <a:solidFill>
                  <a:schemeClr val="accent2"/>
                </a:solidFill>
                <a:latin typeface="+mj-lt"/>
                <a:cs typeface="+mj-lt"/>
              </a:rPr>
              <a:t>  </a:t>
            </a:r>
            <a:endParaRPr lang="en-US" sz="1000" b="1" u="sng">
              <a:solidFill>
                <a:schemeClr val="accent2"/>
              </a:solidFill>
              <a:latin typeface="+mj-lt"/>
              <a:cs typeface="+mj-lt"/>
            </a:endParaRPr>
          </a:p>
          <a:p>
            <a:pPr algn="l"/>
            <a:r>
              <a:rPr lang="en-US" sz="800">
                <a:solidFill>
                  <a:schemeClr val="tx1"/>
                </a:solidFill>
              </a:rPr>
              <a:t>Start entry-level, learn, network, grow.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554480" y="236220"/>
            <a:ext cx="1565275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sz="900" b="1" u="sng">
                <a:solidFill>
                  <a:schemeClr val="accent2"/>
                </a:solidFill>
                <a:latin typeface="+mj-lt"/>
                <a:cs typeface="+mj-lt"/>
              </a:rPr>
              <a:t>Certifications         </a:t>
            </a:r>
            <a:r>
              <a:rPr lang="en-US" sz="1000" b="1" u="sng">
                <a:solidFill>
                  <a:schemeClr val="accent2"/>
                </a:solidFill>
                <a:latin typeface="+mj-lt"/>
                <a:cs typeface="+mj-lt"/>
              </a:rPr>
              <a:t>          .</a:t>
            </a:r>
            <a:endParaRPr lang="en-US" sz="1000" b="1" u="sng">
              <a:solidFill>
                <a:schemeClr val="accent2"/>
              </a:solidFill>
              <a:latin typeface="+mj-lt"/>
              <a:cs typeface="+mj-lt"/>
            </a:endParaRPr>
          </a:p>
          <a:p>
            <a:pPr algn="l"/>
            <a:r>
              <a:rPr lang="en-US" sz="800">
                <a:solidFill>
                  <a:schemeClr val="tx1"/>
                </a:solidFill>
              </a:rPr>
              <a:t>Foundational </a:t>
            </a:r>
            <a:r>
              <a:rPr lang="en-US" sz="800">
                <a:solidFill>
                  <a:schemeClr val="tx1"/>
                </a:solidFill>
              </a:rPr>
              <a:t>certification lead to specialization, career-aligned.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560195" y="778510"/>
            <a:ext cx="1599565" cy="390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800" b="1" u="sng">
                <a:solidFill>
                  <a:schemeClr val="accent2"/>
                </a:solidFill>
                <a:latin typeface="+mj-lt"/>
                <a:cs typeface="+mj-lt"/>
              </a:rPr>
              <a:t>Interviewing                          . </a:t>
            </a:r>
            <a:r>
              <a:rPr lang="en-US" sz="1000" b="1" u="sng">
                <a:solidFill>
                  <a:schemeClr val="accent2"/>
                </a:solidFill>
                <a:latin typeface="+mj-lt"/>
                <a:cs typeface="+mj-lt"/>
              </a:rPr>
              <a:t>  </a:t>
            </a:r>
            <a:endParaRPr lang="en-US" sz="1000" b="1" u="sng">
              <a:solidFill>
                <a:schemeClr val="accent2"/>
              </a:solidFill>
              <a:latin typeface="+mj-lt"/>
              <a:cs typeface="+mj-lt"/>
            </a:endParaRPr>
          </a:p>
          <a:p>
            <a:r>
              <a:rPr lang="en-US" sz="800">
                <a:cs typeface="+mn-lt"/>
                <a:sym typeface="+mn-ea"/>
              </a:rPr>
              <a:t>Research, prepare, highlight, emphasize, showcase, practice.</a:t>
            </a:r>
            <a:endParaRPr lang="en-US" sz="800">
              <a:cs typeface="+mn-lt"/>
              <a:sym typeface="+mn-ea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1554480" y="1243965"/>
            <a:ext cx="1605280" cy="420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800" b="1" u="sng">
                <a:solidFill>
                  <a:schemeClr val="accent2"/>
                </a:solidFill>
                <a:latin typeface="+mj-lt"/>
                <a:cs typeface="+mj-lt"/>
              </a:rPr>
              <a:t>Sources of information         .</a:t>
            </a:r>
            <a:endParaRPr lang="en-US" sz="800" b="1" u="sng">
              <a:solidFill>
                <a:schemeClr val="accent2"/>
              </a:solidFill>
              <a:latin typeface="+mj-lt"/>
              <a:cs typeface="+mj-lt"/>
            </a:endParaRPr>
          </a:p>
          <a:p>
            <a:r>
              <a:rPr lang="en-US" sz="800">
                <a:solidFill>
                  <a:schemeClr val="tx1"/>
                </a:solidFill>
                <a:cs typeface="+mn-lt"/>
              </a:rPr>
              <a:t>Industry reports, networking, job platforms, updates, forums</a:t>
            </a:r>
            <a:endParaRPr lang="en-US" sz="800">
              <a:solidFill>
                <a:schemeClr val="tx1"/>
              </a:solidFill>
              <a:cs typeface="+mn-lt"/>
            </a:endParaRPr>
          </a:p>
        </p:txBody>
      </p:sp>
      <p:sp>
        <p:nvSpPr>
          <p:cNvPr id="21" name="Text Box 20">
            <a:hlinkClick r:id="rId1" action="ppaction://hlinkfile"/>
          </p:cNvPr>
          <p:cNvSpPr txBox="1"/>
          <p:nvPr/>
        </p:nvSpPr>
        <p:spPr>
          <a:xfrm>
            <a:off x="76835" y="2392680"/>
            <a:ext cx="3190240" cy="191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pic>
        <p:nvPicPr>
          <p:cNvPr id="3" name="Picture 2" descr="qualific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585" y="303530"/>
            <a:ext cx="175895" cy="205105"/>
          </a:xfrm>
          <a:prstGeom prst="rect">
            <a:avLst/>
          </a:prstGeom>
        </p:spPr>
      </p:pic>
      <p:pic>
        <p:nvPicPr>
          <p:cNvPr id="7" name="Picture 6" descr="occupational_outloo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470" y="797560"/>
            <a:ext cx="212725" cy="177800"/>
          </a:xfrm>
          <a:prstGeom prst="rect">
            <a:avLst/>
          </a:prstGeom>
        </p:spPr>
      </p:pic>
      <p:pic>
        <p:nvPicPr>
          <p:cNvPr id="10" name="Picture 9" descr="role types"/>
          <p:cNvPicPr>
            <a:picLocks noChangeAspect="1"/>
          </p:cNvPicPr>
          <p:nvPr/>
        </p:nvPicPr>
        <p:blipFill>
          <a:blip r:embed="rId5"/>
          <a:srcRect l="2421" t="4743" r="86488" b="74094"/>
          <a:stretch>
            <a:fillRect/>
          </a:stretch>
        </p:blipFill>
        <p:spPr>
          <a:xfrm>
            <a:off x="1322070" y="1264285"/>
            <a:ext cx="208915" cy="157480"/>
          </a:xfrm>
          <a:prstGeom prst="rect">
            <a:avLst/>
          </a:prstGeom>
        </p:spPr>
      </p:pic>
      <p:pic>
        <p:nvPicPr>
          <p:cNvPr id="20" name="Picture 19" descr="certifications"/>
          <p:cNvPicPr>
            <a:picLocks noChangeAspect="1"/>
          </p:cNvPicPr>
          <p:nvPr/>
        </p:nvPicPr>
        <p:blipFill>
          <a:blip r:embed="rId6"/>
          <a:srcRect l="10536" t="10119" r="59325" b="12817"/>
          <a:stretch>
            <a:fillRect/>
          </a:stretch>
        </p:blipFill>
        <p:spPr>
          <a:xfrm>
            <a:off x="2755900" y="206375"/>
            <a:ext cx="224790" cy="227965"/>
          </a:xfrm>
          <a:prstGeom prst="rect">
            <a:avLst/>
          </a:prstGeom>
        </p:spPr>
      </p:pic>
      <p:pic>
        <p:nvPicPr>
          <p:cNvPr id="23" name="Picture 22" descr="interviewi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3515" y="767715"/>
            <a:ext cx="203200" cy="203200"/>
          </a:xfrm>
          <a:prstGeom prst="rect">
            <a:avLst/>
          </a:prstGeom>
        </p:spPr>
      </p:pic>
      <p:pic>
        <p:nvPicPr>
          <p:cNvPr id="24" name="Picture 23" descr="information-sources"/>
          <p:cNvPicPr>
            <a:picLocks noChangeAspect="1"/>
          </p:cNvPicPr>
          <p:nvPr/>
        </p:nvPicPr>
        <p:blipFill>
          <a:blip r:embed="rId8"/>
          <a:srcRect l="15791" t="9618" r="16842" b="35035"/>
          <a:stretch>
            <a:fillRect/>
          </a:stretch>
        </p:blipFill>
        <p:spPr>
          <a:xfrm>
            <a:off x="2737485" y="1243965"/>
            <a:ext cx="182245" cy="1625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l="56456" t="33452" r="15262" b="14325"/>
          <a:stretch>
            <a:fillRect/>
          </a:stretch>
        </p:blipFill>
        <p:spPr>
          <a:xfrm rot="16200000">
            <a:off x="687070" y="-682625"/>
            <a:ext cx="1828165" cy="31972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53670" y="33655"/>
            <a:ext cx="2947670" cy="247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 b="1">
                <a:effectLst/>
                <a:cs typeface="+mn-lt"/>
              </a:rPr>
              <a:t>Access control &amp; UNT VPN Login</a:t>
            </a:r>
            <a:endParaRPr lang="en-US" sz="1200" b="1">
              <a:effectLst/>
              <a:cs typeface="+mn-lt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7945" y="351155"/>
            <a:ext cx="3305175" cy="101663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>
                <a:solidFill>
                  <a:schemeClr val="tx1"/>
                </a:solidFill>
                <a:effectLst/>
              </a:rPr>
              <a:t>Access control:</a:t>
            </a:r>
            <a:r>
              <a:rPr lang="en-US" sz="900">
                <a:solidFill>
                  <a:schemeClr val="tx1"/>
                </a:solidFill>
                <a:effectLst/>
              </a:rPr>
              <a:t> Manage system entry, user permissions.</a:t>
            </a:r>
            <a:endParaRPr lang="en-US" sz="900">
              <a:solidFill>
                <a:schemeClr val="tx1"/>
              </a:solidFill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>
                <a:solidFill>
                  <a:schemeClr val="tx1"/>
                </a:solidFill>
                <a:effectLst/>
              </a:rPr>
              <a:t>UNT VPN login:</a:t>
            </a:r>
            <a:r>
              <a:rPr lang="en-US" sz="900">
                <a:solidFill>
                  <a:schemeClr val="tx1"/>
                </a:solidFill>
                <a:effectLst/>
              </a:rPr>
              <a:t> Involves 3 access controls.</a:t>
            </a:r>
            <a:endParaRPr lang="en-US" sz="900">
              <a:solidFill>
                <a:schemeClr val="tx1"/>
              </a:solidFill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>
                <a:solidFill>
                  <a:schemeClr val="tx1"/>
                </a:solidFill>
                <a:effectLst/>
              </a:rPr>
              <a:t>Identification, authentication, </a:t>
            </a:r>
            <a:r>
              <a:rPr lang="en-US" sz="900">
                <a:effectLst/>
                <a:sym typeface="+mn-ea"/>
              </a:rPr>
              <a:t>authorization</a:t>
            </a:r>
            <a:r>
              <a:rPr lang="en-US" sz="900">
                <a:solidFill>
                  <a:schemeClr val="tx1"/>
                </a:solidFill>
                <a:effectLst/>
              </a:rPr>
              <a:t>.</a:t>
            </a:r>
            <a:endParaRPr lang="en-US" sz="900">
              <a:solidFill>
                <a:schemeClr val="tx1"/>
              </a:solidFill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 descr="identific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" y="901065"/>
            <a:ext cx="1068070" cy="466725"/>
          </a:xfrm>
          <a:prstGeom prst="rect">
            <a:avLst/>
          </a:prstGeom>
        </p:spPr>
      </p:pic>
      <p:pic>
        <p:nvPicPr>
          <p:cNvPr id="7" name="Picture 6" descr="du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700" y="901065"/>
            <a:ext cx="676910" cy="466725"/>
          </a:xfrm>
          <a:prstGeom prst="rect">
            <a:avLst/>
          </a:prstGeom>
        </p:spPr>
      </p:pic>
      <p:pic>
        <p:nvPicPr>
          <p:cNvPr id="8" name="Picture 7" descr="authorizati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080" y="871855"/>
            <a:ext cx="880110" cy="5168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86055" y="1410970"/>
            <a:ext cx="810260" cy="1301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800" b="1"/>
              <a:t>Identification</a:t>
            </a:r>
            <a:endParaRPr lang="en-US" sz="800" b="1"/>
          </a:p>
        </p:txBody>
      </p:sp>
      <p:sp>
        <p:nvSpPr>
          <p:cNvPr id="10" name="Text Box 9"/>
          <p:cNvSpPr txBox="1"/>
          <p:nvPr/>
        </p:nvSpPr>
        <p:spPr>
          <a:xfrm>
            <a:off x="1188085" y="1438275"/>
            <a:ext cx="866140" cy="76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800" b="1">
                <a:solidFill>
                  <a:schemeClr val="tx1"/>
                </a:solidFill>
              </a:rPr>
              <a:t>Authentication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185035" y="1438275"/>
            <a:ext cx="859155" cy="168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800" b="1"/>
              <a:t>Authorization</a:t>
            </a:r>
            <a:endParaRPr lang="en-US" sz="8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 rotWithShape="1">
          <a:blip r:embed="rId1"/>
          <a:srcRect l="55883" t="33452" r="15262" b="13956"/>
          <a:stretch>
            <a:fillRect/>
          </a:stretch>
        </p:blipFill>
        <p:spPr>
          <a:xfrm rot="16200000">
            <a:off x="711835" y="-735330"/>
            <a:ext cx="1830705" cy="329692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05815" y="62230"/>
            <a:ext cx="22517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>
                <a:cs typeface="+mn-lt"/>
              </a:rPr>
              <a:t> Single Bastion Hosts</a:t>
            </a:r>
            <a:endParaRPr lang="en-US" sz="1200" b="1">
              <a:cs typeface="+mn-lt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6365" y="357505"/>
            <a:ext cx="3014345" cy="952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>
                <a:effectLst/>
                <a:sym typeface="+mn-ea"/>
              </a:rPr>
              <a:t>External gateway with limited services.</a:t>
            </a:r>
            <a:endParaRPr lang="en-US" sz="900">
              <a:effectLst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>
                <a:effectLst/>
                <a:sym typeface="+mn-ea"/>
              </a:rPr>
              <a:t>Strong security measures enforced rigorously.</a:t>
            </a:r>
            <a:endParaRPr lang="en-US" sz="900">
              <a:effectLst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>
                <a:effectLst/>
                <a:sym typeface="+mn-ea"/>
              </a:rPr>
              <a:t>Thorough logging and monitoring implemented.</a:t>
            </a:r>
            <a:endParaRPr lang="en-US" sz="900">
              <a:effectLst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>
                <a:effectLst/>
                <a:sym typeface="+mn-ea"/>
              </a:rPr>
              <a:t>Possible honeypot features included.</a:t>
            </a:r>
            <a:endParaRPr lang="en-US" sz="900">
              <a:effectLst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>
                <a:effectLst/>
                <a:sym typeface="+mn-ea"/>
              </a:rPr>
              <a:t>Regular rotation enhances security protocol.</a:t>
            </a:r>
            <a:endParaRPr lang="en-US" sz="900">
              <a:effectLst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>
                <a:effectLst/>
                <a:sym typeface="+mn-ea"/>
              </a:rPr>
              <a:t>Reduced attack surface, simplified management.</a:t>
            </a:r>
            <a:endParaRPr lang="en-US" sz="900">
              <a:effectLst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 rotWithShape="1">
          <a:blip r:embed="rId1"/>
          <a:srcRect l="55883" t="33452" r="15262" b="13956"/>
          <a:stretch>
            <a:fillRect/>
          </a:stretch>
        </p:blipFill>
        <p:spPr>
          <a:xfrm rot="16200000">
            <a:off x="687070" y="-685165"/>
            <a:ext cx="1828165" cy="32004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19710" y="45720"/>
            <a:ext cx="27330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 b="1"/>
              <a:t>Security Enhancements: Vital Tools</a:t>
            </a:r>
            <a:endParaRPr lang="en-US" sz="1200" b="1"/>
          </a:p>
        </p:txBody>
      </p:sp>
      <p:sp>
        <p:nvSpPr>
          <p:cNvPr id="6" name="Text Box 5"/>
          <p:cNvSpPr txBox="1"/>
          <p:nvPr/>
        </p:nvSpPr>
        <p:spPr>
          <a:xfrm>
            <a:off x="260985" y="450850"/>
            <a:ext cx="2691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1440" y="257175"/>
            <a:ext cx="3030855" cy="1229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b="1"/>
              <a:t>Firewall:</a:t>
            </a:r>
            <a:r>
              <a:rPr lang="en-US" sz="800"/>
              <a:t> Blocks unauthorized access attempts effectively.</a:t>
            </a:r>
            <a:endParaRPr lang="en-US" sz="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>
                <a:sym typeface="+mn-ea"/>
              </a:rPr>
              <a:t>Filters traffic, prevents malicious connections.</a:t>
            </a:r>
            <a:endParaRPr lang="en-US" sz="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b="1"/>
              <a:t>VPN:</a:t>
            </a:r>
            <a:r>
              <a:rPr lang="en-US" sz="800"/>
              <a:t> Encrypts connections, secures data transmission.</a:t>
            </a:r>
            <a:endParaRPr lang="en-US" sz="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/>
              <a:t>Provides secure remote access channels.</a:t>
            </a:r>
            <a:endParaRPr lang="en-US" sz="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b="1"/>
              <a:t>Access Control:</a:t>
            </a:r>
            <a:r>
              <a:rPr lang="en-US" sz="800"/>
              <a:t> Restricts unauthorized system access efficiently.</a:t>
            </a:r>
            <a:endParaRPr lang="en-US" sz="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>
                <a:sym typeface="+mn-ea"/>
              </a:rPr>
              <a:t>Limits access to authorized users only.</a:t>
            </a:r>
            <a:endParaRPr lang="en-US" sz="800"/>
          </a:p>
          <a:p>
            <a:pPr indent="0">
              <a:buFont typeface="Arial" panose="020B0604020202020204" pitchFamily="34" charset="0"/>
              <a:buNone/>
            </a:pPr>
            <a:endParaRPr lang="en-US" sz="800"/>
          </a:p>
        </p:txBody>
      </p:sp>
      <p:sp>
        <p:nvSpPr>
          <p:cNvPr id="5" name="Text Box 4"/>
          <p:cNvSpPr txBox="1"/>
          <p:nvPr/>
        </p:nvSpPr>
        <p:spPr>
          <a:xfrm>
            <a:off x="28575" y="1207135"/>
            <a:ext cx="306006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hlinkClick r:id="rId2" action="ppaction://hlinkfile"/>
              </a:rPr>
              <a:t>https://securityaffairs.com/151982/data-breach/sony-sent-data-breach-notifications-to-about-6800-individuals.html</a:t>
            </a:r>
            <a:endParaRPr lang="en-US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1609</Words>
  <Application>WPS Presentation</Application>
  <PresentationFormat>自定义</PresentationFormat>
  <Paragraphs>66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Roboto Bk</vt:lpstr>
      <vt:lpstr>Segoe Print</vt:lpstr>
      <vt:lpstr>Calibri</vt:lpstr>
      <vt:lpstr>Calibri Light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Card</dc:title>
  <dc:creator>copyright@2019—dreamer; ABATARA1</dc:creator>
  <cp:lastModifiedBy>Lenovo</cp:lastModifiedBy>
  <cp:revision>56</cp:revision>
  <dcterms:created xsi:type="dcterms:W3CDTF">2016-11-30T16:23:00Z</dcterms:created>
  <dcterms:modified xsi:type="dcterms:W3CDTF">2024-04-13T00:14:43Z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031B134D33624975A2F61A7DE51CCF7C_13</vt:lpwstr>
  </property>
  <property fmtid="{D5CDD505-2E9C-101B-9397-08002B2CF9AE}" pid="3" name="KSOProductBuildVer">
    <vt:lpwstr>1033-12.2.0.16731</vt:lpwstr>
  </property>
</Properties>
</file>