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5" r:id="rId3"/>
    <p:sldId id="270" r:id="rId4"/>
    <p:sldId id="266" r:id="rId5"/>
    <p:sldId id="267" r:id="rId6"/>
    <p:sldId id="268" r:id="rId7"/>
  </p:sldIdLst>
  <p:sldSz cx="32004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141"/>
    <a:srgbClr val="FFF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7" autoAdjust="0"/>
    <p:restoredTop sz="94280" autoAdjust="0"/>
  </p:normalViewPr>
  <p:slideViewPr>
    <p:cSldViewPr snapToGrid="0">
      <p:cViewPr varScale="1">
        <p:scale>
          <a:sx n="284" d="100"/>
          <a:sy n="284" d="100"/>
        </p:scale>
        <p:origin x="1133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8DC8F-CB6F-4533-A8E2-F07682B5833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43000"/>
            <a:ext cx="5400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2AB5F-591D-4B56-9091-1F8F97E4511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299297"/>
            <a:ext cx="2400300" cy="636693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960543"/>
            <a:ext cx="2400300" cy="441537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0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" y="97367"/>
            <a:ext cx="690086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" y="97367"/>
            <a:ext cx="2030254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455930"/>
            <a:ext cx="2760345" cy="760730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1223857"/>
            <a:ext cx="2760345" cy="400050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97367"/>
            <a:ext cx="2760345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448310"/>
            <a:ext cx="1353919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0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668020"/>
            <a:ext cx="1353919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" y="448310"/>
            <a:ext cx="1360587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0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" y="668020"/>
            <a:ext cx="1360587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263314"/>
            <a:ext cx="1620203" cy="1299633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70"/>
            </a:lvl2pPr>
            <a:lvl3pPr marL="240030" indent="0">
              <a:buNone/>
              <a:defRPr sz="315"/>
            </a:lvl3pPr>
            <a:lvl4pPr marL="360045" indent="0">
              <a:buNone/>
              <a:defRPr sz="265"/>
            </a:lvl4pPr>
            <a:lvl5pPr marL="480060" indent="0">
              <a:buNone/>
              <a:defRPr sz="265"/>
            </a:lvl5pPr>
            <a:lvl6pPr marL="600075" indent="0">
              <a:buNone/>
              <a:defRPr sz="265"/>
            </a:lvl6pPr>
            <a:lvl7pPr marL="720090" indent="0">
              <a:buNone/>
              <a:defRPr sz="265"/>
            </a:lvl7pPr>
            <a:lvl8pPr marL="840105" indent="0">
              <a:buNone/>
              <a:defRPr sz="265"/>
            </a:lvl8pPr>
            <a:lvl9pPr marL="960120" indent="0">
              <a:buNone/>
              <a:defRPr sz="26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263314"/>
            <a:ext cx="1620203" cy="1299633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70"/>
            </a:lvl2pPr>
            <a:lvl3pPr marL="240030" indent="0">
              <a:buNone/>
              <a:defRPr sz="315"/>
            </a:lvl3pPr>
            <a:lvl4pPr marL="360045" indent="0">
              <a:buNone/>
              <a:defRPr sz="265"/>
            </a:lvl4pPr>
            <a:lvl5pPr marL="480060" indent="0">
              <a:buNone/>
              <a:defRPr sz="265"/>
            </a:lvl5pPr>
            <a:lvl6pPr marL="600075" indent="0">
              <a:buNone/>
              <a:defRPr sz="265"/>
            </a:lvl6pPr>
            <a:lvl7pPr marL="720090" indent="0">
              <a:buNone/>
              <a:defRPr sz="265"/>
            </a:lvl7pPr>
            <a:lvl8pPr marL="840105" indent="0">
              <a:buNone/>
              <a:defRPr sz="265"/>
            </a:lvl8pPr>
            <a:lvl9pPr marL="960120" indent="0">
              <a:buNone/>
              <a:defRPr sz="26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97367"/>
            <a:ext cx="276034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486833"/>
            <a:ext cx="276034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1695027"/>
            <a:ext cx="108013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325" indent="-60325" algn="l" defTabSz="240030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340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355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370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4pPr>
      <a:lvl5pPr marL="540385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5pPr>
      <a:lvl6pPr marL="660400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6pPr>
      <a:lvl7pPr marL="780415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7pPr>
      <a:lvl8pPr marL="900430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8pPr>
      <a:lvl9pPr marL="1020445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8.jpeg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openxmlformats.org/officeDocument/2006/relationships/image" Target="../media/image2.emf"/><Relationship Id="rId1" Type="http://schemas.openxmlformats.org/officeDocument/2006/relationships/hyperlink" Target="https://firewalltimes.com/sony-data-breach-timeline/&#13;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5.jpeg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jpeg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firewalltimes.com/sony-data-breach-timeline/" TargetMode="External"/><Relationship Id="rId4" Type="http://schemas.openxmlformats.org/officeDocument/2006/relationships/hyperlink" Target="https://securityaffairs.com/151982/data-breach/sony-sent-data-breach-notifications-to-about-6800-individuals.html" TargetMode="External"/><Relationship Id="rId3" Type="http://schemas.openxmlformats.org/officeDocument/2006/relationships/hyperlink" Target="https://www.theverge.com/2023/10/5/23905370/sony-interactive-entertainment-security-breach-confirmation" TargetMode="External"/><Relationship Id="rId2" Type="http://schemas.openxmlformats.org/officeDocument/2006/relationships/hyperlink" Target="https://variety.com/2023/digital/news/sony-data-breach-hack-6800-employees-family-members-1235747145/" TargetMode="External"/><Relationship Id="rId1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3361" t="42898" r="5342" b="25328"/>
          <a:stretch>
            <a:fillRect/>
          </a:stretch>
        </p:blipFill>
        <p:spPr>
          <a:xfrm>
            <a:off x="0" y="320"/>
            <a:ext cx="3200400" cy="182848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354455" y="88265"/>
            <a:ext cx="1870710" cy="33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b="1">
                <a:cs typeface="+mn-lt"/>
              </a:rPr>
              <a:t> Information Security Management</a:t>
            </a:r>
            <a:r>
              <a:rPr lang="en-US" sz="1400" b="1">
                <a:cs typeface="+mn-lt"/>
              </a:rPr>
              <a:t> </a:t>
            </a:r>
            <a:endParaRPr lang="en-US" sz="1400">
              <a:latin typeface="+mj-lt"/>
              <a:cs typeface="+mj-lt"/>
            </a:endParaRPr>
          </a:p>
          <a:p>
            <a:r>
              <a:rPr lang="en-US" sz="1575" b="1" dirty="0">
                <a:solidFill>
                  <a:srgbClr val="363537"/>
                </a:solidFill>
                <a:latin typeface="+mj-lt"/>
                <a:ea typeface="Roboto Bk" pitchFamily="2" charset="0"/>
                <a:cs typeface="+mj-lt"/>
              </a:rPr>
              <a:t> </a:t>
            </a:r>
            <a:r>
              <a:rPr lang="en-US" sz="1575" dirty="0">
                <a:solidFill>
                  <a:srgbClr val="363537"/>
                </a:solidFill>
                <a:latin typeface="+mj-lt"/>
                <a:ea typeface="Roboto Bk" pitchFamily="2" charset="0"/>
                <a:cs typeface="+mj-lt"/>
              </a:rPr>
              <a:t> </a:t>
            </a:r>
            <a:endParaRPr lang="en-US" sz="1575" dirty="0">
              <a:solidFill>
                <a:srgbClr val="363537"/>
              </a:solidFill>
              <a:latin typeface="+mj-lt"/>
              <a:ea typeface="Roboto Bk" pitchFamily="2" charset="0"/>
              <a:cs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709269" y="668694"/>
            <a:ext cx="14262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pc="79" dirty="0">
                <a:solidFill>
                  <a:srgbClr val="363537"/>
                </a:solidFill>
                <a:cs typeface="+mn-lt"/>
              </a:rPr>
              <a:t>Sony-Data Breach</a:t>
            </a:r>
            <a:endParaRPr lang="en-US" sz="1200" spc="79" dirty="0">
              <a:solidFill>
                <a:srgbClr val="363537"/>
              </a:solidFill>
              <a:cs typeface="+mn-lt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810385" y="1343660"/>
            <a:ext cx="1370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000">
                <a:cs typeface="+mn-lt"/>
              </a:rPr>
              <a:t>Ramya Perumalla</a:t>
            </a:r>
            <a:endParaRPr lang="en-US" sz="1000">
              <a:cs typeface="+mn-lt"/>
            </a:endParaRPr>
          </a:p>
          <a:p>
            <a:pPr algn="r"/>
            <a:r>
              <a:rPr lang="en-US" sz="1000">
                <a:cs typeface="+mn-lt"/>
              </a:rPr>
              <a:t>ID:11717649</a:t>
            </a:r>
            <a:endParaRPr lang="en-US" sz="1000">
              <a:cs typeface="+mn-lt"/>
            </a:endParaRPr>
          </a:p>
        </p:txBody>
      </p:sp>
      <p:pic>
        <p:nvPicPr>
          <p:cNvPr id="2" name="Picture 1" descr="sony_logo_PNG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995045"/>
            <a:ext cx="977265" cy="262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>
            <a:hlinkClick r:id="rId1" action="ppaction://hlinkfile"/>
          </p:cNvPr>
          <p:cNvPicPr>
            <a:picLocks noChangeAspect="1"/>
          </p:cNvPicPr>
          <p:nvPr>
            <p:ph idx="1"/>
          </p:nvPr>
        </p:nvPicPr>
        <p:blipFill rotWithShape="1">
          <a:blip r:embed="rId2"/>
          <a:srcRect l="55883" t="33452" r="15262" b="13956"/>
          <a:stretch>
            <a:fillRect/>
          </a:stretch>
        </p:blipFill>
        <p:spPr>
          <a:xfrm rot="16200000">
            <a:off x="683895" y="-679450"/>
            <a:ext cx="1827530" cy="31896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3060" y="2540"/>
            <a:ext cx="2766695" cy="255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 b="1">
                <a:solidFill>
                  <a:schemeClr val="tx1"/>
                </a:solidFill>
                <a:cs typeface="+mn-lt"/>
              </a:rPr>
              <a:t>SONY DATA BREACH (2023)</a:t>
            </a:r>
            <a:r>
              <a:rPr lang="en-US" sz="1400" b="1">
                <a:latin typeface="+mj-lt"/>
                <a:cs typeface="+mj-lt"/>
              </a:rPr>
              <a:t>  </a:t>
            </a:r>
            <a:endParaRPr lang="en-US" sz="1400" b="1">
              <a:latin typeface="+mj-lt"/>
              <a:cs typeface="+mj-lt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7470" y="699135"/>
            <a:ext cx="1447800" cy="388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sz="800" b="1" u="sng">
                <a:solidFill>
                  <a:schemeClr val="accent2"/>
                </a:solidFill>
                <a:latin typeface="+mj-lt"/>
                <a:cs typeface="+mj-lt"/>
              </a:rPr>
              <a:t>When happened(Timelines).</a:t>
            </a:r>
            <a:endParaRPr lang="en-US" sz="800" b="1" u="sng">
              <a:solidFill>
                <a:schemeClr val="accent2"/>
              </a:solidFill>
              <a:latin typeface="+mj-lt"/>
              <a:cs typeface="+mj-lt"/>
            </a:endParaRPr>
          </a:p>
          <a:p>
            <a:pPr algn="l"/>
            <a:r>
              <a:rPr lang="en-US" sz="800"/>
              <a:t>Occured: May 28, 2023.</a:t>
            </a:r>
            <a:endParaRPr lang="en-US" sz="800"/>
          </a:p>
          <a:p>
            <a:pPr algn="l"/>
            <a:r>
              <a:rPr lang="en-US" sz="800"/>
              <a:t>Detected: june 2nd 2023.</a:t>
            </a:r>
            <a:endParaRPr lang="en-US" sz="800"/>
          </a:p>
        </p:txBody>
      </p:sp>
      <p:sp>
        <p:nvSpPr>
          <p:cNvPr id="8" name="Text Box 7"/>
          <p:cNvSpPr txBox="1"/>
          <p:nvPr/>
        </p:nvSpPr>
        <p:spPr>
          <a:xfrm>
            <a:off x="76835" y="262255"/>
            <a:ext cx="1477010" cy="488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800" b="1" u="sng">
                <a:solidFill>
                  <a:schemeClr val="accent2"/>
                </a:solidFill>
                <a:latin typeface="+mj-lt"/>
                <a:cs typeface="+mj-lt"/>
              </a:rPr>
              <a:t>WHAT   HAPPENED?             .</a:t>
            </a:r>
            <a:endParaRPr lang="en-US" sz="800" b="1" u="sng">
              <a:solidFill>
                <a:schemeClr val="accent2"/>
              </a:solidFill>
              <a:latin typeface="+mj-lt"/>
              <a:cs typeface="+mj-lt"/>
            </a:endParaRPr>
          </a:p>
          <a:p>
            <a:r>
              <a:rPr lang="en-US" sz="800"/>
              <a:t>6,791 employees' personal data was compromised.  </a:t>
            </a:r>
            <a:endParaRPr lang="en-US" sz="1000" u="sng"/>
          </a:p>
          <a:p>
            <a:r>
              <a:rPr lang="en-US" sz="1000" u="sng"/>
              <a:t> </a:t>
            </a:r>
            <a:endParaRPr lang="en-US" sz="1000" u="sng"/>
          </a:p>
        </p:txBody>
      </p:sp>
      <p:sp>
        <p:nvSpPr>
          <p:cNvPr id="9" name="Text Box 8"/>
          <p:cNvSpPr txBox="1"/>
          <p:nvPr/>
        </p:nvSpPr>
        <p:spPr>
          <a:xfrm>
            <a:off x="1570355" y="699135"/>
            <a:ext cx="1454150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sz="800" b="1" u="sng">
                <a:solidFill>
                  <a:schemeClr val="accent2"/>
                </a:solidFill>
                <a:latin typeface="+mj-lt"/>
                <a:cs typeface="+mj-lt"/>
              </a:rPr>
              <a:t>Who is responsible?              .</a:t>
            </a:r>
            <a:r>
              <a:rPr lang="en-US" sz="1000" b="1" u="sng">
                <a:solidFill>
                  <a:schemeClr val="accent2"/>
                </a:solidFill>
                <a:latin typeface="+mj-lt"/>
                <a:cs typeface="+mj-lt"/>
              </a:rPr>
              <a:t>  </a:t>
            </a:r>
            <a:endParaRPr lang="en-US" sz="1000" b="1" u="sng">
              <a:solidFill>
                <a:schemeClr val="accent2"/>
              </a:solidFill>
              <a:latin typeface="+mj-lt"/>
              <a:cs typeface="+mj-lt"/>
            </a:endParaRPr>
          </a:p>
          <a:p>
            <a:pPr algn="l"/>
            <a:r>
              <a:rPr lang="en-US" sz="800">
                <a:solidFill>
                  <a:schemeClr val="tx1"/>
                </a:solidFill>
              </a:rPr>
              <a:t>Clop Ransomware group.</a:t>
            </a:r>
            <a:endParaRPr lang="en-US" sz="800">
              <a:solidFill>
                <a:schemeClr val="tx1"/>
              </a:solidFill>
            </a:endParaRPr>
          </a:p>
        </p:txBody>
      </p:sp>
      <p:pic>
        <p:nvPicPr>
          <p:cNvPr id="12" name="Picture 11" descr="data_breach_confidential_information_colored_icon_in_powerpoint_pptx_png_and_editable_eps_format_slide01"/>
          <p:cNvPicPr>
            <a:picLocks noChangeAspect="1"/>
          </p:cNvPicPr>
          <p:nvPr/>
        </p:nvPicPr>
        <p:blipFill>
          <a:blip r:embed="rId3"/>
          <a:srcRect l="30859" t="15187" r="30392" b="10124"/>
          <a:stretch>
            <a:fillRect/>
          </a:stretch>
        </p:blipFill>
        <p:spPr>
          <a:xfrm>
            <a:off x="1299210" y="314960"/>
            <a:ext cx="124460" cy="13589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87630" y="1117600"/>
            <a:ext cx="1565275" cy="416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sz="800" b="1" u="sng">
                <a:solidFill>
                  <a:schemeClr val="accent2"/>
                </a:solidFill>
                <a:latin typeface="+mj-lt"/>
                <a:cs typeface="+mj-lt"/>
              </a:rPr>
              <a:t>HOW THEY DID IT?</a:t>
            </a:r>
            <a:r>
              <a:rPr lang="en-US" sz="900" b="1" u="sng">
                <a:solidFill>
                  <a:schemeClr val="accent2"/>
                </a:solidFill>
                <a:latin typeface="+mj-lt"/>
                <a:cs typeface="+mj-lt"/>
              </a:rPr>
              <a:t>              </a:t>
            </a:r>
            <a:r>
              <a:rPr lang="en-US" sz="1000" b="1" u="sng">
                <a:solidFill>
                  <a:schemeClr val="accent2"/>
                </a:solidFill>
                <a:latin typeface="+mj-lt"/>
                <a:cs typeface="+mj-lt"/>
              </a:rPr>
              <a:t>   </a:t>
            </a:r>
            <a:endParaRPr lang="en-US" sz="1000" b="1" u="sng">
              <a:solidFill>
                <a:schemeClr val="accent2"/>
              </a:solidFill>
              <a:latin typeface="+mj-lt"/>
              <a:cs typeface="+mj-lt"/>
            </a:endParaRPr>
          </a:p>
          <a:p>
            <a:pPr algn="l"/>
            <a:r>
              <a:rPr lang="en-US" sz="800">
                <a:solidFill>
                  <a:schemeClr val="tx1"/>
                </a:solidFill>
              </a:rPr>
              <a:t>A file transfer platform's zero-day vulnerability.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570355" y="262255"/>
            <a:ext cx="1599565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800" b="1" u="sng">
                <a:solidFill>
                  <a:schemeClr val="accent2"/>
                </a:solidFill>
                <a:latin typeface="+mj-lt"/>
                <a:cs typeface="+mj-lt"/>
              </a:rPr>
              <a:t>Software Involved                     .</a:t>
            </a:r>
            <a:r>
              <a:rPr lang="en-US" sz="1000" b="1" u="sng">
                <a:solidFill>
                  <a:schemeClr val="accent2"/>
                </a:solidFill>
                <a:latin typeface="+mj-lt"/>
                <a:cs typeface="+mj-lt"/>
              </a:rPr>
              <a:t>  </a:t>
            </a:r>
            <a:endParaRPr lang="en-US" sz="1000" b="1" u="sng">
              <a:solidFill>
                <a:schemeClr val="accent2"/>
              </a:solidFill>
              <a:latin typeface="+mj-lt"/>
              <a:cs typeface="+mj-lt"/>
            </a:endParaRPr>
          </a:p>
          <a:p>
            <a:r>
              <a:rPr lang="en-US" sz="800">
                <a:solidFill>
                  <a:schemeClr val="tx1"/>
                </a:solidFill>
                <a:cs typeface="+mn-lt"/>
              </a:rPr>
              <a:t>MoveIt  Transfer Platform.</a:t>
            </a:r>
            <a:endParaRPr lang="en-US" sz="800">
              <a:solidFill>
                <a:schemeClr val="tx1"/>
              </a:solidFill>
              <a:cs typeface="+mn-lt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554480" y="1115695"/>
            <a:ext cx="1615440" cy="420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800" b="1" u="sng">
                <a:solidFill>
                  <a:schemeClr val="accent2"/>
                </a:solidFill>
                <a:latin typeface="+mj-lt"/>
                <a:cs typeface="+mj-lt"/>
              </a:rPr>
              <a:t>Impact                                         .</a:t>
            </a:r>
            <a:endParaRPr lang="en-US" sz="800" b="1" u="sng">
              <a:solidFill>
                <a:schemeClr val="accent2"/>
              </a:solidFill>
              <a:latin typeface="+mj-lt"/>
              <a:cs typeface="+mj-lt"/>
            </a:endParaRPr>
          </a:p>
          <a:p>
            <a:r>
              <a:rPr lang="en-US" sz="800">
                <a:solidFill>
                  <a:schemeClr val="tx1"/>
                </a:solidFill>
                <a:cs typeface="+mn-lt"/>
              </a:rPr>
              <a:t>Employee families, reputation, legal liabilities</a:t>
            </a:r>
            <a:endParaRPr lang="en-US" sz="800">
              <a:solidFill>
                <a:schemeClr val="tx1"/>
              </a:solidFill>
              <a:cs typeface="+mn-lt"/>
            </a:endParaRPr>
          </a:p>
        </p:txBody>
      </p:sp>
      <p:sp>
        <p:nvSpPr>
          <p:cNvPr id="21" name="Text Box 20">
            <a:hlinkClick r:id="rId1" action="ppaction://hlinkfile"/>
          </p:cNvPr>
          <p:cNvSpPr txBox="1"/>
          <p:nvPr/>
        </p:nvSpPr>
        <p:spPr>
          <a:xfrm>
            <a:off x="76835" y="2392680"/>
            <a:ext cx="3190240" cy="191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15" name="Picture 14" descr="zero-day-slide6"/>
          <p:cNvPicPr>
            <a:picLocks noChangeAspect="1"/>
          </p:cNvPicPr>
          <p:nvPr/>
        </p:nvPicPr>
        <p:blipFill>
          <a:blip r:embed="rId4"/>
          <a:srcRect l="32956" t="21728" r="32917" b="12346"/>
          <a:stretch>
            <a:fillRect/>
          </a:stretch>
        </p:blipFill>
        <p:spPr>
          <a:xfrm>
            <a:off x="1254760" y="1144270"/>
            <a:ext cx="146050" cy="159385"/>
          </a:xfrm>
          <a:prstGeom prst="rect">
            <a:avLst/>
          </a:prstGeom>
        </p:spPr>
      </p:pic>
      <p:pic>
        <p:nvPicPr>
          <p:cNvPr id="3" name="Picture 2" descr="timelines"/>
          <p:cNvPicPr>
            <a:picLocks noChangeAspect="1"/>
          </p:cNvPicPr>
          <p:nvPr/>
        </p:nvPicPr>
        <p:blipFill>
          <a:blip r:embed="rId5"/>
          <a:srcRect l="18629" t="31111" r="63178" b="46076"/>
          <a:stretch>
            <a:fillRect/>
          </a:stretch>
        </p:blipFill>
        <p:spPr>
          <a:xfrm>
            <a:off x="1312545" y="751205"/>
            <a:ext cx="111125" cy="116205"/>
          </a:xfrm>
          <a:prstGeom prst="rect">
            <a:avLst/>
          </a:prstGeom>
        </p:spPr>
      </p:pic>
      <p:pic>
        <p:nvPicPr>
          <p:cNvPr id="7" name="Picture 6" descr="moveit tranfer "/>
          <p:cNvPicPr>
            <a:picLocks noChangeAspect="1"/>
          </p:cNvPicPr>
          <p:nvPr/>
        </p:nvPicPr>
        <p:blipFill>
          <a:blip r:embed="rId6"/>
          <a:srcRect l="45635" r="37599" b="12398"/>
          <a:stretch>
            <a:fillRect/>
          </a:stretch>
        </p:blipFill>
        <p:spPr>
          <a:xfrm>
            <a:off x="2828925" y="262255"/>
            <a:ext cx="151765" cy="212725"/>
          </a:xfrm>
          <a:prstGeom prst="rect">
            <a:avLst/>
          </a:prstGeom>
        </p:spPr>
      </p:pic>
      <p:pic>
        <p:nvPicPr>
          <p:cNvPr id="19" name="Picture 18" descr="Ransomwar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9240" y="767080"/>
            <a:ext cx="171450" cy="123825"/>
          </a:xfrm>
          <a:prstGeom prst="rect">
            <a:avLst/>
          </a:prstGeom>
        </p:spPr>
      </p:pic>
      <p:pic>
        <p:nvPicPr>
          <p:cNvPr id="10" name="Picture 9" descr="impact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9240" y="1115695"/>
            <a:ext cx="160655" cy="1606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56456" t="33452" r="15262" b="14325"/>
          <a:stretch>
            <a:fillRect/>
          </a:stretch>
        </p:blipFill>
        <p:spPr>
          <a:xfrm rot="16200000">
            <a:off x="687705" y="-683895"/>
            <a:ext cx="1828165" cy="31965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53670" y="33655"/>
            <a:ext cx="2947670" cy="247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200" b="1">
                <a:effectLst/>
                <a:cs typeface="+mn-lt"/>
              </a:rPr>
              <a:t>Preventive Measures</a:t>
            </a:r>
            <a:endParaRPr lang="en-US" sz="1200" b="1">
              <a:effectLst/>
              <a:cs typeface="+mn-lt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9215" y="280670"/>
            <a:ext cx="15309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 b="1" u="sng">
                <a:solidFill>
                  <a:schemeClr val="accent2"/>
                </a:solidFill>
                <a:latin typeface="+mj-lt"/>
                <a:cs typeface="+mj-lt"/>
              </a:rPr>
              <a:t>Software Updates                 .</a:t>
            </a:r>
            <a:endParaRPr lang="en-US" sz="800" b="1" u="sng">
              <a:solidFill>
                <a:schemeClr val="accent2"/>
              </a:solidFill>
              <a:latin typeface="+mj-lt"/>
              <a:cs typeface="+mj-lt"/>
            </a:endParaRPr>
          </a:p>
          <a:p>
            <a:r>
              <a:rPr lang="en-US" sz="800">
                <a:solidFill>
                  <a:schemeClr val="tx1"/>
                </a:solidFill>
                <a:cs typeface="+mn-lt"/>
              </a:rPr>
              <a:t>Timely updates, automated monitoring, robust patching.</a:t>
            </a:r>
            <a:endParaRPr lang="en-US" sz="800">
              <a:solidFill>
                <a:schemeClr val="tx1"/>
              </a:solidFill>
              <a:cs typeface="+mn-lt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9530" y="797560"/>
            <a:ext cx="1550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 b="1" u="sng">
                <a:solidFill>
                  <a:schemeClr val="accent2"/>
                </a:solidFill>
                <a:latin typeface="+mj-lt"/>
                <a:cs typeface="+mj-lt"/>
              </a:rPr>
              <a:t>Employee training                   .</a:t>
            </a:r>
            <a:endParaRPr lang="en-US" sz="800" b="1" u="sng">
              <a:solidFill>
                <a:schemeClr val="accent2"/>
              </a:solidFill>
              <a:latin typeface="+mj-lt"/>
              <a:cs typeface="+mj-lt"/>
            </a:endParaRPr>
          </a:p>
          <a:p>
            <a:r>
              <a:rPr lang="en-US" sz="800">
                <a:solidFill>
                  <a:schemeClr val="tx1"/>
                </a:solidFill>
                <a:cs typeface="+mn-lt"/>
              </a:rPr>
              <a:t>conducting Security awareness sessions, phishing protection.</a:t>
            </a:r>
            <a:endParaRPr lang="en-US" sz="800">
              <a:solidFill>
                <a:schemeClr val="tx1"/>
              </a:solidFill>
              <a:cs typeface="+mn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8580" y="1236345"/>
            <a:ext cx="1531620" cy="422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800" b="1" u="sng">
                <a:solidFill>
                  <a:schemeClr val="accent2"/>
                </a:solidFill>
                <a:latin typeface="+mj-lt"/>
                <a:cs typeface="+mj-lt"/>
              </a:rPr>
              <a:t>Incident Response &amp; Planning</a:t>
            </a:r>
            <a:endParaRPr lang="en-US" sz="800" u="sng">
              <a:solidFill>
                <a:schemeClr val="accent2"/>
              </a:solidFill>
              <a:latin typeface="+mj-lt"/>
              <a:cs typeface="+mj-lt"/>
            </a:endParaRPr>
          </a:p>
          <a:p>
            <a:r>
              <a:rPr lang="en-US" sz="800">
                <a:solidFill>
                  <a:schemeClr val="tx1"/>
                </a:solidFill>
                <a:cs typeface="+mn-lt"/>
              </a:rPr>
              <a:t>Develop response plans, </a:t>
            </a:r>
            <a:endParaRPr lang="en-US" sz="800">
              <a:solidFill>
                <a:schemeClr val="tx1"/>
              </a:solidFill>
              <a:cs typeface="+mn-lt"/>
            </a:endParaRPr>
          </a:p>
          <a:p>
            <a:r>
              <a:rPr lang="en-US" sz="800">
                <a:solidFill>
                  <a:schemeClr val="tx1"/>
                </a:solidFill>
                <a:cs typeface="+mn-lt"/>
              </a:rPr>
              <a:t>real-time monitoring</a:t>
            </a:r>
            <a:endParaRPr lang="en-US" sz="800">
              <a:solidFill>
                <a:schemeClr val="tx1"/>
              </a:solidFill>
              <a:cs typeface="+mn-lt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628140" y="280670"/>
            <a:ext cx="14732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 b="1" u="sng">
                <a:solidFill>
                  <a:schemeClr val="accent2"/>
                </a:solidFill>
                <a:latin typeface="+mj-lt"/>
                <a:cs typeface="+mj-lt"/>
              </a:rPr>
              <a:t>Access Controls                   . </a:t>
            </a:r>
            <a:endParaRPr lang="en-US" sz="800" b="1" u="sng">
              <a:solidFill>
                <a:schemeClr val="accent2"/>
              </a:solidFill>
              <a:latin typeface="+mj-lt"/>
              <a:cs typeface="+mj-lt"/>
            </a:endParaRPr>
          </a:p>
          <a:p>
            <a:r>
              <a:rPr lang="en-US" sz="800">
                <a:solidFill>
                  <a:schemeClr val="tx1"/>
                </a:solidFill>
                <a:cs typeface="+mn-lt"/>
              </a:rPr>
              <a:t>Enforce least privilege, strong access controls.</a:t>
            </a:r>
            <a:endParaRPr lang="en-US" sz="800">
              <a:solidFill>
                <a:schemeClr val="tx1"/>
              </a:solidFill>
              <a:cs typeface="+mn-lt"/>
            </a:endParaRPr>
          </a:p>
          <a:p>
            <a:r>
              <a:rPr lang="en-US" sz="800" u="sng">
                <a:solidFill>
                  <a:schemeClr val="accent2"/>
                </a:solidFill>
                <a:latin typeface="+mj-lt"/>
                <a:cs typeface="+mj-lt"/>
              </a:rPr>
              <a:t>    </a:t>
            </a:r>
            <a:endParaRPr lang="en-US" sz="800" u="sng">
              <a:solidFill>
                <a:schemeClr val="accent2"/>
              </a:solidFill>
              <a:latin typeface="+mj-lt"/>
              <a:cs typeface="+mj-lt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628140" y="753745"/>
            <a:ext cx="1517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 b="1" u="sng">
                <a:solidFill>
                  <a:schemeClr val="accent2"/>
                </a:solidFill>
                <a:latin typeface="+mj-lt"/>
                <a:cs typeface="+mj-lt"/>
              </a:rPr>
              <a:t>Data Backup &amp; Recovery    .</a:t>
            </a:r>
            <a:endParaRPr lang="en-US" sz="800" b="1" u="sng">
              <a:solidFill>
                <a:schemeClr val="accent2"/>
              </a:solidFill>
              <a:latin typeface="+mj-lt"/>
              <a:cs typeface="+mj-lt"/>
            </a:endParaRPr>
          </a:p>
          <a:p>
            <a:r>
              <a:rPr lang="en-US" sz="800">
                <a:solidFill>
                  <a:schemeClr val="tx1"/>
                </a:solidFill>
                <a:cs typeface="+mn-lt"/>
              </a:rPr>
              <a:t>Robust backup procedures, regular validation.</a:t>
            </a:r>
            <a:endParaRPr lang="en-US" sz="800">
              <a:solidFill>
                <a:schemeClr val="tx1"/>
              </a:solidFill>
              <a:cs typeface="+mn-lt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625600" y="1236345"/>
            <a:ext cx="1517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 b="1" u="sng">
                <a:solidFill>
                  <a:schemeClr val="accent2"/>
                </a:solidFill>
                <a:latin typeface="+mj-lt"/>
                <a:cs typeface="+mj-lt"/>
              </a:rPr>
              <a:t>Data Encryption                     .</a:t>
            </a:r>
            <a:endParaRPr lang="en-US" sz="800" b="1" u="sng">
              <a:solidFill>
                <a:schemeClr val="accent2"/>
              </a:solidFill>
              <a:latin typeface="+mj-lt"/>
              <a:cs typeface="+mj-lt"/>
            </a:endParaRPr>
          </a:p>
          <a:p>
            <a:r>
              <a:rPr lang="en-US" sz="800">
                <a:solidFill>
                  <a:schemeClr val="tx1"/>
                </a:solidFill>
                <a:cs typeface="+mn-lt"/>
              </a:rPr>
              <a:t>Develop encryption policies, implement encryption protocols.</a:t>
            </a:r>
            <a:endParaRPr lang="en-US" sz="800">
              <a:solidFill>
                <a:schemeClr val="tx1"/>
              </a:solidFill>
              <a:cs typeface="+mn-lt"/>
            </a:endParaRPr>
          </a:p>
        </p:txBody>
      </p:sp>
      <p:pic>
        <p:nvPicPr>
          <p:cNvPr id="2" name="Picture 1" descr="software update"/>
          <p:cNvPicPr>
            <a:picLocks noChangeAspect="1"/>
          </p:cNvPicPr>
          <p:nvPr/>
        </p:nvPicPr>
        <p:blipFill>
          <a:blip r:embed="rId2"/>
          <a:srcRect l="12952" r="13747" b="44028"/>
          <a:stretch>
            <a:fillRect/>
          </a:stretch>
        </p:blipFill>
        <p:spPr>
          <a:xfrm>
            <a:off x="1176655" y="280670"/>
            <a:ext cx="230505" cy="172720"/>
          </a:xfrm>
          <a:prstGeom prst="rect">
            <a:avLst/>
          </a:prstGeom>
        </p:spPr>
      </p:pic>
      <p:pic>
        <p:nvPicPr>
          <p:cNvPr id="5" name="Picture 4" descr="security_awareness_training_web"/>
          <p:cNvPicPr>
            <a:picLocks noChangeAspect="1"/>
          </p:cNvPicPr>
          <p:nvPr/>
        </p:nvPicPr>
        <p:blipFill>
          <a:blip r:embed="rId3"/>
          <a:srcRect l="28155" t="10580" r="27659" b="10721"/>
          <a:stretch>
            <a:fillRect/>
          </a:stretch>
        </p:blipFill>
        <p:spPr>
          <a:xfrm>
            <a:off x="1188085" y="753745"/>
            <a:ext cx="219075" cy="220345"/>
          </a:xfrm>
          <a:prstGeom prst="rect">
            <a:avLst/>
          </a:prstGeom>
        </p:spPr>
      </p:pic>
      <p:pic>
        <p:nvPicPr>
          <p:cNvPr id="11" name="Picture 10" descr="incident_response_plan"/>
          <p:cNvPicPr>
            <a:picLocks noChangeAspect="1"/>
          </p:cNvPicPr>
          <p:nvPr/>
        </p:nvPicPr>
        <p:blipFill>
          <a:blip r:embed="rId4"/>
          <a:srcRect l="6464" t="13264" r="6517" b="24236"/>
          <a:stretch>
            <a:fillRect/>
          </a:stretch>
        </p:blipFill>
        <p:spPr>
          <a:xfrm>
            <a:off x="1407160" y="1314450"/>
            <a:ext cx="218440" cy="132080"/>
          </a:xfrm>
          <a:prstGeom prst="rect">
            <a:avLst/>
          </a:prstGeom>
        </p:spPr>
      </p:pic>
      <p:pic>
        <p:nvPicPr>
          <p:cNvPr id="13" name="Picture 12" descr="access control"/>
          <p:cNvPicPr>
            <a:picLocks noChangeAspect="1"/>
          </p:cNvPicPr>
          <p:nvPr/>
        </p:nvPicPr>
        <p:blipFill>
          <a:blip r:embed="rId5"/>
          <a:srcRect l="12817" t="36050" r="76012" b="28544"/>
          <a:stretch>
            <a:fillRect/>
          </a:stretch>
        </p:blipFill>
        <p:spPr>
          <a:xfrm rot="180000">
            <a:off x="2765425" y="224790"/>
            <a:ext cx="137160" cy="228600"/>
          </a:xfrm>
          <a:prstGeom prst="rect">
            <a:avLst/>
          </a:prstGeom>
        </p:spPr>
      </p:pic>
      <p:pic>
        <p:nvPicPr>
          <p:cNvPr id="14" name="Picture 13" descr="backup"/>
          <p:cNvPicPr>
            <a:picLocks noChangeAspect="1"/>
          </p:cNvPicPr>
          <p:nvPr/>
        </p:nvPicPr>
        <p:blipFill>
          <a:blip r:embed="rId6"/>
          <a:srcRect l="25521" t="21759" r="23900" b="20544"/>
          <a:stretch>
            <a:fillRect/>
          </a:stretch>
        </p:blipFill>
        <p:spPr>
          <a:xfrm>
            <a:off x="2804795" y="709295"/>
            <a:ext cx="179070" cy="205105"/>
          </a:xfrm>
          <a:prstGeom prst="rect">
            <a:avLst/>
          </a:prstGeom>
        </p:spPr>
      </p:pic>
      <p:pic>
        <p:nvPicPr>
          <p:cNvPr id="15" name="Picture 14" descr="data encryption"/>
          <p:cNvPicPr>
            <a:picLocks noChangeAspect="1"/>
          </p:cNvPicPr>
          <p:nvPr/>
        </p:nvPicPr>
        <p:blipFill>
          <a:blip r:embed="rId7"/>
          <a:srcRect l="25833" t="20035" r="25625" b="35972"/>
          <a:stretch>
            <a:fillRect/>
          </a:stretch>
        </p:blipFill>
        <p:spPr>
          <a:xfrm>
            <a:off x="2773680" y="1236345"/>
            <a:ext cx="193040" cy="1752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 rotWithShape="1">
          <a:blip r:embed="rId1"/>
          <a:srcRect l="55883" t="33452" r="15262" b="13956"/>
          <a:stretch>
            <a:fillRect/>
          </a:stretch>
        </p:blipFill>
        <p:spPr>
          <a:xfrm rot="16200000">
            <a:off x="675005" y="-695325"/>
            <a:ext cx="1830705" cy="322008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38785" y="81915"/>
            <a:ext cx="24199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b="1">
                <a:cs typeface="+mn-lt"/>
              </a:rPr>
              <a:t> Learnings from ISM</a:t>
            </a:r>
            <a:endParaRPr lang="en-US" sz="1200" b="1">
              <a:cs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1280" y="340360"/>
            <a:ext cx="1487805" cy="231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800" b="1" u="sng">
                <a:solidFill>
                  <a:schemeClr val="accent2"/>
                </a:solidFill>
                <a:latin typeface="+mj-lt"/>
                <a:cs typeface="+mj-lt"/>
              </a:rPr>
              <a:t>C.I.A.  Traid Principles       .</a:t>
            </a:r>
            <a:endParaRPr lang="en-US" sz="800" b="1" u="sng">
              <a:solidFill>
                <a:schemeClr val="accent2"/>
              </a:solidFill>
              <a:latin typeface="+mj-lt"/>
              <a:cs typeface="+mj-lt"/>
            </a:endParaRPr>
          </a:p>
          <a:p>
            <a:r>
              <a:rPr lang="en-US" sz="800">
                <a:solidFill>
                  <a:schemeClr val="tx1"/>
                </a:solidFill>
                <a:cs typeface="+mn-lt"/>
              </a:rPr>
              <a:t>Importance of Confidentiality, Integrity, Availability.</a:t>
            </a:r>
            <a:endParaRPr lang="en-US" sz="800">
              <a:solidFill>
                <a:schemeClr val="tx1"/>
              </a:solidFill>
              <a:cs typeface="+mn-lt"/>
            </a:endParaRPr>
          </a:p>
          <a:p>
            <a:endParaRPr lang="en-US" sz="800">
              <a:solidFill>
                <a:schemeClr val="tx1"/>
              </a:solidFill>
              <a:cs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1280" y="743585"/>
            <a:ext cx="1488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 b="1" u="sng">
                <a:solidFill>
                  <a:schemeClr val="accent2"/>
                </a:solidFill>
                <a:latin typeface="+mj-lt"/>
                <a:cs typeface="+mj-lt"/>
              </a:rPr>
              <a:t>Data Responsibilities         .</a:t>
            </a:r>
            <a:endParaRPr lang="en-US" sz="800" b="1" u="sng">
              <a:solidFill>
                <a:schemeClr val="accent2"/>
              </a:solidFill>
              <a:latin typeface="+mj-lt"/>
              <a:cs typeface="+mj-lt"/>
            </a:endParaRPr>
          </a:p>
          <a:p>
            <a:r>
              <a:rPr lang="en-US" sz="800">
                <a:solidFill>
                  <a:schemeClr val="tx1"/>
                </a:solidFill>
                <a:cs typeface="+mn-lt"/>
              </a:rPr>
              <a:t>Data owners, data custodians, data trustee, data users.</a:t>
            </a:r>
            <a:endParaRPr lang="en-US" sz="800">
              <a:solidFill>
                <a:schemeClr val="tx1"/>
              </a:solidFill>
              <a:cs typeface="+mn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6675" y="1300480"/>
            <a:ext cx="1431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 b="1" u="sng">
                <a:solidFill>
                  <a:schemeClr val="accent2"/>
                </a:solidFill>
                <a:latin typeface="+mj-lt"/>
                <a:cs typeface="+mj-lt"/>
              </a:rPr>
              <a:t>Security Policies                .</a:t>
            </a:r>
            <a:endParaRPr lang="en-US" sz="800" b="1" u="sng">
              <a:solidFill>
                <a:schemeClr val="accent2"/>
              </a:solidFill>
              <a:latin typeface="+mj-lt"/>
              <a:cs typeface="+mj-lt"/>
            </a:endParaRPr>
          </a:p>
          <a:p>
            <a:r>
              <a:rPr lang="en-US" sz="800">
                <a:solidFill>
                  <a:schemeClr val="tx1"/>
                </a:solidFill>
                <a:cs typeface="+mn-lt"/>
              </a:rPr>
              <a:t>EISP , ISSP, SysSP, SETA.</a:t>
            </a:r>
            <a:endParaRPr lang="en-US" sz="800">
              <a:solidFill>
                <a:schemeClr val="tx1"/>
              </a:solidFill>
              <a:cs typeface="+mn-lt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717040" y="340360"/>
            <a:ext cx="1483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 b="1" u="sng">
                <a:solidFill>
                  <a:schemeClr val="accent2"/>
                </a:solidFill>
                <a:latin typeface="+mj-lt"/>
                <a:cs typeface="+mj-lt"/>
              </a:rPr>
              <a:t>Risk Management         .</a:t>
            </a:r>
            <a:endParaRPr lang="en-US" sz="800" b="1" u="sng">
              <a:solidFill>
                <a:schemeClr val="accent2"/>
              </a:solidFill>
              <a:latin typeface="+mj-lt"/>
              <a:cs typeface="+mj-lt"/>
            </a:endParaRPr>
          </a:p>
          <a:p>
            <a:r>
              <a:rPr lang="en-US" sz="800">
                <a:solidFill>
                  <a:schemeClr val="tx1"/>
                </a:solidFill>
                <a:cs typeface="+mn-lt"/>
              </a:rPr>
              <a:t>Identify, Analysis, evaluate,Impact,treatment.</a:t>
            </a:r>
            <a:endParaRPr lang="en-US" sz="800">
              <a:solidFill>
                <a:schemeClr val="tx1"/>
              </a:solidFill>
              <a:cs typeface="+mn-lt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716405" y="743585"/>
            <a:ext cx="1483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 b="1" u="sng">
                <a:solidFill>
                  <a:schemeClr val="accent2"/>
                </a:solidFill>
                <a:latin typeface="+mj-lt"/>
                <a:cs typeface="+mj-lt"/>
              </a:rPr>
              <a:t>Access Controls               .</a:t>
            </a:r>
            <a:endParaRPr lang="en-US" sz="800" b="1" u="sng">
              <a:solidFill>
                <a:schemeClr val="accent2"/>
              </a:solidFill>
              <a:latin typeface="+mj-lt"/>
              <a:cs typeface="+mj-lt"/>
            </a:endParaRPr>
          </a:p>
          <a:p>
            <a:r>
              <a:rPr lang="en-US" sz="800">
                <a:solidFill>
                  <a:schemeClr val="tx1"/>
                </a:solidFill>
                <a:cs typeface="+mn-lt"/>
              </a:rPr>
              <a:t>Identification,Authentication, Authorization, Accountability, VPNs, Firewalls.</a:t>
            </a:r>
            <a:endParaRPr lang="en-US" sz="800">
              <a:solidFill>
                <a:schemeClr val="tx1"/>
              </a:solidFill>
              <a:cs typeface="+mn-lt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716405" y="1300480"/>
            <a:ext cx="1440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" b="1" u="sng">
                <a:solidFill>
                  <a:schemeClr val="accent2"/>
                </a:solidFill>
                <a:latin typeface="+mj-lt"/>
                <a:cs typeface="+mj-lt"/>
              </a:rPr>
              <a:t>Cryptography                .</a:t>
            </a:r>
            <a:endParaRPr lang="en-US" sz="800" b="1" u="sng">
              <a:solidFill>
                <a:schemeClr val="accent2"/>
              </a:solidFill>
              <a:latin typeface="+mj-lt"/>
              <a:cs typeface="+mj-lt"/>
            </a:endParaRPr>
          </a:p>
          <a:p>
            <a:r>
              <a:rPr lang="en-US" sz="800">
                <a:solidFill>
                  <a:schemeClr val="tx1"/>
                </a:solidFill>
                <a:cs typeface="+mn-lt"/>
              </a:rPr>
              <a:t>Encryption, decryption, algorithms, steganography.</a:t>
            </a:r>
            <a:endParaRPr lang="en-US" sz="800">
              <a:solidFill>
                <a:schemeClr val="tx1"/>
              </a:solidFill>
              <a:cs typeface="+mn-lt"/>
            </a:endParaRPr>
          </a:p>
        </p:txBody>
      </p:sp>
      <p:pic>
        <p:nvPicPr>
          <p:cNvPr id="12" name="Picture 11" descr="cia traid"/>
          <p:cNvPicPr>
            <a:picLocks noChangeAspect="1"/>
          </p:cNvPicPr>
          <p:nvPr/>
        </p:nvPicPr>
        <p:blipFill>
          <a:blip r:embed="rId2"/>
          <a:srcRect l="4479" t="8056" r="4375" b="10451"/>
          <a:stretch>
            <a:fillRect/>
          </a:stretch>
        </p:blipFill>
        <p:spPr>
          <a:xfrm>
            <a:off x="1197610" y="340360"/>
            <a:ext cx="172720" cy="154940"/>
          </a:xfrm>
          <a:prstGeom prst="rect">
            <a:avLst/>
          </a:prstGeom>
        </p:spPr>
      </p:pic>
      <p:pic>
        <p:nvPicPr>
          <p:cNvPr id="13" name="Picture 12" descr="data responsibilities"/>
          <p:cNvPicPr>
            <a:picLocks noChangeAspect="1"/>
          </p:cNvPicPr>
          <p:nvPr/>
        </p:nvPicPr>
        <p:blipFill>
          <a:blip r:embed="rId3"/>
          <a:srcRect t="32674" r="64688" b="32014"/>
          <a:stretch>
            <a:fillRect/>
          </a:stretch>
        </p:blipFill>
        <p:spPr>
          <a:xfrm>
            <a:off x="1197610" y="742950"/>
            <a:ext cx="171450" cy="171450"/>
          </a:xfrm>
          <a:prstGeom prst="rect">
            <a:avLst/>
          </a:prstGeom>
        </p:spPr>
      </p:pic>
      <p:pic>
        <p:nvPicPr>
          <p:cNvPr id="14" name="Picture 13" descr="security policy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195" y="1327150"/>
            <a:ext cx="156210" cy="156210"/>
          </a:xfrm>
          <a:prstGeom prst="rect">
            <a:avLst/>
          </a:prstGeom>
        </p:spPr>
      </p:pic>
      <p:pic>
        <p:nvPicPr>
          <p:cNvPr id="15" name="Picture 14" descr="Risk-Management"/>
          <p:cNvPicPr>
            <a:picLocks noChangeAspect="1"/>
          </p:cNvPicPr>
          <p:nvPr/>
        </p:nvPicPr>
        <p:blipFill>
          <a:blip r:embed="rId5"/>
          <a:srcRect l="34653" t="21285" r="33773" b="33056"/>
          <a:stretch>
            <a:fillRect/>
          </a:stretch>
        </p:blipFill>
        <p:spPr>
          <a:xfrm>
            <a:off x="2669540" y="300990"/>
            <a:ext cx="243205" cy="23431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rcRect l="13420" t="6816" r="5905"/>
          <a:stretch>
            <a:fillRect/>
          </a:stretch>
        </p:blipFill>
        <p:spPr>
          <a:xfrm>
            <a:off x="2701925" y="742950"/>
            <a:ext cx="179070" cy="170180"/>
          </a:xfrm>
          <a:prstGeom prst="rect">
            <a:avLst/>
          </a:prstGeom>
        </p:spPr>
      </p:pic>
      <p:pic>
        <p:nvPicPr>
          <p:cNvPr id="19" name="Picture 18" descr="cryptography"/>
          <p:cNvPicPr>
            <a:picLocks noChangeAspect="1"/>
          </p:cNvPicPr>
          <p:nvPr/>
        </p:nvPicPr>
        <p:blipFill>
          <a:blip r:embed="rId7"/>
          <a:srcRect l="18056" t="10868" r="18403" b="23333"/>
          <a:stretch>
            <a:fillRect/>
          </a:stretch>
        </p:blipFill>
        <p:spPr>
          <a:xfrm>
            <a:off x="2698750" y="1261745"/>
            <a:ext cx="213995" cy="2216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 rotWithShape="1">
          <a:blip r:embed="rId1"/>
          <a:srcRect l="55883" t="33452" r="15262" b="13956"/>
          <a:stretch>
            <a:fillRect/>
          </a:stretch>
        </p:blipFill>
        <p:spPr>
          <a:xfrm rot="16200000">
            <a:off x="687070" y="-685165"/>
            <a:ext cx="1828165" cy="32004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19710" y="45720"/>
            <a:ext cx="27330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200" b="1"/>
              <a:t>References</a:t>
            </a:r>
            <a:endParaRPr lang="en-US" sz="1200" b="1"/>
          </a:p>
        </p:txBody>
      </p:sp>
      <p:sp>
        <p:nvSpPr>
          <p:cNvPr id="6" name="Text Box 5">
            <a:hlinkClick r:id="rId2" action="ppaction://hlinkfile"/>
          </p:cNvPr>
          <p:cNvSpPr txBox="1"/>
          <p:nvPr/>
        </p:nvSpPr>
        <p:spPr>
          <a:xfrm>
            <a:off x="149860" y="450850"/>
            <a:ext cx="29311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">
                <a:hlinkClick r:id="rId2" action="ppaction://hlinkfile"/>
              </a:rPr>
              <a:t>https://variety.com/2023/digital/news/sony-data-breach-hack-6800-employees-family-members-1235747145/</a:t>
            </a:r>
            <a:endParaRPr lang="en-US" sz="800">
              <a:hlinkClick r:id="rId2" action="ppaction://hlinkfil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">
                <a:hlinkClick r:id="rId3" action="ppaction://hlinkfile"/>
              </a:rPr>
              <a:t>https://www.theverge.com/2023/10/5/23905370/sony-interactive-entertainment-security-breach-confirmation</a:t>
            </a:r>
            <a:endParaRPr lang="en-US" sz="800">
              <a:hlinkClick r:id="rId3" action="ppaction://hlinkfil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">
                <a:hlinkClick r:id="rId4" action="ppaction://hlinkfile"/>
              </a:rPr>
              <a:t>https://securityaffairs.com/151982/data-breach/sony-sent-data-breach-notifications-to-about-6800-individuals.html</a:t>
            </a:r>
            <a:endParaRPr lang="en-US" sz="800">
              <a:hlinkClick r:id="rId4" action="ppaction://hlinkfil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">
                <a:hlinkClick r:id="rId5" action="ppaction://hlinkfile"/>
              </a:rPr>
              <a:t>https://firewalltimes.com/sony-data-breach-timeline/</a:t>
            </a:r>
            <a:endParaRPr lang="en-US"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1979</Words>
  <Application>WPS Presentation</Application>
  <PresentationFormat>自定义</PresentationFormat>
  <Paragraphs>80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Roboto Bk</vt:lpstr>
      <vt:lpstr>Segoe Print</vt:lpstr>
      <vt:lpstr>Calibri</vt:lpstr>
      <vt:lpstr>Calibri Light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Card</dc:title>
  <dc:creator>copyright@2019—dreamer; ABATARA1</dc:creator>
  <cp:lastModifiedBy>Lenovo</cp:lastModifiedBy>
  <cp:revision>60</cp:revision>
  <dcterms:created xsi:type="dcterms:W3CDTF">2016-11-30T16:23:00Z</dcterms:created>
  <dcterms:modified xsi:type="dcterms:W3CDTF">2024-04-16T17:45:45Z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D9A8A2152A2D41EC86A005DFCD7E0227_13</vt:lpwstr>
  </property>
  <property fmtid="{D5CDD505-2E9C-101B-9397-08002B2CF9AE}" pid="3" name="KSOProductBuildVer">
    <vt:lpwstr>1033-12.2.0.16731</vt:lpwstr>
  </property>
</Properties>
</file>