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5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Naan_mudhalva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Naan_mudhalva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[Naan_mudhalvan.xlsx]Sheet2!PivotTable1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1886683946811708"/>
          <c:y val="3.035472838622446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 Medium</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1"/>
          <c:order val="1"/>
          <c:tx>
            <c:strRef>
              <c:f>Sheet2!$C$3:$C$4</c:f>
              <c:strCache>
                <c:ptCount val="1"/>
                <c:pt idx="0">
                  <c:v>High</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2"/>
          <c:order val="2"/>
          <c:tx>
            <c:strRef>
              <c:f>Sheet2!$D$3:$D$4</c:f>
              <c:strCache>
                <c:ptCount val="1"/>
                <c:pt idx="0">
                  <c:v>Low</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dLbls>
        <c:gapWidth val="219"/>
        <c:overlap val="-27"/>
        <c:axId val="-1080325792"/>
        <c:axId val="-1080339936"/>
      </c:barChart>
      <c:catAx>
        <c:axId val="-108032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339936"/>
        <c:crosses val="autoZero"/>
        <c:auto val="1"/>
        <c:lblAlgn val="ctr"/>
        <c:lblOffset val="100"/>
        <c:noMultiLvlLbl val="0"/>
      </c:catAx>
      <c:valAx>
        <c:axId val="-1080339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032579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[Naan_mudhalvan.xlsx]Sheet2!PivotTable1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a:t>
            </a:r>
            <a:r>
              <a:rPr lang="en-US" sz="1000"/>
              <a:t>EMPLOYEE PERFORMANCE</a:t>
            </a:r>
            <a:r>
              <a:rPr lang="en-US" sz="1000" baseline="0"/>
              <a:t> ANALYSIS </a:t>
            </a:r>
            <a:endParaRPr lang="en-US" sz="100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Sheet2!$B$3:$B$4</c:f>
              <c:strCache>
                <c:ptCount val="1"/>
                <c:pt idx="0">
                  <c:v> Medium</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1"/>
          <c:order val="1"/>
          <c:tx>
            <c:strRef>
              <c:f>Sheet2!$C$3:$C$4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2"/>
          <c:order val="2"/>
          <c:tx>
            <c:strRef>
              <c:f>Sheet2!$D$3:$D$4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9957" y="731520"/>
            <a:ext cx="9040634" cy="646331"/>
          </a:xfrm>
          <a:prstGeom prst="rect">
            <a:avLst/>
          </a:prstGeom>
          <a:noFill/>
        </p:spPr>
        <p:txBody>
          <a:bodyPr wrap="square" rtlCol="0">
            <a:spAutoFit/>
          </a:bodyPr>
          <a:lstStyle/>
          <a:p>
            <a:r>
              <a:rPr lang="en-US" sz="3600" dirty="0" smtClean="0">
                <a:solidFill>
                  <a:srgbClr val="FFFF00"/>
                </a:solidFill>
                <a:latin typeface="Algerian" panose="04020705040A02060702" pitchFamily="82" charset="0"/>
              </a:rPr>
              <a:t>EMPLOYEE DATA ANALYSIS USING EXCEL</a:t>
            </a:r>
            <a:endParaRPr lang="en-IN" sz="3600" dirty="0">
              <a:solidFill>
                <a:srgbClr val="FFFF00"/>
              </a:solidFill>
              <a:latin typeface="Algerian" panose="04020705040A02060702" pitchFamily="82" charset="0"/>
            </a:endParaRPr>
          </a:p>
        </p:txBody>
      </p:sp>
      <p:sp>
        <p:nvSpPr>
          <p:cNvPr id="6" name="TextBox 5"/>
          <p:cNvSpPr txBox="1"/>
          <p:nvPr/>
        </p:nvSpPr>
        <p:spPr>
          <a:xfrm>
            <a:off x="2067339" y="2162755"/>
            <a:ext cx="8380675" cy="2308324"/>
          </a:xfrm>
          <a:prstGeom prst="rect">
            <a:avLst/>
          </a:prstGeom>
          <a:noFill/>
        </p:spPr>
        <p:txBody>
          <a:bodyPr wrap="square" rtlCol="0">
            <a:spAutoFit/>
          </a:bodyPr>
          <a:lstStyle/>
          <a:p>
            <a:r>
              <a:rPr lang="en-US" sz="2400" dirty="0" smtClean="0">
                <a:solidFill>
                  <a:srgbClr val="FFFF00"/>
                </a:solidFill>
                <a:latin typeface="Arial Rounded MT Bold" panose="020F0704030504030204" pitchFamily="34" charset="0"/>
              </a:rPr>
              <a:t>STUDENT NAME: RAMYA.R</a:t>
            </a:r>
          </a:p>
          <a:p>
            <a:r>
              <a:rPr lang="en-US" sz="2400" dirty="0" smtClean="0">
                <a:solidFill>
                  <a:srgbClr val="FFFF00"/>
                </a:solidFill>
                <a:latin typeface="Arial Rounded MT Bold" panose="020F0704030504030204" pitchFamily="34" charset="0"/>
              </a:rPr>
              <a:t>REGISTER NO     :312217954</a:t>
            </a:r>
          </a:p>
          <a:p>
            <a:r>
              <a:rPr lang="en-US" sz="2400" dirty="0" smtClean="0">
                <a:solidFill>
                  <a:srgbClr val="FFFF00"/>
                </a:solidFill>
                <a:latin typeface="Arial Rounded MT Bold" panose="020F0704030504030204" pitchFamily="34" charset="0"/>
              </a:rPr>
              <a:t>NM ID :01A939269433D6FA09141B8D19F4EDC0</a:t>
            </a:r>
          </a:p>
          <a:p>
            <a:r>
              <a:rPr lang="en-US" sz="2400" dirty="0" smtClean="0">
                <a:solidFill>
                  <a:srgbClr val="FFFF00"/>
                </a:solidFill>
                <a:latin typeface="Arial Rounded MT Bold" panose="020F0704030504030204" pitchFamily="34" charset="0"/>
              </a:rPr>
              <a:t>DEPARTMENT : B.COM(ACCOUNTING AND FINANCE)</a:t>
            </a:r>
          </a:p>
          <a:p>
            <a:r>
              <a:rPr lang="en-US" sz="2400" dirty="0" smtClean="0">
                <a:solidFill>
                  <a:srgbClr val="FFFF00"/>
                </a:solidFill>
                <a:latin typeface="Arial Rounded MT Bold" panose="020F0704030504030204" pitchFamily="34" charset="0"/>
              </a:rPr>
              <a:t>COLLEGE : ST.ANNE’S ARTS &amp; SCIENCE COLLEGE</a:t>
            </a:r>
          </a:p>
          <a:p>
            <a:endParaRPr lang="en-US" sz="2400" dirty="0">
              <a:solidFill>
                <a:srgbClr val="FFFF00"/>
              </a:solidFill>
              <a:latin typeface="Arial Rounded MT Bold" panose="020F0704030504030204" pitchFamily="34" charset="0"/>
            </a:endParaRPr>
          </a:p>
        </p:txBody>
      </p:sp>
    </p:spTree>
    <p:extLst>
      <p:ext uri="{BB962C8B-B14F-4D97-AF65-F5344CB8AC3E}">
        <p14:creationId xmlns:p14="http://schemas.microsoft.com/office/powerpoint/2010/main" val="1263607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p:spPr>
        <p:txBody>
          <a:bodyPr/>
          <a:lstStyle/>
          <a:p>
            <a:r>
              <a:rPr lang="en-US" dirty="0" smtClean="0">
                <a:latin typeface="Bahnschrift SemiBold SemiConden" panose="020B0502040204020203" pitchFamily="34" charset="0"/>
              </a:rPr>
              <a:t>MODELLING AND APPROACH</a:t>
            </a:r>
            <a:endParaRPr lang="en-IN" dirty="0">
              <a:latin typeface="Bahnschrift SemiBold SemiConden" panose="020B0502040204020203" pitchFamily="34" charset="0"/>
            </a:endParaRPr>
          </a:p>
        </p:txBody>
      </p:sp>
      <p:sp>
        <p:nvSpPr>
          <p:cNvPr id="9" name="Rectangle 8"/>
          <p:cNvSpPr/>
          <p:nvPr/>
        </p:nvSpPr>
        <p:spPr>
          <a:xfrm>
            <a:off x="2025095" y="3164681"/>
            <a:ext cx="7891272" cy="3693319"/>
          </a:xfrm>
          <a:prstGeom prst="rect">
            <a:avLst/>
          </a:prstGeom>
        </p:spPr>
        <p:txBody>
          <a:bodyPr wrap="square">
            <a:spAutoFit/>
          </a:bodyPr>
          <a:lstStyle/>
          <a:p>
            <a:pPr marL="285750" indent="-285750">
              <a:buFont typeface="Wingdings" panose="05000000000000000000" pitchFamily="2" charset="2"/>
              <a:buChar char="v"/>
            </a:pPr>
            <a:r>
              <a:rPr lang="en-IN" b="1" dirty="0"/>
              <a:t>DATA </a:t>
            </a:r>
            <a:r>
              <a:rPr lang="en-IN" b="1" dirty="0" smtClean="0"/>
              <a:t>COLLECTION</a:t>
            </a:r>
          </a:p>
          <a:p>
            <a:r>
              <a:rPr lang="en-IN" b="1" dirty="0" smtClean="0"/>
              <a:t>    Data </a:t>
            </a:r>
            <a:r>
              <a:rPr lang="en-IN" b="1" dirty="0"/>
              <a:t>source: </a:t>
            </a:r>
            <a:r>
              <a:rPr lang="en-IN" dirty="0" err="1"/>
              <a:t>Edunet</a:t>
            </a:r>
            <a:r>
              <a:rPr lang="en-IN" dirty="0"/>
              <a:t> Foundation </a:t>
            </a:r>
            <a:r>
              <a:rPr lang="en-IN" dirty="0" smtClean="0"/>
              <a:t>Dashboard</a:t>
            </a:r>
          </a:p>
          <a:p>
            <a:r>
              <a:rPr lang="en-IN" dirty="0" smtClean="0"/>
              <a:t>    </a:t>
            </a:r>
            <a:r>
              <a:rPr lang="en-IN" b="1" dirty="0" smtClean="0"/>
              <a:t>Basis</a:t>
            </a:r>
            <a:r>
              <a:rPr lang="en-IN" b="1" dirty="0"/>
              <a:t>: </a:t>
            </a:r>
            <a:r>
              <a:rPr lang="en-IN" dirty="0"/>
              <a:t>Employee </a:t>
            </a:r>
            <a:r>
              <a:rPr lang="en-IN" dirty="0" smtClean="0"/>
              <a:t>dataset</a:t>
            </a:r>
          </a:p>
          <a:p>
            <a:pPr marL="285750" indent="-285750">
              <a:buFont typeface="Wingdings" panose="05000000000000000000" pitchFamily="2" charset="2"/>
              <a:buChar char="v"/>
            </a:pPr>
            <a:r>
              <a:rPr lang="en-IN" b="1" dirty="0" smtClean="0"/>
              <a:t>DATA PREPARATION</a:t>
            </a:r>
          </a:p>
          <a:p>
            <a:r>
              <a:rPr lang="en-IN" b="1" dirty="0" smtClean="0"/>
              <a:t>    Feature </a:t>
            </a:r>
            <a:r>
              <a:rPr lang="en-IN" b="1" dirty="0"/>
              <a:t>selection: </a:t>
            </a:r>
            <a:r>
              <a:rPr lang="en-IN" dirty="0"/>
              <a:t>Selected based on </a:t>
            </a:r>
            <a:r>
              <a:rPr lang="en-IN" dirty="0" smtClean="0"/>
              <a:t>Performance</a:t>
            </a:r>
          </a:p>
          <a:p>
            <a:r>
              <a:rPr lang="en-IN" dirty="0" smtClean="0"/>
              <a:t>    </a:t>
            </a:r>
            <a:r>
              <a:rPr lang="en-IN" b="1" dirty="0" smtClean="0"/>
              <a:t>Features</a:t>
            </a:r>
            <a:r>
              <a:rPr lang="en-IN" b="1" dirty="0"/>
              <a:t>:</a:t>
            </a:r>
            <a:r>
              <a:rPr lang="en-IN" dirty="0"/>
              <a:t> First Name, Department, Gender code, performance level, Employee </a:t>
            </a:r>
            <a:r>
              <a:rPr lang="en-IN" dirty="0" smtClean="0"/>
              <a:t>type</a:t>
            </a:r>
          </a:p>
          <a:p>
            <a:pPr marL="285750" indent="-285750">
              <a:buFont typeface="Wingdings" panose="05000000000000000000" pitchFamily="2" charset="2"/>
              <a:buChar char="v"/>
            </a:pPr>
            <a:r>
              <a:rPr lang="en-IN" dirty="0"/>
              <a:t> </a:t>
            </a:r>
            <a:r>
              <a:rPr lang="en-IN" b="1" dirty="0" smtClean="0"/>
              <a:t>DATA CLEANING:</a:t>
            </a:r>
          </a:p>
          <a:p>
            <a:r>
              <a:rPr lang="en-IN" b="1" dirty="0"/>
              <a:t> </a:t>
            </a:r>
            <a:r>
              <a:rPr lang="en-IN" b="1" dirty="0" smtClean="0"/>
              <a:t>    Conditional Formatting:</a:t>
            </a:r>
            <a:r>
              <a:rPr lang="en-IN" dirty="0" smtClean="0"/>
              <a:t>  </a:t>
            </a:r>
            <a:r>
              <a:rPr lang="en-IN" dirty="0"/>
              <a:t>Missing values was </a:t>
            </a:r>
            <a:r>
              <a:rPr lang="en-IN" dirty="0" smtClean="0"/>
              <a:t>identified</a:t>
            </a:r>
          </a:p>
          <a:p>
            <a:pPr marL="285750" indent="-285750">
              <a:buFont typeface="Wingdings" panose="05000000000000000000" pitchFamily="2" charset="2"/>
              <a:buChar char="v"/>
            </a:pPr>
            <a:r>
              <a:rPr lang="en-IN" b="1" dirty="0" smtClean="0"/>
              <a:t>DATA AGGREGATION</a:t>
            </a:r>
          </a:p>
          <a:p>
            <a:r>
              <a:rPr lang="en-IN" b="1" dirty="0" smtClean="0"/>
              <a:t>     Excel </a:t>
            </a:r>
            <a:r>
              <a:rPr lang="en-IN" b="1" dirty="0"/>
              <a:t>function: </a:t>
            </a:r>
            <a:r>
              <a:rPr lang="en-IN" dirty="0"/>
              <a:t>IFS function used for categorizing employees on the basis of their performance </a:t>
            </a:r>
            <a:r>
              <a:rPr lang="en-IN" dirty="0" err="1" smtClean="0"/>
              <a:t>leve</a:t>
            </a:r>
            <a:endParaRPr lang="en-IN" dirty="0" smtClean="0"/>
          </a:p>
          <a:p>
            <a:endParaRPr lang="en-IN" dirty="0" smtClean="0"/>
          </a:p>
        </p:txBody>
      </p:sp>
    </p:spTree>
    <p:extLst>
      <p:ext uri="{BB962C8B-B14F-4D97-AF65-F5344CB8AC3E}">
        <p14:creationId xmlns:p14="http://schemas.microsoft.com/office/powerpoint/2010/main" val="428823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SemiConden" panose="020B0502040204020203" pitchFamily="34" charset="0"/>
              </a:rPr>
              <a:t>MODELLING AND APPROACH</a:t>
            </a:r>
            <a:endParaRPr lang="en-IN" dirty="0">
              <a:latin typeface="Bahnschrift SemiBold SemiConden" panose="020B0502040204020203" pitchFamily="34" charset="0"/>
            </a:endParaRPr>
          </a:p>
        </p:txBody>
      </p:sp>
      <p:sp>
        <p:nvSpPr>
          <p:cNvPr id="4" name="Rectangle 3"/>
          <p:cNvSpPr/>
          <p:nvPr/>
        </p:nvSpPr>
        <p:spPr>
          <a:xfrm>
            <a:off x="2133600" y="2363599"/>
            <a:ext cx="6096000" cy="4247317"/>
          </a:xfrm>
          <a:prstGeom prst="rect">
            <a:avLst/>
          </a:prstGeom>
        </p:spPr>
        <p:txBody>
          <a:bodyPr>
            <a:spAutoFit/>
          </a:bodyPr>
          <a:lstStyle/>
          <a:p>
            <a:r>
              <a:rPr lang="en-IN" b="1" dirty="0" smtClean="0"/>
              <a:t>    Performance </a:t>
            </a:r>
            <a:r>
              <a:rPr lang="en-IN" b="1" dirty="0"/>
              <a:t>level categories </a:t>
            </a:r>
            <a:endParaRPr lang="en-IN" b="1" dirty="0" smtClean="0"/>
          </a:p>
          <a:p>
            <a:r>
              <a:rPr lang="en-IN" dirty="0" smtClean="0"/>
              <a:t>       5 </a:t>
            </a:r>
            <a:r>
              <a:rPr lang="en-IN" dirty="0"/>
              <a:t>- Very </a:t>
            </a:r>
            <a:r>
              <a:rPr lang="en-IN" dirty="0" smtClean="0"/>
              <a:t>high</a:t>
            </a:r>
          </a:p>
          <a:p>
            <a:r>
              <a:rPr lang="en-IN" dirty="0" smtClean="0"/>
              <a:t>       4 – High</a:t>
            </a:r>
          </a:p>
          <a:p>
            <a:r>
              <a:rPr lang="en-IN" dirty="0" smtClean="0"/>
              <a:t>       3 </a:t>
            </a:r>
            <a:r>
              <a:rPr lang="en-IN" dirty="0"/>
              <a:t>- Medium </a:t>
            </a:r>
            <a:endParaRPr lang="en-IN" dirty="0" smtClean="0"/>
          </a:p>
          <a:p>
            <a:r>
              <a:rPr lang="en-IN" dirty="0" smtClean="0"/>
              <a:t>        2 </a:t>
            </a:r>
            <a:r>
              <a:rPr lang="en-IN" dirty="0"/>
              <a:t>&amp;1 </a:t>
            </a:r>
            <a:r>
              <a:rPr lang="en-IN" dirty="0" smtClean="0"/>
              <a:t>– Low</a:t>
            </a:r>
          </a:p>
          <a:p>
            <a:pPr marL="285750" indent="-285750">
              <a:buFont typeface="Wingdings" panose="05000000000000000000" pitchFamily="2" charset="2"/>
              <a:buChar char="v"/>
            </a:pPr>
            <a:r>
              <a:rPr lang="en-IN" b="1" dirty="0" smtClean="0"/>
              <a:t>DATA ANALYSIS</a:t>
            </a:r>
          </a:p>
          <a:p>
            <a:r>
              <a:rPr lang="en-IN" b="1" dirty="0" smtClean="0"/>
              <a:t>     Pivot </a:t>
            </a:r>
            <a:r>
              <a:rPr lang="en-IN" b="1" dirty="0"/>
              <a:t>table</a:t>
            </a:r>
            <a:r>
              <a:rPr lang="en-IN" b="1" dirty="0" smtClean="0"/>
              <a:t>:</a:t>
            </a:r>
            <a:r>
              <a:rPr lang="en-IN" dirty="0" smtClean="0"/>
              <a:t> </a:t>
            </a:r>
            <a:r>
              <a:rPr lang="en-IN" dirty="0"/>
              <a:t>Pivot table was generated to summarize data and cross tabulation ( performance level by department; Filtered by </a:t>
            </a:r>
            <a:r>
              <a:rPr lang="en-IN" dirty="0" smtClean="0"/>
              <a:t>Gender)</a:t>
            </a:r>
          </a:p>
          <a:p>
            <a:r>
              <a:rPr lang="en-IN" b="1" dirty="0" smtClean="0"/>
              <a:t>     Slicer</a:t>
            </a:r>
            <a:r>
              <a:rPr lang="en-IN" b="1" dirty="0"/>
              <a:t>:</a:t>
            </a:r>
            <a:r>
              <a:rPr lang="en-IN" dirty="0"/>
              <a:t> To filter/ slice the data to scrutinize and sort particular information (Employee type </a:t>
            </a:r>
            <a:r>
              <a:rPr lang="en-IN" dirty="0" smtClean="0"/>
              <a:t>)</a:t>
            </a:r>
          </a:p>
          <a:p>
            <a:pPr marL="285750" indent="-285750">
              <a:buFont typeface="Wingdings" panose="05000000000000000000" pitchFamily="2" charset="2"/>
              <a:buChar char="v"/>
            </a:pPr>
            <a:r>
              <a:rPr lang="en-IN" b="1" dirty="0" smtClean="0"/>
              <a:t>VISUALIZATION </a:t>
            </a:r>
            <a:r>
              <a:rPr lang="en-IN" b="1" dirty="0"/>
              <a:t>OF </a:t>
            </a:r>
            <a:r>
              <a:rPr lang="en-IN" b="1" dirty="0" smtClean="0"/>
              <a:t>DATA </a:t>
            </a:r>
          </a:p>
          <a:p>
            <a:r>
              <a:rPr lang="en-IN" b="1" dirty="0" smtClean="0"/>
              <a:t>      Chart</a:t>
            </a:r>
            <a:r>
              <a:rPr lang="en-IN" b="1" dirty="0"/>
              <a:t>:</a:t>
            </a:r>
            <a:r>
              <a:rPr lang="en-IN" dirty="0"/>
              <a:t> </a:t>
            </a:r>
            <a:r>
              <a:rPr lang="en-IN" dirty="0" smtClean="0"/>
              <a:t> Column chart and pie chart </a:t>
            </a:r>
          </a:p>
          <a:p>
            <a:r>
              <a:rPr lang="en-IN" b="1" dirty="0" smtClean="0"/>
              <a:t>     Chart </a:t>
            </a:r>
            <a:r>
              <a:rPr lang="en-IN" b="1" dirty="0"/>
              <a:t>Element: </a:t>
            </a:r>
            <a:r>
              <a:rPr lang="en-IN" dirty="0"/>
              <a:t>Chart title was </a:t>
            </a:r>
            <a:r>
              <a:rPr lang="en-IN" dirty="0" smtClean="0"/>
              <a:t>added</a:t>
            </a:r>
          </a:p>
          <a:p>
            <a:r>
              <a:rPr lang="en-IN" b="1" dirty="0" smtClean="0"/>
              <a:t>       </a:t>
            </a:r>
            <a:r>
              <a:rPr lang="en-IN" b="1" dirty="0" err="1" smtClean="0"/>
              <a:t>Trendline</a:t>
            </a:r>
            <a:r>
              <a:rPr lang="en-IN" b="1" dirty="0"/>
              <a:t>: </a:t>
            </a:r>
            <a:r>
              <a:rPr lang="en-IN" dirty="0"/>
              <a:t>Linear and exponential line was </a:t>
            </a:r>
            <a:r>
              <a:rPr lang="en-IN" dirty="0" smtClean="0"/>
              <a:t>used  </a:t>
            </a:r>
            <a:endParaRPr lang="en-IN" dirty="0"/>
          </a:p>
        </p:txBody>
      </p:sp>
    </p:spTree>
    <p:extLst>
      <p:ext uri="{BB962C8B-B14F-4D97-AF65-F5344CB8AC3E}">
        <p14:creationId xmlns:p14="http://schemas.microsoft.com/office/powerpoint/2010/main" val="90342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SemiConden" panose="020B0502040204020203" pitchFamily="34" charset="0"/>
              </a:rPr>
              <a:t>RESULT</a:t>
            </a:r>
            <a:endParaRPr lang="en-IN" dirty="0">
              <a:latin typeface="Bahnschrift SemiBold SemiConden" panose="020B0502040204020203"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451248103"/>
              </p:ext>
            </p:extLst>
          </p:nvPr>
        </p:nvGraphicFramePr>
        <p:xfrm>
          <a:off x="2121408" y="2112264"/>
          <a:ext cx="7223319" cy="45262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8977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SemiConden" panose="020B0502040204020203" pitchFamily="34" charset="0"/>
              </a:rPr>
              <a:t>RESULT</a:t>
            </a:r>
            <a:endParaRPr lang="en-IN" dirty="0">
              <a:latin typeface="Bahnschrift SemiBold SemiConden" panose="020B0502040204020203"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2426238420"/>
              </p:ext>
            </p:extLst>
          </p:nvPr>
        </p:nvGraphicFramePr>
        <p:xfrm>
          <a:off x="3584449" y="2523922"/>
          <a:ext cx="5239512" cy="35659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702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SemiConden" panose="020B0502040204020203" pitchFamily="34" charset="0"/>
              </a:rPr>
              <a:t>CONCLUSION</a:t>
            </a:r>
            <a:endParaRPr lang="en-IN" dirty="0">
              <a:latin typeface="Bahnschrift SemiBold SemiConden" panose="020B0502040204020203" pitchFamily="34" charset="0"/>
            </a:endParaRPr>
          </a:p>
        </p:txBody>
      </p:sp>
      <p:sp>
        <p:nvSpPr>
          <p:cNvPr id="3" name="Content Placeholder 2"/>
          <p:cNvSpPr>
            <a:spLocks noGrp="1"/>
          </p:cNvSpPr>
          <p:nvPr>
            <p:ph idx="1"/>
          </p:nvPr>
        </p:nvSpPr>
        <p:spPr>
          <a:xfrm>
            <a:off x="1097280" y="2603500"/>
            <a:ext cx="8883333" cy="3416300"/>
          </a:xfrm>
        </p:spPr>
        <p:txBody>
          <a:bodyPr/>
          <a:lstStyle/>
          <a:p>
            <a:r>
              <a:rPr lang="en-US" sz="2000" dirty="0"/>
              <a:t>This project focuses on employee performance analysis conducted using Excel, it is evident that key performance indicators such as productivity, efficiency play a crucial role in overall performance. The analysis highlights top-performing employees and areas needing improvement. Recommendations include targeted training and better resource allocation. This approach can help enhance employee performance and achieve organizational goals more effectively</a:t>
            </a:r>
            <a:r>
              <a:rPr lang="en-US" dirty="0"/>
              <a:t>.</a:t>
            </a:r>
            <a:endParaRPr lang="en-IN" dirty="0"/>
          </a:p>
        </p:txBody>
      </p:sp>
    </p:spTree>
    <p:extLst>
      <p:ext uri="{BB962C8B-B14F-4D97-AF65-F5344CB8AC3E}">
        <p14:creationId xmlns:p14="http://schemas.microsoft.com/office/powerpoint/2010/main" val="280250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dirty="0" smtClean="0">
                <a:latin typeface="Bahnschrift Light SemiCondensed" panose="020B0502040204020203" pitchFamily="34" charset="0"/>
              </a:rPr>
              <a:t>PROJECT TITLE ;</a:t>
            </a:r>
            <a:endParaRPr lang="en-IN" sz="4800" b="1" dirty="0">
              <a:latin typeface="Bahnschrift Light SemiCondensed" panose="020B0502040204020203" pitchFamily="34" charset="0"/>
            </a:endParaRPr>
          </a:p>
        </p:txBody>
      </p:sp>
      <p:sp>
        <p:nvSpPr>
          <p:cNvPr id="5" name="TextBox 4"/>
          <p:cNvSpPr txBox="1"/>
          <p:nvPr/>
        </p:nvSpPr>
        <p:spPr>
          <a:xfrm>
            <a:off x="2258170" y="3331597"/>
            <a:ext cx="7251590" cy="1200329"/>
          </a:xfrm>
          <a:prstGeom prst="rect">
            <a:avLst/>
          </a:prstGeom>
          <a:noFill/>
        </p:spPr>
        <p:txBody>
          <a:bodyPr wrap="square" rtlCol="0">
            <a:spAutoFit/>
          </a:bodyPr>
          <a:lstStyle/>
          <a:p>
            <a:r>
              <a:rPr lang="en-US" sz="3600" dirty="0" smtClean="0">
                <a:latin typeface="Bahnschrift SemiBold" panose="020B0502040204020203" pitchFamily="34" charset="0"/>
              </a:rPr>
              <a:t>“EMPLOYEE PERFORMANE </a:t>
            </a:r>
          </a:p>
          <a:p>
            <a:r>
              <a:rPr lang="en-US" sz="3600" dirty="0">
                <a:latin typeface="Bahnschrift SemiBold" panose="020B0502040204020203" pitchFamily="34" charset="0"/>
              </a:rPr>
              <a:t> </a:t>
            </a:r>
            <a:r>
              <a:rPr lang="en-US" sz="3600" dirty="0" smtClean="0">
                <a:latin typeface="Bahnschrift SemiBold" panose="020B0502040204020203" pitchFamily="34" charset="0"/>
              </a:rPr>
              <a:t> ANALYSIS USING EXCEL”</a:t>
            </a:r>
            <a:endParaRPr lang="en-IN" dirty="0"/>
          </a:p>
        </p:txBody>
      </p:sp>
      <p:sp>
        <p:nvSpPr>
          <p:cNvPr id="6" name="Oval 5"/>
          <p:cNvSpPr/>
          <p:nvPr/>
        </p:nvSpPr>
        <p:spPr>
          <a:xfrm>
            <a:off x="1725433" y="2496710"/>
            <a:ext cx="6679096" cy="3395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8003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793" y="973668"/>
            <a:ext cx="8739574" cy="706964"/>
          </a:xfrm>
        </p:spPr>
        <p:txBody>
          <a:bodyPr/>
          <a:lstStyle/>
          <a:p>
            <a:r>
              <a:rPr lang="en-US" b="1" dirty="0" smtClean="0"/>
              <a:t>AGENDA</a:t>
            </a:r>
            <a:endParaRPr lang="en-IN" b="1" dirty="0"/>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PROBLEM STATEMENT </a:t>
            </a:r>
          </a:p>
          <a:p>
            <a:r>
              <a:rPr lang="en-US" dirty="0" smtClean="0">
                <a:latin typeface="Arial Rounded MT Bold" panose="020F0704030504030204" pitchFamily="34" charset="0"/>
              </a:rPr>
              <a:t>PROJECT OVERVIEW </a:t>
            </a:r>
          </a:p>
          <a:p>
            <a:r>
              <a:rPr lang="en-US" dirty="0" smtClean="0">
                <a:latin typeface="Arial Rounded MT Bold" panose="020F0704030504030204" pitchFamily="34" charset="0"/>
              </a:rPr>
              <a:t>END USERS</a:t>
            </a:r>
          </a:p>
          <a:p>
            <a:r>
              <a:rPr lang="en-US" dirty="0" smtClean="0">
                <a:latin typeface="Arial Rounded MT Bold" panose="020F0704030504030204" pitchFamily="34" charset="0"/>
              </a:rPr>
              <a:t>OUR SOLUTION AND PROPOSITION</a:t>
            </a:r>
          </a:p>
          <a:p>
            <a:r>
              <a:rPr lang="en-US" dirty="0" smtClean="0">
                <a:latin typeface="Arial Rounded MT Bold" panose="020F0704030504030204" pitchFamily="34" charset="0"/>
              </a:rPr>
              <a:t>DATASET DESCRIPTION</a:t>
            </a:r>
          </a:p>
          <a:p>
            <a:r>
              <a:rPr lang="en-US" dirty="0" smtClean="0">
                <a:latin typeface="Arial Rounded MT Bold" panose="020F0704030504030204" pitchFamily="34" charset="0"/>
              </a:rPr>
              <a:t>MODELLING APPROACH</a:t>
            </a:r>
          </a:p>
          <a:p>
            <a:r>
              <a:rPr lang="en-US" dirty="0" smtClean="0">
                <a:latin typeface="Arial Rounded MT Bold" panose="020F0704030504030204" pitchFamily="34" charset="0"/>
              </a:rPr>
              <a:t>RESULTS AND DISCUSSION</a:t>
            </a:r>
          </a:p>
          <a:p>
            <a:r>
              <a:rPr lang="en-US" dirty="0" smtClean="0">
                <a:latin typeface="Arial Rounded MT Bold" panose="020F0704030504030204" pitchFamily="34" charset="0"/>
              </a:rPr>
              <a:t>CONCLUSION</a:t>
            </a:r>
            <a:endParaRPr lang="en-IN" dirty="0">
              <a:latin typeface="Arial Rounded MT Bold" panose="020F0704030504030204" pitchFamily="34" charset="0"/>
            </a:endParaRPr>
          </a:p>
        </p:txBody>
      </p:sp>
    </p:spTree>
    <p:extLst>
      <p:ext uri="{BB962C8B-B14F-4D97-AF65-F5344CB8AC3E}">
        <p14:creationId xmlns:p14="http://schemas.microsoft.com/office/powerpoint/2010/main" val="1652170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PROBLEM STATEMENT </a:t>
            </a:r>
            <a:endParaRPr lang="en-IN" dirty="0">
              <a:latin typeface="Bahnschrift SemiBold" panose="020B0502040204020203" pitchFamily="34" charset="0"/>
            </a:endParaRPr>
          </a:p>
        </p:txBody>
      </p:sp>
      <p:sp>
        <p:nvSpPr>
          <p:cNvPr id="4" name="TextBox 3"/>
          <p:cNvSpPr txBox="1"/>
          <p:nvPr/>
        </p:nvSpPr>
        <p:spPr>
          <a:xfrm>
            <a:off x="1502797" y="2886323"/>
            <a:ext cx="7299297" cy="2308324"/>
          </a:xfrm>
          <a:prstGeom prst="rect">
            <a:avLst/>
          </a:prstGeom>
          <a:noFill/>
        </p:spPr>
        <p:txBody>
          <a:bodyPr wrap="square" rtlCol="0">
            <a:spAutoFit/>
          </a:bodyPr>
          <a:lstStyle/>
          <a:p>
            <a:r>
              <a:rPr lang="en-US" sz="2400" dirty="0">
                <a:latin typeface="Arial Rounded MT Bold" panose="020F0704030504030204" pitchFamily="34" charset="0"/>
              </a:rPr>
              <a:t>This project aims to analyze employee performance based on satisfaction levels using Excel. The goal is to identify patterns and correlations within the data to help improve employee satisfaction and performance across different demographics and business units.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3174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PROJECT OVERVIEW</a:t>
            </a:r>
            <a:endParaRPr lang="en-IN" dirty="0">
              <a:latin typeface="Bahnschrift SemiBold" panose="020B0502040204020203" pitchFamily="34" charset="0"/>
            </a:endParaRPr>
          </a:p>
        </p:txBody>
      </p:sp>
      <p:sp>
        <p:nvSpPr>
          <p:cNvPr id="5" name="TextBox 4"/>
          <p:cNvSpPr txBox="1"/>
          <p:nvPr/>
        </p:nvSpPr>
        <p:spPr>
          <a:xfrm>
            <a:off x="2138901" y="2941983"/>
            <a:ext cx="7291346" cy="3785652"/>
          </a:xfrm>
          <a:prstGeom prst="rect">
            <a:avLst/>
          </a:prstGeom>
          <a:noFill/>
        </p:spPr>
        <p:txBody>
          <a:bodyPr wrap="square" rtlCol="0">
            <a:spAutoFit/>
          </a:bodyPr>
          <a:lstStyle/>
          <a:p>
            <a:r>
              <a:rPr lang="en-US" sz="2000" dirty="0">
                <a:latin typeface="Arial Rounded MT Bold" panose="020F0704030504030204" pitchFamily="34"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r>
              <a:rPr lang="en-US" dirty="0"/>
              <a:t>.</a:t>
            </a:r>
            <a:endParaRPr lang="en-IN" dirty="0"/>
          </a:p>
        </p:txBody>
      </p:sp>
    </p:spTree>
    <p:extLst>
      <p:ext uri="{BB962C8B-B14F-4D97-AF65-F5344CB8AC3E}">
        <p14:creationId xmlns:p14="http://schemas.microsoft.com/office/powerpoint/2010/main" val="163859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699" y="933912"/>
            <a:ext cx="8761413" cy="706964"/>
          </a:xfrm>
        </p:spPr>
        <p:txBody>
          <a:bodyPr/>
          <a:lstStyle/>
          <a:p>
            <a:r>
              <a:rPr lang="en-US" dirty="0" smtClean="0">
                <a:latin typeface="Bahnschrift SemiBold" panose="020B0502040204020203" pitchFamily="34" charset="0"/>
              </a:rPr>
              <a:t>WHO ARE THE END USERS ?</a:t>
            </a:r>
            <a:endParaRPr lang="en-IN" dirty="0">
              <a:latin typeface="Bahnschrift SemiBold"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3799" y="4452991"/>
            <a:ext cx="3036045" cy="20352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2365" y="4575102"/>
            <a:ext cx="2769564" cy="18284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0087" y="2449839"/>
            <a:ext cx="3032051" cy="158901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9537" y="2402497"/>
            <a:ext cx="2689950" cy="178333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769" y="2402497"/>
            <a:ext cx="2537857" cy="1842296"/>
          </a:xfrm>
          <a:prstGeom prst="rect">
            <a:avLst/>
          </a:prstGeom>
        </p:spPr>
      </p:pic>
      <p:sp>
        <p:nvSpPr>
          <p:cNvPr id="9" name="TextBox 8"/>
          <p:cNvSpPr txBox="1"/>
          <p:nvPr/>
        </p:nvSpPr>
        <p:spPr>
          <a:xfrm>
            <a:off x="890798" y="4240446"/>
            <a:ext cx="1765189" cy="369332"/>
          </a:xfrm>
          <a:prstGeom prst="rect">
            <a:avLst/>
          </a:prstGeom>
          <a:noFill/>
        </p:spPr>
        <p:txBody>
          <a:bodyPr wrap="square" rtlCol="0">
            <a:spAutoFit/>
          </a:bodyPr>
          <a:lstStyle/>
          <a:p>
            <a:r>
              <a:rPr lang="en-US" dirty="0" smtClean="0"/>
              <a:t>HR MANAGER</a:t>
            </a:r>
            <a:endParaRPr lang="en-IN" dirty="0"/>
          </a:p>
        </p:txBody>
      </p:sp>
      <p:sp>
        <p:nvSpPr>
          <p:cNvPr id="10" name="TextBox 9"/>
          <p:cNvSpPr txBox="1"/>
          <p:nvPr/>
        </p:nvSpPr>
        <p:spPr>
          <a:xfrm>
            <a:off x="4497958" y="4146811"/>
            <a:ext cx="1873532" cy="369332"/>
          </a:xfrm>
          <a:prstGeom prst="rect">
            <a:avLst/>
          </a:prstGeom>
          <a:noFill/>
        </p:spPr>
        <p:txBody>
          <a:bodyPr wrap="square" rtlCol="0">
            <a:spAutoFit/>
          </a:bodyPr>
          <a:lstStyle/>
          <a:p>
            <a:r>
              <a:rPr lang="en-US" dirty="0" smtClean="0"/>
              <a:t>DATA ANALYST</a:t>
            </a:r>
            <a:endParaRPr lang="en-IN" dirty="0"/>
          </a:p>
        </p:txBody>
      </p:sp>
      <p:sp>
        <p:nvSpPr>
          <p:cNvPr id="11" name="TextBox 10"/>
          <p:cNvSpPr txBox="1"/>
          <p:nvPr/>
        </p:nvSpPr>
        <p:spPr>
          <a:xfrm>
            <a:off x="8523797" y="4001168"/>
            <a:ext cx="2600077" cy="369332"/>
          </a:xfrm>
          <a:prstGeom prst="rect">
            <a:avLst/>
          </a:prstGeom>
          <a:noFill/>
        </p:spPr>
        <p:txBody>
          <a:bodyPr wrap="square" rtlCol="0">
            <a:spAutoFit/>
          </a:bodyPr>
          <a:lstStyle/>
          <a:p>
            <a:r>
              <a:rPr lang="en-US" dirty="0" smtClean="0"/>
              <a:t>EXECUTIVE MANAGER</a:t>
            </a:r>
            <a:endParaRPr lang="en-IN" dirty="0"/>
          </a:p>
        </p:txBody>
      </p:sp>
      <p:sp>
        <p:nvSpPr>
          <p:cNvPr id="12" name="TextBox 11"/>
          <p:cNvSpPr txBox="1"/>
          <p:nvPr/>
        </p:nvSpPr>
        <p:spPr>
          <a:xfrm>
            <a:off x="1882365" y="6354092"/>
            <a:ext cx="3037398" cy="369332"/>
          </a:xfrm>
          <a:prstGeom prst="rect">
            <a:avLst/>
          </a:prstGeom>
          <a:noFill/>
        </p:spPr>
        <p:txBody>
          <a:bodyPr wrap="square" rtlCol="0">
            <a:spAutoFit/>
          </a:bodyPr>
          <a:lstStyle/>
          <a:p>
            <a:r>
              <a:rPr lang="en-US" dirty="0" smtClean="0"/>
              <a:t>DEPARTMENT MANAGER</a:t>
            </a:r>
            <a:endParaRPr lang="en-IN" dirty="0"/>
          </a:p>
        </p:txBody>
      </p:sp>
      <p:sp>
        <p:nvSpPr>
          <p:cNvPr id="13" name="TextBox 12"/>
          <p:cNvSpPr txBox="1"/>
          <p:nvPr/>
        </p:nvSpPr>
        <p:spPr>
          <a:xfrm>
            <a:off x="6904652" y="6403527"/>
            <a:ext cx="1455089" cy="369332"/>
          </a:xfrm>
          <a:prstGeom prst="rect">
            <a:avLst/>
          </a:prstGeom>
          <a:noFill/>
        </p:spPr>
        <p:txBody>
          <a:bodyPr wrap="square" rtlCol="0">
            <a:spAutoFit/>
          </a:bodyPr>
          <a:lstStyle/>
          <a:p>
            <a:r>
              <a:rPr lang="en-US" dirty="0" smtClean="0"/>
              <a:t>EMPLOYEES</a:t>
            </a:r>
            <a:endParaRPr lang="en-IN" dirty="0"/>
          </a:p>
        </p:txBody>
      </p:sp>
    </p:spTree>
    <p:extLst>
      <p:ext uri="{BB962C8B-B14F-4D97-AF65-F5344CB8AC3E}">
        <p14:creationId xmlns:p14="http://schemas.microsoft.com/office/powerpoint/2010/main" val="53700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Bahnschrift Light SemiCondensed" panose="020B0502040204020203" pitchFamily="34" charset="0"/>
              </a:rPr>
              <a:t>OUR SOLUTION AND ITS VALUE PROPOSITION</a:t>
            </a:r>
            <a:endParaRPr lang="en-IN" sz="3200" b="1" dirty="0">
              <a:latin typeface="Bahnschrift Light SemiCondensed" panose="020B0502040204020203" pitchFamily="34" charset="0"/>
            </a:endParaRPr>
          </a:p>
        </p:txBody>
      </p:sp>
      <p:sp>
        <p:nvSpPr>
          <p:cNvPr id="4" name="TextBox 3"/>
          <p:cNvSpPr txBox="1"/>
          <p:nvPr/>
        </p:nvSpPr>
        <p:spPr>
          <a:xfrm>
            <a:off x="1154954" y="2687541"/>
            <a:ext cx="9960969" cy="2031325"/>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Rounded MT Bold" panose="020F0704030504030204" pitchFamily="34" charset="0"/>
              </a:rPr>
              <a:t>CONDITIONAL </a:t>
            </a:r>
            <a:r>
              <a:rPr lang="en-US" dirty="0" smtClean="0">
                <a:latin typeface="Arial Rounded MT Bold" panose="020F0704030504030204" pitchFamily="34" charset="0"/>
              </a:rPr>
              <a:t>FORMATTING: </a:t>
            </a:r>
            <a:r>
              <a:rPr lang="en-US" dirty="0" smtClean="0"/>
              <a:t>Highlighting cells </a:t>
            </a:r>
            <a:r>
              <a:rPr lang="en-US" dirty="0"/>
              <a:t>that are blanks or have no </a:t>
            </a:r>
            <a:r>
              <a:rPr lang="en-US" dirty="0" smtClean="0"/>
              <a:t>value</a:t>
            </a:r>
          </a:p>
          <a:p>
            <a:pPr marL="285750" indent="-285750">
              <a:buFont typeface="Wingdings" panose="05000000000000000000" pitchFamily="2" charset="2"/>
              <a:buChar char="§"/>
            </a:pPr>
            <a:r>
              <a:rPr lang="en-US" dirty="0" smtClean="0">
                <a:latin typeface="Arial Rounded MT Bold" panose="020F0704030504030204" pitchFamily="34" charset="0"/>
              </a:rPr>
              <a:t>FILTER</a:t>
            </a:r>
            <a:r>
              <a:rPr lang="en-US" dirty="0" smtClean="0"/>
              <a:t>: Focusing </a:t>
            </a:r>
            <a:r>
              <a:rPr lang="en-US" dirty="0"/>
              <a:t>on blank cells and removing </a:t>
            </a:r>
            <a:r>
              <a:rPr lang="en-US" dirty="0" smtClean="0"/>
              <a:t>them</a:t>
            </a:r>
          </a:p>
          <a:p>
            <a:pPr marL="285750" indent="-285750">
              <a:buFont typeface="Wingdings" panose="05000000000000000000" pitchFamily="2" charset="2"/>
              <a:buChar char="§"/>
            </a:pPr>
            <a:r>
              <a:rPr lang="en-US" dirty="0" smtClean="0">
                <a:latin typeface="Arial Rounded MT Bold" panose="020F0704030504030204" pitchFamily="34" charset="0"/>
              </a:rPr>
              <a:t>FORMULA: </a:t>
            </a:r>
            <a:r>
              <a:rPr lang="en-US" dirty="0" smtClean="0"/>
              <a:t>For </a:t>
            </a:r>
            <a:r>
              <a:rPr lang="en-US" dirty="0"/>
              <a:t>identifying the age category from late 20s to </a:t>
            </a:r>
            <a:r>
              <a:rPr lang="en-US" dirty="0" smtClean="0"/>
              <a:t>early60s</a:t>
            </a:r>
          </a:p>
          <a:p>
            <a:pPr marL="285750" indent="-285750">
              <a:buFont typeface="Wingdings" panose="05000000000000000000" pitchFamily="2" charset="2"/>
              <a:buChar char="§"/>
            </a:pPr>
            <a:r>
              <a:rPr lang="en-US" dirty="0" smtClean="0">
                <a:latin typeface="Arial Rounded MT Bold" panose="020F0704030504030204" pitchFamily="34" charset="0"/>
              </a:rPr>
              <a:t>PIVOT TABLE: </a:t>
            </a:r>
            <a:r>
              <a:rPr lang="en-US" dirty="0" smtClean="0"/>
              <a:t>Summarizing </a:t>
            </a:r>
            <a:r>
              <a:rPr lang="en-US" dirty="0"/>
              <a:t>data and analyzing relationship and generating </a:t>
            </a:r>
            <a:r>
              <a:rPr lang="en-US" dirty="0" smtClean="0"/>
              <a:t>report</a:t>
            </a:r>
          </a:p>
          <a:p>
            <a:pPr marL="285750" indent="-285750">
              <a:buFont typeface="Wingdings" panose="05000000000000000000" pitchFamily="2" charset="2"/>
              <a:buChar char="§"/>
            </a:pPr>
            <a:r>
              <a:rPr lang="en-US" dirty="0" smtClean="0">
                <a:latin typeface="Arial Rounded MT Bold" panose="020F0704030504030204" pitchFamily="34" charset="0"/>
              </a:rPr>
              <a:t>SLICER</a:t>
            </a:r>
            <a:r>
              <a:rPr lang="en-US" dirty="0" smtClean="0"/>
              <a:t>: Filtering </a:t>
            </a:r>
            <a:r>
              <a:rPr lang="en-US" dirty="0"/>
              <a:t>data for enhancing user experience and highlight clear view of specific </a:t>
            </a:r>
            <a:r>
              <a:rPr lang="en-US" dirty="0" smtClean="0"/>
              <a:t>data</a:t>
            </a:r>
          </a:p>
          <a:p>
            <a:pPr marL="285750" indent="-285750">
              <a:buFont typeface="Wingdings" panose="05000000000000000000" pitchFamily="2" charset="2"/>
              <a:buChar char="§"/>
            </a:pPr>
            <a:r>
              <a:rPr lang="en-US" dirty="0" smtClean="0">
                <a:latin typeface="Arial Rounded MT Bold" panose="020F0704030504030204" pitchFamily="34" charset="0"/>
              </a:rPr>
              <a:t>GRAPH: </a:t>
            </a:r>
            <a:r>
              <a:rPr lang="en-US" dirty="0" smtClean="0"/>
              <a:t>For </a:t>
            </a:r>
            <a:r>
              <a:rPr lang="en-US" dirty="0"/>
              <a:t>data visualization</a:t>
            </a:r>
            <a:endParaRPr lang="en-IN" dirty="0"/>
          </a:p>
        </p:txBody>
      </p:sp>
    </p:spTree>
    <p:extLst>
      <p:ext uri="{BB962C8B-B14F-4D97-AF65-F5344CB8AC3E}">
        <p14:creationId xmlns:p14="http://schemas.microsoft.com/office/powerpoint/2010/main" val="196595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Bold" panose="020B0502040204020203" pitchFamily="34" charset="0"/>
              </a:rPr>
              <a:t>DATASET DESCRIPTION</a:t>
            </a:r>
            <a:endParaRPr lang="en-IN" dirty="0">
              <a:latin typeface="Bahnschrift SemiBold" panose="020B0502040204020203" pitchFamily="34" charset="0"/>
            </a:endParaRPr>
          </a:p>
        </p:txBody>
      </p:sp>
      <p:sp>
        <p:nvSpPr>
          <p:cNvPr id="4" name="TextBox 3"/>
          <p:cNvSpPr txBox="1"/>
          <p:nvPr/>
        </p:nvSpPr>
        <p:spPr>
          <a:xfrm>
            <a:off x="739470" y="2194560"/>
            <a:ext cx="8197795" cy="4524315"/>
          </a:xfrm>
          <a:prstGeom prst="rect">
            <a:avLst/>
          </a:prstGeom>
          <a:noFill/>
        </p:spPr>
        <p:txBody>
          <a:bodyPr wrap="square" rtlCol="0">
            <a:spAutoFit/>
          </a:bodyPr>
          <a:lstStyle/>
          <a:p>
            <a:r>
              <a:rPr lang="en-IN" dirty="0">
                <a:latin typeface="Arial Rounded MT Bold" panose="020F0704030504030204" pitchFamily="34" charset="0"/>
              </a:rPr>
              <a:t>Dataset Name: </a:t>
            </a:r>
            <a:r>
              <a:rPr lang="en-IN" dirty="0"/>
              <a:t>Employee Performance Analysis </a:t>
            </a:r>
            <a:r>
              <a:rPr lang="en-IN" dirty="0" smtClean="0"/>
              <a:t>Data</a:t>
            </a:r>
          </a:p>
          <a:p>
            <a:r>
              <a:rPr lang="en-IN" dirty="0" smtClean="0">
                <a:latin typeface="Arial Rounded MT Bold" panose="020F0704030504030204" pitchFamily="34" charset="0"/>
              </a:rPr>
              <a:t>Description</a:t>
            </a:r>
            <a:r>
              <a:rPr lang="en-IN" dirty="0">
                <a:latin typeface="Arial Rounded MT Bold" panose="020F0704030504030204" pitchFamily="34" charset="0"/>
              </a:rPr>
              <a:t>: </a:t>
            </a:r>
            <a:r>
              <a:rPr lang="en-IN" dirty="0"/>
              <a:t>Contains performance metrics for employees, including satisfaction scores, performance ratings, and demographic details</a:t>
            </a:r>
            <a:r>
              <a:rPr lang="en-IN" dirty="0" smtClean="0"/>
              <a:t>.</a:t>
            </a:r>
          </a:p>
          <a:p>
            <a:r>
              <a:rPr lang="en-IN" dirty="0" smtClean="0">
                <a:latin typeface="Arial Rounded MT Bold" panose="020F0704030504030204" pitchFamily="34" charset="0"/>
              </a:rPr>
              <a:t>Source</a:t>
            </a:r>
            <a:r>
              <a:rPr lang="en-IN" dirty="0">
                <a:latin typeface="Arial Rounded MT Bold" panose="020F0704030504030204" pitchFamily="34" charset="0"/>
              </a:rPr>
              <a:t>: </a:t>
            </a:r>
            <a:r>
              <a:rPr lang="en-IN" dirty="0"/>
              <a:t>Edunet </a:t>
            </a:r>
            <a:r>
              <a:rPr lang="en-IN" dirty="0" smtClean="0"/>
              <a:t>Foundation</a:t>
            </a:r>
          </a:p>
          <a:p>
            <a:r>
              <a:rPr lang="en-IN" dirty="0" smtClean="0">
                <a:latin typeface="Arial Rounded MT Bold" panose="020F0704030504030204" pitchFamily="34" charset="0"/>
              </a:rPr>
              <a:t>Variables/Columns: </a:t>
            </a:r>
          </a:p>
          <a:p>
            <a:r>
              <a:rPr lang="en-IN" dirty="0" smtClean="0">
                <a:latin typeface="Arial Rounded MT Bold" panose="020F0704030504030204" pitchFamily="34" charset="0"/>
              </a:rPr>
              <a:t>Name</a:t>
            </a:r>
            <a:r>
              <a:rPr lang="en-IN" dirty="0">
                <a:latin typeface="Arial Rounded MT Bold" panose="020F0704030504030204" pitchFamily="34" charset="0"/>
              </a:rPr>
              <a:t>: </a:t>
            </a:r>
            <a:r>
              <a:rPr lang="en-IN" dirty="0"/>
              <a:t>First </a:t>
            </a:r>
            <a:r>
              <a:rPr lang="en-IN" dirty="0" smtClean="0"/>
              <a:t>name</a:t>
            </a:r>
          </a:p>
          <a:p>
            <a:r>
              <a:rPr lang="en-IN" dirty="0" smtClean="0">
                <a:latin typeface="Arial Rounded MT Bold" panose="020F0704030504030204" pitchFamily="34" charset="0"/>
              </a:rPr>
              <a:t>Gender</a:t>
            </a:r>
            <a:r>
              <a:rPr lang="en-IN" dirty="0">
                <a:latin typeface="Arial Rounded MT Bold" panose="020F0704030504030204" pitchFamily="34" charset="0"/>
              </a:rPr>
              <a:t>: </a:t>
            </a:r>
            <a:r>
              <a:rPr lang="en-IN" dirty="0"/>
              <a:t>Male and </a:t>
            </a:r>
            <a:r>
              <a:rPr lang="en-IN" dirty="0" smtClean="0"/>
              <a:t>Female</a:t>
            </a:r>
          </a:p>
          <a:p>
            <a:r>
              <a:rPr lang="en-IN" dirty="0" smtClean="0"/>
              <a:t> </a:t>
            </a:r>
            <a:r>
              <a:rPr lang="en-IN" dirty="0">
                <a:latin typeface="Arial Rounded MT Bold" panose="020F0704030504030204" pitchFamily="34" charset="0"/>
              </a:rPr>
              <a:t>Business Unit</a:t>
            </a:r>
            <a:r>
              <a:rPr lang="en-IN" dirty="0"/>
              <a:t>: BPC, CCDR, EW, MSC, NEL, PL, PYZ, SVG, TNS, WBL </a:t>
            </a:r>
            <a:r>
              <a:rPr lang="en-IN" dirty="0">
                <a:latin typeface="Arial Rounded MT Bold" panose="020F0704030504030204" pitchFamily="34" charset="0"/>
              </a:rPr>
              <a:t>Employee Type: </a:t>
            </a:r>
            <a:r>
              <a:rPr lang="en-IN" dirty="0"/>
              <a:t>contract, Full time, Part </a:t>
            </a:r>
            <a:r>
              <a:rPr lang="en-IN" dirty="0" smtClean="0"/>
              <a:t>time</a:t>
            </a:r>
          </a:p>
          <a:p>
            <a:r>
              <a:rPr lang="en-IN" dirty="0" smtClean="0">
                <a:latin typeface="Arial Rounded MT Bold" panose="020F0704030504030204" pitchFamily="34" charset="0"/>
              </a:rPr>
              <a:t>Performance </a:t>
            </a:r>
            <a:r>
              <a:rPr lang="en-IN" dirty="0">
                <a:latin typeface="Arial Rounded MT Bold" panose="020F0704030504030204" pitchFamily="34" charset="0"/>
              </a:rPr>
              <a:t>Rating: </a:t>
            </a:r>
            <a:r>
              <a:rPr lang="en-IN" dirty="0"/>
              <a:t>Very high, High, Medium, </a:t>
            </a:r>
            <a:r>
              <a:rPr lang="en-IN" dirty="0" smtClean="0"/>
              <a:t>Low</a:t>
            </a:r>
          </a:p>
          <a:p>
            <a:r>
              <a:rPr lang="en-IN" dirty="0" smtClean="0"/>
              <a:t> </a:t>
            </a:r>
            <a:r>
              <a:rPr lang="en-IN" dirty="0" smtClean="0">
                <a:latin typeface="Arial Rounded MT Bold" panose="020F0704030504030204" pitchFamily="34" charset="0"/>
              </a:rPr>
              <a:t>Satisfaction</a:t>
            </a:r>
            <a:r>
              <a:rPr lang="en-IN" dirty="0" smtClean="0"/>
              <a:t> </a:t>
            </a:r>
            <a:r>
              <a:rPr lang="en-IN" dirty="0">
                <a:latin typeface="Arial Rounded MT Bold" panose="020F0704030504030204" pitchFamily="34" charset="0"/>
              </a:rPr>
              <a:t>Score: </a:t>
            </a:r>
            <a:r>
              <a:rPr lang="en-IN" dirty="0" smtClean="0"/>
              <a:t>1-5 </a:t>
            </a:r>
          </a:p>
          <a:p>
            <a:r>
              <a:rPr lang="en-IN" dirty="0" smtClean="0">
                <a:latin typeface="Arial Rounded MT Bold" panose="020F0704030504030204" pitchFamily="34" charset="0"/>
              </a:rPr>
              <a:t>Data </a:t>
            </a:r>
            <a:r>
              <a:rPr lang="en-IN" dirty="0">
                <a:latin typeface="Arial Rounded MT Bold" panose="020F0704030504030204" pitchFamily="34" charset="0"/>
              </a:rPr>
              <a:t>Types: </a:t>
            </a:r>
            <a:r>
              <a:rPr lang="en-IN" dirty="0"/>
              <a:t>Numeric and </a:t>
            </a:r>
            <a:r>
              <a:rPr lang="en-IN" dirty="0" smtClean="0"/>
              <a:t>Text</a:t>
            </a:r>
          </a:p>
          <a:p>
            <a:r>
              <a:rPr lang="en-IN" dirty="0" smtClean="0"/>
              <a:t> </a:t>
            </a:r>
            <a:r>
              <a:rPr lang="en-IN" dirty="0" smtClean="0">
                <a:latin typeface="Arial Rounded MT Bold" panose="020F0704030504030204" pitchFamily="34" charset="0"/>
              </a:rPr>
              <a:t>Units </a:t>
            </a:r>
            <a:r>
              <a:rPr lang="en-IN" dirty="0">
                <a:latin typeface="Arial Rounded MT Bold" panose="020F0704030504030204" pitchFamily="34" charset="0"/>
              </a:rPr>
              <a:t>of </a:t>
            </a:r>
            <a:r>
              <a:rPr lang="en-IN" dirty="0" smtClean="0">
                <a:latin typeface="Arial Rounded MT Bold" panose="020F0704030504030204" pitchFamily="34" charset="0"/>
              </a:rPr>
              <a:t>Measurement:</a:t>
            </a:r>
          </a:p>
          <a:p>
            <a:r>
              <a:rPr lang="en-IN" dirty="0" smtClean="0">
                <a:latin typeface="Arial Rounded MT Bold" panose="020F0704030504030204" pitchFamily="34" charset="0"/>
              </a:rPr>
              <a:t> Satisfaction </a:t>
            </a:r>
            <a:r>
              <a:rPr lang="en-IN" dirty="0">
                <a:latin typeface="Arial Rounded MT Bold" panose="020F0704030504030204" pitchFamily="34" charset="0"/>
              </a:rPr>
              <a:t>score: </a:t>
            </a:r>
            <a:r>
              <a:rPr lang="en-IN" dirty="0"/>
              <a:t>Scale of </a:t>
            </a:r>
            <a:r>
              <a:rPr lang="en-IN" dirty="0" smtClean="0"/>
              <a:t>1-5</a:t>
            </a:r>
          </a:p>
          <a:p>
            <a:r>
              <a:rPr lang="en-IN" dirty="0" smtClean="0"/>
              <a:t> </a:t>
            </a:r>
            <a:r>
              <a:rPr lang="en-IN" dirty="0" smtClean="0">
                <a:latin typeface="Arial Rounded MT Bold" panose="020F0704030504030204" pitchFamily="34" charset="0"/>
              </a:rPr>
              <a:t>Performance </a:t>
            </a:r>
            <a:r>
              <a:rPr lang="en-IN" dirty="0">
                <a:latin typeface="Arial Rounded MT Bold" panose="020F0704030504030204" pitchFamily="34" charset="0"/>
              </a:rPr>
              <a:t>rating</a:t>
            </a:r>
            <a:r>
              <a:rPr lang="en-IN" dirty="0"/>
              <a:t>: Very high, High, Medium, </a:t>
            </a:r>
            <a:r>
              <a:rPr lang="en-IN" dirty="0" smtClean="0"/>
              <a:t>Low</a:t>
            </a:r>
          </a:p>
          <a:p>
            <a:r>
              <a:rPr lang="en-IN" dirty="0" smtClean="0"/>
              <a:t> </a:t>
            </a:r>
            <a:r>
              <a:rPr lang="en-IN" dirty="0" smtClean="0">
                <a:latin typeface="Arial Rounded MT Bold" panose="020F0704030504030204" pitchFamily="34" charset="0"/>
              </a:rPr>
              <a:t>Size</a:t>
            </a:r>
            <a:r>
              <a:rPr lang="en-IN" dirty="0">
                <a:latin typeface="Arial Rounded MT Bold" panose="020F0704030504030204" pitchFamily="34" charset="0"/>
              </a:rPr>
              <a:t>: </a:t>
            </a:r>
            <a:r>
              <a:rPr lang="en-IN" dirty="0"/>
              <a:t>26 records, 5 fields</a:t>
            </a:r>
          </a:p>
        </p:txBody>
      </p:sp>
    </p:spTree>
    <p:extLst>
      <p:ext uri="{BB962C8B-B14F-4D97-AF65-F5344CB8AC3E}">
        <p14:creationId xmlns:p14="http://schemas.microsoft.com/office/powerpoint/2010/main" val="317483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ahnschrift SemiLight" panose="020B0502040204020203" pitchFamily="34" charset="0"/>
              </a:rPr>
              <a:t>THE “WOW” IN OUR SOLUTION</a:t>
            </a:r>
            <a:endParaRPr lang="en-IN" dirty="0">
              <a:latin typeface="Bahnschrift SemiLight" panose="020B0502040204020203" pitchFamily="34" charset="0"/>
            </a:endParaRPr>
          </a:p>
        </p:txBody>
      </p:sp>
      <p:sp>
        <p:nvSpPr>
          <p:cNvPr id="6" name="TextBox 5"/>
          <p:cNvSpPr txBox="1"/>
          <p:nvPr/>
        </p:nvSpPr>
        <p:spPr>
          <a:xfrm>
            <a:off x="1819656" y="2834640"/>
            <a:ext cx="2532888" cy="646331"/>
          </a:xfrm>
          <a:prstGeom prst="rect">
            <a:avLst/>
          </a:prstGeom>
          <a:noFill/>
        </p:spPr>
        <p:txBody>
          <a:bodyPr wrap="square" rtlCol="0">
            <a:spAutoFit/>
          </a:bodyPr>
          <a:lstStyle/>
          <a:p>
            <a:r>
              <a:rPr lang="en-US" sz="3600" dirty="0" smtClean="0"/>
              <a:t>FORMULA:</a:t>
            </a:r>
            <a:endParaRPr lang="en-IN" sz="3600" dirty="0"/>
          </a:p>
        </p:txBody>
      </p:sp>
      <p:sp>
        <p:nvSpPr>
          <p:cNvPr id="8" name="Rectangle 7"/>
          <p:cNvSpPr/>
          <p:nvPr/>
        </p:nvSpPr>
        <p:spPr>
          <a:xfrm>
            <a:off x="713232" y="4118140"/>
            <a:ext cx="9528048" cy="1231106"/>
          </a:xfrm>
          <a:prstGeom prst="rect">
            <a:avLst/>
          </a:prstGeom>
        </p:spPr>
        <p:txBody>
          <a:bodyPr wrap="square">
            <a:spAutoFit/>
          </a:bodyPr>
          <a:lstStyle/>
          <a:p>
            <a:r>
              <a:rPr lang="en-IN" sz="2000" b="1" dirty="0"/>
              <a:t>Performance </a:t>
            </a:r>
            <a:r>
              <a:rPr lang="en-IN" sz="2000" b="1" dirty="0" smtClean="0"/>
              <a:t>level</a:t>
            </a:r>
          </a:p>
          <a:p>
            <a:r>
              <a:rPr lang="en-IN" dirty="0" smtClean="0"/>
              <a:t> </a:t>
            </a:r>
            <a:r>
              <a:rPr lang="en-IN" dirty="0"/>
              <a:t>=IF(AA8&gt;=5,"Very </a:t>
            </a:r>
            <a:r>
              <a:rPr lang="en-IN" dirty="0" err="1"/>
              <a:t>High",IF</a:t>
            </a:r>
            <a:r>
              <a:rPr lang="en-IN" dirty="0"/>
              <a:t>(AA8&gt;=4,"High",IF(AA8&gt;=3,"Medium",IF(AA8&lt;=2,"Low</a:t>
            </a:r>
            <a:r>
              <a:rPr lang="en-IN" dirty="0" smtClean="0"/>
              <a:t>")))) </a:t>
            </a:r>
          </a:p>
          <a:p>
            <a:endParaRPr lang="en-IN" dirty="0" smtClean="0"/>
          </a:p>
          <a:p>
            <a:r>
              <a:rPr lang="en-IN" dirty="0" smtClean="0"/>
              <a:t>INSIGHTS</a:t>
            </a:r>
            <a:r>
              <a:rPr lang="en-IN" dirty="0"/>
              <a:t>: Used to evaluate the scores as levels from low to very high</a:t>
            </a:r>
          </a:p>
        </p:txBody>
      </p:sp>
    </p:spTree>
    <p:extLst>
      <p:ext uri="{BB962C8B-B14F-4D97-AF65-F5344CB8AC3E}">
        <p14:creationId xmlns:p14="http://schemas.microsoft.com/office/powerpoint/2010/main" val="1779569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166</TotalTime>
  <Words>709</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Arial</vt:lpstr>
      <vt:lpstr>Arial Rounded MT Bold</vt:lpstr>
      <vt:lpstr>Bahnschrift Light SemiCondensed</vt:lpstr>
      <vt:lpstr>Bahnschrift SemiBold</vt:lpstr>
      <vt:lpstr>Bahnschrift SemiBold SemiConden</vt:lpstr>
      <vt:lpstr>Bahnschrift SemiLight</vt:lpstr>
      <vt:lpstr>Century Gothic</vt:lpstr>
      <vt:lpstr>Wingdings</vt:lpstr>
      <vt:lpstr>Wingdings 3</vt:lpstr>
      <vt:lpstr>Ion Boardroom</vt:lpstr>
      <vt:lpstr>PowerPoint Presentation</vt:lpstr>
      <vt:lpstr>PROJECT TITLE ;</vt:lpstr>
      <vt:lpstr>AGENDA</vt:lpstr>
      <vt:lpstr>PROBLEM STATEMENT </vt:lpstr>
      <vt:lpstr>PROJECT OVERVIEW</vt:lpstr>
      <vt:lpstr>WHO ARE THE END USERS ?</vt:lpstr>
      <vt:lpstr>OUR SOLUTION AND ITS VALUE PROPOSITION</vt:lpstr>
      <vt:lpstr>DATASET DESCRIPTION</vt:lpstr>
      <vt:lpstr>THE “WOW” IN OUR SOLUTION</vt:lpstr>
      <vt:lpstr>MODELLING AND APPROACH</vt:lpstr>
      <vt:lpstr>MODELLING AND APPROACH</vt:lpstr>
      <vt:lpstr>RESULT</vt:lpstr>
      <vt:lpstr>RESULT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19</cp:revision>
  <dcterms:created xsi:type="dcterms:W3CDTF">2024-09-09T05:40:22Z</dcterms:created>
  <dcterms:modified xsi:type="dcterms:W3CDTF">2024-09-09T16:30:15Z</dcterms:modified>
</cp:coreProperties>
</file>