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92" r:id="rId5"/>
    <p:sldId id="307" r:id="rId6"/>
    <p:sldId id="296" r:id="rId7"/>
    <p:sldId id="306" r:id="rId8"/>
    <p:sldId id="266" r:id="rId9"/>
    <p:sldId id="277" r:id="rId10"/>
    <p:sldId id="299" r:id="rId11"/>
    <p:sldId id="305" r:id="rId12"/>
    <p:sldId id="298" r:id="rId13"/>
    <p:sldId id="318" r:id="rId14"/>
    <p:sldId id="309" r:id="rId15"/>
    <p:sldId id="312" r:id="rId16"/>
    <p:sldId id="313" r:id="rId17"/>
    <p:sldId id="314" r:id="rId18"/>
    <p:sldId id="315" r:id="rId19"/>
    <p:sldId id="316" r:id="rId20"/>
    <p:sldId id="317" r:id="rId21"/>
    <p:sldId id="304" r:id="rId22"/>
    <p:sldId id="303" r:id="rId23"/>
    <p:sldId id="300" r:id="rId24"/>
    <p:sldId id="30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FF75"/>
    <a:srgbClr val="F3C975"/>
    <a:srgbClr val="B3CDE3"/>
    <a:srgbClr val="B2FCEE"/>
    <a:srgbClr val="F7A3DF"/>
    <a:srgbClr val="EB95D4"/>
    <a:srgbClr val="41DBC9"/>
    <a:srgbClr val="2C567A"/>
    <a:srgbClr val="0D1D51"/>
    <a:srgbClr val="0072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 showGuides="1">
      <p:cViewPr varScale="1">
        <p:scale>
          <a:sx n="65" d="100"/>
          <a:sy n="65" d="100"/>
        </p:scale>
        <p:origin x="8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62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1DF1D6-295F-4AB4-96EA-0825CA7C1515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B0D1F1B-97AB-4461-8A58-1BEDE1203531}">
      <dgm:prSet phldrT="[Text]" custT="1"/>
      <dgm:spPr>
        <a:solidFill>
          <a:srgbClr val="F7A3DF"/>
        </a:solidFill>
        <a:ln>
          <a:solidFill>
            <a:schemeClr val="tx1"/>
          </a:solidFill>
        </a:ln>
      </dgm:spPr>
      <dgm:t>
        <a:bodyPr/>
        <a:lstStyle/>
        <a:p>
          <a:r>
            <a:rPr lang="en-SE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PROFILE</a:t>
          </a:r>
        </a:p>
        <a:p>
          <a:r>
            <a:rPr lang="en-SE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MANAGEMENT</a:t>
          </a:r>
        </a:p>
        <a:p>
          <a:r>
            <a:rPr lang="en-SE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MODULE</a:t>
          </a:r>
          <a:endParaRPr lang="en-IN" sz="1600" b="1" dirty="0">
            <a:solidFill>
              <a:schemeClr val="tx1"/>
            </a:solidFill>
          </a:endParaRPr>
        </a:p>
      </dgm:t>
    </dgm:pt>
    <dgm:pt modelId="{FB6106BE-F5F0-40E6-9E1F-EE83DD876AA2}" type="parTrans" cxnId="{7DEE144D-DA37-4AF9-84ED-5BAEE05650C3}">
      <dgm:prSet/>
      <dgm:spPr/>
      <dgm:t>
        <a:bodyPr/>
        <a:lstStyle/>
        <a:p>
          <a:endParaRPr lang="en-IN"/>
        </a:p>
      </dgm:t>
    </dgm:pt>
    <dgm:pt modelId="{7A73C03C-9A5C-47A8-9A30-DFFE789D7CDD}" type="sibTrans" cxnId="{7DEE144D-DA37-4AF9-84ED-5BAEE05650C3}">
      <dgm:prSet/>
      <dgm:spPr/>
      <dgm:t>
        <a:bodyPr/>
        <a:lstStyle/>
        <a:p>
          <a:endParaRPr lang="en-IN"/>
        </a:p>
      </dgm:t>
    </dgm:pt>
    <dgm:pt modelId="{91FDAF0D-E0CA-4630-B512-39623D6883F6}">
      <dgm:prSet phldrT="[Text]" custT="1"/>
      <dgm:spPr>
        <a:solidFill>
          <a:srgbClr val="B2FCEE"/>
        </a:solidFill>
        <a:ln>
          <a:solidFill>
            <a:schemeClr val="tx1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SE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RECOMMENDATION ENGINE MODULE</a:t>
          </a:r>
          <a:endParaRPr lang="en-IN" sz="16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79B46E-ACB0-4929-AC71-6A1D2940B95E}" type="parTrans" cxnId="{322DE771-D683-4A16-9AF2-B464485A7891}">
      <dgm:prSet/>
      <dgm:spPr/>
      <dgm:t>
        <a:bodyPr/>
        <a:lstStyle/>
        <a:p>
          <a:endParaRPr lang="en-IN"/>
        </a:p>
      </dgm:t>
    </dgm:pt>
    <dgm:pt modelId="{C623DD06-F305-48F7-80B9-3800BCDC0F90}" type="sibTrans" cxnId="{322DE771-D683-4A16-9AF2-B464485A7891}">
      <dgm:prSet/>
      <dgm:spPr/>
      <dgm:t>
        <a:bodyPr/>
        <a:lstStyle/>
        <a:p>
          <a:endParaRPr lang="en-IN"/>
        </a:p>
      </dgm:t>
    </dgm:pt>
    <dgm:pt modelId="{2741BEC1-56AC-42FB-948F-83C0E669460A}">
      <dgm:prSet phldrT="[Text]" custT="1"/>
      <dgm:spPr>
        <a:solidFill>
          <a:srgbClr val="B3CDE3"/>
        </a:solidFill>
        <a:ln>
          <a:solidFill>
            <a:schemeClr val="tx1"/>
          </a:solidFill>
        </a:ln>
      </dgm:spPr>
      <dgm:t>
        <a:bodyPr/>
        <a:lstStyle/>
        <a:p>
          <a:r>
            <a:rPr lang="en-SE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MONITORING AND</a:t>
          </a:r>
        </a:p>
        <a:p>
          <a:r>
            <a:rPr lang="en-SE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MAINTANANCE</a:t>
          </a:r>
        </a:p>
        <a:p>
          <a:r>
            <a:rPr lang="en-SE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MODULE</a:t>
          </a:r>
          <a:endParaRPr lang="en-IN" sz="1600" b="1" dirty="0">
            <a:solidFill>
              <a:schemeClr val="tx1"/>
            </a:solidFill>
          </a:endParaRPr>
        </a:p>
      </dgm:t>
    </dgm:pt>
    <dgm:pt modelId="{C28BEAFD-D5B1-440C-984D-7DA8B55A4CBE}" type="parTrans" cxnId="{EF0967AE-4029-4B3E-BEAF-797305D832F0}">
      <dgm:prSet/>
      <dgm:spPr/>
      <dgm:t>
        <a:bodyPr/>
        <a:lstStyle/>
        <a:p>
          <a:endParaRPr lang="en-IN"/>
        </a:p>
      </dgm:t>
    </dgm:pt>
    <dgm:pt modelId="{7298577D-5722-45EA-AFB9-20BD55CBD9FE}" type="sibTrans" cxnId="{EF0967AE-4029-4B3E-BEAF-797305D832F0}">
      <dgm:prSet/>
      <dgm:spPr/>
      <dgm:t>
        <a:bodyPr/>
        <a:lstStyle/>
        <a:p>
          <a:endParaRPr lang="en-IN"/>
        </a:p>
      </dgm:t>
    </dgm:pt>
    <dgm:pt modelId="{2295D8E4-B938-4B4A-9D56-2C570D5FAB81}">
      <dgm:prSet phldrT="[Text]" custT="1"/>
      <dgm:spPr>
        <a:solidFill>
          <a:srgbClr val="F3C975"/>
        </a:solidFill>
        <a:ln>
          <a:solidFill>
            <a:schemeClr val="tx1"/>
          </a:solidFill>
        </a:ln>
      </dgm:spPr>
      <dgm:t>
        <a:bodyPr/>
        <a:lstStyle/>
        <a:p>
          <a:r>
            <a:rPr lang="en-SE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BACKEND</a:t>
          </a:r>
        </a:p>
        <a:p>
          <a:r>
            <a:rPr lang="en-SE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API </a:t>
          </a:r>
        </a:p>
        <a:p>
          <a:r>
            <a:rPr lang="en-SE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MODULE</a:t>
          </a:r>
          <a:endParaRPr lang="en-IN" sz="1600" b="1" dirty="0">
            <a:solidFill>
              <a:schemeClr val="tx1"/>
            </a:solidFill>
          </a:endParaRPr>
        </a:p>
      </dgm:t>
    </dgm:pt>
    <dgm:pt modelId="{7B5FEFA2-274E-4BFA-A64E-6323A170C254}" type="parTrans" cxnId="{D6F65A63-64C2-47A2-8A75-2E0420C69D4D}">
      <dgm:prSet/>
      <dgm:spPr/>
      <dgm:t>
        <a:bodyPr/>
        <a:lstStyle/>
        <a:p>
          <a:endParaRPr lang="en-IN"/>
        </a:p>
      </dgm:t>
    </dgm:pt>
    <dgm:pt modelId="{DEDE5B84-DACA-4719-B4A7-28E02ABFEC75}" type="sibTrans" cxnId="{D6F65A63-64C2-47A2-8A75-2E0420C69D4D}">
      <dgm:prSet/>
      <dgm:spPr/>
      <dgm:t>
        <a:bodyPr/>
        <a:lstStyle/>
        <a:p>
          <a:endParaRPr lang="en-IN"/>
        </a:p>
      </dgm:t>
    </dgm:pt>
    <dgm:pt modelId="{CA5DCB67-BDFD-47F8-8A33-6B6E38493646}">
      <dgm:prSet phldrT="[Text]" custT="1"/>
      <dgm:spPr>
        <a:solidFill>
          <a:srgbClr val="D4FF75"/>
        </a:solidFill>
        <a:ln>
          <a:solidFill>
            <a:schemeClr val="tx1"/>
          </a:solidFill>
        </a:ln>
      </dgm:spPr>
      <dgm:t>
        <a:bodyPr/>
        <a:lstStyle/>
        <a:p>
          <a:r>
            <a:rPr lang="en-SE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USER</a:t>
          </a:r>
        </a:p>
        <a:p>
          <a:r>
            <a:rPr lang="en-SE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AUTHENTICATION</a:t>
          </a:r>
        </a:p>
        <a:p>
          <a:r>
            <a:rPr lang="en-SE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MODULE</a:t>
          </a:r>
          <a:endParaRPr lang="en-IN" sz="16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135B14-FE7B-44F6-9260-DC87700A84C7}" type="parTrans" cxnId="{1F62F71A-5131-4135-B19B-9886BCF8BA33}">
      <dgm:prSet/>
      <dgm:spPr/>
      <dgm:t>
        <a:bodyPr/>
        <a:lstStyle/>
        <a:p>
          <a:endParaRPr lang="en-IN"/>
        </a:p>
      </dgm:t>
    </dgm:pt>
    <dgm:pt modelId="{D8806C38-F3E0-43F6-BC03-C5856806614C}" type="sibTrans" cxnId="{1F62F71A-5131-4135-B19B-9886BCF8BA33}">
      <dgm:prSet/>
      <dgm:spPr/>
      <dgm:t>
        <a:bodyPr/>
        <a:lstStyle/>
        <a:p>
          <a:endParaRPr lang="en-IN"/>
        </a:p>
      </dgm:t>
    </dgm:pt>
    <dgm:pt modelId="{9BEC6E5F-2F7A-477B-8004-3E8BFCB00C79}" type="pres">
      <dgm:prSet presAssocID="{7F1DF1D6-295F-4AB4-96EA-0825CA7C1515}" presName="cycle" presStyleCnt="0">
        <dgm:presLayoutVars>
          <dgm:dir/>
          <dgm:resizeHandles val="exact"/>
        </dgm:presLayoutVars>
      </dgm:prSet>
      <dgm:spPr/>
    </dgm:pt>
    <dgm:pt modelId="{E1DC8912-4E23-487E-9D09-F7A2C4F9C289}" type="pres">
      <dgm:prSet presAssocID="{0B0D1F1B-97AB-4461-8A58-1BEDE1203531}" presName="node" presStyleLbl="node1" presStyleIdx="0" presStyleCnt="5" custScaleX="114454" custScaleY="113094" custRadScaleRad="93199" custRadScaleInc="12309">
        <dgm:presLayoutVars>
          <dgm:bulletEnabled val="1"/>
        </dgm:presLayoutVars>
      </dgm:prSet>
      <dgm:spPr/>
    </dgm:pt>
    <dgm:pt modelId="{B727276A-A501-499A-A7F3-84357CB2E225}" type="pres">
      <dgm:prSet presAssocID="{0B0D1F1B-97AB-4461-8A58-1BEDE1203531}" presName="spNode" presStyleCnt="0"/>
      <dgm:spPr/>
    </dgm:pt>
    <dgm:pt modelId="{3C28EE13-54D9-489F-806B-FC81EB4A8B78}" type="pres">
      <dgm:prSet presAssocID="{7A73C03C-9A5C-47A8-9A30-DFFE789D7CDD}" presName="sibTrans" presStyleLbl="sibTrans1D1" presStyleIdx="0" presStyleCnt="5"/>
      <dgm:spPr/>
    </dgm:pt>
    <dgm:pt modelId="{F1295AFE-BF13-4F53-91A0-A591D9C71397}" type="pres">
      <dgm:prSet presAssocID="{91FDAF0D-E0CA-4630-B512-39623D6883F6}" presName="node" presStyleLbl="node1" presStyleIdx="1" presStyleCnt="5" custScaleX="126041" custScaleY="104322">
        <dgm:presLayoutVars>
          <dgm:bulletEnabled val="1"/>
        </dgm:presLayoutVars>
      </dgm:prSet>
      <dgm:spPr/>
    </dgm:pt>
    <dgm:pt modelId="{D17357AB-5B49-45CF-A829-48E737F092E4}" type="pres">
      <dgm:prSet presAssocID="{91FDAF0D-E0CA-4630-B512-39623D6883F6}" presName="spNode" presStyleCnt="0"/>
      <dgm:spPr/>
    </dgm:pt>
    <dgm:pt modelId="{5FA7E932-B8C8-4F92-9825-8810EB18B97F}" type="pres">
      <dgm:prSet presAssocID="{C623DD06-F305-48F7-80B9-3800BCDC0F90}" presName="sibTrans" presStyleLbl="sibTrans1D1" presStyleIdx="1" presStyleCnt="5"/>
      <dgm:spPr/>
    </dgm:pt>
    <dgm:pt modelId="{BA862C4E-5354-40B3-AC80-6B98A8426042}" type="pres">
      <dgm:prSet presAssocID="{2741BEC1-56AC-42FB-948F-83C0E669460A}" presName="node" presStyleLbl="node1" presStyleIdx="2" presStyleCnt="5" custScaleX="133054" custScaleY="96042" custRadScaleRad="100205" custRadScaleInc="-21407">
        <dgm:presLayoutVars>
          <dgm:bulletEnabled val="1"/>
        </dgm:presLayoutVars>
      </dgm:prSet>
      <dgm:spPr/>
    </dgm:pt>
    <dgm:pt modelId="{3A5C2E6B-A09F-4C74-8A46-1633873165C5}" type="pres">
      <dgm:prSet presAssocID="{2741BEC1-56AC-42FB-948F-83C0E669460A}" presName="spNode" presStyleCnt="0"/>
      <dgm:spPr/>
    </dgm:pt>
    <dgm:pt modelId="{2FDBF4F8-0CD2-4524-BD06-DB26B54BD2F5}" type="pres">
      <dgm:prSet presAssocID="{7298577D-5722-45EA-AFB9-20BD55CBD9FE}" presName="sibTrans" presStyleLbl="sibTrans1D1" presStyleIdx="2" presStyleCnt="5"/>
      <dgm:spPr/>
    </dgm:pt>
    <dgm:pt modelId="{16315F4C-093A-4D5C-B3FE-035022E5BF8E}" type="pres">
      <dgm:prSet presAssocID="{2295D8E4-B938-4B4A-9D56-2C570D5FAB81}" presName="node" presStyleLbl="node1" presStyleIdx="3" presStyleCnt="5" custRadScaleRad="95138" custRadScaleInc="10333">
        <dgm:presLayoutVars>
          <dgm:bulletEnabled val="1"/>
        </dgm:presLayoutVars>
      </dgm:prSet>
      <dgm:spPr/>
    </dgm:pt>
    <dgm:pt modelId="{9CD0EB70-2004-435A-8BFA-99C26F249265}" type="pres">
      <dgm:prSet presAssocID="{2295D8E4-B938-4B4A-9D56-2C570D5FAB81}" presName="spNode" presStyleCnt="0"/>
      <dgm:spPr/>
    </dgm:pt>
    <dgm:pt modelId="{91E6BDA0-D672-4464-B553-33459C6992E0}" type="pres">
      <dgm:prSet presAssocID="{DEDE5B84-DACA-4719-B4A7-28E02ABFEC75}" presName="sibTrans" presStyleLbl="sibTrans1D1" presStyleIdx="3" presStyleCnt="5"/>
      <dgm:spPr/>
    </dgm:pt>
    <dgm:pt modelId="{E52CBE80-0746-48C3-9EF2-051AE2315161}" type="pres">
      <dgm:prSet presAssocID="{CA5DCB67-BDFD-47F8-8A33-6B6E38493646}" presName="node" presStyleLbl="node1" presStyleIdx="4" presStyleCnt="5" custScaleX="114601" custScaleY="108161">
        <dgm:presLayoutVars>
          <dgm:bulletEnabled val="1"/>
        </dgm:presLayoutVars>
      </dgm:prSet>
      <dgm:spPr/>
    </dgm:pt>
    <dgm:pt modelId="{9A72AB15-E04E-47C8-8892-C1450D9F9E7A}" type="pres">
      <dgm:prSet presAssocID="{CA5DCB67-BDFD-47F8-8A33-6B6E38493646}" presName="spNode" presStyleCnt="0"/>
      <dgm:spPr/>
    </dgm:pt>
    <dgm:pt modelId="{CFE79E1F-CD63-4302-8A94-EE6C5C0AD483}" type="pres">
      <dgm:prSet presAssocID="{D8806C38-F3E0-43F6-BC03-C5856806614C}" presName="sibTrans" presStyleLbl="sibTrans1D1" presStyleIdx="4" presStyleCnt="5"/>
      <dgm:spPr/>
    </dgm:pt>
  </dgm:ptLst>
  <dgm:cxnLst>
    <dgm:cxn modelId="{1F62F71A-5131-4135-B19B-9886BCF8BA33}" srcId="{7F1DF1D6-295F-4AB4-96EA-0825CA7C1515}" destId="{CA5DCB67-BDFD-47F8-8A33-6B6E38493646}" srcOrd="4" destOrd="0" parTransId="{24135B14-FE7B-44F6-9260-DC87700A84C7}" sibTransId="{D8806C38-F3E0-43F6-BC03-C5856806614C}"/>
    <dgm:cxn modelId="{F6F48B24-68C8-45B0-A655-F1DA8392888A}" type="presOf" srcId="{0B0D1F1B-97AB-4461-8A58-1BEDE1203531}" destId="{E1DC8912-4E23-487E-9D09-F7A2C4F9C289}" srcOrd="0" destOrd="0" presId="urn:microsoft.com/office/officeart/2005/8/layout/cycle5"/>
    <dgm:cxn modelId="{EEE25343-F26B-4FE4-88C7-EEC0EC2E6941}" type="presOf" srcId="{7298577D-5722-45EA-AFB9-20BD55CBD9FE}" destId="{2FDBF4F8-0CD2-4524-BD06-DB26B54BD2F5}" srcOrd="0" destOrd="0" presId="urn:microsoft.com/office/officeart/2005/8/layout/cycle5"/>
    <dgm:cxn modelId="{D6F65A63-64C2-47A2-8A75-2E0420C69D4D}" srcId="{7F1DF1D6-295F-4AB4-96EA-0825CA7C1515}" destId="{2295D8E4-B938-4B4A-9D56-2C570D5FAB81}" srcOrd="3" destOrd="0" parTransId="{7B5FEFA2-274E-4BFA-A64E-6323A170C254}" sibTransId="{DEDE5B84-DACA-4719-B4A7-28E02ABFEC75}"/>
    <dgm:cxn modelId="{39893C64-AF0D-4A7A-93FC-208B1AA52C86}" type="presOf" srcId="{D8806C38-F3E0-43F6-BC03-C5856806614C}" destId="{CFE79E1F-CD63-4302-8A94-EE6C5C0AD483}" srcOrd="0" destOrd="0" presId="urn:microsoft.com/office/officeart/2005/8/layout/cycle5"/>
    <dgm:cxn modelId="{5C5D4364-ADEF-4A91-9463-511CFBE46EC2}" type="presOf" srcId="{C623DD06-F305-48F7-80B9-3800BCDC0F90}" destId="{5FA7E932-B8C8-4F92-9825-8810EB18B97F}" srcOrd="0" destOrd="0" presId="urn:microsoft.com/office/officeart/2005/8/layout/cycle5"/>
    <dgm:cxn modelId="{D57DCC4A-DC11-4A32-B5AF-3483E39EC0C7}" type="presOf" srcId="{2741BEC1-56AC-42FB-948F-83C0E669460A}" destId="{BA862C4E-5354-40B3-AC80-6B98A8426042}" srcOrd="0" destOrd="0" presId="urn:microsoft.com/office/officeart/2005/8/layout/cycle5"/>
    <dgm:cxn modelId="{7DEE144D-DA37-4AF9-84ED-5BAEE05650C3}" srcId="{7F1DF1D6-295F-4AB4-96EA-0825CA7C1515}" destId="{0B0D1F1B-97AB-4461-8A58-1BEDE1203531}" srcOrd="0" destOrd="0" parTransId="{FB6106BE-F5F0-40E6-9E1F-EE83DD876AA2}" sibTransId="{7A73C03C-9A5C-47A8-9A30-DFFE789D7CDD}"/>
    <dgm:cxn modelId="{322DE771-D683-4A16-9AF2-B464485A7891}" srcId="{7F1DF1D6-295F-4AB4-96EA-0825CA7C1515}" destId="{91FDAF0D-E0CA-4630-B512-39623D6883F6}" srcOrd="1" destOrd="0" parTransId="{8179B46E-ACB0-4929-AC71-6A1D2940B95E}" sibTransId="{C623DD06-F305-48F7-80B9-3800BCDC0F90}"/>
    <dgm:cxn modelId="{47051D73-15CD-4B0C-BF7C-5B216730E984}" type="presOf" srcId="{7A73C03C-9A5C-47A8-9A30-DFFE789D7CDD}" destId="{3C28EE13-54D9-489F-806B-FC81EB4A8B78}" srcOrd="0" destOrd="0" presId="urn:microsoft.com/office/officeart/2005/8/layout/cycle5"/>
    <dgm:cxn modelId="{038A4BA9-CA0D-4B5D-B0B8-ACC8433D3BB2}" type="presOf" srcId="{DEDE5B84-DACA-4719-B4A7-28E02ABFEC75}" destId="{91E6BDA0-D672-4464-B553-33459C6992E0}" srcOrd="0" destOrd="0" presId="urn:microsoft.com/office/officeart/2005/8/layout/cycle5"/>
    <dgm:cxn modelId="{EF0967AE-4029-4B3E-BEAF-797305D832F0}" srcId="{7F1DF1D6-295F-4AB4-96EA-0825CA7C1515}" destId="{2741BEC1-56AC-42FB-948F-83C0E669460A}" srcOrd="2" destOrd="0" parTransId="{C28BEAFD-D5B1-440C-984D-7DA8B55A4CBE}" sibTransId="{7298577D-5722-45EA-AFB9-20BD55CBD9FE}"/>
    <dgm:cxn modelId="{5D69FFB5-0E0C-4E05-A16E-46B5487FBBE6}" type="presOf" srcId="{7F1DF1D6-295F-4AB4-96EA-0825CA7C1515}" destId="{9BEC6E5F-2F7A-477B-8004-3E8BFCB00C79}" srcOrd="0" destOrd="0" presId="urn:microsoft.com/office/officeart/2005/8/layout/cycle5"/>
    <dgm:cxn modelId="{12E8D3D9-9564-4B60-A5D2-3E15E73E524E}" type="presOf" srcId="{CA5DCB67-BDFD-47F8-8A33-6B6E38493646}" destId="{E52CBE80-0746-48C3-9EF2-051AE2315161}" srcOrd="0" destOrd="0" presId="urn:microsoft.com/office/officeart/2005/8/layout/cycle5"/>
    <dgm:cxn modelId="{B486B4EF-B235-455C-B1A2-5D55E3BEF966}" type="presOf" srcId="{91FDAF0D-E0CA-4630-B512-39623D6883F6}" destId="{F1295AFE-BF13-4F53-91A0-A591D9C71397}" srcOrd="0" destOrd="0" presId="urn:microsoft.com/office/officeart/2005/8/layout/cycle5"/>
    <dgm:cxn modelId="{8B921CF9-D5D5-4650-B429-203FE041ACD2}" type="presOf" srcId="{2295D8E4-B938-4B4A-9D56-2C570D5FAB81}" destId="{16315F4C-093A-4D5C-B3FE-035022E5BF8E}" srcOrd="0" destOrd="0" presId="urn:microsoft.com/office/officeart/2005/8/layout/cycle5"/>
    <dgm:cxn modelId="{E0F17C93-D73C-41E6-973A-FE440A4955DD}" type="presParOf" srcId="{9BEC6E5F-2F7A-477B-8004-3E8BFCB00C79}" destId="{E1DC8912-4E23-487E-9D09-F7A2C4F9C289}" srcOrd="0" destOrd="0" presId="urn:microsoft.com/office/officeart/2005/8/layout/cycle5"/>
    <dgm:cxn modelId="{5B69CAEA-4703-47B1-9DAE-90757EF5C65C}" type="presParOf" srcId="{9BEC6E5F-2F7A-477B-8004-3E8BFCB00C79}" destId="{B727276A-A501-499A-A7F3-84357CB2E225}" srcOrd="1" destOrd="0" presId="urn:microsoft.com/office/officeart/2005/8/layout/cycle5"/>
    <dgm:cxn modelId="{C088A332-1D73-4AC7-AB18-633A5F6A42F7}" type="presParOf" srcId="{9BEC6E5F-2F7A-477B-8004-3E8BFCB00C79}" destId="{3C28EE13-54D9-489F-806B-FC81EB4A8B78}" srcOrd="2" destOrd="0" presId="urn:microsoft.com/office/officeart/2005/8/layout/cycle5"/>
    <dgm:cxn modelId="{78E48503-D69E-408E-829D-FDDDDBDBCF3B}" type="presParOf" srcId="{9BEC6E5F-2F7A-477B-8004-3E8BFCB00C79}" destId="{F1295AFE-BF13-4F53-91A0-A591D9C71397}" srcOrd="3" destOrd="0" presId="urn:microsoft.com/office/officeart/2005/8/layout/cycle5"/>
    <dgm:cxn modelId="{BE5CFD6A-9455-42B0-AE07-9D489596AE9A}" type="presParOf" srcId="{9BEC6E5F-2F7A-477B-8004-3E8BFCB00C79}" destId="{D17357AB-5B49-45CF-A829-48E737F092E4}" srcOrd="4" destOrd="0" presId="urn:microsoft.com/office/officeart/2005/8/layout/cycle5"/>
    <dgm:cxn modelId="{677D7F9A-1D6F-4E50-BF48-5F9867267031}" type="presParOf" srcId="{9BEC6E5F-2F7A-477B-8004-3E8BFCB00C79}" destId="{5FA7E932-B8C8-4F92-9825-8810EB18B97F}" srcOrd="5" destOrd="0" presId="urn:microsoft.com/office/officeart/2005/8/layout/cycle5"/>
    <dgm:cxn modelId="{DB98C9A6-E5C1-440C-8779-B2B4DF84143E}" type="presParOf" srcId="{9BEC6E5F-2F7A-477B-8004-3E8BFCB00C79}" destId="{BA862C4E-5354-40B3-AC80-6B98A8426042}" srcOrd="6" destOrd="0" presId="urn:microsoft.com/office/officeart/2005/8/layout/cycle5"/>
    <dgm:cxn modelId="{DB4A0020-3B73-47E6-91D5-0204D668DBDC}" type="presParOf" srcId="{9BEC6E5F-2F7A-477B-8004-3E8BFCB00C79}" destId="{3A5C2E6B-A09F-4C74-8A46-1633873165C5}" srcOrd="7" destOrd="0" presId="urn:microsoft.com/office/officeart/2005/8/layout/cycle5"/>
    <dgm:cxn modelId="{49B085E6-7340-4B2E-A1DB-20B606946567}" type="presParOf" srcId="{9BEC6E5F-2F7A-477B-8004-3E8BFCB00C79}" destId="{2FDBF4F8-0CD2-4524-BD06-DB26B54BD2F5}" srcOrd="8" destOrd="0" presId="urn:microsoft.com/office/officeart/2005/8/layout/cycle5"/>
    <dgm:cxn modelId="{4EDF03A4-BB9D-46A0-B38A-9F947C443E1A}" type="presParOf" srcId="{9BEC6E5F-2F7A-477B-8004-3E8BFCB00C79}" destId="{16315F4C-093A-4D5C-B3FE-035022E5BF8E}" srcOrd="9" destOrd="0" presId="urn:microsoft.com/office/officeart/2005/8/layout/cycle5"/>
    <dgm:cxn modelId="{BDBD37E0-6BBD-4616-B8A9-74910E37FC1F}" type="presParOf" srcId="{9BEC6E5F-2F7A-477B-8004-3E8BFCB00C79}" destId="{9CD0EB70-2004-435A-8BFA-99C26F249265}" srcOrd="10" destOrd="0" presId="urn:microsoft.com/office/officeart/2005/8/layout/cycle5"/>
    <dgm:cxn modelId="{88D9E6AA-0F1B-4D10-952F-187A69EB9D5E}" type="presParOf" srcId="{9BEC6E5F-2F7A-477B-8004-3E8BFCB00C79}" destId="{91E6BDA0-D672-4464-B553-33459C6992E0}" srcOrd="11" destOrd="0" presId="urn:microsoft.com/office/officeart/2005/8/layout/cycle5"/>
    <dgm:cxn modelId="{3404D79D-3D79-4242-AD55-180EB9BF7AC8}" type="presParOf" srcId="{9BEC6E5F-2F7A-477B-8004-3E8BFCB00C79}" destId="{E52CBE80-0746-48C3-9EF2-051AE2315161}" srcOrd="12" destOrd="0" presId="urn:microsoft.com/office/officeart/2005/8/layout/cycle5"/>
    <dgm:cxn modelId="{1857082B-0F3A-434A-B1C0-F24610CFD8AE}" type="presParOf" srcId="{9BEC6E5F-2F7A-477B-8004-3E8BFCB00C79}" destId="{9A72AB15-E04E-47C8-8892-C1450D9F9E7A}" srcOrd="13" destOrd="0" presId="urn:microsoft.com/office/officeart/2005/8/layout/cycle5"/>
    <dgm:cxn modelId="{DA875E13-997C-47D1-9372-BB1958EBB3E0}" type="presParOf" srcId="{9BEC6E5F-2F7A-477B-8004-3E8BFCB00C79}" destId="{CFE79E1F-CD63-4302-8A94-EE6C5C0AD483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C8912-4E23-487E-9D09-F7A2C4F9C289}">
      <dsp:nvSpPr>
        <dsp:cNvPr id="0" name=""/>
        <dsp:cNvSpPr/>
      </dsp:nvSpPr>
      <dsp:spPr>
        <a:xfrm>
          <a:off x="3456382" y="133658"/>
          <a:ext cx="2166028" cy="1391188"/>
        </a:xfrm>
        <a:prstGeom prst="roundRect">
          <a:avLst/>
        </a:prstGeom>
        <a:solidFill>
          <a:srgbClr val="F7A3D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E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PROFILE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E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MANAGEMENT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E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MODULE</a:t>
          </a:r>
          <a:endParaRPr lang="en-IN" sz="1600" b="1" kern="1200" dirty="0">
            <a:solidFill>
              <a:schemeClr val="tx1"/>
            </a:solidFill>
          </a:endParaRPr>
        </a:p>
      </dsp:txBody>
      <dsp:txXfrm>
        <a:off x="3524294" y="201570"/>
        <a:ext cx="2030204" cy="1255364"/>
      </dsp:txXfrm>
    </dsp:sp>
    <dsp:sp modelId="{3C28EE13-54D9-489F-806B-FC81EB4A8B78}">
      <dsp:nvSpPr>
        <dsp:cNvPr id="0" name=""/>
        <dsp:cNvSpPr/>
      </dsp:nvSpPr>
      <dsp:spPr>
        <a:xfrm>
          <a:off x="2233245" y="982533"/>
          <a:ext cx="4912756" cy="4912756"/>
        </a:xfrm>
        <a:custGeom>
          <a:avLst/>
          <a:gdLst/>
          <a:ahLst/>
          <a:cxnLst/>
          <a:rect l="0" t="0" r="0" b="0"/>
          <a:pathLst>
            <a:path>
              <a:moveTo>
                <a:pt x="3568005" y="265926"/>
              </a:moveTo>
              <a:arcTo wR="2456378" hR="2456378" stAng="17814433" swAng="83550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295AFE-BF13-4F53-91A0-A591D9C71397}">
      <dsp:nvSpPr>
        <dsp:cNvPr id="0" name=""/>
        <dsp:cNvSpPr/>
      </dsp:nvSpPr>
      <dsp:spPr>
        <a:xfrm>
          <a:off x="5564911" y="1714826"/>
          <a:ext cx="2385310" cy="1283282"/>
        </a:xfrm>
        <a:prstGeom prst="roundRect">
          <a:avLst/>
        </a:prstGeom>
        <a:solidFill>
          <a:srgbClr val="B2FCEE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E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RECOMMENDATION ENGINE MODULE</a:t>
          </a:r>
          <a:endParaRPr lang="en-IN" sz="16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27556" y="1777471"/>
        <a:ext cx="2260020" cy="1157992"/>
      </dsp:txXfrm>
    </dsp:sp>
    <dsp:sp modelId="{5FA7E932-B8C8-4F92-9825-8810EB18B97F}">
      <dsp:nvSpPr>
        <dsp:cNvPr id="0" name=""/>
        <dsp:cNvSpPr/>
      </dsp:nvSpPr>
      <dsp:spPr>
        <a:xfrm>
          <a:off x="1965485" y="668233"/>
          <a:ext cx="4912756" cy="4912756"/>
        </a:xfrm>
        <a:custGeom>
          <a:avLst/>
          <a:gdLst/>
          <a:ahLst/>
          <a:cxnLst/>
          <a:rect l="0" t="0" r="0" b="0"/>
          <a:pathLst>
            <a:path>
              <a:moveTo>
                <a:pt x="4907687" y="2614101"/>
              </a:moveTo>
              <a:arcTo wR="2456378" hR="2456378" stAng="21820888" swAng="122291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862C4E-5354-40B3-AC80-6B98A8426042}">
      <dsp:nvSpPr>
        <dsp:cNvPr id="0" name=""/>
        <dsp:cNvSpPr/>
      </dsp:nvSpPr>
      <dsp:spPr>
        <a:xfrm>
          <a:off x="4781688" y="4378582"/>
          <a:ext cx="2518030" cy="1181429"/>
        </a:xfrm>
        <a:prstGeom prst="roundRect">
          <a:avLst/>
        </a:prstGeom>
        <a:solidFill>
          <a:srgbClr val="B3CDE3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E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MONITORING AND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E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MAINTANANCE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E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MODULE</a:t>
          </a:r>
          <a:endParaRPr lang="en-IN" sz="1600" b="1" kern="1200" dirty="0">
            <a:solidFill>
              <a:schemeClr val="tx1"/>
            </a:solidFill>
          </a:endParaRPr>
        </a:p>
      </dsp:txBody>
      <dsp:txXfrm>
        <a:off x="4839361" y="4436255"/>
        <a:ext cx="2402684" cy="1066083"/>
      </dsp:txXfrm>
    </dsp:sp>
    <dsp:sp modelId="{2FDBF4F8-0CD2-4524-BD06-DB26B54BD2F5}">
      <dsp:nvSpPr>
        <dsp:cNvPr id="0" name=""/>
        <dsp:cNvSpPr/>
      </dsp:nvSpPr>
      <dsp:spPr>
        <a:xfrm>
          <a:off x="2312787" y="637710"/>
          <a:ext cx="4912756" cy="4912756"/>
        </a:xfrm>
        <a:custGeom>
          <a:avLst/>
          <a:gdLst/>
          <a:ahLst/>
          <a:cxnLst/>
          <a:rect l="0" t="0" r="0" b="0"/>
          <a:pathLst>
            <a:path>
              <a:moveTo>
                <a:pt x="2292683" y="4907295"/>
              </a:moveTo>
              <a:arcTo wR="2456378" hR="2456378" stAng="5629264" swAng="74709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15F4C-093A-4D5C-B3FE-035022E5BF8E}">
      <dsp:nvSpPr>
        <dsp:cNvPr id="0" name=""/>
        <dsp:cNvSpPr/>
      </dsp:nvSpPr>
      <dsp:spPr>
        <a:xfrm>
          <a:off x="2021023" y="4329896"/>
          <a:ext cx="1892487" cy="1230117"/>
        </a:xfrm>
        <a:prstGeom prst="roundRect">
          <a:avLst/>
        </a:prstGeom>
        <a:solidFill>
          <a:srgbClr val="F3C975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E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BACKEND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E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API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E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MODULE</a:t>
          </a:r>
          <a:endParaRPr lang="en-IN" sz="1600" b="1" kern="1200" dirty="0">
            <a:solidFill>
              <a:schemeClr val="tx1"/>
            </a:solidFill>
          </a:endParaRPr>
        </a:p>
      </dsp:txBody>
      <dsp:txXfrm>
        <a:off x="2081072" y="4389945"/>
        <a:ext cx="1772389" cy="1110019"/>
      </dsp:txXfrm>
    </dsp:sp>
    <dsp:sp modelId="{91E6BDA0-D672-4464-B553-33459C6992E0}">
      <dsp:nvSpPr>
        <dsp:cNvPr id="0" name=""/>
        <dsp:cNvSpPr/>
      </dsp:nvSpPr>
      <dsp:spPr>
        <a:xfrm>
          <a:off x="1963667" y="440828"/>
          <a:ext cx="4912756" cy="4912756"/>
        </a:xfrm>
        <a:custGeom>
          <a:avLst/>
          <a:gdLst/>
          <a:ahLst/>
          <a:cxnLst/>
          <a:rect l="0" t="0" r="0" b="0"/>
          <a:pathLst>
            <a:path>
              <a:moveTo>
                <a:pt x="312441" y="3655264"/>
              </a:moveTo>
              <a:arcTo wR="2456378" hR="2456378" stAng="9047168" swAng="119054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2CBE80-0746-48C3-9EF2-051AE2315161}">
      <dsp:nvSpPr>
        <dsp:cNvPr id="0" name=""/>
        <dsp:cNvSpPr/>
      </dsp:nvSpPr>
      <dsp:spPr>
        <a:xfrm>
          <a:off x="1000852" y="1691214"/>
          <a:ext cx="2168809" cy="1330506"/>
        </a:xfrm>
        <a:prstGeom prst="roundRect">
          <a:avLst/>
        </a:prstGeom>
        <a:solidFill>
          <a:srgbClr val="D4FF75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E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USER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E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AUTHENTICATION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E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MODULE</a:t>
          </a:r>
          <a:endParaRPr lang="en-IN" sz="16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65802" y="1756164"/>
        <a:ext cx="2038909" cy="1200606"/>
      </dsp:txXfrm>
    </dsp:sp>
    <dsp:sp modelId="{CFE79E1F-CD63-4302-8A94-EE6C5C0AD483}">
      <dsp:nvSpPr>
        <dsp:cNvPr id="0" name=""/>
        <dsp:cNvSpPr/>
      </dsp:nvSpPr>
      <dsp:spPr>
        <a:xfrm>
          <a:off x="1748294" y="922796"/>
          <a:ext cx="4912756" cy="4912756"/>
        </a:xfrm>
        <a:custGeom>
          <a:avLst/>
          <a:gdLst/>
          <a:ahLst/>
          <a:cxnLst/>
          <a:rect l="0" t="0" r="0" b="0"/>
          <a:pathLst>
            <a:path>
              <a:moveTo>
                <a:pt x="848653" y="599225"/>
              </a:moveTo>
              <a:arcTo wR="2456378" hR="2456378" stAng="13747049" swAng="104615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5/24/2024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6107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719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7527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5568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6215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1861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3701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1322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5/24/2024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662" y="1979137"/>
            <a:ext cx="5810691" cy="1468350"/>
          </a:xfrm>
        </p:spPr>
        <p:txBody>
          <a:bodyPr/>
          <a:lstStyle/>
          <a:p>
            <a:r>
              <a:rPr lang="en-US" sz="3600" b="1" dirty="0"/>
              <a:t>ENHANCED CAREER RECOMMENDATION SYSTEM USING MACHINE LEARNING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072344" y="4815430"/>
            <a:ext cx="3378324" cy="1873859"/>
          </a:xfrm>
        </p:spPr>
        <p:txBody>
          <a:bodyPr/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JEGASRI.S (811721243021)</a:t>
            </a:r>
          </a:p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RAMYA.R A (811721243042)</a:t>
            </a:r>
          </a:p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SAHANA.S (811721243045)</a:t>
            </a:r>
          </a:p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KARTHIKA.S (811720243021)</a:t>
            </a: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02801" y="511607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8F8202-1A31-97B1-FFCA-DBF76F25A26A}"/>
              </a:ext>
            </a:extLst>
          </p:cNvPr>
          <p:cNvSpPr txBox="1"/>
          <p:nvPr/>
        </p:nvSpPr>
        <p:spPr>
          <a:xfrm>
            <a:off x="-50382" y="5073472"/>
            <a:ext cx="3074689" cy="120032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GUIDED BY: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Mr. A. JOSHUA ISSAC.,M.E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Assistant Professor.,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Dept of AI.,</a:t>
            </a:r>
            <a:endParaRPr lang="en-US" sz="1800" b="1" dirty="0"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  <p:pic>
        <p:nvPicPr>
          <p:cNvPr id="2" name="Picture Placeholder 1">
            <a:extLst>
              <a:ext uri="{FF2B5EF4-FFF2-40B4-BE49-F238E27FC236}">
                <a16:creationId xmlns:a16="http://schemas.microsoft.com/office/drawing/2014/main" id="{2574EDF5-061B-BE7B-1BF7-D203359876B7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7471" r="7471"/>
          <a:stretch/>
        </p:blipFill>
        <p:spPr>
          <a:xfrm>
            <a:off x="6742557" y="821836"/>
            <a:ext cx="4405503" cy="5000320"/>
          </a:xfrm>
        </p:spPr>
      </p:pic>
      <p:pic>
        <p:nvPicPr>
          <p:cNvPr id="3074" name="Picture 2" descr="K.Ramakrishnan College of Technology">
            <a:extLst>
              <a:ext uri="{FF2B5EF4-FFF2-40B4-BE49-F238E27FC236}">
                <a16:creationId xmlns:a16="http://schemas.microsoft.com/office/drawing/2014/main" id="{A8953017-3662-635C-F381-898C94FCF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41" y="131287"/>
            <a:ext cx="1143879" cy="114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68E540-BE95-6631-8F4D-85508F5F5109}"/>
              </a:ext>
            </a:extLst>
          </p:cNvPr>
          <p:cNvSpPr txBox="1"/>
          <p:nvPr/>
        </p:nvSpPr>
        <p:spPr>
          <a:xfrm>
            <a:off x="1043940" y="221671"/>
            <a:ext cx="922253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K.RAMAKRISHNAN COLLEGE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2F04-A752-4AAF-B971-8420C9C81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058" y="768353"/>
            <a:ext cx="10161638" cy="2874497"/>
          </a:xfrm>
        </p:spPr>
        <p:txBody>
          <a:bodyPr/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 DESCRIPTION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BA4DF0-A3EC-41BB-8F9C-7322C7F8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8149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126C5A-9F72-49BB-AC35-7BBDA657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058567A-9707-4CF2-B21E-21B25B4B4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7068" y="214894"/>
            <a:ext cx="716771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Actions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┌───────────────┐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│ Register/Login                  │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└──────┬────────┘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▼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Validate Input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▼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Hash/Verify Password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▼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Store/Retrieve User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▼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Confirm/Error Message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▼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Generate/Validate Token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▼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Access/Invalidate Token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FEE0E8-9690-4934-A6E6-BEA661344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-21080"/>
            <a:ext cx="11150600" cy="92033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module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7E7643-22B5-479A-9B19-F4AF7A7ECBC1}"/>
              </a:ext>
            </a:extLst>
          </p:cNvPr>
          <p:cNvSpPr/>
          <p:nvPr/>
        </p:nvSpPr>
        <p:spPr>
          <a:xfrm>
            <a:off x="304800" y="6272653"/>
            <a:ext cx="1349829" cy="443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042DAE-2B00-4D5C-A521-FB664D685522}"/>
              </a:ext>
            </a:extLst>
          </p:cNvPr>
          <p:cNvSpPr txBox="1"/>
          <p:nvPr/>
        </p:nvSpPr>
        <p:spPr>
          <a:xfrm>
            <a:off x="429527" y="1093215"/>
            <a:ext cx="6947354" cy="611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Secure storage of user credentials with hashing.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Login: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Authentication via password verification and token generation.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Management: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secure session handling and user identity verification.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Management: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mechanisms for password recovery and resetting.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Measures: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Implements encryption, hashing, rate limiting, and optional 2FA for enhanced security.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789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0F9C7A-BA87-4F67-A497-CA691339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A09F2D-54E1-428D-A6CD-6F184971B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-112538"/>
            <a:ext cx="11150600" cy="92033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management module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54D674-9A84-4161-BC8D-1B4928D5EAC4}"/>
              </a:ext>
            </a:extLst>
          </p:cNvPr>
          <p:cNvSpPr/>
          <p:nvPr/>
        </p:nvSpPr>
        <p:spPr>
          <a:xfrm>
            <a:off x="304800" y="6272653"/>
            <a:ext cx="1349829" cy="443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7E2AF8-7A54-4A25-A43F-618AD934E54B}"/>
              </a:ext>
            </a:extLst>
          </p:cNvPr>
          <p:cNvSpPr txBox="1"/>
          <p:nvPr/>
        </p:nvSpPr>
        <p:spPr>
          <a:xfrm>
            <a:off x="693173" y="920336"/>
            <a:ext cx="634180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Creation: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input and save personal details securely.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Viewing: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retrieve and view their profile information.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Editing: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update their details, ensuring data validation.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Deletion: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can delete their profile with confirmation.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Measures: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Authentication and authorization to protect user data.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1F6145B-5CE3-459F-940B-5A09F51DC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687325"/>
              </p:ext>
            </p:extLst>
          </p:nvPr>
        </p:nvGraphicFramePr>
        <p:xfrm>
          <a:off x="7423353" y="1165995"/>
          <a:ext cx="4193586" cy="5294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6793">
                  <a:extLst>
                    <a:ext uri="{9D8B030D-6E8A-4147-A177-3AD203B41FA5}">
                      <a16:colId xmlns:a16="http://schemas.microsoft.com/office/drawing/2014/main" val="3125654971"/>
                    </a:ext>
                  </a:extLst>
                </a:gridCol>
                <a:gridCol w="2096793">
                  <a:extLst>
                    <a:ext uri="{9D8B030D-6E8A-4147-A177-3AD203B41FA5}">
                      <a16:colId xmlns:a16="http://schemas.microsoft.com/office/drawing/2014/main" val="632264585"/>
                    </a:ext>
                  </a:extLst>
                </a:gridCol>
              </a:tblGrid>
              <a:tr h="763579">
                <a:tc>
                  <a:txBody>
                    <a:bodyPr/>
                    <a:lstStyle/>
                    <a:p>
                      <a:r>
                        <a:rPr lang="en-US" b="1" dirty="0"/>
                        <a:t>CREATE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VIEW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63609"/>
                  </a:ext>
                </a:extLst>
              </a:tr>
              <a:tr h="718345">
                <a:tc>
                  <a:txBody>
                    <a:bodyPr/>
                    <a:lstStyle/>
                    <a:p>
                      <a:r>
                        <a:rPr lang="en-US" b="1" dirty="0"/>
                        <a:t>EDIT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DELETE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968761"/>
                  </a:ext>
                </a:extLst>
              </a:tr>
              <a:tr h="738869">
                <a:tc>
                  <a:txBody>
                    <a:bodyPr/>
                    <a:lstStyle/>
                    <a:p>
                      <a:r>
                        <a:rPr lang="en-US" b="1" dirty="0"/>
                        <a:t>INPUT DATA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INPUT USER ID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704960"/>
                  </a:ext>
                </a:extLst>
              </a:tr>
              <a:tr h="964634">
                <a:tc>
                  <a:txBody>
                    <a:bodyPr/>
                    <a:lstStyle/>
                    <a:p>
                      <a:r>
                        <a:rPr lang="en-US" b="1" dirty="0"/>
                        <a:t>VALIDATE  INPUT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RETREIVE PROFILE DETAILS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490821"/>
                  </a:ext>
                </a:extLst>
              </a:tr>
              <a:tr h="820965">
                <a:tc>
                  <a:txBody>
                    <a:bodyPr/>
                    <a:lstStyle/>
                    <a:p>
                      <a:r>
                        <a:rPr lang="en-US" b="1" dirty="0"/>
                        <a:t>SAVE TO DATABASE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DISPLAY PROFILE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292203"/>
                  </a:ext>
                </a:extLst>
              </a:tr>
              <a:tr h="1287940">
                <a:tc>
                  <a:txBody>
                    <a:bodyPr/>
                    <a:lstStyle/>
                    <a:p>
                      <a:r>
                        <a:rPr lang="en-US" b="1" dirty="0"/>
                        <a:t>CONFIRM / ERROR MESSAGE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CONFIRM/ERROR MESSAGE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47903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57C090A-921B-4FC3-8788-EFE51B36918E}"/>
              </a:ext>
            </a:extLst>
          </p:cNvPr>
          <p:cNvSpPr txBox="1"/>
          <p:nvPr/>
        </p:nvSpPr>
        <p:spPr>
          <a:xfrm>
            <a:off x="8013964" y="520974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MANAGEMENT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673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3783FB-60D2-4BE4-A13D-78DEE516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60126E-E845-422C-A493-2AC76074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26" y="-117987"/>
            <a:ext cx="11150600" cy="92033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ENGINE MODULE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785537-EDD0-4CF7-A955-5026DB39DE71}"/>
              </a:ext>
            </a:extLst>
          </p:cNvPr>
          <p:cNvSpPr/>
          <p:nvPr/>
        </p:nvSpPr>
        <p:spPr>
          <a:xfrm>
            <a:off x="304800" y="6272653"/>
            <a:ext cx="1349829" cy="443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DF0C37-B115-481E-B689-CE2DC1DE94E6}"/>
              </a:ext>
            </a:extLst>
          </p:cNvPr>
          <p:cNvSpPr txBox="1"/>
          <p:nvPr/>
        </p:nvSpPr>
        <p:spPr>
          <a:xfrm>
            <a:off x="533844" y="1150212"/>
            <a:ext cx="9790028" cy="556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Aggregates user profiles and external job market data.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Processing: Prepares data for analysis with cleaning and normalization.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Selection: Chooses suitable machine learning algorithms.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 Trains algorithms to create a recommendation model.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Generation: Provides personalized career suggestions.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Loop: Incorporates user feedback to enhance recommendations.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Privacy: Ensures data security and user privacy compliance.</a:t>
            </a:r>
          </a:p>
          <a:p>
            <a:pPr>
              <a:lnSpc>
                <a:spcPct val="150000"/>
              </a:lnSpc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154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2840FF-AB98-4DE3-AAE0-9A174498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D5EC46-D919-47F7-AE0B-4D6DDF7C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77" y="0"/>
            <a:ext cx="8086250" cy="92033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engine module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C33C49-6DF7-4CEA-8F38-E9BE86364A1C}"/>
              </a:ext>
            </a:extLst>
          </p:cNvPr>
          <p:cNvSpPr/>
          <p:nvPr/>
        </p:nvSpPr>
        <p:spPr>
          <a:xfrm>
            <a:off x="304800" y="6272653"/>
            <a:ext cx="1349829" cy="443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DEB7B25B-22E6-43A6-BDE5-C82428C3D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8960" y="1047847"/>
            <a:ext cx="1550214" cy="1550214"/>
          </a:xfrm>
          <a:prstGeom prst="rect">
            <a:avLst/>
          </a:prstGeom>
        </p:spPr>
      </p:pic>
      <p:pic>
        <p:nvPicPr>
          <p:cNvPr id="9" name="Graphic 8" descr="Document">
            <a:extLst>
              <a:ext uri="{FF2B5EF4-FFF2-40B4-BE49-F238E27FC236}">
                <a16:creationId xmlns:a16="http://schemas.microsoft.com/office/drawing/2014/main" id="{F0350677-893C-4961-BB44-F3A515806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1547" y="1115387"/>
            <a:ext cx="1387854" cy="1387854"/>
          </a:xfrm>
          <a:prstGeom prst="rect">
            <a:avLst/>
          </a:prstGeom>
        </p:spPr>
      </p:pic>
      <p:pic>
        <p:nvPicPr>
          <p:cNvPr id="13" name="Graphic 12" descr="Open book">
            <a:extLst>
              <a:ext uri="{FF2B5EF4-FFF2-40B4-BE49-F238E27FC236}">
                <a16:creationId xmlns:a16="http://schemas.microsoft.com/office/drawing/2014/main" id="{5F8FAD3F-AA05-4C27-B112-4769AF4FDF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5520" y="4488641"/>
            <a:ext cx="2023686" cy="1304885"/>
          </a:xfrm>
          <a:prstGeom prst="rect">
            <a:avLst/>
          </a:prstGeom>
        </p:spPr>
      </p:pic>
      <p:pic>
        <p:nvPicPr>
          <p:cNvPr id="15" name="Graphic 14" descr="Server">
            <a:extLst>
              <a:ext uri="{FF2B5EF4-FFF2-40B4-BE49-F238E27FC236}">
                <a16:creationId xmlns:a16="http://schemas.microsoft.com/office/drawing/2014/main" id="{A2D8BE7F-3E63-4982-B05E-DFB50ED1EF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47291" y="4640674"/>
            <a:ext cx="1634248" cy="1053773"/>
          </a:xfrm>
          <a:prstGeom prst="rect">
            <a:avLst/>
          </a:prstGeom>
        </p:spPr>
      </p:pic>
      <p:pic>
        <p:nvPicPr>
          <p:cNvPr id="17" name="Graphic 16" descr="Customer review RTL">
            <a:extLst>
              <a:ext uri="{FF2B5EF4-FFF2-40B4-BE49-F238E27FC236}">
                <a16:creationId xmlns:a16="http://schemas.microsoft.com/office/drawing/2014/main" id="{05FA91F4-814B-482D-9E91-711AF778A1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25147" y="4319474"/>
            <a:ext cx="1634247" cy="16342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CF1A278-8AC2-4B96-87A0-5C4D01E8FA7D}"/>
              </a:ext>
            </a:extLst>
          </p:cNvPr>
          <p:cNvSpPr/>
          <p:nvPr/>
        </p:nvSpPr>
        <p:spPr>
          <a:xfrm>
            <a:off x="1028476" y="4116134"/>
            <a:ext cx="10155318" cy="251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67B633-CFE7-4144-9EE6-E2CDB784D717}"/>
              </a:ext>
            </a:extLst>
          </p:cNvPr>
          <p:cNvCxnSpPr/>
          <p:nvPr/>
        </p:nvCxnSpPr>
        <p:spPr>
          <a:xfrm flipH="1">
            <a:off x="4186084" y="1946788"/>
            <a:ext cx="3819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790F02-1E65-4949-8C62-3158C71AEA38}"/>
              </a:ext>
            </a:extLst>
          </p:cNvPr>
          <p:cNvCxnSpPr>
            <a:cxnSpLocks/>
          </p:cNvCxnSpPr>
          <p:nvPr/>
        </p:nvCxnSpPr>
        <p:spPr>
          <a:xfrm>
            <a:off x="2195876" y="2908949"/>
            <a:ext cx="8191" cy="89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E53A8E-ADFC-483E-BDE3-5DF5AEEF6A1C}"/>
              </a:ext>
            </a:extLst>
          </p:cNvPr>
          <p:cNvCxnSpPr>
            <a:cxnSpLocks/>
          </p:cNvCxnSpPr>
          <p:nvPr/>
        </p:nvCxnSpPr>
        <p:spPr>
          <a:xfrm flipV="1">
            <a:off x="9793682" y="3361490"/>
            <a:ext cx="0" cy="622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0F6546-3BA2-46EC-B836-8D88AF20ACC3}"/>
              </a:ext>
            </a:extLst>
          </p:cNvPr>
          <p:cNvCxnSpPr>
            <a:cxnSpLocks/>
          </p:cNvCxnSpPr>
          <p:nvPr/>
        </p:nvCxnSpPr>
        <p:spPr>
          <a:xfrm>
            <a:off x="3623025" y="5190438"/>
            <a:ext cx="1238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1BA866C-9CA0-48C0-9274-E47A9DC1B2A7}"/>
              </a:ext>
            </a:extLst>
          </p:cNvPr>
          <p:cNvCxnSpPr>
            <a:cxnSpLocks/>
          </p:cNvCxnSpPr>
          <p:nvPr/>
        </p:nvCxnSpPr>
        <p:spPr>
          <a:xfrm>
            <a:off x="7617915" y="5155505"/>
            <a:ext cx="1201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E348788-71B7-4D09-9A1A-36D4387E5BBD}"/>
              </a:ext>
            </a:extLst>
          </p:cNvPr>
          <p:cNvSpPr txBox="1"/>
          <p:nvPr/>
        </p:nvSpPr>
        <p:spPr>
          <a:xfrm>
            <a:off x="1735653" y="2444939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F18F6B-03EF-4FC6-85DD-EBFE08A38ADD}"/>
              </a:ext>
            </a:extLst>
          </p:cNvPr>
          <p:cNvSpPr txBox="1"/>
          <p:nvPr/>
        </p:nvSpPr>
        <p:spPr>
          <a:xfrm>
            <a:off x="8689516" y="2435576"/>
            <a:ext cx="2613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Top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38DADB-892C-4367-B067-5FB1462C6887}"/>
              </a:ext>
            </a:extLst>
          </p:cNvPr>
          <p:cNvSpPr txBox="1"/>
          <p:nvPr/>
        </p:nvSpPr>
        <p:spPr>
          <a:xfrm>
            <a:off x="4916927" y="2029440"/>
            <a:ext cx="26132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Receive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C4BB54-E774-419A-93F5-3EF53B69F78D}"/>
              </a:ext>
            </a:extLst>
          </p:cNvPr>
          <p:cNvSpPr txBox="1"/>
          <p:nvPr/>
        </p:nvSpPr>
        <p:spPr>
          <a:xfrm>
            <a:off x="1344592" y="5957299"/>
            <a:ext cx="2067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313A5B-B41A-4BEF-A87B-16B1245E77C0}"/>
              </a:ext>
            </a:extLst>
          </p:cNvPr>
          <p:cNvSpPr txBox="1"/>
          <p:nvPr/>
        </p:nvSpPr>
        <p:spPr>
          <a:xfrm>
            <a:off x="5523664" y="5894140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F2A1BD-6CA1-42DF-9F94-A8285F34EEB3}"/>
              </a:ext>
            </a:extLst>
          </p:cNvPr>
          <p:cNvSpPr txBox="1"/>
          <p:nvPr/>
        </p:nvSpPr>
        <p:spPr>
          <a:xfrm>
            <a:off x="8617920" y="5681614"/>
            <a:ext cx="24929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Engine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67AAA0-3866-4488-8660-FDCC66D39CD3}"/>
              </a:ext>
            </a:extLst>
          </p:cNvPr>
          <p:cNvSpPr txBox="1"/>
          <p:nvPr/>
        </p:nvSpPr>
        <p:spPr>
          <a:xfrm>
            <a:off x="4707827" y="3522491"/>
            <a:ext cx="3510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40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2736DD-FBFF-46F5-9D2B-D727B48F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95DC67-F4E2-4C2F-B9E5-AE33C6E28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26" y="51453"/>
            <a:ext cx="11150600" cy="92033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and maintenance module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17BAA-56D1-4C2A-A00A-4396948BFEA5}"/>
              </a:ext>
            </a:extLst>
          </p:cNvPr>
          <p:cNvSpPr txBox="1"/>
          <p:nvPr/>
        </p:nvSpPr>
        <p:spPr>
          <a:xfrm>
            <a:off x="740068" y="1474426"/>
            <a:ext cx="4938061" cy="44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Monitoring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Monitoring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Loop Integration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Retraining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CC1F9-D620-49A6-B6DE-C974892FD2C0}"/>
              </a:ext>
            </a:extLst>
          </p:cNvPr>
          <p:cNvSpPr txBox="1"/>
          <p:nvPr/>
        </p:nvSpPr>
        <p:spPr>
          <a:xfrm>
            <a:off x="6036499" y="1474426"/>
            <a:ext cx="5790368" cy="4420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Monitoring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 and Auditing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and Knowledge Sharing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Measures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IN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C6433-EED4-47F5-8E88-DCE7C277940D}"/>
              </a:ext>
            </a:extLst>
          </p:cNvPr>
          <p:cNvSpPr/>
          <p:nvPr/>
        </p:nvSpPr>
        <p:spPr>
          <a:xfrm>
            <a:off x="304800" y="6272653"/>
            <a:ext cx="1349829" cy="443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897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E64C40-9430-4ACB-8CD2-D0048021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CD12C5-957D-4265-A3BA-F702BB897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26" y="-133661"/>
            <a:ext cx="11150600" cy="92033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A24CA7-5AD3-4087-9F16-5370CC2DE0D4}"/>
              </a:ext>
            </a:extLst>
          </p:cNvPr>
          <p:cNvSpPr/>
          <p:nvPr/>
        </p:nvSpPr>
        <p:spPr>
          <a:xfrm>
            <a:off x="304800" y="6272653"/>
            <a:ext cx="1349829" cy="443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3A31C-A5CE-4966-AA7D-C36290293C37}"/>
              </a:ext>
            </a:extLst>
          </p:cNvPr>
          <p:cNvSpPr txBox="1"/>
          <p:nvPr/>
        </p:nvSpPr>
        <p:spPr>
          <a:xfrm>
            <a:off x="360326" y="1035884"/>
            <a:ext cx="11984074" cy="5444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Framework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Choose a framework like Flask or Django to develop the backend API.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Define endpoints to handle various functionalities of the recommendation system,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as:User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authentication and registration , Profile management (updating user preferences, skills, etc.) , Recommendation retrieval , Feedback submission.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Handling :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 incoming requests and extract relevant data , Validate request parameters , Handle authentication and authorization.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Logic Layer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 the core logic of the recommendation system : Retrieve user data and preferences from the database , Use machine learning models to generate personalized recommendations , Apply any post-processing or filtering logic to refine recommendations.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43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ADB4F0-2F0A-40E2-85C7-E0D69D566EC5}"/>
              </a:ext>
            </a:extLst>
          </p:cNvPr>
          <p:cNvSpPr/>
          <p:nvPr/>
        </p:nvSpPr>
        <p:spPr>
          <a:xfrm>
            <a:off x="304800" y="6272653"/>
            <a:ext cx="1349829" cy="443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15BFB6-E9FE-4F1A-BF1A-35B9860F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80B115-78D8-4CEB-877C-0662811BD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-162284"/>
            <a:ext cx="11150600" cy="92033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97116-3BAB-4671-95E8-89A7B48580C1}"/>
              </a:ext>
            </a:extLst>
          </p:cNvPr>
          <p:cNvSpPr txBox="1"/>
          <p:nvPr/>
        </p:nvSpPr>
        <p:spPr>
          <a:xfrm>
            <a:off x="773236" y="823922"/>
            <a:ext cx="9644948" cy="5565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Authentication : Handles user login and access control.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User Management : Allows user registration and profile updates.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Recommendations : Generates personalized career suggestions.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Feedback : Collects user input to refine recommendations.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Data Processing :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Preprocesses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data for model consumption.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Model Serving : Deploys and manages machine learning models.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Database Interaction : Stores and retrieves user data and preferences.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Logging : Records API activities for auditing and debugging.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Security : Implements measures to safeguard API endpoints.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Monitoring : Tracks API performance and usage metrics.</a:t>
            </a:r>
          </a:p>
        </p:txBody>
      </p:sp>
    </p:spTree>
    <p:extLst>
      <p:ext uri="{BB962C8B-B14F-4D97-AF65-F5344CB8AC3E}">
        <p14:creationId xmlns:p14="http://schemas.microsoft.com/office/powerpoint/2010/main" val="1219197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CBBA75-21B3-4DD9-A0A2-8212601D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58" y="1958812"/>
            <a:ext cx="5173559" cy="224331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SE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1F8249-5892-4D37-A8AD-8BE0FD63B379}"/>
              </a:ext>
            </a:extLst>
          </p:cNvPr>
          <p:cNvSpPr/>
          <p:nvPr/>
        </p:nvSpPr>
        <p:spPr>
          <a:xfrm>
            <a:off x="6171184" y="1859622"/>
            <a:ext cx="2902666" cy="3913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C5C127-9BCA-4712-A263-74C72AF47E48}"/>
              </a:ext>
            </a:extLst>
          </p:cNvPr>
          <p:cNvSpPr txBox="1"/>
          <p:nvPr/>
        </p:nvSpPr>
        <p:spPr>
          <a:xfrm flipH="1">
            <a:off x="5879803" y="612844"/>
            <a:ext cx="59778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Enhanced Personalization: Tailored Recommendations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Improved Efficiency: Optimal Matches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Streamlined Decision-making: Informed Choices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Enhanced User Satisfaction: Better Career Paths</a:t>
            </a:r>
          </a:p>
        </p:txBody>
      </p:sp>
    </p:spTree>
    <p:extLst>
      <p:ext uri="{BB962C8B-B14F-4D97-AF65-F5344CB8AC3E}">
        <p14:creationId xmlns:p14="http://schemas.microsoft.com/office/powerpoint/2010/main" val="1965888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CBBA75-21B3-4DD9-A0A2-8212601D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58" y="1958812"/>
            <a:ext cx="5173559" cy="224331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SE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IN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1F8249-5892-4D37-A8AD-8BE0FD63B379}"/>
              </a:ext>
            </a:extLst>
          </p:cNvPr>
          <p:cNvSpPr/>
          <p:nvPr/>
        </p:nvSpPr>
        <p:spPr>
          <a:xfrm>
            <a:off x="6171184" y="1859622"/>
            <a:ext cx="2902666" cy="3913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C5C127-9BCA-4712-A263-74C72AF47E48}"/>
              </a:ext>
            </a:extLst>
          </p:cNvPr>
          <p:cNvSpPr txBox="1"/>
          <p:nvPr/>
        </p:nvSpPr>
        <p:spPr>
          <a:xfrm flipH="1">
            <a:off x="5761817" y="1644938"/>
            <a:ext cx="67952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Search Platforms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Educational Institutions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Career Counseling Services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Human Resource Departments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04697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CBBA75-21B3-4DD9-A0A2-8212601D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226" y="3018864"/>
            <a:ext cx="5327774" cy="820271"/>
          </a:xfrm>
        </p:spPr>
        <p:txBody>
          <a:bodyPr/>
          <a:lstStyle/>
          <a:p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br>
              <a:rPr lang="en-IN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035CBD-FD18-4D21-9CE6-EA3AB5E546E7}"/>
              </a:ext>
            </a:extLst>
          </p:cNvPr>
          <p:cNvSpPr/>
          <p:nvPr/>
        </p:nvSpPr>
        <p:spPr>
          <a:xfrm>
            <a:off x="6299984" y="1512795"/>
            <a:ext cx="2884856" cy="3832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E92FA6-044C-4886-8D20-2E6981AE60CC}"/>
              </a:ext>
            </a:extLst>
          </p:cNvPr>
          <p:cNvSpPr txBox="1"/>
          <p:nvPr/>
        </p:nvSpPr>
        <p:spPr>
          <a:xfrm>
            <a:off x="5502050" y="381419"/>
            <a:ext cx="6169697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Enhanced privacy controls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 Seamless Profile Integration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 Efficient Job Matching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 User friendly interface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 Premium Features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 Feedback Mechanism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 Continuous Improvement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392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3C3BB1-7A28-4176-BECE-0E2A4A78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655035-CD2A-4C60-9458-BE81467CA259}"/>
              </a:ext>
            </a:extLst>
          </p:cNvPr>
          <p:cNvSpPr/>
          <p:nvPr/>
        </p:nvSpPr>
        <p:spPr>
          <a:xfrm>
            <a:off x="304800" y="6272653"/>
            <a:ext cx="1349829" cy="443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9B26C30-DA31-442F-823E-237FA9CF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16FABE-11B1-4704-B212-C255A80599D4}"/>
              </a:ext>
            </a:extLst>
          </p:cNvPr>
          <p:cNvSpPr txBox="1"/>
          <p:nvPr/>
        </p:nvSpPr>
        <p:spPr>
          <a:xfrm>
            <a:off x="1027727" y="928459"/>
            <a:ext cx="10648335" cy="556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Personalized and Accurate Recommendations: The Enhanced Career Recommendation System leverages advanced machine learning algorithms to provide precise, personalized career advice by analyzing individual skills, interests, academic performance, and labor market trends.</a:t>
            </a:r>
          </a:p>
          <a:p>
            <a:pPr>
              <a:lnSpc>
                <a:spcPct val="15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Continuous Improvement and Relevance: The system incorporates user feedback and real-time data, ensuring that career recommendations remain current and improve over time, thereby enhancing career counseling services and aligning educational curricula with industry needs.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899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3C3BB1-7A28-4176-BECE-0E2A4A78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655035-CD2A-4C60-9458-BE81467CA259}"/>
              </a:ext>
            </a:extLst>
          </p:cNvPr>
          <p:cNvSpPr/>
          <p:nvPr/>
        </p:nvSpPr>
        <p:spPr>
          <a:xfrm>
            <a:off x="304800" y="6272653"/>
            <a:ext cx="1349829" cy="443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9B26C30-DA31-442F-823E-237FA9CF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59254"/>
            <a:ext cx="11150600" cy="92033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16FABE-11B1-4704-B212-C255A80599D4}"/>
              </a:ext>
            </a:extLst>
          </p:cNvPr>
          <p:cNvSpPr txBox="1"/>
          <p:nvPr/>
        </p:nvSpPr>
        <p:spPr>
          <a:xfrm>
            <a:off x="1027727" y="928460"/>
            <a:ext cx="11150600" cy="561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Jain, R., &amp; Singh, M. (2020). Machine Learning Techniques for Career Prediction. Journal of Information Technology and Computer Science, 12(3), 45-58.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Smith, A., &amp; Jones, B.(2019). Implementing Neural Networks for Career Path Recommendations. Proceedings of the International Conference on Artificial Intelligence and Applications, 21-28.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Chen, X., &amp; Wang, L. (2021). Personalized Career Guidance System Using Machine Learning Algorithms. International Journal of Data Science and Analytics, 9(2), 113-129.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Doe, J., &amp; Brown, K.(2018). Adapting to Market Trends: Career Recommendation Systems with Real-time Data. Journal of Career Development and Research, 15(1), 33-47.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16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CBBA75-21B3-4DD9-A0A2-8212601D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226" y="2830720"/>
            <a:ext cx="5327774" cy="820271"/>
          </a:xfrm>
        </p:spPr>
        <p:txBody>
          <a:bodyPr/>
          <a:lstStyle/>
          <a:p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035CBD-FD18-4D21-9CE6-EA3AB5E546E7}"/>
              </a:ext>
            </a:extLst>
          </p:cNvPr>
          <p:cNvSpPr/>
          <p:nvPr/>
        </p:nvSpPr>
        <p:spPr>
          <a:xfrm>
            <a:off x="6299984" y="1512795"/>
            <a:ext cx="2884856" cy="3832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E92FA6-044C-4886-8D20-2E6981AE60CC}"/>
              </a:ext>
            </a:extLst>
          </p:cNvPr>
          <p:cNvSpPr txBox="1"/>
          <p:nvPr/>
        </p:nvSpPr>
        <p:spPr>
          <a:xfrm>
            <a:off x="5254077" y="784375"/>
            <a:ext cx="6937923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concerns-Profile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Job Search-Time consuming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Job Matching Accuracy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Restricted Access to Premium Features</a:t>
            </a:r>
          </a:p>
          <a:p>
            <a:pPr>
              <a:lnSpc>
                <a:spcPct val="150000"/>
              </a:lnSpc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50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CBBA75-21B3-4DD9-A0A2-8212601D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625" y="2062051"/>
            <a:ext cx="5173559" cy="224331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b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IN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1F8249-5892-4D37-A8AD-8BE0FD63B379}"/>
              </a:ext>
            </a:extLst>
          </p:cNvPr>
          <p:cNvSpPr/>
          <p:nvPr/>
        </p:nvSpPr>
        <p:spPr>
          <a:xfrm>
            <a:off x="6171184" y="1859622"/>
            <a:ext cx="2902666" cy="3913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C5C127-9BCA-4712-A263-74C72AF47E48}"/>
              </a:ext>
            </a:extLst>
          </p:cNvPr>
          <p:cNvSpPr txBox="1"/>
          <p:nvPr/>
        </p:nvSpPr>
        <p:spPr>
          <a:xfrm flipH="1">
            <a:off x="5260372" y="783237"/>
            <a:ext cx="693162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Privacy Controls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Job Matching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Streamlined Job Search Experience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Access To Premium Features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00309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E52E89-C526-4F73-86FB-0EB31587C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746542"/>
              </p:ext>
            </p:extLst>
          </p:nvPr>
        </p:nvGraphicFramePr>
        <p:xfrm>
          <a:off x="515938" y="1610463"/>
          <a:ext cx="11150600" cy="4662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120">
                  <a:extLst>
                    <a:ext uri="{9D8B030D-6E8A-4147-A177-3AD203B41FA5}">
                      <a16:colId xmlns:a16="http://schemas.microsoft.com/office/drawing/2014/main" val="278590061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28796583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175652853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320205786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509247184"/>
                    </a:ext>
                  </a:extLst>
                </a:gridCol>
              </a:tblGrid>
              <a:tr h="7302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AUTHORS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 OF PUBLISH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TECHNIQUES USED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DEMERITS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0668"/>
                  </a:ext>
                </a:extLst>
              </a:tr>
              <a:tr h="457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 Research of Job Recommendation System Based on Collaborative Filtering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Yingya</a:t>
                      </a:r>
                      <a:r>
                        <a:rPr lang="en-US" sz="1600" dirty="0"/>
                        <a:t> Zhang, Cheng Yang, </a:t>
                      </a:r>
                      <a:r>
                        <a:rPr lang="en-US" sz="1600" dirty="0" err="1"/>
                        <a:t>Zhixiang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Niu</a:t>
                      </a:r>
                      <a:endParaRPr lang="en-US" sz="1600" dirty="0"/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 Dec 2014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 Based Filtering &amp; Collaborative Filtering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Ethical And Privacy Concern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Absence of comparative analysis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14750"/>
                  </a:ext>
                </a:extLst>
              </a:tr>
              <a:tr h="457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Employment Recommendation System Using Machine Learning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Asmita Kamble, Sharan Bindroo, Aishwarya Bawlekar, Dhrumi Kapadia, Vinit Salunke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May 2022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Support Vector Machine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Collaborative Filtering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No Feedback Mechanism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Multi-Language is not supported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541597"/>
                  </a:ext>
                </a:extLst>
              </a:tr>
              <a:tr h="457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 Survey On Intelligent Career Guidance System Using Machine Learning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Sneha H S*1, Shreya R*2, Sahana B C*3, Soumya </a:t>
                      </a:r>
                      <a:r>
                        <a:rPr lang="en-US" sz="1600" dirty="0" err="1"/>
                        <a:t>Sangalad</a:t>
                      </a:r>
                      <a:r>
                        <a:rPr lang="en-US" sz="1600" dirty="0"/>
                        <a:t>*4, Dr. </a:t>
                      </a:r>
                      <a:r>
                        <a:rPr lang="en-US" sz="1600" dirty="0" err="1"/>
                        <a:t>Paramesha</a:t>
                      </a:r>
                      <a:r>
                        <a:rPr lang="en-US" sz="1600" dirty="0"/>
                        <a:t> K*5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April 2022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KNN , Naive Bayes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ID3 Algorithm and Random Forest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Low Accuracy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Outliers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No Additional Features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93650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96E0B16-95A3-4F19-A0B0-8F91721697DE}"/>
              </a:ext>
            </a:extLst>
          </p:cNvPr>
          <p:cNvSpPr/>
          <p:nvPr/>
        </p:nvSpPr>
        <p:spPr>
          <a:xfrm>
            <a:off x="304800" y="6272653"/>
            <a:ext cx="1349829" cy="443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E52E89-C526-4F73-86FB-0EB31587C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066122"/>
              </p:ext>
            </p:extLst>
          </p:nvPr>
        </p:nvGraphicFramePr>
        <p:xfrm>
          <a:off x="515938" y="1610463"/>
          <a:ext cx="11150600" cy="3595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120">
                  <a:extLst>
                    <a:ext uri="{9D8B030D-6E8A-4147-A177-3AD203B41FA5}">
                      <a16:colId xmlns:a16="http://schemas.microsoft.com/office/drawing/2014/main" val="278590061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28796583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175652853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320205786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509247184"/>
                    </a:ext>
                  </a:extLst>
                </a:gridCol>
              </a:tblGrid>
              <a:tr h="7302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AUTHORS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 OF PUBLISH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TECHNIQUES USED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DEMERITS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0668"/>
                  </a:ext>
                </a:extLst>
              </a:tr>
              <a:tr h="1286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Trends And Characteristics Of Career Recommendation Systems For Fresh Graduated Student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Puji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Catur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Siswipraptini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Harco</a:t>
                      </a:r>
                      <a:r>
                        <a:rPr lang="en-US" sz="1600" dirty="0"/>
                        <a:t> Leslie </a:t>
                      </a:r>
                      <a:r>
                        <a:rPr lang="en-US" sz="1600" dirty="0" err="1"/>
                        <a:t>Hendric</a:t>
                      </a:r>
                      <a:r>
                        <a:rPr lang="en-US" sz="1600" dirty="0"/>
                        <a:t> Spits </a:t>
                      </a:r>
                      <a:r>
                        <a:rPr lang="en-US" sz="1600" dirty="0" err="1"/>
                        <a:t>Warnars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Arief</a:t>
                      </a:r>
                      <a:r>
                        <a:rPr lang="en-US" sz="1600" dirty="0"/>
                        <a:t> Ramadhan, Widodo </a:t>
                      </a:r>
                      <a:r>
                        <a:rPr lang="en-US" sz="1600" dirty="0" err="1"/>
                        <a:t>Budiharto</a:t>
                      </a:r>
                      <a:endParaRPr lang="en-US" sz="1600" dirty="0"/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AUG 2022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Bayesian, Statistical Relational Learning, Deep Learning and Fuzzy Base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 Personalized </a:t>
                      </a:r>
                      <a:r>
                        <a:rPr lang="en-US" sz="1600" dirty="0" err="1"/>
                        <a:t>Carreer</a:t>
                      </a:r>
                      <a:endParaRPr lang="en-US" sz="1600" dirty="0"/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14750"/>
                  </a:ext>
                </a:extLst>
              </a:tr>
              <a:tr h="457223">
                <a:tc>
                  <a:txBody>
                    <a:bodyPr/>
                    <a:lstStyle/>
                    <a:p>
                      <a:r>
                        <a:rPr lang="en-US" sz="1600" dirty="0"/>
                        <a:t>A Machine Learning-Based Career </a:t>
                      </a:r>
                    </a:p>
                    <a:p>
                      <a:r>
                        <a:rPr lang="en-US" sz="1600" dirty="0"/>
                        <a:t>Recommender System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Suraj Vasant Gouda1 , </a:t>
                      </a:r>
                      <a:r>
                        <a:rPr lang="en-US" sz="1600" dirty="0" err="1"/>
                        <a:t>Ms.Bhavani</a:t>
                      </a:r>
                      <a:r>
                        <a:rPr lang="en-US" sz="1600" dirty="0"/>
                        <a:t> R2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Aug 2023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Collaborative Filtering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Content Based Filtering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No Feedback Mechanism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No Collaborative Institutions 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54159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A4C442-0F4E-48C7-BB9D-62E158D248C0}"/>
              </a:ext>
            </a:extLst>
          </p:cNvPr>
          <p:cNvSpPr/>
          <p:nvPr/>
        </p:nvSpPr>
        <p:spPr>
          <a:xfrm>
            <a:off x="515938" y="6272653"/>
            <a:ext cx="1051605" cy="443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80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E2148-76F0-435A-8ED7-1CB66E21E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-297651"/>
            <a:ext cx="11150600" cy="92033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3C3BB1-7A28-4176-BECE-0E2A4A78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655035-CD2A-4C60-9458-BE81467CA259}"/>
              </a:ext>
            </a:extLst>
          </p:cNvPr>
          <p:cNvSpPr/>
          <p:nvPr/>
        </p:nvSpPr>
        <p:spPr>
          <a:xfrm>
            <a:off x="304800" y="6272653"/>
            <a:ext cx="1349829" cy="443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55D567-5B80-4015-8715-34B960A683C3}"/>
              </a:ext>
            </a:extLst>
          </p:cNvPr>
          <p:cNvSpPr txBox="1"/>
          <p:nvPr/>
        </p:nvSpPr>
        <p:spPr>
          <a:xfrm>
            <a:off x="5555495" y="632435"/>
            <a:ext cx="1559529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b="1" dirty="0"/>
              <a:t>Hybrid System</a:t>
            </a:r>
            <a:endParaRPr lang="en-IN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22436A-2E0D-4CF1-8295-6184CB14EDAE}"/>
              </a:ext>
            </a:extLst>
          </p:cNvPr>
          <p:cNvSpPr/>
          <p:nvPr/>
        </p:nvSpPr>
        <p:spPr>
          <a:xfrm>
            <a:off x="5326637" y="583749"/>
            <a:ext cx="1989524" cy="443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6F063F-3238-48D3-B7D8-A5EAFBA7B7F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316161" y="805502"/>
            <a:ext cx="4341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2C4960-2A1A-4453-AB6A-B2C1EE023F2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85800" y="805502"/>
            <a:ext cx="4640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7429FAD-A2B2-4ECF-A889-D1E061BA756A}"/>
              </a:ext>
            </a:extLst>
          </p:cNvPr>
          <p:cNvSpPr/>
          <p:nvPr/>
        </p:nvSpPr>
        <p:spPr>
          <a:xfrm>
            <a:off x="1416793" y="1330286"/>
            <a:ext cx="2865567" cy="443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3F1B060-88EC-445E-9662-6FBA30F0C99A}"/>
              </a:ext>
            </a:extLst>
          </p:cNvPr>
          <p:cNvSpPr/>
          <p:nvPr/>
        </p:nvSpPr>
        <p:spPr>
          <a:xfrm>
            <a:off x="8175629" y="1277316"/>
            <a:ext cx="2580995" cy="443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ADC26B-228A-451B-A10A-FF4A8E5A937A}"/>
              </a:ext>
            </a:extLst>
          </p:cNvPr>
          <p:cNvSpPr/>
          <p:nvPr/>
        </p:nvSpPr>
        <p:spPr>
          <a:xfrm>
            <a:off x="1565410" y="1368140"/>
            <a:ext cx="2532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Content Based Filtering</a:t>
            </a:r>
            <a:endParaRPr lang="en-IN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1BC056-21E8-475F-B9FC-F13EA1C73B8F}"/>
              </a:ext>
            </a:extLst>
          </p:cNvPr>
          <p:cNvSpPr/>
          <p:nvPr/>
        </p:nvSpPr>
        <p:spPr>
          <a:xfrm>
            <a:off x="8362133" y="1320181"/>
            <a:ext cx="2283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Collaborative Filtering</a:t>
            </a:r>
            <a:endParaRPr lang="en-IN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005027-0BE0-4C40-A561-5A3655448F66}"/>
              </a:ext>
            </a:extLst>
          </p:cNvPr>
          <p:cNvSpPr/>
          <p:nvPr/>
        </p:nvSpPr>
        <p:spPr>
          <a:xfrm>
            <a:off x="1916183" y="2708137"/>
            <a:ext cx="2028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Descripion</a:t>
            </a:r>
            <a:r>
              <a:rPr lang="en-US" b="1" dirty="0"/>
              <a:t> of items</a:t>
            </a:r>
            <a:endParaRPr lang="en-IN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B873AC-A259-4DC6-A4CE-579EC12421EC}"/>
              </a:ext>
            </a:extLst>
          </p:cNvPr>
          <p:cNvSpPr/>
          <p:nvPr/>
        </p:nvSpPr>
        <p:spPr>
          <a:xfrm>
            <a:off x="5355807" y="2716864"/>
            <a:ext cx="1541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User’s profile</a:t>
            </a:r>
            <a:r>
              <a:rPr lang="en-SE" b="1" dirty="0"/>
              <a:t>s</a:t>
            </a:r>
            <a:endParaRPr lang="en-IN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268DE0-E4FC-4656-807C-588882EEA460}"/>
              </a:ext>
            </a:extLst>
          </p:cNvPr>
          <p:cNvSpPr/>
          <p:nvPr/>
        </p:nvSpPr>
        <p:spPr>
          <a:xfrm>
            <a:off x="8427979" y="2936038"/>
            <a:ext cx="1749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Profile matching</a:t>
            </a:r>
            <a:endParaRPr lang="en-IN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2FC30A-A6FE-42FC-B0E5-55BC2D2F1F8D}"/>
              </a:ext>
            </a:extLst>
          </p:cNvPr>
          <p:cNvSpPr/>
          <p:nvPr/>
        </p:nvSpPr>
        <p:spPr>
          <a:xfrm>
            <a:off x="2905235" y="3737454"/>
            <a:ext cx="3410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Profile item matching comparison</a:t>
            </a:r>
            <a:endParaRPr lang="en-SE" b="1" dirty="0"/>
          </a:p>
          <a:p>
            <a:r>
              <a:rPr lang="en-SE" b="1" dirty="0"/>
              <a:t>       (comparison or filtering)</a:t>
            </a:r>
            <a:endParaRPr lang="en-IN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2CF914-51D3-437D-9B37-B6C7CA7BE35A}"/>
              </a:ext>
            </a:extLst>
          </p:cNvPr>
          <p:cNvSpPr/>
          <p:nvPr/>
        </p:nvSpPr>
        <p:spPr>
          <a:xfrm>
            <a:off x="5058492" y="5358990"/>
            <a:ext cx="2291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Top-N Predicted items</a:t>
            </a:r>
            <a:endParaRPr lang="en-IN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2003B4-9B4B-4761-84A6-681F9AA637BF}"/>
              </a:ext>
            </a:extLst>
          </p:cNvPr>
          <p:cNvSpPr/>
          <p:nvPr/>
        </p:nvSpPr>
        <p:spPr>
          <a:xfrm>
            <a:off x="5100554" y="5861625"/>
            <a:ext cx="2201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Recommended items</a:t>
            </a:r>
            <a:endParaRPr lang="en-IN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7C0C9F-2D54-4FA4-AD39-869CCC958A88}"/>
              </a:ext>
            </a:extLst>
          </p:cNvPr>
          <p:cNvSpPr/>
          <p:nvPr/>
        </p:nvSpPr>
        <p:spPr>
          <a:xfrm>
            <a:off x="2224228" y="2003452"/>
            <a:ext cx="712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items</a:t>
            </a:r>
            <a:endParaRPr lang="en-IN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1C4D86-8D40-4D0D-B3DD-1247250AF374}"/>
              </a:ext>
            </a:extLst>
          </p:cNvPr>
          <p:cNvSpPr/>
          <p:nvPr/>
        </p:nvSpPr>
        <p:spPr>
          <a:xfrm>
            <a:off x="7818926" y="2423018"/>
            <a:ext cx="2860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Top-N predicted </a:t>
            </a:r>
            <a:r>
              <a:rPr lang="en-US" b="1" dirty="0" err="1"/>
              <a:t>Neighbours</a:t>
            </a:r>
            <a:endParaRPr lang="en-IN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85D7FD-08B9-48B1-AED3-27FE58B7DCCD}"/>
              </a:ext>
            </a:extLst>
          </p:cNvPr>
          <p:cNvSpPr/>
          <p:nvPr/>
        </p:nvSpPr>
        <p:spPr>
          <a:xfrm>
            <a:off x="8225300" y="1927107"/>
            <a:ext cx="709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items</a:t>
            </a:r>
            <a:endParaRPr lang="en-IN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23A12E-779C-4587-A09D-C41154679DCF}"/>
              </a:ext>
            </a:extLst>
          </p:cNvPr>
          <p:cNvSpPr/>
          <p:nvPr/>
        </p:nvSpPr>
        <p:spPr>
          <a:xfrm>
            <a:off x="9492344" y="1896451"/>
            <a:ext cx="809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items</a:t>
            </a:r>
            <a:endParaRPr lang="en-IN" b="1" dirty="0"/>
          </a:p>
        </p:txBody>
      </p:sp>
      <p:pic>
        <p:nvPicPr>
          <p:cNvPr id="7" name="Graphic 6" descr="Shopping bag">
            <a:extLst>
              <a:ext uri="{FF2B5EF4-FFF2-40B4-BE49-F238E27FC236}">
                <a16:creationId xmlns:a16="http://schemas.microsoft.com/office/drawing/2014/main" id="{3F8A0BC4-3CE8-4F0D-8690-259EF884A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68270" y="2036836"/>
            <a:ext cx="320141" cy="32014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48957D-5D05-4599-B2E7-044DA9050E2C}"/>
              </a:ext>
            </a:extLst>
          </p:cNvPr>
          <p:cNvCxnSpPr>
            <a:cxnSpLocks/>
          </p:cNvCxnSpPr>
          <p:nvPr/>
        </p:nvCxnSpPr>
        <p:spPr>
          <a:xfrm>
            <a:off x="685800" y="805502"/>
            <a:ext cx="0" cy="565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0B55B1-5394-44B9-82B2-FFC73C1F5867}"/>
              </a:ext>
            </a:extLst>
          </p:cNvPr>
          <p:cNvCxnSpPr>
            <a:cxnSpLocks/>
          </p:cNvCxnSpPr>
          <p:nvPr/>
        </p:nvCxnSpPr>
        <p:spPr>
          <a:xfrm>
            <a:off x="643737" y="6449780"/>
            <a:ext cx="11089351" cy="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1AC7CEF-C96F-442E-BA02-3708B3DC68D2}"/>
              </a:ext>
            </a:extLst>
          </p:cNvPr>
          <p:cNvCxnSpPr>
            <a:cxnSpLocks/>
          </p:cNvCxnSpPr>
          <p:nvPr/>
        </p:nvCxnSpPr>
        <p:spPr>
          <a:xfrm>
            <a:off x="11698600" y="811062"/>
            <a:ext cx="34488" cy="5627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phic 51" descr="Shopping bag">
            <a:extLst>
              <a:ext uri="{FF2B5EF4-FFF2-40B4-BE49-F238E27FC236}">
                <a16:creationId xmlns:a16="http://schemas.microsoft.com/office/drawing/2014/main" id="{C33D293E-38D6-4EA0-90EE-0CB4178CA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31768" y="1990516"/>
            <a:ext cx="203636" cy="203636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8C84371-EF36-446B-A209-2E34B6E8BD65}"/>
              </a:ext>
            </a:extLst>
          </p:cNvPr>
          <p:cNvSpPr/>
          <p:nvPr/>
        </p:nvSpPr>
        <p:spPr>
          <a:xfrm>
            <a:off x="1916183" y="2687216"/>
            <a:ext cx="2019171" cy="443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2AF164F-E953-4472-B100-BA4D21523889}"/>
              </a:ext>
            </a:extLst>
          </p:cNvPr>
          <p:cNvSpPr/>
          <p:nvPr/>
        </p:nvSpPr>
        <p:spPr>
          <a:xfrm>
            <a:off x="5321896" y="2677040"/>
            <a:ext cx="1516179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Cylinder 41">
            <a:extLst>
              <a:ext uri="{FF2B5EF4-FFF2-40B4-BE49-F238E27FC236}">
                <a16:creationId xmlns:a16="http://schemas.microsoft.com/office/drawing/2014/main" id="{C7BB6196-07CD-43F6-AA67-0A2183E83F65}"/>
              </a:ext>
            </a:extLst>
          </p:cNvPr>
          <p:cNvSpPr/>
          <p:nvPr/>
        </p:nvSpPr>
        <p:spPr>
          <a:xfrm>
            <a:off x="2131294" y="1863837"/>
            <a:ext cx="1119928" cy="559181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A88EE2-ECFF-4243-AA0D-1F3717C9D9CE}"/>
              </a:ext>
            </a:extLst>
          </p:cNvPr>
          <p:cNvCxnSpPr>
            <a:stCxn id="42" idx="3"/>
          </p:cNvCxnSpPr>
          <p:nvPr/>
        </p:nvCxnSpPr>
        <p:spPr>
          <a:xfrm>
            <a:off x="2691258" y="2423018"/>
            <a:ext cx="0" cy="265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60F19B-A584-4EC9-8D7B-C685E9C7F06E}"/>
              </a:ext>
            </a:extLst>
          </p:cNvPr>
          <p:cNvCxnSpPr>
            <a:stCxn id="54" idx="3"/>
            <a:endCxn id="25" idx="1"/>
          </p:cNvCxnSpPr>
          <p:nvPr/>
        </p:nvCxnSpPr>
        <p:spPr>
          <a:xfrm flipV="1">
            <a:off x="3935354" y="2901530"/>
            <a:ext cx="1420453" cy="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543B68C-F8AC-4546-A25C-3438BD0A7196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6838075" y="2861706"/>
            <a:ext cx="1073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1EA80DF-2CA2-4D00-9454-9EDAC13BAB9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747681" y="2861706"/>
            <a:ext cx="680298" cy="2589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ylinder 60">
            <a:extLst>
              <a:ext uri="{FF2B5EF4-FFF2-40B4-BE49-F238E27FC236}">
                <a16:creationId xmlns:a16="http://schemas.microsoft.com/office/drawing/2014/main" id="{F6DB0A7C-B8E1-40F3-AA6D-FB3D76A80E83}"/>
              </a:ext>
            </a:extLst>
          </p:cNvPr>
          <p:cNvSpPr/>
          <p:nvPr/>
        </p:nvSpPr>
        <p:spPr>
          <a:xfrm>
            <a:off x="8061597" y="1898521"/>
            <a:ext cx="833988" cy="349734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Cylinder 61">
            <a:extLst>
              <a:ext uri="{FF2B5EF4-FFF2-40B4-BE49-F238E27FC236}">
                <a16:creationId xmlns:a16="http://schemas.microsoft.com/office/drawing/2014/main" id="{F20010F3-8EF7-458F-B281-29A9D57AD61A}"/>
              </a:ext>
            </a:extLst>
          </p:cNvPr>
          <p:cNvSpPr/>
          <p:nvPr/>
        </p:nvSpPr>
        <p:spPr>
          <a:xfrm>
            <a:off x="9323730" y="1866640"/>
            <a:ext cx="820745" cy="38802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4" name="Graphic 63" descr="Shopping bag">
            <a:extLst>
              <a:ext uri="{FF2B5EF4-FFF2-40B4-BE49-F238E27FC236}">
                <a16:creationId xmlns:a16="http://schemas.microsoft.com/office/drawing/2014/main" id="{3BBC28BB-1F81-4700-8CCB-4DF81B117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85341" y="1987365"/>
            <a:ext cx="203636" cy="203636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021125E8-900E-4B94-B4F0-D14050849C52}"/>
              </a:ext>
            </a:extLst>
          </p:cNvPr>
          <p:cNvSpPr txBox="1"/>
          <p:nvPr/>
        </p:nvSpPr>
        <p:spPr>
          <a:xfrm>
            <a:off x="8878457" y="1888985"/>
            <a:ext cx="77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dirty="0"/>
              <a:t>----</a:t>
            </a:r>
            <a:endParaRPr lang="en-IN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FF34B70-D163-46BF-B691-6E83D6924D5A}"/>
              </a:ext>
            </a:extLst>
          </p:cNvPr>
          <p:cNvSpPr txBox="1"/>
          <p:nvPr/>
        </p:nvSpPr>
        <p:spPr>
          <a:xfrm>
            <a:off x="5169240" y="2079772"/>
            <a:ext cx="183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b="1" dirty="0"/>
              <a:t>Representation</a:t>
            </a:r>
            <a:endParaRPr lang="en-IN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D72DB7-84BB-415B-AF89-DAE5F4ECB4AD}"/>
              </a:ext>
            </a:extLst>
          </p:cNvPr>
          <p:cNvSpPr txBox="1"/>
          <p:nvPr/>
        </p:nvSpPr>
        <p:spPr>
          <a:xfrm>
            <a:off x="5255603" y="1484227"/>
            <a:ext cx="164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</a:t>
            </a:r>
            <a:r>
              <a:rPr lang="en-SE" b="1" dirty="0"/>
              <a:t>ser </a:t>
            </a:r>
            <a:r>
              <a:rPr lang="en-SE" b="1" dirty="0" err="1"/>
              <a:t>modeling</a:t>
            </a:r>
            <a:endParaRPr lang="en-IN" b="1" dirty="0"/>
          </a:p>
        </p:txBody>
      </p:sp>
      <p:pic>
        <p:nvPicPr>
          <p:cNvPr id="70" name="Graphic 69" descr="Users with solid fill">
            <a:extLst>
              <a:ext uri="{FF2B5EF4-FFF2-40B4-BE49-F238E27FC236}">
                <a16:creationId xmlns:a16="http://schemas.microsoft.com/office/drawing/2014/main" id="{087BBD6F-B626-409F-ABCE-16D633C796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26203" y="1160915"/>
            <a:ext cx="630923" cy="462921"/>
          </a:xfrm>
          <a:prstGeom prst="rect">
            <a:avLst/>
          </a:prstGeom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69F849F-E8D5-4A7B-9AA6-36A1A27FA9BD}"/>
              </a:ext>
            </a:extLst>
          </p:cNvPr>
          <p:cNvCxnSpPr>
            <a:cxnSpLocks/>
          </p:cNvCxnSpPr>
          <p:nvPr/>
        </p:nvCxnSpPr>
        <p:spPr>
          <a:xfrm flipH="1" flipV="1">
            <a:off x="5973350" y="2395168"/>
            <a:ext cx="1" cy="240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60F1A0A-F38B-471F-89B7-9404321EDAFC}"/>
              </a:ext>
            </a:extLst>
          </p:cNvPr>
          <p:cNvCxnSpPr>
            <a:cxnSpLocks/>
          </p:cNvCxnSpPr>
          <p:nvPr/>
        </p:nvCxnSpPr>
        <p:spPr>
          <a:xfrm flipV="1">
            <a:off x="5979676" y="1843435"/>
            <a:ext cx="0" cy="320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A88EC62-4BF9-4843-A769-A89C142EB311}"/>
              </a:ext>
            </a:extLst>
          </p:cNvPr>
          <p:cNvCxnSpPr/>
          <p:nvPr/>
        </p:nvCxnSpPr>
        <p:spPr>
          <a:xfrm>
            <a:off x="9041258" y="5728322"/>
            <a:ext cx="0" cy="14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BF8B441-061D-4537-8EC6-93DD3B36B461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2925767" y="3130722"/>
            <a:ext cx="2" cy="456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CD9C9E7-27D3-418B-AF2C-3815C73CBE13}"/>
              </a:ext>
            </a:extLst>
          </p:cNvPr>
          <p:cNvCxnSpPr>
            <a:stCxn id="55" idx="2"/>
          </p:cNvCxnSpPr>
          <p:nvPr/>
        </p:nvCxnSpPr>
        <p:spPr>
          <a:xfrm>
            <a:off x="6079986" y="3046372"/>
            <a:ext cx="16014" cy="487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F6DC5D0-536E-4381-8535-9A6BA1D6A45E}"/>
              </a:ext>
            </a:extLst>
          </p:cNvPr>
          <p:cNvCxnSpPr/>
          <p:nvPr/>
        </p:nvCxnSpPr>
        <p:spPr>
          <a:xfrm flipH="1">
            <a:off x="2886540" y="3549103"/>
            <a:ext cx="3251523" cy="26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E263D6A-E2E4-4B80-B40A-B817AB94632C}"/>
              </a:ext>
            </a:extLst>
          </p:cNvPr>
          <p:cNvCxnSpPr>
            <a:cxnSpLocks/>
          </p:cNvCxnSpPr>
          <p:nvPr/>
        </p:nvCxnSpPr>
        <p:spPr>
          <a:xfrm>
            <a:off x="4512301" y="3576045"/>
            <a:ext cx="0" cy="18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20DDBA2A-4826-485C-A8B8-D724425FCC89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rot="16200000" flipH="1">
            <a:off x="4919892" y="4074530"/>
            <a:ext cx="975205" cy="15937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C31B646E-85D1-451B-B8C9-4F6A22E8D5FC}"/>
              </a:ext>
            </a:extLst>
          </p:cNvPr>
          <p:cNvCxnSpPr>
            <a:cxnSpLocks/>
            <a:endCxn id="62" idx="4"/>
          </p:cNvCxnSpPr>
          <p:nvPr/>
        </p:nvCxnSpPr>
        <p:spPr>
          <a:xfrm flipV="1">
            <a:off x="6187326" y="2060652"/>
            <a:ext cx="3957149" cy="3025058"/>
          </a:xfrm>
          <a:prstGeom prst="bentConnector3">
            <a:avLst>
              <a:gd name="adj1" fmla="val 1273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ylinder 115">
            <a:extLst>
              <a:ext uri="{FF2B5EF4-FFF2-40B4-BE49-F238E27FC236}">
                <a16:creationId xmlns:a16="http://schemas.microsoft.com/office/drawing/2014/main" id="{C64810B7-FFAD-44B6-A033-82054D2E1256}"/>
              </a:ext>
            </a:extLst>
          </p:cNvPr>
          <p:cNvSpPr/>
          <p:nvPr/>
        </p:nvSpPr>
        <p:spPr>
          <a:xfrm>
            <a:off x="5043143" y="5804299"/>
            <a:ext cx="2257670" cy="449075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7895510A-5BC7-4B05-B108-BF0511A9B61A}"/>
              </a:ext>
            </a:extLst>
          </p:cNvPr>
          <p:cNvCxnSpPr>
            <a:stCxn id="28" idx="3"/>
            <a:endCxn id="116" idx="4"/>
          </p:cNvCxnSpPr>
          <p:nvPr/>
        </p:nvCxnSpPr>
        <p:spPr>
          <a:xfrm flipH="1">
            <a:off x="7300813" y="5543656"/>
            <a:ext cx="49397" cy="485181"/>
          </a:xfrm>
          <a:prstGeom prst="bentConnector3">
            <a:avLst>
              <a:gd name="adj1" fmla="val -4627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: Top Corners Rounded 119">
            <a:extLst>
              <a:ext uri="{FF2B5EF4-FFF2-40B4-BE49-F238E27FC236}">
                <a16:creationId xmlns:a16="http://schemas.microsoft.com/office/drawing/2014/main" id="{BBA695B6-FF33-4C43-99A8-0A9237497A45}"/>
              </a:ext>
            </a:extLst>
          </p:cNvPr>
          <p:cNvSpPr/>
          <p:nvPr/>
        </p:nvSpPr>
        <p:spPr>
          <a:xfrm>
            <a:off x="792804" y="1268048"/>
            <a:ext cx="7268791" cy="5093552"/>
          </a:xfrm>
          <a:prstGeom prst="round2Same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7" name="Rectangle: Top Corners Rounded 126">
            <a:extLst>
              <a:ext uri="{FF2B5EF4-FFF2-40B4-BE49-F238E27FC236}">
                <a16:creationId xmlns:a16="http://schemas.microsoft.com/office/drawing/2014/main" id="{D3A5D4D4-D0C3-4B3A-A3BB-FDA2BCE0C80F}"/>
              </a:ext>
            </a:extLst>
          </p:cNvPr>
          <p:cNvSpPr/>
          <p:nvPr/>
        </p:nvSpPr>
        <p:spPr>
          <a:xfrm>
            <a:off x="811563" y="1066261"/>
            <a:ext cx="6789890" cy="5209405"/>
          </a:xfrm>
          <a:prstGeom prst="round2SameRect">
            <a:avLst/>
          </a:prstGeom>
          <a:solidFill>
            <a:srgbClr val="41DBC9">
              <a:alpha val="23137"/>
            </a:srgbClr>
          </a:solidFill>
          <a:ln>
            <a:solidFill>
              <a:schemeClr val="tx1"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alpha val="68000"/>
                </a:schemeClr>
              </a:solidFill>
            </a:endParaRPr>
          </a:p>
        </p:txBody>
      </p:sp>
      <p:sp>
        <p:nvSpPr>
          <p:cNvPr id="128" name="Rectangle: Top Corners Rounded 127">
            <a:extLst>
              <a:ext uri="{FF2B5EF4-FFF2-40B4-BE49-F238E27FC236}">
                <a16:creationId xmlns:a16="http://schemas.microsoft.com/office/drawing/2014/main" id="{2514F77A-C41C-4239-88E8-5F5D901569BE}"/>
              </a:ext>
            </a:extLst>
          </p:cNvPr>
          <p:cNvSpPr/>
          <p:nvPr/>
        </p:nvSpPr>
        <p:spPr>
          <a:xfrm>
            <a:off x="4642615" y="1073192"/>
            <a:ext cx="6761883" cy="5328524"/>
          </a:xfrm>
          <a:prstGeom prst="round2SameRect">
            <a:avLst/>
          </a:prstGeom>
          <a:solidFill>
            <a:srgbClr val="EB95D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318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CBBA75-21B3-4DD9-A0A2-8212601D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691" y="2135793"/>
            <a:ext cx="5738800" cy="224331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SE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ystem  </a:t>
            </a:r>
            <a:br>
              <a:rPr lang="en-SE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SE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br>
              <a:rPr lang="en-SE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SE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br>
              <a:rPr lang="en-SE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SE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  <a:endParaRPr lang="en-IN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1F8249-5892-4D37-A8AD-8BE0FD63B379}"/>
              </a:ext>
            </a:extLst>
          </p:cNvPr>
          <p:cNvSpPr/>
          <p:nvPr/>
        </p:nvSpPr>
        <p:spPr>
          <a:xfrm>
            <a:off x="6171184" y="1859622"/>
            <a:ext cx="2902666" cy="3913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C5C127-9BCA-4712-A263-74C72AF47E48}"/>
              </a:ext>
            </a:extLst>
          </p:cNvPr>
          <p:cNvSpPr txBox="1"/>
          <p:nvPr/>
        </p:nvSpPr>
        <p:spPr>
          <a:xfrm flipH="1">
            <a:off x="6084900" y="482990"/>
            <a:ext cx="5977899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ML Framework: TensorFlow,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Database: MySQL, PostgreSQL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Development: HTML, CSS, JavaScript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Tableau, Power BI</a:t>
            </a:r>
          </a:p>
          <a:p>
            <a:pPr>
              <a:lnSpc>
                <a:spcPct val="150000"/>
              </a:lnSpc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699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3C3BB1-7A28-4176-BECE-0E2A4A78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655035-CD2A-4C60-9458-BE81467CA259}"/>
              </a:ext>
            </a:extLst>
          </p:cNvPr>
          <p:cNvSpPr/>
          <p:nvPr/>
        </p:nvSpPr>
        <p:spPr>
          <a:xfrm>
            <a:off x="304800" y="6272653"/>
            <a:ext cx="1349829" cy="443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9B26C30-DA31-442F-823E-237FA9CF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56" y="-57907"/>
            <a:ext cx="11150600" cy="920336"/>
          </a:xfrm>
        </p:spPr>
        <p:txBody>
          <a:bodyPr/>
          <a:lstStyle/>
          <a:p>
            <a:r>
              <a:rPr lang="en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2D39A36B-2826-414C-889D-72B941DE20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2133087"/>
              </p:ext>
            </p:extLst>
          </p:nvPr>
        </p:nvGraphicFramePr>
        <p:xfrm>
          <a:off x="2033625" y="547717"/>
          <a:ext cx="8951074" cy="5762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709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A9B47F-3DD8-4645-81DC-B88780643C07}">
  <ds:schemaRefs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71af3243-3dd4-4a8d-8c0d-dd76da1f02a5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1282</Words>
  <Application>Microsoft Office PowerPoint</Application>
  <PresentationFormat>Widescreen</PresentationFormat>
  <Paragraphs>248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等线</vt:lpstr>
      <vt:lpstr>微软雅黑</vt:lpstr>
      <vt:lpstr>Arial</vt:lpstr>
      <vt:lpstr>Calibri</vt:lpstr>
      <vt:lpstr>Corbel</vt:lpstr>
      <vt:lpstr>Posterama</vt:lpstr>
      <vt:lpstr>Posterama Text SemiBold</vt:lpstr>
      <vt:lpstr>Times New Roman</vt:lpstr>
      <vt:lpstr>Tw Cen MT</vt:lpstr>
      <vt:lpstr>Wingdings</vt:lpstr>
      <vt:lpstr>Office Theme</vt:lpstr>
      <vt:lpstr>ENHANCED CAREER RECOMMENDATION SYSTEM USING MACHINE LEARNING</vt:lpstr>
      <vt:lpstr>OBJECTIVES </vt:lpstr>
      <vt:lpstr>EXISTING SYSTEM</vt:lpstr>
      <vt:lpstr>PROPOSED SYSTEM</vt:lpstr>
      <vt:lpstr>LITERATURE SURVEY</vt:lpstr>
      <vt:lpstr>LITERATURE SURVEY</vt:lpstr>
      <vt:lpstr>ARCHITECTURE </vt:lpstr>
      <vt:lpstr>System   and software specification</vt:lpstr>
      <vt:lpstr>MODULES</vt:lpstr>
      <vt:lpstr>MODULE  DESCRIPTION</vt:lpstr>
      <vt:lpstr>User authentication module</vt:lpstr>
      <vt:lpstr>Profile management module</vt:lpstr>
      <vt:lpstr>RECOMMENDATION ENGINE MODULE</vt:lpstr>
      <vt:lpstr>Recommendation engine module</vt:lpstr>
      <vt:lpstr>Monitoring and maintenance module</vt:lpstr>
      <vt:lpstr>Backend api module</vt:lpstr>
      <vt:lpstr>Backend api module</vt:lpstr>
      <vt:lpstr>advantages</vt:lpstr>
      <vt:lpstr>application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2024-05-22T16:43:47Z</dcterms:created>
  <dcterms:modified xsi:type="dcterms:W3CDTF">2024-05-24T17:57:40Z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