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571" r:id="rId3"/>
    <p:sldId id="572" r:id="rId4"/>
    <p:sldId id="573" r:id="rId5"/>
    <p:sldId id="574" r:id="rId6"/>
    <p:sldId id="575" r:id="rId7"/>
    <p:sldId id="576" r:id="rId8"/>
    <p:sldId id="577" r:id="rId9"/>
    <p:sldId id="579" r:id="rId10"/>
    <p:sldId id="578" r:id="rId11"/>
    <p:sldId id="570" r:id="rId12"/>
  </p:sldIdLst>
  <p:sldSz cx="12192000" cy="6858000"/>
  <p:notesSz cx="6858000" cy="9144000"/>
  <p:defaultText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20B836-56D0-97DC-068F-01B3A795833D}" v="107" dt="2025-04-28T10:32:37.732"/>
    <p1510:client id="{22C22A61-C23B-4AFE-81E6-4E7076213851}" v="1" dt="2025-04-28T10:44:04.838"/>
    <p1510:client id="{41ED53A8-5329-C747-A241-46CEB6D4E255}" v="58" dt="2025-04-29T04:53:52.575"/>
    <p1510:client id="{65706ED1-670B-4719-B8CB-BA21F8D40372}" v="31" dt="2025-04-29T05:33:41.586"/>
    <p1510:client id="{9567BC2E-213D-4409-89B3-6A653ECA53D9}" v="15" dt="2025-04-29T08:24:08.97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1" d="100"/>
          <a:sy n="81" d="100"/>
        </p:scale>
        <p:origin x="725"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GB" smtClean="0"/>
              <a:t>16/06/2025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p:cNvSpPr>
            <a:spLocks noGrp="1"/>
          </p:cNvSpPr>
          <p:nvPr>
            <p:ph type="dt" sz="half" idx="10"/>
          </p:nvPr>
        </p:nvSpPr>
        <p:spPr/>
        <p:txBody>
          <a:bodyPr/>
          <a:lstStyle/>
          <a:p>
            <a:fld id="{846CE7D5-CF57-46EF-B807-FDD0502418D4}" type="datetimeFigureOut">
              <a:rPr lang="en-GB" smtClean="0"/>
              <a:t>16/06/2025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p:cNvSpPr>
            <a:spLocks noGrp="1"/>
          </p:cNvSpPr>
          <p:nvPr>
            <p:ph type="dt" sz="half" idx="10"/>
          </p:nvPr>
        </p:nvSpPr>
        <p:spPr/>
        <p:txBody>
          <a:bodyPr/>
          <a:lstStyle/>
          <a:p>
            <a:fld id="{846CE7D5-CF57-46EF-B807-FDD0502418D4}" type="datetimeFigureOut">
              <a:rPr lang="en-GB" smtClean="0"/>
              <a:t>16/06/2025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GB" smtClean="0"/>
              <a:t>16/06/2025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GB" smtClean="0"/>
              <a:t>16/06/2025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GB" smtClean="0"/>
              <a:t>16/06/2025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330EA680-D336-4FF7-8B7A-9848BB0A1C32}" type="slidenum">
              <a:rPr lang="en-GB" smtClean="0"/>
              <a:t>‹#›</a:t>
            </a:fld>
            <a:endParaRPr lang="en-GB"/>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GB" smtClean="0"/>
              <a:t>16/06/2025</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GB" smtClean="0"/>
              <a:t>‹#›</a:t>
            </a:fld>
            <a:endParaRPr lang="en-GB"/>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GB"/>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s://platform.openai.com/docs/" TargetMode="External"/><Relationship Id="rId3" Type="http://schemas.openxmlformats.org/officeDocument/2006/relationships/hyperlink" Target="https://huggingface.co/docs/transformers/index" TargetMode="External"/><Relationship Id="rId7" Type="http://schemas.openxmlformats.org/officeDocument/2006/relationships/hyperlink" Target="https://spacy.io/" TargetMode="External"/><Relationship Id="rId2" Type="http://schemas.openxmlformats.org/officeDocument/2006/relationships/hyperlink" Target="https://pypi.org/project/gTTS/" TargetMode="External"/><Relationship Id="rId1" Type="http://schemas.openxmlformats.org/officeDocument/2006/relationships/slideLayout" Target="../slideLayouts/slideLayout2.xml"/><Relationship Id="rId6" Type="http://schemas.openxmlformats.org/officeDocument/2006/relationships/hyperlink" Target="https://ipython.readthedocs.io/en/stable/api/generated/IPython.display.html" TargetMode="External"/><Relationship Id="rId5" Type="http://schemas.openxmlformats.org/officeDocument/2006/relationships/hyperlink" Target="https://docs.python.org/3/" TargetMode="External"/><Relationship Id="rId4" Type="http://schemas.openxmlformats.org/officeDocument/2006/relationships/hyperlink" Target="https://arxiv.org/abs/1910.10683"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3" name="Rectangle 42">
            <a:extLst>
              <a:ext uri="{FF2B5EF4-FFF2-40B4-BE49-F238E27FC236}">
                <a16:creationId xmlns:a16="http://schemas.microsoft.com/office/drawing/2014/main" id="{91DC6ABD-215C-4EA8-A483-CEF5B99AB3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570739" y="679730"/>
            <a:ext cx="4779664" cy="2386161"/>
          </a:xfrm>
        </p:spPr>
        <p:txBody>
          <a:bodyPr vert="horz" lIns="91440" tIns="45720" rIns="91440" bIns="45720" rtlCol="0">
            <a:normAutofit fontScale="90000"/>
          </a:bodyPr>
          <a:lstStyle/>
          <a:p>
            <a:pPr algn="l"/>
            <a:r>
              <a:rPr lang="en-US" sz="2000" b="1" kern="1200" dirty="0">
                <a:latin typeface="+mj-lt"/>
                <a:ea typeface="+mj-ea"/>
                <a:cs typeface="+mj-cs"/>
              </a:rPr>
              <a:t>CAPSTONE PROJECT</a:t>
            </a:r>
            <a:br>
              <a:rPr lang="en-US" sz="2000" b="1" dirty="0"/>
            </a:br>
            <a:br>
              <a:rPr lang="en-US" sz="5100" b="1" dirty="0"/>
            </a:br>
            <a:r>
              <a:rPr lang="en-US" sz="5100" b="1" cap="all" dirty="0">
                <a:latin typeface="Aptos"/>
              </a:rPr>
              <a:t>PROJECT TITLE</a:t>
            </a:r>
            <a:endParaRPr lang="en-US" sz="5100" dirty="0">
              <a:latin typeface="Aptos"/>
            </a:endParaRPr>
          </a:p>
          <a:p>
            <a:pPr algn="l"/>
            <a:r>
              <a:rPr lang="en-US" sz="2800" dirty="0"/>
              <a:t>Voice-Activated Virtual Assistant using NLP and Transformers</a:t>
            </a:r>
            <a:endParaRPr lang="en-US" sz="2700" b="1" kern="1200" dirty="0"/>
          </a:p>
        </p:txBody>
      </p:sp>
      <p:sp>
        <p:nvSpPr>
          <p:cNvPr id="3" name="Subtitle 2"/>
          <p:cNvSpPr>
            <a:spLocks noGrp="1"/>
          </p:cNvSpPr>
          <p:nvPr>
            <p:ph type="subTitle" idx="1"/>
          </p:nvPr>
        </p:nvSpPr>
        <p:spPr>
          <a:xfrm>
            <a:off x="570739" y="3792109"/>
            <a:ext cx="4171994" cy="1570170"/>
          </a:xfrm>
        </p:spPr>
        <p:txBody>
          <a:bodyPr vert="horz" lIns="91440" tIns="45720" rIns="91440" bIns="45720" rtlCol="0" anchor="t">
            <a:noAutofit/>
          </a:bodyPr>
          <a:lstStyle/>
          <a:p>
            <a:pPr algn="l">
              <a:spcAft>
                <a:spcPts val="600"/>
              </a:spcAft>
            </a:pPr>
            <a:r>
              <a:rPr lang="en-US" sz="1600" b="1" cap="all" dirty="0"/>
              <a:t>Presented By</a:t>
            </a:r>
            <a:endParaRPr lang="en-US" sz="1600" cap="all" dirty="0"/>
          </a:p>
          <a:p>
            <a:pPr algn="l">
              <a:spcAft>
                <a:spcPts val="600"/>
              </a:spcAft>
            </a:pPr>
            <a:r>
              <a:rPr lang="en-US" sz="1600" b="1" cap="all" dirty="0"/>
              <a:t>Student </a:t>
            </a:r>
            <a:r>
              <a:rPr lang="en-US" sz="1600" b="1" cap="all" dirty="0" err="1"/>
              <a:t>Name:Raavi</a:t>
            </a:r>
            <a:r>
              <a:rPr lang="en-US" sz="1600" b="1" cap="all" dirty="0"/>
              <a:t> Ramya Sree</a:t>
            </a:r>
          </a:p>
          <a:p>
            <a:pPr algn="l">
              <a:spcAft>
                <a:spcPts val="600"/>
              </a:spcAft>
            </a:pPr>
            <a:r>
              <a:rPr lang="en-US" sz="1600" b="1" cap="all" dirty="0"/>
              <a:t>College </a:t>
            </a:r>
            <a:r>
              <a:rPr lang="en-US" sz="1600" b="1" cap="all" dirty="0" err="1"/>
              <a:t>Name:Nri</a:t>
            </a:r>
            <a:r>
              <a:rPr lang="en-US" sz="1600" b="1" cap="all" dirty="0"/>
              <a:t> Institute of technology</a:t>
            </a:r>
          </a:p>
          <a:p>
            <a:pPr algn="l">
              <a:spcAft>
                <a:spcPts val="600"/>
              </a:spcAft>
            </a:pPr>
            <a:r>
              <a:rPr lang="en-US" sz="1600" b="1" cap="all" dirty="0" err="1"/>
              <a:t>Department:computer</a:t>
            </a:r>
            <a:r>
              <a:rPr lang="en-US" sz="1600" b="1" cap="all" dirty="0"/>
              <a:t> science and engineering</a:t>
            </a:r>
          </a:p>
          <a:p>
            <a:pPr algn="l">
              <a:spcAft>
                <a:spcPts val="600"/>
              </a:spcAft>
            </a:pPr>
            <a:r>
              <a:rPr lang="en-US" sz="1600" b="1" cap="all" dirty="0"/>
              <a:t>Email ID:raaviramya46@gmail.com</a:t>
            </a:r>
          </a:p>
          <a:p>
            <a:pPr algn="l">
              <a:spcAft>
                <a:spcPts val="600"/>
              </a:spcAft>
            </a:pPr>
            <a:r>
              <a:rPr lang="en-US" sz="1600" b="1" cap="all" dirty="0"/>
              <a:t>AICTE Student ID:</a:t>
            </a:r>
            <a:r>
              <a:rPr lang="en-IN" sz="1600" dirty="0"/>
              <a:t>STU67614715f3d081734428437</a:t>
            </a:r>
            <a:endParaRPr lang="en-US" sz="1600" dirty="0"/>
          </a:p>
        </p:txBody>
      </p:sp>
      <p:grpSp>
        <p:nvGrpSpPr>
          <p:cNvPr id="45" name="Group 44">
            <a:extLst>
              <a:ext uri="{FF2B5EF4-FFF2-40B4-BE49-F238E27FC236}">
                <a16:creationId xmlns:a16="http://schemas.microsoft.com/office/drawing/2014/main" id="{3AF6A671-C637-4547-85F4-51B6D1881399}"/>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416432" y="1"/>
            <a:ext cx="2446384" cy="5777808"/>
            <a:chOff x="329184" y="1"/>
            <a:chExt cx="524256" cy="5777808"/>
          </a:xfrm>
        </p:grpSpPr>
        <p:cxnSp>
          <p:nvCxnSpPr>
            <p:cNvPr id="46" name="Straight Connector 45">
              <a:extLst>
                <a:ext uri="{FF2B5EF4-FFF2-40B4-BE49-F238E27FC236}">
                  <a16:creationId xmlns:a16="http://schemas.microsoft.com/office/drawing/2014/main" id="{C575CF26-3D3C-4C5A-A2B7-00432016EF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flipH="1">
              <a:off x="329184" y="5777809"/>
              <a:ext cx="521208" cy="0"/>
            </a:xfrm>
            <a:prstGeom prst="line">
              <a:avLst/>
            </a:prstGeom>
            <a:ln w="152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29184" y="1"/>
              <a:ext cx="524256" cy="5532119"/>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9" name="Rectangle 48">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6598" y="269324"/>
            <a:ext cx="6116779" cy="620877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B4288F3F-AD4C-81EA-1336-D2C00EFCC47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30033" y="557360"/>
            <a:ext cx="3829906" cy="5632704"/>
          </a:xfrm>
          <a:prstGeom prst="rect">
            <a:avLst/>
          </a:prstGeom>
        </p:spPr>
      </p:pic>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9D7BEC-26CE-96DB-DC10-B2897FA510E0}"/>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References</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5E6198D1-2392-A218-1A4C-10F40FCB8253}"/>
              </a:ext>
            </a:extLst>
          </p:cNvPr>
          <p:cNvSpPr>
            <a:spLocks noGrp="1"/>
          </p:cNvSpPr>
          <p:nvPr>
            <p:ph idx="1"/>
          </p:nvPr>
        </p:nvSpPr>
        <p:spPr>
          <a:xfrm>
            <a:off x="383403" y="1759511"/>
            <a:ext cx="11422145" cy="4984658"/>
          </a:xfrm>
        </p:spPr>
        <p:txBody>
          <a:bodyPr vert="horz" lIns="91440" tIns="45720" rIns="91440" bIns="45720" rtlCol="0" anchor="t">
            <a:noAutofit/>
          </a:bodyPr>
          <a:lstStyle/>
          <a:p>
            <a:r>
              <a:rPr lang="en-IN" sz="1400" b="1" dirty="0"/>
              <a:t>Google Text-to-Speech (</a:t>
            </a:r>
            <a:r>
              <a:rPr lang="en-IN" sz="1400" b="1" dirty="0" err="1"/>
              <a:t>gTTS</a:t>
            </a:r>
            <a:r>
              <a:rPr lang="en-IN" sz="1400" b="1" dirty="0"/>
              <a:t>) Documentation</a:t>
            </a:r>
            <a:br>
              <a:rPr lang="en-IN" sz="1400" dirty="0"/>
            </a:br>
            <a:r>
              <a:rPr lang="en-IN" sz="1400" dirty="0"/>
              <a:t>Python package for speech synthesis</a:t>
            </a:r>
            <a:br>
              <a:rPr lang="en-IN" sz="1400" dirty="0"/>
            </a:br>
            <a:r>
              <a:rPr lang="en-IN" sz="1400" dirty="0">
                <a:hlinkClick r:id="rId2"/>
              </a:rPr>
              <a:t>https://pypi.org/project/gTTS/</a:t>
            </a:r>
            <a:endParaRPr lang="en-IN" sz="1400" dirty="0"/>
          </a:p>
          <a:p>
            <a:r>
              <a:rPr lang="en-IN" sz="1400" dirty="0"/>
              <a:t> </a:t>
            </a:r>
            <a:r>
              <a:rPr lang="en-IN" sz="1400" b="1" dirty="0"/>
              <a:t>Hugging Face Transformers Library</a:t>
            </a:r>
            <a:br>
              <a:rPr lang="en-IN" sz="1400" dirty="0"/>
            </a:br>
            <a:r>
              <a:rPr lang="en-IN" sz="1400" dirty="0"/>
              <a:t>Open-source library for natural language processing</a:t>
            </a:r>
            <a:br>
              <a:rPr lang="en-IN" sz="1400" dirty="0"/>
            </a:br>
            <a:r>
              <a:rPr lang="en-IN" sz="1400" dirty="0">
                <a:hlinkClick r:id="rId3"/>
              </a:rPr>
              <a:t>https://huggingface.co/docs/transformers/index</a:t>
            </a:r>
            <a:endParaRPr lang="en-IN" sz="1400" dirty="0"/>
          </a:p>
          <a:p>
            <a:r>
              <a:rPr lang="en-IN" sz="1400" dirty="0"/>
              <a:t> </a:t>
            </a:r>
            <a:r>
              <a:rPr lang="en-IN" sz="1400" b="1" dirty="0"/>
              <a:t>T5: Exploring the Limits of Transfer Learning with a Unified Text-to-Text Transformer</a:t>
            </a:r>
            <a:br>
              <a:rPr lang="en-IN" sz="1400" dirty="0"/>
            </a:br>
            <a:r>
              <a:rPr lang="en-IN" sz="1400" dirty="0">
                <a:hlinkClick r:id="rId4"/>
              </a:rPr>
              <a:t>https://arxiv.org/abs/1910.10683</a:t>
            </a:r>
            <a:endParaRPr lang="en-IN" sz="1400" dirty="0"/>
          </a:p>
          <a:p>
            <a:r>
              <a:rPr lang="en-IN" sz="1400" dirty="0"/>
              <a:t> </a:t>
            </a:r>
            <a:r>
              <a:rPr lang="en-IN" sz="1400" b="1" dirty="0"/>
              <a:t>Python Official Documentation</a:t>
            </a:r>
            <a:br>
              <a:rPr lang="en-IN" sz="1400" dirty="0"/>
            </a:br>
            <a:r>
              <a:rPr lang="en-IN" sz="1400" dirty="0"/>
              <a:t>Core language documentation</a:t>
            </a:r>
            <a:br>
              <a:rPr lang="en-IN" sz="1400" dirty="0"/>
            </a:br>
            <a:r>
              <a:rPr lang="en-IN" sz="1400" dirty="0">
                <a:hlinkClick r:id="rId5"/>
              </a:rPr>
              <a:t>https://docs.python.org/3/</a:t>
            </a:r>
            <a:endParaRPr lang="en-IN" sz="1400" dirty="0"/>
          </a:p>
          <a:p>
            <a:r>
              <a:rPr lang="en-IN" sz="1400" b="1" dirty="0" err="1"/>
              <a:t>IPython</a:t>
            </a:r>
            <a:r>
              <a:rPr lang="en-IN" sz="1400" b="1" dirty="0"/>
              <a:t> Display for Audio Playback</a:t>
            </a:r>
            <a:br>
              <a:rPr lang="en-IN" sz="1400" dirty="0"/>
            </a:br>
            <a:r>
              <a:rPr lang="en-IN" sz="1400" dirty="0">
                <a:hlinkClick r:id="rId6"/>
              </a:rPr>
              <a:t>https://ipython.readthedocs.io/en/stable/api/generated/IPython.display.html</a:t>
            </a:r>
            <a:endParaRPr lang="en-IN" sz="1400" dirty="0"/>
          </a:p>
          <a:p>
            <a:r>
              <a:rPr lang="en-IN" sz="1400" dirty="0"/>
              <a:t> </a:t>
            </a:r>
            <a:r>
              <a:rPr lang="en-IN" sz="1400" b="1" dirty="0" err="1"/>
              <a:t>spaCy</a:t>
            </a:r>
            <a:r>
              <a:rPr lang="en-IN" sz="1400" b="1" dirty="0"/>
              <a:t> Documentation (For NLU - Future Scope)</a:t>
            </a:r>
            <a:br>
              <a:rPr lang="en-IN" sz="1400" dirty="0"/>
            </a:br>
            <a:r>
              <a:rPr lang="en-IN" sz="1400" dirty="0">
                <a:hlinkClick r:id="rId7"/>
              </a:rPr>
              <a:t>https://spacy.io/</a:t>
            </a:r>
            <a:endParaRPr lang="en-IN" sz="1400" dirty="0"/>
          </a:p>
          <a:p>
            <a:r>
              <a:rPr lang="en-IN" sz="1400" dirty="0"/>
              <a:t> </a:t>
            </a:r>
            <a:r>
              <a:rPr lang="en-IN" sz="1400" b="1" dirty="0"/>
              <a:t>Rasa Open Source (For Dialogue Management - Future Scope)</a:t>
            </a:r>
            <a:br>
              <a:rPr lang="en-IN" sz="1400" dirty="0"/>
            </a:br>
            <a:r>
              <a:rPr lang="en-IN" sz="1400" dirty="0"/>
              <a:t>https://rasa.com/docs/</a:t>
            </a:r>
          </a:p>
          <a:p>
            <a:r>
              <a:rPr lang="en-IN" sz="1400" dirty="0"/>
              <a:t> </a:t>
            </a:r>
            <a:r>
              <a:rPr lang="en-IN" sz="1400" b="1" dirty="0"/>
              <a:t>OpenAI API Documentation (Optional Extension - Future Scope)</a:t>
            </a:r>
            <a:br>
              <a:rPr lang="en-IN" sz="1400" dirty="0"/>
            </a:br>
            <a:r>
              <a:rPr lang="en-IN" sz="1400" dirty="0">
                <a:hlinkClick r:id="rId8"/>
              </a:rPr>
              <a:t>https://platform.openai.com/docs/</a:t>
            </a:r>
            <a:endParaRPr lang="en-IN" sz="1400" dirty="0"/>
          </a:p>
        </p:txBody>
      </p:sp>
    </p:spTree>
    <p:extLst>
      <p:ext uri="{BB962C8B-B14F-4D97-AF65-F5344CB8AC3E}">
        <p14:creationId xmlns:p14="http://schemas.microsoft.com/office/powerpoint/2010/main" val="16917006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2B4E14-CB16-A18D-91E1-78787A456020}"/>
            </a:ext>
          </a:extLst>
        </p:cNvPr>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943CAA20-3569-4189-9E48-239A229A86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22B90035-F7DF-B222-A678-18C907CDC7DD}"/>
              </a:ext>
            </a:extLst>
          </p:cNvPr>
          <p:cNvSpPr txBox="1"/>
          <p:nvPr/>
        </p:nvSpPr>
        <p:spPr>
          <a:xfrm>
            <a:off x="838200" y="451381"/>
            <a:ext cx="10512552" cy="4066540"/>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6600" b="1" kern="1200">
                <a:solidFill>
                  <a:schemeClr val="tx1"/>
                </a:solidFill>
                <a:latin typeface="+mj-lt"/>
                <a:ea typeface="+mj-ea"/>
                <a:cs typeface="+mj-cs"/>
              </a:rPr>
              <a:t>Thank you</a:t>
            </a:r>
            <a:endParaRPr lang="en-US" sz="6600" kern="1200">
              <a:solidFill>
                <a:schemeClr val="tx1"/>
              </a:solidFill>
              <a:latin typeface="+mj-lt"/>
              <a:ea typeface="+mj-ea"/>
              <a:cs typeface="+mj-cs"/>
            </a:endParaRPr>
          </a:p>
        </p:txBody>
      </p:sp>
      <p:sp>
        <p:nvSpPr>
          <p:cNvPr id="24" name="sketch line">
            <a:extLst>
              <a:ext uri="{FF2B5EF4-FFF2-40B4-BE49-F238E27FC236}">
                <a16:creationId xmlns:a16="http://schemas.microsoft.com/office/drawing/2014/main" id="{DA542B6D-E775-4832-91DC-2D20F85781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4718595"/>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254988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31E0E59-694D-9DFE-4488-37D5F2F480A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OUTLINE</a:t>
            </a:r>
            <a:endParaRPr lang="en-US" sz="5400"/>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1C04173D-62A9-AF06-B476-EEB827087147}"/>
              </a:ext>
            </a:extLst>
          </p:cNvPr>
          <p:cNvSpPr>
            <a:spLocks noGrp="1"/>
          </p:cNvSpPr>
          <p:nvPr>
            <p:ph idx="1"/>
          </p:nvPr>
        </p:nvSpPr>
        <p:spPr>
          <a:xfrm>
            <a:off x="838200" y="1929384"/>
            <a:ext cx="10515600" cy="4251960"/>
          </a:xfrm>
        </p:spPr>
        <p:txBody>
          <a:bodyPr vert="horz" lIns="91440" tIns="45720" rIns="91440" bIns="45720" rtlCol="0">
            <a:normAutofit/>
          </a:bodyPr>
          <a:lstStyle/>
          <a:p>
            <a:pPr marL="305435" indent="-305435">
              <a:spcBef>
                <a:spcPct val="20000"/>
              </a:spcBef>
              <a:spcAft>
                <a:spcPts val="600"/>
              </a:spcAft>
            </a:pPr>
            <a:r>
              <a:rPr lang="en-US" sz="2200" b="1">
                <a:latin typeface="Arial"/>
                <a:cs typeface="Arial"/>
              </a:rPr>
              <a:t>Problem Statement </a:t>
            </a:r>
            <a:r>
              <a:rPr lang="en-US" sz="2200">
                <a:latin typeface="Arial"/>
                <a:cs typeface="Arial"/>
              </a:rPr>
              <a:t>(Should not include solution)</a:t>
            </a:r>
          </a:p>
          <a:p>
            <a:pPr marL="305435" indent="-305435">
              <a:spcBef>
                <a:spcPct val="20000"/>
              </a:spcBef>
              <a:spcAft>
                <a:spcPts val="600"/>
              </a:spcAft>
            </a:pPr>
            <a:r>
              <a:rPr lang="en-US" sz="2200" b="1">
                <a:latin typeface="Arial"/>
                <a:cs typeface="Arial"/>
              </a:rPr>
              <a:t>Proposed System/Solution</a:t>
            </a:r>
            <a:endParaRPr lang="en-US" sz="2200">
              <a:latin typeface="Arial"/>
              <a:cs typeface="Arial"/>
            </a:endParaRPr>
          </a:p>
          <a:p>
            <a:pPr marL="305435" indent="-305435">
              <a:spcBef>
                <a:spcPct val="20000"/>
              </a:spcBef>
              <a:spcAft>
                <a:spcPts val="600"/>
              </a:spcAft>
            </a:pPr>
            <a:r>
              <a:rPr lang="en-US" sz="2200" b="1">
                <a:latin typeface="Arial"/>
                <a:cs typeface="Arial"/>
              </a:rPr>
              <a:t>System Development Approach </a:t>
            </a:r>
            <a:r>
              <a:rPr lang="en-US" sz="2200">
                <a:latin typeface="Arial"/>
                <a:cs typeface="Arial"/>
              </a:rPr>
              <a:t>(Technology Used) </a:t>
            </a:r>
          </a:p>
          <a:p>
            <a:pPr marL="305435" indent="-305435">
              <a:spcBef>
                <a:spcPct val="20000"/>
              </a:spcBef>
              <a:spcAft>
                <a:spcPts val="600"/>
              </a:spcAft>
            </a:pPr>
            <a:r>
              <a:rPr lang="en-US" sz="2200" b="1">
                <a:latin typeface="Arial"/>
                <a:cs typeface="Arial"/>
              </a:rPr>
              <a:t>Algorithm &amp; Deployment  </a:t>
            </a:r>
            <a:endParaRPr lang="en-US" sz="2200">
              <a:latin typeface="Arial"/>
              <a:cs typeface="Arial"/>
            </a:endParaRPr>
          </a:p>
          <a:p>
            <a:pPr marL="305435" indent="-305435">
              <a:spcBef>
                <a:spcPct val="20000"/>
              </a:spcBef>
              <a:spcAft>
                <a:spcPts val="600"/>
              </a:spcAft>
            </a:pPr>
            <a:r>
              <a:rPr lang="en-US" sz="2200" b="1">
                <a:latin typeface="Arial"/>
                <a:cs typeface="Arial"/>
              </a:rPr>
              <a:t>Result (Output Image)</a:t>
            </a:r>
            <a:endParaRPr lang="en-US" sz="2200">
              <a:latin typeface="Arial"/>
              <a:cs typeface="Arial"/>
            </a:endParaRPr>
          </a:p>
          <a:p>
            <a:pPr marL="305435" indent="-305435">
              <a:spcBef>
                <a:spcPct val="20000"/>
              </a:spcBef>
              <a:spcAft>
                <a:spcPts val="600"/>
              </a:spcAft>
            </a:pPr>
            <a:r>
              <a:rPr lang="en-US" sz="2200" b="1">
                <a:latin typeface="Arial"/>
                <a:cs typeface="Arial"/>
              </a:rPr>
              <a:t>Conclusion</a:t>
            </a:r>
            <a:endParaRPr lang="en-US" sz="2200">
              <a:latin typeface="Arial"/>
              <a:cs typeface="Arial"/>
            </a:endParaRPr>
          </a:p>
          <a:p>
            <a:pPr marL="305435" indent="-305435">
              <a:spcBef>
                <a:spcPct val="20000"/>
              </a:spcBef>
              <a:spcAft>
                <a:spcPts val="600"/>
              </a:spcAft>
            </a:pPr>
            <a:r>
              <a:rPr lang="en-US" sz="2200" b="1">
                <a:latin typeface="Arial"/>
                <a:cs typeface="Arial"/>
              </a:rPr>
              <a:t>Future Scope</a:t>
            </a:r>
            <a:endParaRPr lang="en-US" sz="2200">
              <a:latin typeface="Arial"/>
              <a:cs typeface="Arial"/>
            </a:endParaRPr>
          </a:p>
          <a:p>
            <a:pPr marL="305435" indent="-305435">
              <a:spcBef>
                <a:spcPct val="20000"/>
              </a:spcBef>
              <a:spcAft>
                <a:spcPts val="600"/>
              </a:spcAft>
            </a:pPr>
            <a:r>
              <a:rPr lang="en-US" sz="2200" b="1">
                <a:latin typeface="Arial"/>
                <a:cs typeface="Arial"/>
              </a:rPr>
              <a:t>References</a:t>
            </a:r>
            <a:endParaRPr lang="en-US" sz="2200">
              <a:latin typeface="Arial"/>
              <a:cs typeface="Arial"/>
            </a:endParaRPr>
          </a:p>
          <a:p>
            <a:endParaRPr lang="en-GB" sz="2200">
              <a:latin typeface="Aptos" panose="020B0004020202020204"/>
              <a:cs typeface="Arial"/>
            </a:endParaRPr>
          </a:p>
        </p:txBody>
      </p:sp>
    </p:spTree>
    <p:extLst>
      <p:ext uri="{BB962C8B-B14F-4D97-AF65-F5344CB8AC3E}">
        <p14:creationId xmlns:p14="http://schemas.microsoft.com/office/powerpoint/2010/main" val="28178747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C39B35C-A00A-C6C7-8532-576758ED4255}"/>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Problem Statement</a:t>
            </a:r>
            <a:endParaRPr lang="en-US" sz="5400"/>
          </a:p>
        </p:txBody>
      </p:sp>
      <p:sp>
        <p:nvSpPr>
          <p:cNvPr id="17"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3">
            <a:extLst>
              <a:ext uri="{FF2B5EF4-FFF2-40B4-BE49-F238E27FC236}">
                <a16:creationId xmlns:a16="http://schemas.microsoft.com/office/drawing/2014/main" id="{75D4197F-4BE2-0746-E36D-1A485A5F71FF}"/>
              </a:ext>
            </a:extLst>
          </p:cNvPr>
          <p:cNvSpPr>
            <a:spLocks noChangeArrowheads="1"/>
          </p:cNvSpPr>
          <p:nvPr/>
        </p:nvSpPr>
        <p:spPr bwMode="auto">
          <a:xfrm>
            <a:off x="669036" y="4745802"/>
            <a:ext cx="1136661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400" dirty="0"/>
              <a:t>Cloud-based solutions like Siri, Alexa, or Azure require internet access, subscriptions, and heavy cloud dependencies. The goal is to create a lightweight, offline-capable voice assistant that works fully on local machine with basic NLP capabilities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3" name="Rectangle 1">
            <a:extLst>
              <a:ext uri="{FF2B5EF4-FFF2-40B4-BE49-F238E27FC236}">
                <a16:creationId xmlns:a16="http://schemas.microsoft.com/office/drawing/2014/main" id="{4E54CAF5-3101-05A8-21CC-EE3C32721195}"/>
              </a:ext>
            </a:extLst>
          </p:cNvPr>
          <p:cNvSpPr>
            <a:spLocks noChangeArrowheads="1"/>
          </p:cNvSpPr>
          <p:nvPr/>
        </p:nvSpPr>
        <p:spPr bwMode="auto">
          <a:xfrm>
            <a:off x="625166" y="1677373"/>
            <a:ext cx="11410486" cy="3108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In today's digital world, voice-activated virtual assistants are becoming increasingly important to simplify daily tasks such as retrieving information, answering queries, simplifying text, and providing assistance. However, existing commercial solutions like Siri, Alexa, and Google Assistant present several limitations: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Require continuous internet access and cloud dependency.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High development and maintenance costs for custom applications.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Limited flexibility for academic, educational, or small-scale personal projects.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Many students, researchers, and small developers need a </a:t>
            </a:r>
            <a:r>
              <a:rPr kumimoji="0" lang="en-US" altLang="en-US" sz="1400" b="1" i="0" u="none" strike="noStrike" cap="none" normalizeH="0" baseline="0" dirty="0">
                <a:ln>
                  <a:noFill/>
                </a:ln>
                <a:solidFill>
                  <a:schemeClr val="tx1"/>
                </a:solidFill>
                <a:effectLst/>
                <a:latin typeface="Arial" panose="020B0604020202020204" pitchFamily="34" charset="0"/>
              </a:rPr>
              <a:t>lightweight, offline-capable, customizable voice assistant</a:t>
            </a:r>
            <a:r>
              <a:rPr kumimoji="0" lang="en-US" altLang="en-US" sz="1400" b="0" i="0" u="none" strike="noStrike" cap="none" normalizeH="0" baseline="0" dirty="0">
                <a:ln>
                  <a:noFill/>
                </a:ln>
                <a:solidFill>
                  <a:schemeClr val="tx1"/>
                </a:solidFill>
                <a:effectLst/>
                <a:latin typeface="Arial" panose="020B0604020202020204" pitchFamily="34" charset="0"/>
              </a:rPr>
              <a:t> that: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Can function without expensive cloud services.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Uses pre-trained open-source AI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Potential data privacy and security concerns due to third-party cloud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Runs efficiently on local machines or simple platforms like Google </a:t>
            </a:r>
            <a:r>
              <a:rPr kumimoji="0" lang="en-US" altLang="en-US" sz="1400" b="0" i="0" u="none" strike="noStrike" cap="none" normalizeH="0" baseline="0" dirty="0" err="1">
                <a:ln>
                  <a:noFill/>
                </a:ln>
                <a:solidFill>
                  <a:schemeClr val="tx1"/>
                </a:solidFill>
                <a:effectLst/>
                <a:latin typeface="Arial" panose="020B0604020202020204" pitchFamily="34" charset="0"/>
              </a:rPr>
              <a:t>Colab</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Performs natural language processing tasks such as text simplification, intent detection, and basic voice interaction.</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This project aims to address these challenges by developing a </a:t>
            </a:r>
            <a:r>
              <a:rPr kumimoji="0" lang="en-US" altLang="en-US" sz="1400" b="1" i="0" u="none" strike="noStrike" cap="none" normalizeH="0" baseline="0" dirty="0">
                <a:ln>
                  <a:noFill/>
                </a:ln>
                <a:solidFill>
                  <a:schemeClr val="tx1"/>
                </a:solidFill>
                <a:effectLst/>
                <a:latin typeface="Arial" panose="020B0604020202020204" pitchFamily="34" charset="0"/>
              </a:rPr>
              <a:t>Voice-Activated Virtual Assistant</a:t>
            </a:r>
            <a:r>
              <a:rPr kumimoji="0" lang="en-US" altLang="en-US" sz="1400" b="0" i="0" u="none" strike="noStrike" cap="none" normalizeH="0" baseline="0" dirty="0">
                <a:ln>
                  <a:noFill/>
                </a:ln>
                <a:solidFill>
                  <a:schemeClr val="tx1"/>
                </a:solidFill>
                <a:effectLst/>
                <a:latin typeface="Arial" panose="020B0604020202020204" pitchFamily="34" charset="0"/>
              </a:rPr>
              <a:t> using open-source NLP models (</a:t>
            </a:r>
            <a:r>
              <a:rPr kumimoji="0" lang="en-US" altLang="en-US" sz="1400" b="0" i="0" u="none" strike="noStrike" cap="none" normalizeH="0" baseline="0" dirty="0">
                <a:ln>
                  <a:noFill/>
                </a:ln>
                <a:solidFill>
                  <a:schemeClr val="tx1"/>
                </a:solidFill>
                <a:effectLst/>
                <a:latin typeface="Arial Unicode MS"/>
              </a:rPr>
              <a:t>T5-small</a:t>
            </a:r>
            <a:r>
              <a:rPr kumimoji="0" lang="en-US" altLang="en-US" sz="1400" b="0" i="0" u="none" strike="noStrike" cap="none" normalizeH="0" baseline="0" dirty="0">
                <a:ln>
                  <a:noFill/>
                </a:ln>
                <a:solidFill>
                  <a:schemeClr val="tx1"/>
                </a:solidFill>
                <a:effectLst/>
              </a:rPr>
              <a:t>) and speech synthesis (</a:t>
            </a:r>
            <a:r>
              <a:rPr kumimoji="0" lang="en-US" altLang="en-US" sz="1400" b="0" i="0" u="none" strike="noStrike" cap="none" normalizeH="0" baseline="0" dirty="0" err="1">
                <a:ln>
                  <a:noFill/>
                </a:ln>
                <a:solidFill>
                  <a:schemeClr val="tx1"/>
                </a:solidFill>
                <a:effectLst/>
                <a:latin typeface="Arial Unicode MS"/>
              </a:rPr>
              <a:t>gTTS</a:t>
            </a:r>
            <a:r>
              <a:rPr kumimoji="0" lang="en-US" altLang="en-US" sz="1400" b="0" i="0" u="none" strike="noStrike" cap="none" normalizeH="0" baseline="0" dirty="0">
                <a:ln>
                  <a:noFill/>
                </a:ln>
                <a:solidFill>
                  <a:schemeClr val="tx1"/>
                </a:solidFill>
                <a:effectLst/>
              </a:rPr>
              <a:t>), requiring minimal hardware and fully operable offline after initial setup.</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TextBox 6">
            <a:extLst>
              <a:ext uri="{FF2B5EF4-FFF2-40B4-BE49-F238E27FC236}">
                <a16:creationId xmlns:a16="http://schemas.microsoft.com/office/drawing/2014/main" id="{B8257F0B-790D-C47D-8EFD-8FE553037190}"/>
              </a:ext>
            </a:extLst>
          </p:cNvPr>
          <p:cNvSpPr txBox="1"/>
          <p:nvPr/>
        </p:nvSpPr>
        <p:spPr>
          <a:xfrm>
            <a:off x="625166" y="5269022"/>
            <a:ext cx="11366616" cy="1384995"/>
          </a:xfrm>
          <a:prstGeom prst="rect">
            <a:avLst/>
          </a:prstGeom>
          <a:noFill/>
        </p:spPr>
        <p:txBody>
          <a:bodyPr wrap="square">
            <a:spAutoFit/>
          </a:bodyPr>
          <a:lstStyle/>
          <a:p>
            <a:pPr>
              <a:buNone/>
            </a:pPr>
            <a:r>
              <a:rPr lang="en-US" sz="1400" dirty="0"/>
              <a:t>There is a growing need for a </a:t>
            </a:r>
            <a:r>
              <a:rPr lang="en-US" sz="1400" b="1" dirty="0"/>
              <a:t>cost-effective, fully customizable, and offline-capable voice assistant</a:t>
            </a:r>
            <a:r>
              <a:rPr lang="en-US" sz="1400" dirty="0"/>
              <a:t> that can:</a:t>
            </a:r>
          </a:p>
          <a:p>
            <a:pPr>
              <a:buFont typeface="Arial" panose="020B0604020202020204" pitchFamily="34" charset="0"/>
              <a:buChar char="•"/>
            </a:pPr>
            <a:r>
              <a:rPr lang="en-US" sz="1400" dirty="0"/>
              <a:t>Operate on personal machines, laptops, or cloud notebooks like Google </a:t>
            </a:r>
            <a:r>
              <a:rPr lang="en-US" sz="1400" dirty="0" err="1"/>
              <a:t>Colab</a:t>
            </a:r>
            <a:r>
              <a:rPr lang="en-US" sz="1400" dirty="0"/>
              <a:t>.</a:t>
            </a:r>
          </a:p>
          <a:p>
            <a:pPr>
              <a:buFont typeface="Arial" panose="020B0604020202020204" pitchFamily="34" charset="0"/>
              <a:buChar char="•"/>
            </a:pPr>
            <a:r>
              <a:rPr lang="en-US" sz="1400" dirty="0"/>
              <a:t>Avoid cloud lock-in while still utilizing AI capabilities.</a:t>
            </a:r>
          </a:p>
          <a:p>
            <a:pPr>
              <a:buFont typeface="Arial" panose="020B0604020202020204" pitchFamily="34" charset="0"/>
              <a:buChar char="•"/>
            </a:pPr>
            <a:r>
              <a:rPr lang="en-US" sz="1400" dirty="0"/>
              <a:t>Perform basic natural language understanding (NLU) and task execution.</a:t>
            </a:r>
          </a:p>
          <a:p>
            <a:pPr>
              <a:buFont typeface="Arial" panose="020B0604020202020204" pitchFamily="34" charset="0"/>
              <a:buChar char="•"/>
            </a:pPr>
            <a:r>
              <a:rPr lang="en-US" sz="1400" dirty="0"/>
              <a:t>Simplify complex sentences using AI-based NLP models.</a:t>
            </a:r>
          </a:p>
          <a:p>
            <a:pPr>
              <a:buFont typeface="Arial" panose="020B0604020202020204" pitchFamily="34" charset="0"/>
              <a:buChar char="•"/>
            </a:pPr>
            <a:r>
              <a:rPr lang="en-US" sz="1400" dirty="0"/>
              <a:t>Convert text to speech to create a natural user interaction experience.</a:t>
            </a:r>
          </a:p>
        </p:txBody>
      </p:sp>
    </p:spTree>
    <p:extLst>
      <p:ext uri="{BB962C8B-B14F-4D97-AF65-F5344CB8AC3E}">
        <p14:creationId xmlns:p14="http://schemas.microsoft.com/office/powerpoint/2010/main" val="33729142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D27B4B1-584E-2479-D762-2265C7398D2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Proposed Solution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1">
            <a:extLst>
              <a:ext uri="{FF2B5EF4-FFF2-40B4-BE49-F238E27FC236}">
                <a16:creationId xmlns:a16="http://schemas.microsoft.com/office/drawing/2014/main" id="{917F4E25-0A20-50FC-D83A-FB692C65B020}"/>
              </a:ext>
            </a:extLst>
          </p:cNvPr>
          <p:cNvSpPr>
            <a:spLocks noChangeArrowheads="1"/>
          </p:cNvSpPr>
          <p:nvPr/>
        </p:nvSpPr>
        <p:spPr bwMode="auto">
          <a:xfrm>
            <a:off x="638949" y="1740428"/>
            <a:ext cx="115500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proposed system is a lightweight voice assistant built using Python libraries (</a:t>
            </a:r>
            <a:r>
              <a:rPr kumimoji="0" lang="en-US" altLang="en-US" sz="1400" b="0" i="0" u="none" strike="noStrike" cap="none" normalizeH="0" baseline="0" dirty="0" err="1">
                <a:ln>
                  <a:noFill/>
                </a:ln>
                <a:solidFill>
                  <a:schemeClr val="tx1"/>
                </a:solidFill>
                <a:effectLst/>
                <a:latin typeface="Arial Unicode MS"/>
              </a:rPr>
              <a:t>gTTS</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a:ln>
                  <a:noFill/>
                </a:ln>
                <a:solidFill>
                  <a:schemeClr val="tx1"/>
                </a:solidFill>
                <a:effectLst/>
                <a:latin typeface="Arial Unicode MS"/>
              </a:rPr>
              <a:t>transformers</a:t>
            </a:r>
            <a:r>
              <a:rPr kumimoji="0" lang="en-US" altLang="en-US" sz="1400" b="0" i="0" u="none" strike="noStrike" cap="none" normalizeH="0" baseline="0" dirty="0">
                <a:ln>
                  <a:noFill/>
                </a:ln>
                <a:solidFill>
                  <a:schemeClr val="tx1"/>
                </a:solidFill>
                <a:effectLst/>
              </a:rPr>
              <a:t>) and pre-trained NLP models (T5-small) that can work fully offline. It performs basic intent detection, responds with speech, and simplifies sentences using T5 </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4" name="Rectangle 8">
            <a:extLst>
              <a:ext uri="{FF2B5EF4-FFF2-40B4-BE49-F238E27FC236}">
                <a16:creationId xmlns:a16="http://schemas.microsoft.com/office/drawing/2014/main" id="{214F313F-BC67-DC77-8414-67CE3D65FFC7}"/>
              </a:ext>
            </a:extLst>
          </p:cNvPr>
          <p:cNvSpPr>
            <a:spLocks noChangeArrowheads="1"/>
          </p:cNvSpPr>
          <p:nvPr/>
        </p:nvSpPr>
        <p:spPr bwMode="auto">
          <a:xfrm>
            <a:off x="669036" y="2002038"/>
            <a:ext cx="10140918" cy="50475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Key Components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Input Interface (Simulated Speech Recognition):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For simplicity, user voice input is simulated through text input in Google </a:t>
            </a:r>
            <a:r>
              <a:rPr kumimoji="0" lang="en-US" altLang="en-US" sz="1400" b="0" i="0" u="none" strike="noStrike" cap="none" normalizeH="0" baseline="0" dirty="0" err="1">
                <a:ln>
                  <a:noFill/>
                </a:ln>
                <a:solidFill>
                  <a:schemeClr val="tx1"/>
                </a:solidFill>
                <a:effectLst/>
                <a:latin typeface="Arial" panose="020B0604020202020204" pitchFamily="34" charset="0"/>
              </a:rPr>
              <a:t>Colab</a:t>
            </a:r>
            <a:r>
              <a:rPr kumimoji="0" lang="en-US" altLang="en-US" sz="1400" b="0" i="0" u="none" strike="noStrike" cap="none" normalizeH="0" baseline="0" dirty="0">
                <a:ln>
                  <a:noFill/>
                </a:ln>
                <a:solidFill>
                  <a:schemeClr val="tx1"/>
                </a:solidFill>
                <a:effectLst/>
                <a:latin typeface="Arial" panose="020B0604020202020204" pitchFamily="34" charset="0"/>
              </a:rPr>
              <a:t> or local systems.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 future versions, speech input can be integrated using open-source libraries such as </a:t>
            </a:r>
            <a:r>
              <a:rPr kumimoji="0" lang="en-US" altLang="en-US" sz="1400" b="0" i="0" u="none" strike="noStrike" cap="none" normalizeH="0" baseline="0" dirty="0" err="1">
                <a:ln>
                  <a:noFill/>
                </a:ln>
                <a:solidFill>
                  <a:schemeClr val="tx1"/>
                </a:solidFill>
                <a:effectLst/>
                <a:latin typeface="Arial Unicode MS"/>
              </a:rPr>
              <a:t>speech_recognition</a:t>
            </a:r>
            <a:r>
              <a:rPr kumimoji="0" lang="en-US" altLang="en-US" sz="1400" b="0" i="0" u="none" strike="noStrike" cap="none" normalizeH="0" baseline="0" dirty="0">
                <a:ln>
                  <a:noFill/>
                </a:ln>
                <a:solidFill>
                  <a:schemeClr val="tx1"/>
                </a:solidFill>
                <a:effectLst/>
              </a:rPr>
              <a:t> and </a:t>
            </a:r>
            <a:r>
              <a:rPr kumimoji="0" lang="en-US" altLang="en-US" sz="1400" b="0" i="0" u="none" strike="noStrike" cap="none" normalizeH="0" baseline="0" dirty="0" err="1">
                <a:ln>
                  <a:noFill/>
                </a:ln>
                <a:solidFill>
                  <a:schemeClr val="tx1"/>
                </a:solidFill>
                <a:effectLst/>
                <a:latin typeface="Arial Unicode MS"/>
              </a:rPr>
              <a:t>pyaudio</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Natural Language Processing (NLP) &amp; Intent Detection: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Rule-based keyword matching is used to detect user intent for basic queries such as: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Retrieving time and date.</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Telling jokes.</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Simplifying text.</a:t>
            </a:r>
          </a:p>
          <a:p>
            <a:pPr marL="914400" marR="0" lvl="2"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Providing predefined responses.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Complex sentence simplification is handled using the </a:t>
            </a:r>
            <a:r>
              <a:rPr kumimoji="0" lang="en-US" altLang="en-US" sz="1400" b="1" i="0" u="none" strike="noStrike" cap="none" normalizeH="0" baseline="0" dirty="0">
                <a:ln>
                  <a:noFill/>
                </a:ln>
                <a:solidFill>
                  <a:schemeClr val="tx1"/>
                </a:solidFill>
                <a:effectLst/>
                <a:latin typeface="Arial" panose="020B0604020202020204" pitchFamily="34" charset="0"/>
              </a:rPr>
              <a:t>T5-small Transformer Model</a:t>
            </a:r>
            <a:r>
              <a:rPr kumimoji="0" lang="en-US" altLang="en-US" sz="1400" b="0" i="0" u="none" strike="noStrike" cap="none" normalizeH="0" baseline="0" dirty="0">
                <a:ln>
                  <a:noFill/>
                </a:ln>
                <a:solidFill>
                  <a:schemeClr val="tx1"/>
                </a:solidFill>
                <a:effectLst/>
                <a:latin typeface="Arial" panose="020B0604020202020204" pitchFamily="34" charset="0"/>
              </a:rPr>
              <a:t> from Hugging Face.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Response Generation: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For commands recognized by the rule-based system, predefined responses are generated.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For text simplification requests, the assistant simplifies complex sentences using the AI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Speech Synthesis (Text-to-Speech):</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generated response text is converted into speech output using </a:t>
            </a:r>
            <a:r>
              <a:rPr kumimoji="0" lang="en-US" altLang="en-US" sz="1400" b="1" i="0" u="none" strike="noStrike" cap="none" normalizeH="0" baseline="0" dirty="0">
                <a:ln>
                  <a:noFill/>
                </a:ln>
                <a:solidFill>
                  <a:schemeClr val="tx1"/>
                </a:solidFill>
                <a:effectLst/>
                <a:latin typeface="Arial" panose="020B0604020202020204" pitchFamily="34" charset="0"/>
              </a:rPr>
              <a:t>Google Text-to-Speech (</a:t>
            </a:r>
            <a:r>
              <a:rPr kumimoji="0" lang="en-US" altLang="en-US" sz="1400" b="1" i="0" u="none" strike="noStrike" cap="none" normalizeH="0" baseline="0" dirty="0" err="1">
                <a:ln>
                  <a:noFill/>
                </a:ln>
                <a:solidFill>
                  <a:schemeClr val="tx1"/>
                </a:solidFill>
                <a:effectLst/>
                <a:latin typeface="Arial" panose="020B0604020202020204" pitchFamily="34" charset="0"/>
              </a:rPr>
              <a:t>gTTS</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Audio responses are played directly within the </a:t>
            </a:r>
            <a:r>
              <a:rPr kumimoji="0" lang="en-US" altLang="en-US" sz="1400" b="0" i="0" u="none" strike="noStrike" cap="none" normalizeH="0" baseline="0" dirty="0" err="1">
                <a:ln>
                  <a:noFill/>
                </a:ln>
                <a:solidFill>
                  <a:schemeClr val="tx1"/>
                </a:solidFill>
                <a:effectLst/>
                <a:latin typeface="Arial" panose="020B0604020202020204" pitchFamily="34" charset="0"/>
              </a:rPr>
              <a:t>Colab</a:t>
            </a:r>
            <a:r>
              <a:rPr kumimoji="0" lang="en-US" altLang="en-US" sz="1400" b="0" i="0" u="none" strike="noStrike" cap="none" normalizeH="0" baseline="0" dirty="0">
                <a:ln>
                  <a:noFill/>
                </a:ln>
                <a:solidFill>
                  <a:schemeClr val="tx1"/>
                </a:solidFill>
                <a:effectLst/>
                <a:latin typeface="Arial" panose="020B0604020202020204" pitchFamily="34" charset="0"/>
              </a:rPr>
              <a:t> interface using </a:t>
            </a:r>
            <a:r>
              <a:rPr kumimoji="0" lang="en-US" altLang="en-US" sz="1400" b="0" i="0" u="none" strike="noStrike" cap="none" normalizeH="0" baseline="0" dirty="0" err="1">
                <a:ln>
                  <a:noFill/>
                </a:ln>
                <a:solidFill>
                  <a:schemeClr val="tx1"/>
                </a:solidFill>
                <a:effectLst/>
                <a:latin typeface="Arial Unicode MS"/>
              </a:rPr>
              <a:t>IPython.display</a:t>
            </a:r>
            <a:r>
              <a:rPr kumimoji="0" lang="en-US" altLang="en-US" sz="1400" b="0" i="0" u="none" strike="noStrike" cap="none" normalizeH="0" baseline="0" dirty="0">
                <a:ln>
                  <a:noFill/>
                </a:ln>
                <a:solidFill>
                  <a:schemeClr val="tx1"/>
                </a:solidFill>
                <a:effectLst/>
              </a:rPr>
              <a: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Offline Deployment: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Once the models are downloaded, the system operates offline.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Requires minimal computational resources.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No dependency on Azure, Google Assistant, or any third-party cloud platforms during normal operation.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41396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4292D15-41B4-89C1-0EA3-03BC9FA16F97}"/>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System  Approach</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Rectangle 1">
            <a:extLst>
              <a:ext uri="{FF2B5EF4-FFF2-40B4-BE49-F238E27FC236}">
                <a16:creationId xmlns:a16="http://schemas.microsoft.com/office/drawing/2014/main" id="{65CF6028-60B3-6565-A7FC-C32D53389C13}"/>
              </a:ext>
            </a:extLst>
          </p:cNvPr>
          <p:cNvSpPr>
            <a:spLocks noChangeArrowheads="1"/>
          </p:cNvSpPr>
          <p:nvPr/>
        </p:nvSpPr>
        <p:spPr bwMode="auto">
          <a:xfrm>
            <a:off x="669036" y="1746391"/>
            <a:ext cx="1126776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1" i="0" u="none" strike="noStrike" cap="none" normalizeH="0" baseline="0" dirty="0">
                <a:ln>
                  <a:noFill/>
                </a:ln>
                <a:solidFill>
                  <a:schemeClr val="tx1"/>
                </a:solidFill>
                <a:effectLst/>
                <a:latin typeface="Arial" panose="020B0604020202020204" pitchFamily="34" charset="0"/>
              </a:rPr>
              <a:t>System Development Approach</a:t>
            </a:r>
            <a:r>
              <a:rPr kumimoji="0" lang="en-US" altLang="en-US" sz="1400" b="0" i="0" u="none" strike="noStrike" cap="none" normalizeH="0" baseline="0" dirty="0">
                <a:ln>
                  <a:noFill/>
                </a:ln>
                <a:solidFill>
                  <a:schemeClr val="tx1"/>
                </a:solidFill>
                <a:effectLst/>
                <a:latin typeface="Arial" panose="020B0604020202020204" pitchFamily="34" charset="0"/>
              </a:rPr>
              <a:t> outlines the strategy, tools, and technologies used to design and implement the Voice-Activated Virtual Assistant.</a:t>
            </a:r>
          </a:p>
        </p:txBody>
      </p:sp>
      <p:sp>
        <p:nvSpPr>
          <p:cNvPr id="15" name="Rectangle 9">
            <a:extLst>
              <a:ext uri="{FF2B5EF4-FFF2-40B4-BE49-F238E27FC236}">
                <a16:creationId xmlns:a16="http://schemas.microsoft.com/office/drawing/2014/main" id="{10092E90-75C2-6C7B-9609-997B0AD8F08A}"/>
              </a:ext>
            </a:extLst>
          </p:cNvPr>
          <p:cNvSpPr>
            <a:spLocks noChangeArrowheads="1"/>
          </p:cNvSpPr>
          <p:nvPr/>
        </p:nvSpPr>
        <p:spPr bwMode="auto">
          <a:xfrm rot="10800000" flipV="1">
            <a:off x="752490" y="5952546"/>
            <a:ext cx="523321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gtts</a:t>
            </a:r>
            <a:r>
              <a:rPr kumimoji="0" lang="en-US" altLang="en-US" sz="1400" b="0" i="0" u="none" strike="noStrike" cap="none" normalizeH="0" baseline="0" dirty="0">
                <a:ln>
                  <a:noFill/>
                </a:ln>
                <a:solidFill>
                  <a:schemeClr val="tx1"/>
                </a:solidFill>
                <a:effectLst/>
              </a:rPr>
              <a:t> (for text-to-speech)</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Unicode MS"/>
              </a:rPr>
              <a:t>datetime</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a:rPr>
              <a:t>IPython.display</a:t>
            </a:r>
            <a:r>
              <a:rPr kumimoji="0" lang="en-US" altLang="en-US" sz="1400" b="0" i="0" u="none" strike="noStrike" cap="none" normalizeH="0" baseline="0" dirty="0">
                <a:ln>
                  <a:noFill/>
                </a:ln>
                <a:solidFill>
                  <a:schemeClr val="tx1"/>
                </a:solidFill>
                <a:effectLst/>
              </a:rPr>
              <a:t>, </a:t>
            </a:r>
            <a:r>
              <a:rPr kumimoji="0" lang="en-US" altLang="en-US" sz="1400" b="0" i="0" u="none" strike="noStrike" cap="none" normalizeH="0" baseline="0" dirty="0" err="1">
                <a:ln>
                  <a:noFill/>
                </a:ln>
                <a:solidFill>
                  <a:schemeClr val="tx1"/>
                </a:solidFill>
                <a:effectLst/>
                <a:latin typeface="Arial Unicode MS"/>
              </a:rPr>
              <a:t>os</a:t>
            </a:r>
            <a:r>
              <a:rPr kumimoji="0" lang="en-US" altLang="en-US" sz="1400" b="0" i="0" u="none" strike="noStrike" cap="none" normalizeH="0" baseline="0" dirty="0">
                <a:ln>
                  <a:noFill/>
                </a:ln>
                <a:solidFill>
                  <a:schemeClr val="tx1"/>
                </a:solidFill>
                <a:effectLst/>
              </a:rPr>
              <a:t> (standard libraries)</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4" name="Rectangle 1">
            <a:extLst>
              <a:ext uri="{FF2B5EF4-FFF2-40B4-BE49-F238E27FC236}">
                <a16:creationId xmlns:a16="http://schemas.microsoft.com/office/drawing/2014/main" id="{76239271-7EA9-BCF5-27E9-AFDEB50079CF}"/>
              </a:ext>
            </a:extLst>
          </p:cNvPr>
          <p:cNvSpPr>
            <a:spLocks noChangeArrowheads="1"/>
          </p:cNvSpPr>
          <p:nvPr/>
        </p:nvSpPr>
        <p:spPr bwMode="auto">
          <a:xfrm>
            <a:off x="669036" y="2188225"/>
            <a:ext cx="6521081"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System Requirements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Hardware Requirements: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Personal Computer, Laptop, or Google </a:t>
            </a:r>
            <a:r>
              <a:rPr kumimoji="0" lang="en-US" altLang="en-US" sz="1400" b="0" i="0" u="none" strike="noStrike" cap="none" normalizeH="0" baseline="0" dirty="0" err="1">
                <a:ln>
                  <a:noFill/>
                </a:ln>
                <a:solidFill>
                  <a:schemeClr val="tx1"/>
                </a:solidFill>
                <a:effectLst/>
                <a:latin typeface="Arial" panose="020B0604020202020204" pitchFamily="34" charset="0"/>
              </a:rPr>
              <a:t>Colab</a:t>
            </a:r>
            <a:r>
              <a:rPr kumimoji="0" lang="en-US" altLang="en-US" sz="1400" b="0" i="0" u="none" strike="noStrike" cap="none" normalizeH="0" baseline="0" dirty="0">
                <a:ln>
                  <a:noFill/>
                </a:ln>
                <a:solidFill>
                  <a:schemeClr val="tx1"/>
                </a:solidFill>
                <a:effectLst/>
                <a:latin typeface="Arial" panose="020B0604020202020204" pitchFamily="34" charset="0"/>
              </a:rPr>
              <a:t> (no dedicated hardware required)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Speakers (for audio playback)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Internet (only for initial model download)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Software Requirements: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Python 3.x</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Google </a:t>
            </a:r>
            <a:r>
              <a:rPr kumimoji="0" lang="en-US" altLang="en-US" sz="1400" b="0" i="0" u="none" strike="noStrike" cap="none" normalizeH="0" baseline="0" dirty="0" err="1">
                <a:ln>
                  <a:noFill/>
                </a:ln>
                <a:solidFill>
                  <a:schemeClr val="tx1"/>
                </a:solidFill>
                <a:effectLst/>
                <a:latin typeface="Arial" panose="020B0604020202020204" pitchFamily="34" charset="0"/>
              </a:rPr>
              <a:t>Colab</a:t>
            </a:r>
            <a:r>
              <a:rPr kumimoji="0" lang="en-US" altLang="en-US" sz="1400" b="0" i="0" u="none" strike="noStrike" cap="none" normalizeH="0" baseline="0" dirty="0">
                <a:ln>
                  <a:noFill/>
                </a:ln>
                <a:solidFill>
                  <a:schemeClr val="tx1"/>
                </a:solidFill>
                <a:effectLst/>
                <a:latin typeface="Arial" panose="020B0604020202020204" pitchFamily="34" charset="0"/>
              </a:rPr>
              <a:t> or </a:t>
            </a:r>
            <a:r>
              <a:rPr kumimoji="0" lang="en-US" altLang="en-US" sz="1400" b="0" i="0" u="none" strike="noStrike" cap="none" normalizeH="0" baseline="0" dirty="0" err="1">
                <a:ln>
                  <a:noFill/>
                </a:ln>
                <a:solidFill>
                  <a:schemeClr val="tx1"/>
                </a:solidFill>
                <a:effectLst/>
                <a:latin typeface="Arial" panose="020B0604020202020204" pitchFamily="34" charset="0"/>
              </a:rPr>
              <a:t>Jupyter</a:t>
            </a:r>
            <a:r>
              <a:rPr kumimoji="0" lang="en-US" altLang="en-US" sz="1400" b="0" i="0" u="none" strike="noStrike" cap="none" normalizeH="0" baseline="0" dirty="0">
                <a:ln>
                  <a:noFill/>
                </a:ln>
                <a:solidFill>
                  <a:schemeClr val="tx1"/>
                </a:solidFill>
                <a:effectLst/>
                <a:latin typeface="Arial" panose="020B0604020202020204" pitchFamily="34" charset="0"/>
              </a:rPr>
              <a:t> Notebook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Internet connection (only during model installation phase)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6" name="Rectangle 3">
            <a:extLst>
              <a:ext uri="{FF2B5EF4-FFF2-40B4-BE49-F238E27FC236}">
                <a16:creationId xmlns:a16="http://schemas.microsoft.com/office/drawing/2014/main" id="{9616EDF3-9A25-F152-84E6-CB3C56F65EF7}"/>
              </a:ext>
            </a:extLst>
          </p:cNvPr>
          <p:cNvSpPr>
            <a:spLocks noChangeArrowheads="1"/>
          </p:cNvSpPr>
          <p:nvPr/>
        </p:nvSpPr>
        <p:spPr bwMode="auto">
          <a:xfrm>
            <a:off x="752490" y="4136664"/>
            <a:ext cx="5550430"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Libraries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Unicode MS"/>
              </a:rPr>
              <a:t>transformers</a:t>
            </a:r>
            <a:r>
              <a:rPr kumimoji="0" lang="en-US" altLang="en-US" sz="1400" b="0" i="0" u="none" strike="noStrike" cap="none" normalizeH="0" baseline="0" dirty="0">
                <a:ln>
                  <a:noFill/>
                </a:ln>
                <a:solidFill>
                  <a:schemeClr val="tx1"/>
                </a:solidFill>
                <a:effectLst/>
              </a:rPr>
              <a:t> — Hugging Face T5-small model (for text simplification)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Unicode MS"/>
              </a:rPr>
              <a:t>torch</a:t>
            </a:r>
            <a:r>
              <a:rPr kumimoji="0" lang="en-US" altLang="en-US" sz="1400" b="0" i="0" u="none" strike="noStrike" cap="none" normalizeH="0" baseline="0" dirty="0">
                <a:ln>
                  <a:noFill/>
                </a:ln>
                <a:solidFill>
                  <a:schemeClr val="tx1"/>
                </a:solidFill>
                <a:effectLst/>
              </a:rPr>
              <a:t> — (required backend for transformer models)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gTTS</a:t>
            </a:r>
            <a:r>
              <a:rPr kumimoji="0" lang="en-US" altLang="en-US" sz="1400" b="0" i="0" u="none" strike="noStrike" cap="none" normalizeH="0" baseline="0" dirty="0">
                <a:ln>
                  <a:noFill/>
                </a:ln>
                <a:solidFill>
                  <a:schemeClr val="tx1"/>
                </a:solidFill>
                <a:effectLst/>
              </a:rPr>
              <a:t> — Google Text-to-Speech (for speech synthesis)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IPython.display</a:t>
            </a:r>
            <a:r>
              <a:rPr kumimoji="0" lang="en-US" altLang="en-US" sz="1400" b="0" i="0" u="none" strike="noStrike" cap="none" normalizeH="0" baseline="0" dirty="0">
                <a:ln>
                  <a:noFill/>
                </a:ln>
                <a:solidFill>
                  <a:schemeClr val="tx1"/>
                </a:solidFill>
                <a:effectLst/>
              </a:rPr>
              <a:t> — For audio playback in </a:t>
            </a:r>
            <a:r>
              <a:rPr kumimoji="0" lang="en-US" altLang="en-US" sz="1400" b="0" i="0" u="none" strike="noStrike" cap="none" normalizeH="0" baseline="0" dirty="0" err="1">
                <a:ln>
                  <a:noFill/>
                </a:ln>
                <a:solidFill>
                  <a:schemeClr val="tx1"/>
                </a:solidFill>
                <a:effectLst/>
              </a:rPr>
              <a:t>Colab</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Unicode MS"/>
              </a:rPr>
              <a:t>datetime</a:t>
            </a:r>
            <a:r>
              <a:rPr kumimoji="0" lang="en-US" altLang="en-US" sz="1400" b="0" i="0" u="none" strike="noStrike" cap="none" normalizeH="0" baseline="0" dirty="0">
                <a:ln>
                  <a:noFill/>
                </a:ln>
                <a:solidFill>
                  <a:schemeClr val="tx1"/>
                </a:solidFill>
                <a:effectLst/>
              </a:rPr>
              <a:t> — To fetch system date and time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err="1">
                <a:ln>
                  <a:noFill/>
                </a:ln>
                <a:solidFill>
                  <a:schemeClr val="tx1"/>
                </a:solidFill>
                <a:effectLst/>
                <a:latin typeface="Arial Unicode MS"/>
              </a:rPr>
              <a:t>os</a:t>
            </a:r>
            <a:r>
              <a:rPr kumimoji="0" lang="en-US" altLang="en-US" sz="1400" b="0" i="0" u="none" strike="noStrike" cap="none" normalizeH="0" baseline="0" dirty="0">
                <a:ln>
                  <a:noFill/>
                </a:ln>
                <a:solidFill>
                  <a:schemeClr val="tx1"/>
                </a:solidFill>
                <a:effectLst/>
              </a:rPr>
              <a:t> — File handling (for conversation log)</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30113363-7388-F150-97BF-5020A2CDC707}"/>
              </a:ext>
            </a:extLst>
          </p:cNvPr>
          <p:cNvSpPr>
            <a:spLocks noChangeArrowheads="1"/>
          </p:cNvSpPr>
          <p:nvPr/>
        </p:nvSpPr>
        <p:spPr bwMode="auto">
          <a:xfrm>
            <a:off x="752490" y="5489101"/>
            <a:ext cx="5320431"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T5-small (Pre-trained Transformer Model)</a:t>
            </a:r>
            <a:r>
              <a:rPr kumimoji="0" lang="en-US" altLang="en-US" sz="1400" b="0" i="0" u="none" strike="noStrike" cap="none" normalizeH="0" baseline="0" dirty="0">
                <a:ln>
                  <a:noFill/>
                </a:ln>
                <a:solidFill>
                  <a:schemeClr val="tx1"/>
                </a:solidFill>
                <a:effectLst/>
                <a:latin typeface="Arial" panose="020B0604020202020204" pitchFamily="34" charset="0"/>
              </a:rPr>
              <a:t> from Hugging Face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5011251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83DBEE6-616C-2711-86DB-C62E77D17F92}"/>
              </a:ext>
            </a:extLst>
          </p:cNvPr>
          <p:cNvSpPr>
            <a:spLocks noGrp="1"/>
          </p:cNvSpPr>
          <p:nvPr>
            <p:ph type="title"/>
          </p:nvPr>
        </p:nvSpPr>
        <p:spPr>
          <a:xfrm>
            <a:off x="838200" y="365125"/>
            <a:ext cx="10515600" cy="1325563"/>
          </a:xfrm>
        </p:spPr>
        <p:txBody>
          <a:bodyPr>
            <a:normAutofit/>
          </a:bodyPr>
          <a:lstStyle/>
          <a:p>
            <a:r>
              <a:rPr lang="en-US" sz="5400" b="1" cap="all" dirty="0">
                <a:latin typeface="Arial"/>
                <a:cs typeface="Arial"/>
              </a:rPr>
              <a:t>Algorithm &amp; Deployment</a:t>
            </a:r>
            <a:endParaRPr lang="en-US" sz="5400" dirty="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ACAAE43D-C124-E4EF-D83B-546B5EA4A8F4}"/>
              </a:ext>
            </a:extLst>
          </p:cNvPr>
          <p:cNvSpPr>
            <a:spLocks noChangeArrowheads="1"/>
          </p:cNvSpPr>
          <p:nvPr/>
        </p:nvSpPr>
        <p:spPr bwMode="auto">
          <a:xfrm>
            <a:off x="600210" y="1695661"/>
            <a:ext cx="11395145" cy="1600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Algorithm Selection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system uses a </a:t>
            </a:r>
            <a:r>
              <a:rPr kumimoji="0" lang="en-US" altLang="en-US" sz="1400" b="1" i="0" u="none" strike="noStrike" cap="none" normalizeH="0" baseline="0" dirty="0">
                <a:ln>
                  <a:noFill/>
                </a:ln>
                <a:solidFill>
                  <a:schemeClr val="tx1"/>
                </a:solidFill>
                <a:effectLst/>
                <a:latin typeface="Arial" panose="020B0604020202020204" pitchFamily="34" charset="0"/>
              </a:rPr>
              <a:t>hybrid rule-based approach combined with pre-trained AI models</a:t>
            </a:r>
            <a:r>
              <a:rPr kumimoji="0" lang="en-US" altLang="en-US" sz="1400" b="0" i="0" u="none" strike="noStrike" cap="none" normalizeH="0" baseline="0" dirty="0">
                <a:ln>
                  <a:noFill/>
                </a:ln>
                <a:solidFill>
                  <a:schemeClr val="tx1"/>
                </a:solidFill>
                <a:effectLst/>
                <a:latin typeface="Arial" panose="020B0604020202020204" pitchFamily="34" charset="0"/>
              </a:rPr>
              <a:t> for natural language 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Rule-based logic is chosen for intent detection as it is simple, efficient, and sufficient for handling basic voice commands such as time, date, jokes, and basic Q&amp;A.</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a:t>
            </a:r>
            <a:r>
              <a:rPr kumimoji="0" lang="en-US" altLang="en-US" sz="1400" b="1" i="0" u="none" strike="noStrike" cap="none" normalizeH="0" baseline="0" dirty="0">
                <a:ln>
                  <a:noFill/>
                </a:ln>
                <a:solidFill>
                  <a:schemeClr val="tx1"/>
                </a:solidFill>
                <a:effectLst/>
                <a:latin typeface="Arial" panose="020B0604020202020204" pitchFamily="34" charset="0"/>
              </a:rPr>
              <a:t>T5-small transformer model</a:t>
            </a:r>
            <a:r>
              <a:rPr kumimoji="0" lang="en-US" altLang="en-US" sz="1400" b="0" i="0" u="none" strike="noStrike" cap="none" normalizeH="0" baseline="0" dirty="0">
                <a:ln>
                  <a:noFill/>
                </a:ln>
                <a:solidFill>
                  <a:schemeClr val="tx1"/>
                </a:solidFill>
                <a:effectLst/>
                <a:latin typeface="Arial" panose="020B0604020202020204" pitchFamily="34" charset="0"/>
              </a:rPr>
              <a:t> (pre-trained on large text corpora) is used for text simplification, allowing the assistant to process and simplify complex sentences into easier versions.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7" name="Rectangle 3">
            <a:extLst>
              <a:ext uri="{FF2B5EF4-FFF2-40B4-BE49-F238E27FC236}">
                <a16:creationId xmlns:a16="http://schemas.microsoft.com/office/drawing/2014/main" id="{46E0E2AD-89C5-8AC9-5B67-AABA44D3D4B2}"/>
              </a:ext>
            </a:extLst>
          </p:cNvPr>
          <p:cNvSpPr>
            <a:spLocks noChangeArrowheads="1"/>
          </p:cNvSpPr>
          <p:nvPr/>
        </p:nvSpPr>
        <p:spPr bwMode="auto">
          <a:xfrm>
            <a:off x="600210" y="2963289"/>
            <a:ext cx="8959312" cy="1169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Data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User Input:</a:t>
            </a:r>
            <a:r>
              <a:rPr kumimoji="0" lang="en-US" altLang="en-US" sz="1400" b="0" i="0" u="none" strike="noStrike" cap="none" normalizeH="0" baseline="0" dirty="0">
                <a:ln>
                  <a:noFill/>
                </a:ln>
                <a:solidFill>
                  <a:schemeClr val="tx1"/>
                </a:solidFill>
                <a:effectLst/>
                <a:latin typeface="Arial" panose="020B0604020202020204" pitchFamily="34" charset="0"/>
              </a:rPr>
              <a:t> Text commands entered by the user (simulating voice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Pre-trained NLP Model:</a:t>
            </a:r>
            <a:r>
              <a:rPr kumimoji="0" lang="en-US" altLang="en-US" sz="1400" b="0" i="0" u="none" strike="noStrike" cap="none" normalizeH="0" baseline="0" dirty="0">
                <a:ln>
                  <a:noFill/>
                </a:ln>
                <a:solidFill>
                  <a:schemeClr val="tx1"/>
                </a:solidFill>
                <a:effectLst/>
                <a:latin typeface="Arial" panose="020B0604020202020204" pitchFamily="34" charset="0"/>
              </a:rPr>
              <a:t> The T5-small model downloaded from Hugging Face is used as the language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No additional data collection or training is required</a:t>
            </a:r>
            <a:r>
              <a:rPr kumimoji="0" lang="en-US" altLang="en-US" sz="1400" b="0" i="0" u="none" strike="noStrike" cap="none" normalizeH="0" baseline="0" dirty="0">
                <a:ln>
                  <a:noFill/>
                </a:ln>
                <a:solidFill>
                  <a:schemeClr val="tx1"/>
                </a:solidFill>
                <a:effectLst/>
                <a:latin typeface="Arial" panose="020B0604020202020204" pitchFamily="34" charset="0"/>
              </a:rPr>
              <a:t> since pre-trained models are directly utilized.</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2" name="Rectangle 5">
            <a:extLst>
              <a:ext uri="{FF2B5EF4-FFF2-40B4-BE49-F238E27FC236}">
                <a16:creationId xmlns:a16="http://schemas.microsoft.com/office/drawing/2014/main" id="{0CE30DBC-55C6-AB34-3ACD-FB8CF5E0C879}"/>
              </a:ext>
            </a:extLst>
          </p:cNvPr>
          <p:cNvSpPr>
            <a:spLocks noChangeArrowheads="1"/>
          </p:cNvSpPr>
          <p:nvPr/>
        </p:nvSpPr>
        <p:spPr bwMode="auto">
          <a:xfrm>
            <a:off x="669036" y="3873871"/>
            <a:ext cx="7561172"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Processing Logic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system first applies </a:t>
            </a:r>
            <a:r>
              <a:rPr kumimoji="0" lang="en-US" altLang="en-US" sz="1400" b="1" i="0" u="none" strike="noStrike" cap="none" normalizeH="0" baseline="0" dirty="0">
                <a:ln>
                  <a:noFill/>
                </a:ln>
                <a:solidFill>
                  <a:schemeClr val="tx1"/>
                </a:solidFill>
                <a:effectLst/>
                <a:latin typeface="Arial" panose="020B0604020202020204" pitchFamily="34" charset="0"/>
              </a:rPr>
              <a:t>keyword-based intent detection</a:t>
            </a:r>
            <a:r>
              <a:rPr kumimoji="0" lang="en-US" altLang="en-US" sz="1400" b="0" i="0" u="none" strike="noStrike" cap="none" normalizeH="0" baseline="0" dirty="0">
                <a:ln>
                  <a:noFill/>
                </a:ln>
                <a:solidFill>
                  <a:schemeClr val="tx1"/>
                </a:solidFill>
                <a:effectLst/>
                <a:latin typeface="Arial" panose="020B0604020202020204" pitchFamily="34" charset="0"/>
              </a:rPr>
              <a:t> on the input text.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If the input includes the "simplify" keyword, the sentence is passed to the T5-small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For recognized intents (time, date, jokes, identity, etc.), predefined responses are generated.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If the input is not recognized, a fallback response suggests example commands.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4" name="Rectangle 7">
            <a:extLst>
              <a:ext uri="{FF2B5EF4-FFF2-40B4-BE49-F238E27FC236}">
                <a16:creationId xmlns:a16="http://schemas.microsoft.com/office/drawing/2014/main" id="{CD97064A-A9FD-BB99-6F9B-AA448E953CA2}"/>
              </a:ext>
            </a:extLst>
          </p:cNvPr>
          <p:cNvSpPr>
            <a:spLocks noChangeArrowheads="1"/>
          </p:cNvSpPr>
          <p:nvPr/>
        </p:nvSpPr>
        <p:spPr bwMode="auto">
          <a:xfrm>
            <a:off x="747693" y="6121962"/>
            <a:ext cx="11326319"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Response Generation &amp; Speech Output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generated response is converted into speech using the </a:t>
            </a:r>
            <a:r>
              <a:rPr kumimoji="0" lang="en-US" altLang="en-US" sz="1400" b="1" i="0" u="none" strike="noStrike" cap="none" normalizeH="0" baseline="0" dirty="0">
                <a:ln>
                  <a:noFill/>
                </a:ln>
                <a:solidFill>
                  <a:schemeClr val="tx1"/>
                </a:solidFill>
                <a:effectLst/>
                <a:latin typeface="Arial" panose="020B0604020202020204" pitchFamily="34" charset="0"/>
              </a:rPr>
              <a:t>Google Text-to-Speech (</a:t>
            </a:r>
            <a:r>
              <a:rPr kumimoji="0" lang="en-US" altLang="en-US" sz="1400" b="1" i="0" u="none" strike="noStrike" cap="none" normalizeH="0" baseline="0" dirty="0" err="1">
                <a:ln>
                  <a:noFill/>
                </a:ln>
                <a:solidFill>
                  <a:schemeClr val="tx1"/>
                </a:solidFill>
                <a:effectLst/>
                <a:latin typeface="Arial" panose="020B0604020202020204" pitchFamily="34" charset="0"/>
              </a:rPr>
              <a:t>gTTS</a:t>
            </a:r>
            <a:r>
              <a:rPr kumimoji="0" lang="en-US" altLang="en-US" sz="1400" b="1" i="0" u="none" strike="noStrike" cap="none" normalizeH="0" baseline="0" dirty="0">
                <a:ln>
                  <a:noFill/>
                </a:ln>
                <a:solidFill>
                  <a:schemeClr val="tx1"/>
                </a:solidFill>
                <a:effectLst/>
                <a:latin typeface="Arial" panose="020B0604020202020204" pitchFamily="34" charset="0"/>
              </a:rPr>
              <a:t>)</a:t>
            </a:r>
            <a:r>
              <a:rPr kumimoji="0" lang="en-US" altLang="en-US" sz="1400" b="0" i="0" u="none" strike="noStrike" cap="none" normalizeH="0" baseline="0" dirty="0">
                <a:ln>
                  <a:noFill/>
                </a:ln>
                <a:solidFill>
                  <a:schemeClr val="tx1"/>
                </a:solidFill>
                <a:effectLst/>
                <a:latin typeface="Arial" panose="020B0604020202020204" pitchFamily="34" charset="0"/>
              </a:rPr>
              <a:t> library.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generated audio response is automatically played back inside Google </a:t>
            </a:r>
            <a:r>
              <a:rPr kumimoji="0" lang="en-US" altLang="en-US" sz="1400" b="0" i="0" u="none" strike="noStrike" cap="none" normalizeH="0" baseline="0" dirty="0" err="1">
                <a:ln>
                  <a:noFill/>
                </a:ln>
                <a:solidFill>
                  <a:schemeClr val="tx1"/>
                </a:solidFill>
                <a:effectLst/>
                <a:latin typeface="Arial" panose="020B0604020202020204" pitchFamily="34" charset="0"/>
              </a:rPr>
              <a:t>Colab</a:t>
            </a:r>
            <a:r>
              <a:rPr kumimoji="0" lang="en-US" altLang="en-US" sz="1400" b="0" i="0" u="none" strike="noStrike" cap="none" normalizeH="0" baseline="0" dirty="0">
                <a:ln>
                  <a:noFill/>
                </a:ln>
                <a:solidFill>
                  <a:schemeClr val="tx1"/>
                </a:solidFill>
                <a:effectLst/>
                <a:latin typeface="Arial" panose="020B0604020202020204" pitchFamily="34" charset="0"/>
              </a:rPr>
              <a:t> using </a:t>
            </a:r>
            <a:r>
              <a:rPr kumimoji="0" lang="en-US" altLang="en-US" sz="1400" b="0" i="0" u="none" strike="noStrike" cap="none" normalizeH="0" baseline="0" dirty="0" err="1">
                <a:ln>
                  <a:noFill/>
                </a:ln>
                <a:solidFill>
                  <a:schemeClr val="tx1"/>
                </a:solidFill>
                <a:effectLst/>
                <a:latin typeface="Arial" panose="020B0604020202020204" pitchFamily="34" charset="0"/>
              </a:rPr>
              <a:t>IPython</a:t>
            </a:r>
            <a:r>
              <a:rPr kumimoji="0" lang="en-US" altLang="en-US" sz="1400" b="0" i="0" u="none" strike="noStrike" cap="none" normalizeH="0" baseline="0" dirty="0">
                <a:ln>
                  <a:noFill/>
                </a:ln>
                <a:solidFill>
                  <a:schemeClr val="tx1"/>
                </a:solidFill>
                <a:effectLst/>
                <a:latin typeface="Arial" panose="020B0604020202020204" pitchFamily="34" charset="0"/>
              </a:rPr>
              <a:t> audio playback functionality.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6" name="Rectangle 9">
            <a:extLst>
              <a:ext uri="{FF2B5EF4-FFF2-40B4-BE49-F238E27FC236}">
                <a16:creationId xmlns:a16="http://schemas.microsoft.com/office/drawing/2014/main" id="{1BE03F72-BD0D-C1B5-5568-01FB1046C947}"/>
              </a:ext>
            </a:extLst>
          </p:cNvPr>
          <p:cNvSpPr>
            <a:spLocks noChangeArrowheads="1"/>
          </p:cNvSpPr>
          <p:nvPr/>
        </p:nvSpPr>
        <p:spPr bwMode="auto">
          <a:xfrm>
            <a:off x="747694" y="4955035"/>
            <a:ext cx="6213560"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Deployment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The assistant is deployed fully offline after initial model download.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Implemented and executed in </a:t>
            </a:r>
            <a:r>
              <a:rPr kumimoji="0" lang="en-US" altLang="en-US" sz="1400" b="1" i="0" u="none" strike="noStrike" cap="none" normalizeH="0" baseline="0" dirty="0">
                <a:ln>
                  <a:noFill/>
                </a:ln>
                <a:solidFill>
                  <a:schemeClr val="tx1"/>
                </a:solidFill>
                <a:effectLst/>
                <a:latin typeface="Arial" panose="020B0604020202020204" pitchFamily="34" charset="0"/>
              </a:rPr>
              <a:t>Google </a:t>
            </a:r>
            <a:r>
              <a:rPr kumimoji="0" lang="en-US" altLang="en-US" sz="1400" b="1" i="0" u="none" strike="noStrike" cap="none" normalizeH="0" baseline="0" dirty="0" err="1">
                <a:ln>
                  <a:noFill/>
                </a:ln>
                <a:solidFill>
                  <a:schemeClr val="tx1"/>
                </a:solidFill>
                <a:effectLst/>
                <a:latin typeface="Arial" panose="020B0604020202020204" pitchFamily="34" charset="0"/>
              </a:rPr>
              <a:t>Colab</a:t>
            </a:r>
            <a:r>
              <a:rPr kumimoji="0" lang="en-US" altLang="en-US" sz="1400" b="0" i="0" u="none" strike="noStrike" cap="none" normalizeH="0" baseline="0" dirty="0">
                <a:ln>
                  <a:noFill/>
                </a:ln>
                <a:solidFill>
                  <a:schemeClr val="tx1"/>
                </a:solidFill>
                <a:effectLst/>
                <a:latin typeface="Arial" panose="020B0604020202020204" pitchFamily="34" charset="0"/>
              </a:rPr>
              <a:t> or local Python environments.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No cloud services or real-time model training required.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Lightweight and easy to run even on low-spec hardware.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1990843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98F756E-D4E1-5A9A-636A-7FA06EC394F3}"/>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Result</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A4EFBA60-9FA8-989E-8F4A-A8D27B1334F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9776" y="1787713"/>
            <a:ext cx="9879558" cy="2392815"/>
          </a:xfrm>
        </p:spPr>
      </p:pic>
      <p:pic>
        <p:nvPicPr>
          <p:cNvPr id="7" name="Picture 6">
            <a:extLst>
              <a:ext uri="{FF2B5EF4-FFF2-40B4-BE49-F238E27FC236}">
                <a16:creationId xmlns:a16="http://schemas.microsoft.com/office/drawing/2014/main" id="{929C7166-F79C-3A2C-1FD7-A10F1A06665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9776" y="4185501"/>
            <a:ext cx="11169400" cy="2607077"/>
          </a:xfrm>
          <a:prstGeom prst="rect">
            <a:avLst/>
          </a:prstGeom>
        </p:spPr>
      </p:pic>
    </p:spTree>
    <p:extLst>
      <p:ext uri="{BB962C8B-B14F-4D97-AF65-F5344CB8AC3E}">
        <p14:creationId xmlns:p14="http://schemas.microsoft.com/office/powerpoint/2010/main" val="587425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C4B396BB-D4E8-514D-53F4-27AADA666CBB}"/>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Conclusion</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21789DDB-698E-B624-5621-F9D79482FFED}"/>
              </a:ext>
            </a:extLst>
          </p:cNvPr>
          <p:cNvSpPr>
            <a:spLocks noGrp="1"/>
          </p:cNvSpPr>
          <p:nvPr>
            <p:ph idx="1"/>
          </p:nvPr>
        </p:nvSpPr>
        <p:spPr>
          <a:xfrm>
            <a:off x="669036" y="1778556"/>
            <a:ext cx="10515600" cy="4251960"/>
          </a:xfrm>
        </p:spPr>
        <p:txBody>
          <a:bodyPr vert="horz" lIns="91440" tIns="45720" rIns="91440" bIns="45720" rtlCol="0">
            <a:noAutofit/>
          </a:bodyPr>
          <a:lstStyle/>
          <a:p>
            <a:r>
              <a:rPr lang="en-US" sz="1400" dirty="0"/>
              <a:t>The implemented Voice-Activated Virtual Assistant successfully demonstrates:</a:t>
            </a:r>
          </a:p>
          <a:p>
            <a:r>
              <a:rPr lang="en-US" sz="1400" dirty="0"/>
              <a:t>The ability to build functional AI-powered assistants using </a:t>
            </a:r>
            <a:r>
              <a:rPr lang="en-US" sz="1400" b="1" dirty="0"/>
              <a:t>open-source NLP models and Python libraries</a:t>
            </a:r>
            <a:r>
              <a:rPr lang="en-US" sz="1400" dirty="0"/>
              <a:t>, fully eliminating reliance on cloud services.</a:t>
            </a:r>
          </a:p>
          <a:p>
            <a:r>
              <a:rPr lang="en-US" sz="1400" dirty="0"/>
              <a:t>Real-time, text-based interaction combined with speech synthesis using </a:t>
            </a:r>
            <a:r>
              <a:rPr lang="en-US" sz="1400" b="1" dirty="0"/>
              <a:t>Google Text-to-Speech (</a:t>
            </a:r>
            <a:r>
              <a:rPr lang="en-US" sz="1400" b="1" dirty="0" err="1"/>
              <a:t>gTTS</a:t>
            </a:r>
            <a:r>
              <a:rPr lang="en-US" sz="1400" b="1" dirty="0"/>
              <a:t>)</a:t>
            </a:r>
            <a:r>
              <a:rPr lang="en-US" sz="1400" dirty="0"/>
              <a:t>.</a:t>
            </a:r>
          </a:p>
          <a:p>
            <a:r>
              <a:rPr lang="en-US" sz="1400" dirty="0"/>
              <a:t>Sentence simplification achieved through pre-trained </a:t>
            </a:r>
            <a:r>
              <a:rPr lang="en-US" sz="1400" b="1" dirty="0"/>
              <a:t>T5 transformer models from Hugging Face</a:t>
            </a:r>
            <a:r>
              <a:rPr lang="en-US" sz="1400" dirty="0"/>
              <a:t>.</a:t>
            </a:r>
          </a:p>
          <a:p>
            <a:r>
              <a:rPr lang="en-US" sz="1400" dirty="0"/>
              <a:t>A lightweight, platform-independent solution that operates efficiently on personal computers and can be easily deployed on </a:t>
            </a:r>
            <a:r>
              <a:rPr lang="en-US" sz="1400" b="1" dirty="0"/>
              <a:t>Google </a:t>
            </a:r>
            <a:r>
              <a:rPr lang="en-US" sz="1400" b="1" dirty="0" err="1"/>
              <a:t>Colab</a:t>
            </a:r>
            <a:r>
              <a:rPr lang="en-US" sz="1400" dirty="0"/>
              <a:t> or local environments.</a:t>
            </a:r>
          </a:p>
          <a:p>
            <a:r>
              <a:rPr lang="en-US" sz="1400" dirty="0"/>
              <a:t>The feasibility of developing intelligent assistants without requiring extensive in-house machine learning expertise or paid cloud platforms.</a:t>
            </a:r>
          </a:p>
          <a:p>
            <a:r>
              <a:rPr lang="en-US" sz="1400" dirty="0"/>
              <a:t>A flexible and extensible framework applicable to:</a:t>
            </a:r>
          </a:p>
          <a:p>
            <a:pPr lvl="1"/>
            <a:r>
              <a:rPr lang="en-US" sz="1400" dirty="0"/>
              <a:t>Academic learning assistants</a:t>
            </a:r>
          </a:p>
          <a:p>
            <a:pPr lvl="1"/>
            <a:r>
              <a:rPr lang="en-US" sz="1400" dirty="0"/>
              <a:t>Offline personal assistants</a:t>
            </a:r>
          </a:p>
          <a:p>
            <a:pPr lvl="1"/>
            <a:r>
              <a:rPr lang="en-US" sz="1400" dirty="0"/>
              <a:t>Educational tools for NLP demonstrations</a:t>
            </a:r>
          </a:p>
          <a:p>
            <a:pPr lvl="1"/>
            <a:r>
              <a:rPr lang="en-US" sz="1400" dirty="0"/>
              <a:t>Accessibility tools for differently-abled users</a:t>
            </a:r>
          </a:p>
          <a:p>
            <a:r>
              <a:rPr lang="en-US" sz="1400" dirty="0"/>
              <a:t>The project highlights how modern AI solutions can be made </a:t>
            </a:r>
            <a:r>
              <a:rPr lang="en-US" sz="1400" b="1" dirty="0"/>
              <a:t>cost-effective, privacy-focused, and highly accessible</a:t>
            </a:r>
            <a:r>
              <a:rPr lang="en-US" sz="1400" dirty="0"/>
              <a:t> for students, researchers, and small developers through the use of open-source tools and pre-trained models.</a:t>
            </a:r>
          </a:p>
          <a:p>
            <a:pPr marL="0" indent="0">
              <a:buNone/>
            </a:pPr>
            <a:endParaRPr lang="en-US" sz="1400" dirty="0"/>
          </a:p>
        </p:txBody>
      </p:sp>
    </p:spTree>
    <p:extLst>
      <p:ext uri="{BB962C8B-B14F-4D97-AF65-F5344CB8AC3E}">
        <p14:creationId xmlns:p14="http://schemas.microsoft.com/office/powerpoint/2010/main" val="2245309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FD403C0-6D6C-CF0D-D01B-94F3DED1DC7F}"/>
              </a:ext>
            </a:extLst>
          </p:cNvPr>
          <p:cNvSpPr>
            <a:spLocks noGrp="1"/>
          </p:cNvSpPr>
          <p:nvPr>
            <p:ph type="title"/>
          </p:nvPr>
        </p:nvSpPr>
        <p:spPr>
          <a:xfrm>
            <a:off x="838200" y="365125"/>
            <a:ext cx="10515600" cy="1325563"/>
          </a:xfrm>
        </p:spPr>
        <p:txBody>
          <a:bodyPr>
            <a:normAutofit/>
          </a:bodyPr>
          <a:lstStyle/>
          <a:p>
            <a:r>
              <a:rPr lang="en-US" sz="5400" b="1" cap="all">
                <a:latin typeface="Arial"/>
                <a:cs typeface="Arial"/>
              </a:rPr>
              <a:t>Future scope</a:t>
            </a:r>
            <a:endParaRPr lang="en-US" sz="5400"/>
          </a:p>
        </p:txBody>
      </p:sp>
      <p:sp>
        <p:nvSpPr>
          <p:cNvPr id="10"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Content Placeholder 2">
            <a:extLst>
              <a:ext uri="{FF2B5EF4-FFF2-40B4-BE49-F238E27FC236}">
                <a16:creationId xmlns:a16="http://schemas.microsoft.com/office/drawing/2014/main" id="{3F2C79AB-5BF9-3911-CAE8-5E44B0DF2236}"/>
              </a:ext>
            </a:extLst>
          </p:cNvPr>
          <p:cNvSpPr txBox="1">
            <a:spLocks/>
          </p:cNvSpPr>
          <p:nvPr/>
        </p:nvSpPr>
        <p:spPr>
          <a:xfrm>
            <a:off x="1842516" y="2190814"/>
            <a:ext cx="10515600" cy="425196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GB" sz="1400" dirty="0"/>
          </a:p>
        </p:txBody>
      </p:sp>
      <p:sp>
        <p:nvSpPr>
          <p:cNvPr id="12" name="Rectangle 1">
            <a:extLst>
              <a:ext uri="{FF2B5EF4-FFF2-40B4-BE49-F238E27FC236}">
                <a16:creationId xmlns:a16="http://schemas.microsoft.com/office/drawing/2014/main" id="{2DA31D05-8B16-5EDF-C7C1-0B7C58063F35}"/>
              </a:ext>
            </a:extLst>
          </p:cNvPr>
          <p:cNvSpPr>
            <a:spLocks noChangeArrowheads="1"/>
          </p:cNvSpPr>
          <p:nvPr/>
        </p:nvSpPr>
        <p:spPr bwMode="auto">
          <a:xfrm>
            <a:off x="1059359" y="7646929"/>
            <a:ext cx="11088329"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13" name="Rectangle 3">
            <a:extLst>
              <a:ext uri="{FF2B5EF4-FFF2-40B4-BE49-F238E27FC236}">
                <a16:creationId xmlns:a16="http://schemas.microsoft.com/office/drawing/2014/main" id="{E142130C-24C6-6208-13BB-07ECE0259598}"/>
              </a:ext>
            </a:extLst>
          </p:cNvPr>
          <p:cNvSpPr>
            <a:spLocks noChangeArrowheads="1"/>
          </p:cNvSpPr>
          <p:nvPr/>
        </p:nvSpPr>
        <p:spPr bwMode="auto">
          <a:xfrm>
            <a:off x="624724" y="1724465"/>
            <a:ext cx="11118928"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While the current implementation demonstrates a functional offline prototype, several potential improvements can enhance the system: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Advanced Natural Language Understanding (NLU):</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Replace rule-based intent detection with open-source models (</a:t>
            </a:r>
            <a:r>
              <a:rPr kumimoji="0" lang="en-US" altLang="en-US" sz="1400" b="0" i="0" u="none" strike="noStrike" cap="none" normalizeH="0" baseline="0" dirty="0" err="1">
                <a:ln>
                  <a:noFill/>
                </a:ln>
                <a:solidFill>
                  <a:schemeClr val="tx1"/>
                </a:solidFill>
                <a:effectLst/>
                <a:latin typeface="Arial" panose="020B0604020202020204" pitchFamily="34" charset="0"/>
              </a:rPr>
              <a:t>spaCy</a:t>
            </a:r>
            <a:r>
              <a:rPr kumimoji="0" lang="en-US" altLang="en-US" sz="1400" b="0" i="0" u="none" strike="noStrike" cap="none" normalizeH="0" baseline="0" dirty="0">
                <a:ln>
                  <a:noFill/>
                </a:ln>
                <a:solidFill>
                  <a:schemeClr val="tx1"/>
                </a:solidFill>
                <a:effectLst/>
                <a:latin typeface="Arial" panose="020B0604020202020204" pitchFamily="34" charset="0"/>
              </a:rPr>
              <a:t>, Rasa).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Add multi-turn conversation support with local context management.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Generative AI Integration (Optional Cloud Upgrade):</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lvl="1" eaLnBrk="0" fontAlgn="base" hangingPunct="0">
              <a:spcBef>
                <a:spcPct val="0"/>
              </a:spcBef>
              <a:spcAft>
                <a:spcPct val="0"/>
              </a:spcAft>
              <a:buFontTx/>
              <a:buChar char="•"/>
            </a:pPr>
            <a:r>
              <a:rPr lang="en-US" sz="1400" dirty="0"/>
              <a:t>Optionally integrate OpenAI GPT-4 / GPT-3.5 APIs for dynamic conversational responses (requires cloud API access in future versions).</a:t>
            </a:r>
            <a:r>
              <a:rPr kumimoji="0" lang="en-US" altLang="en-US" sz="1400" b="0" i="0" u="none" strike="noStrike" cap="none" normalizeH="0" baseline="0" dirty="0">
                <a:ln>
                  <a:noFill/>
                </a:ln>
                <a:solidFill>
                  <a:schemeClr val="tx1"/>
                </a:solidFill>
                <a:effectLst/>
                <a:latin typeface="Arial" panose="020B0604020202020204" pitchFamily="34" charset="0"/>
              </a:rPr>
              <a:t>Enable natural, contextual, and conversational interactions.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Voice Input Support:</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Incorporate real-time speech input using </a:t>
            </a:r>
            <a:r>
              <a:rPr kumimoji="0" lang="en-US" altLang="en-US" sz="1400" b="0" i="0" u="none" strike="noStrike" cap="none" normalizeH="0" baseline="0" dirty="0" err="1">
                <a:ln>
                  <a:noFill/>
                </a:ln>
                <a:solidFill>
                  <a:schemeClr val="tx1"/>
                </a:solidFill>
                <a:effectLst/>
                <a:latin typeface="Arial Unicode MS"/>
              </a:rPr>
              <a:t>speech_recognition</a:t>
            </a:r>
            <a:r>
              <a:rPr kumimoji="0" lang="en-US" altLang="en-US" sz="1400" b="0" i="0" u="none" strike="noStrike" cap="none" normalizeH="0" baseline="0" dirty="0">
                <a:ln>
                  <a:noFill/>
                </a:ln>
                <a:solidFill>
                  <a:schemeClr val="tx1"/>
                </a:solidFill>
                <a:effectLst/>
              </a:rPr>
              <a:t> and </a:t>
            </a:r>
            <a:r>
              <a:rPr kumimoji="0" lang="en-US" altLang="en-US" sz="1400" b="0" i="0" u="none" strike="noStrike" cap="none" normalizeH="0" baseline="0" dirty="0" err="1">
                <a:ln>
                  <a:noFill/>
                </a:ln>
                <a:solidFill>
                  <a:schemeClr val="tx1"/>
                </a:solidFill>
                <a:effectLst/>
                <a:latin typeface="Arial Unicode MS"/>
              </a:rPr>
              <a:t>pyaudio</a:t>
            </a:r>
            <a:r>
              <a:rPr kumimoji="0" lang="en-US" altLang="en-US" sz="1400" b="0" i="0" u="none" strike="noStrike" cap="none" normalizeH="0" baseline="0" dirty="0">
                <a:ln>
                  <a:noFill/>
                </a:ln>
                <a:solidFill>
                  <a:schemeClr val="tx1"/>
                </a:solidFill>
                <a:effectLst/>
              </a:rPr>
              <a:t> libraries.</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Enable fully voice-operated interaction in addition to text input.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IoT and Smart Home Integration: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Extend functionality to control smart devices via local IoT protocols (MQTT, Home Assistant).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Allow basic home automation without requiring cloud IoT hubs.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Security and Personalization: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Implement user profiles and customized responses.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Add basic voice authentication for secure usage.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Deployment Optimization:</a:t>
            </a: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Create a desktop application or lightweight mobile app for wider accessibility.</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1400" b="0" i="0" u="none" strike="noStrike" cap="none" normalizeH="0" baseline="0" dirty="0">
                <a:ln>
                  <a:noFill/>
                </a:ln>
                <a:solidFill>
                  <a:schemeClr val="tx1"/>
                </a:solidFill>
                <a:effectLst/>
                <a:latin typeface="Arial" panose="020B0604020202020204" pitchFamily="34" charset="0"/>
              </a:rPr>
              <a:t>Package model downloads for fully offline first-time setup.</a:t>
            </a:r>
            <a:br>
              <a:rPr kumimoji="0" lang="en-US" altLang="en-US" sz="1400" b="0" i="0" u="none" strike="noStrike" cap="none" normalizeH="0" baseline="0" dirty="0">
                <a:ln>
                  <a:noFill/>
                </a:ln>
                <a:solidFill>
                  <a:schemeClr val="tx1"/>
                </a:solidFill>
                <a:effectLst/>
                <a:latin typeface="Arial" panose="020B0604020202020204" pitchFamily="34" charset="0"/>
              </a:rPr>
            </a:br>
            <a:endParaRPr kumimoji="0" lang="en-US" altLang="en-US" sz="14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
        <p:nvSpPr>
          <p:cNvPr id="21" name="Rectangle 14">
            <a:extLst>
              <a:ext uri="{FF2B5EF4-FFF2-40B4-BE49-F238E27FC236}">
                <a16:creationId xmlns:a16="http://schemas.microsoft.com/office/drawing/2014/main" id="{5193E10C-7467-D94F-E82C-7428AFD09807}"/>
              </a:ext>
            </a:extLst>
          </p:cNvPr>
          <p:cNvSpPr>
            <a:spLocks noChangeArrowheads="1"/>
          </p:cNvSpPr>
          <p:nvPr/>
        </p:nvSpPr>
        <p:spPr bwMode="auto">
          <a:xfrm>
            <a:off x="624724" y="5860893"/>
            <a:ext cx="11478652"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chemeClr val="tx1"/>
                </a:solidFill>
                <a:effectLst/>
                <a:latin typeface="Arial" panose="020B0604020202020204" pitchFamily="34" charset="0"/>
              </a:rPr>
              <a:t>Real-Time Speech Input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400" b="0" i="0" u="none" strike="noStrike" cap="none" normalizeH="0" baseline="0" dirty="0">
                <a:ln>
                  <a:noFill/>
                </a:ln>
                <a:solidFill>
                  <a:schemeClr val="tx1"/>
                </a:solidFill>
                <a:effectLst/>
                <a:latin typeface="Arial" panose="020B0604020202020204" pitchFamily="34" charset="0"/>
              </a:rPr>
              <a:t>Incorporate real-time speech input using </a:t>
            </a:r>
            <a:r>
              <a:rPr kumimoji="0" lang="en-US" altLang="en-US" sz="1400" b="0" i="0" u="none" strike="noStrike" cap="none" normalizeH="0" baseline="0" dirty="0" err="1">
                <a:ln>
                  <a:noFill/>
                </a:ln>
                <a:solidFill>
                  <a:schemeClr val="tx1"/>
                </a:solidFill>
                <a:effectLst/>
                <a:latin typeface="Arial Unicode MS"/>
              </a:rPr>
              <a:t>speech_recognition</a:t>
            </a:r>
            <a:r>
              <a:rPr kumimoji="0" lang="en-US" altLang="en-US" sz="1400" b="0" i="0" u="none" strike="noStrike" cap="none" normalizeH="0" baseline="0" dirty="0">
                <a:ln>
                  <a:noFill/>
                </a:ln>
                <a:solidFill>
                  <a:schemeClr val="tx1"/>
                </a:solidFill>
                <a:effectLst/>
              </a:rPr>
              <a:t> and </a:t>
            </a:r>
            <a:r>
              <a:rPr kumimoji="0" lang="en-US" altLang="en-US" sz="1400" b="0" i="0" u="none" strike="noStrike" cap="none" normalizeH="0" baseline="0" dirty="0" err="1">
                <a:ln>
                  <a:noFill/>
                </a:ln>
                <a:solidFill>
                  <a:schemeClr val="tx1"/>
                </a:solidFill>
                <a:effectLst/>
                <a:latin typeface="Arial Unicode MS"/>
              </a:rPr>
              <a:t>pyaudio</a:t>
            </a:r>
            <a:r>
              <a:rPr kumimoji="0" lang="en-US" altLang="en-US" sz="1400" b="0" i="0" u="none" strike="noStrike" cap="none" normalizeH="0" baseline="0" dirty="0">
                <a:ln>
                  <a:noFill/>
                </a:ln>
                <a:solidFill>
                  <a:schemeClr val="tx1"/>
                </a:solidFill>
                <a:effectLst/>
              </a:rPr>
              <a:t> to enable full voice-based interaction, removing the need for simulated text input.</a:t>
            </a:r>
            <a:endParaRPr kumimoji="0" lang="en-US" altLang="en-US" sz="14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441996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194</TotalTime>
  <Words>1627</Words>
  <Application>Microsoft Office PowerPoint</Application>
  <PresentationFormat>Widescreen</PresentationFormat>
  <Paragraphs>149</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Aptos</vt:lpstr>
      <vt:lpstr>Aptos Display</vt:lpstr>
      <vt:lpstr>Arial</vt:lpstr>
      <vt:lpstr>Arial Unicode MS</vt:lpstr>
      <vt:lpstr>office theme</vt:lpstr>
      <vt:lpstr>CAPSTONE PROJECT  PROJECT TITLE Voice-Activated Virtual Assistant using NLP and Transformers</vt:lpstr>
      <vt:lpstr>OUTLINE</vt:lpstr>
      <vt:lpstr>Problem Statement</vt:lpstr>
      <vt:lpstr>Proposed Solution</vt:lpstr>
      <vt:lpstr>System  Approach</vt:lpstr>
      <vt:lpstr>Algorithm &amp; Deployment</vt:lpstr>
      <vt:lpstr>Result</vt:lpstr>
      <vt:lpstr>Conclusion</vt:lpstr>
      <vt:lpstr>Future scope</vt:lpstr>
      <vt:lpstr>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Rajesh</dc:creator>
  <cp:lastModifiedBy>Rajesh Kadali</cp:lastModifiedBy>
  <cp:revision>16</cp:revision>
  <dcterms:created xsi:type="dcterms:W3CDTF">2013-07-15T20:26:40Z</dcterms:created>
  <dcterms:modified xsi:type="dcterms:W3CDTF">2025-06-15T20:20:19Z</dcterms:modified>
</cp:coreProperties>
</file>