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6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admin\Downloads\Project%20-%202.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 - 2.xlsx]Sheet7!PivotTable6</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i="1"/>
              <a:t>Employee</a:t>
            </a:r>
            <a:r>
              <a:rPr lang="en-IN" i="1" baseline="0"/>
              <a:t> performance Score</a:t>
            </a:r>
            <a:endParaRPr lang="en-IN" i="1"/>
          </a:p>
        </c:rich>
      </c:tx>
      <c:layout>
        <c:manualLayout>
          <c:xMode val="edge"/>
          <c:yMode val="edge"/>
          <c:x val="0.31366548591818921"/>
          <c:y val="6.4561962245805293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s>
    <c:plotArea>
      <c:layout>
        <c:manualLayout>
          <c:layoutTarget val="inner"/>
          <c:xMode val="edge"/>
          <c:yMode val="edge"/>
          <c:x val="7.0590152230971134E-2"/>
          <c:y val="0.17857036881162161"/>
          <c:w val="0.62703515024229928"/>
          <c:h val="0.59884428258289768"/>
        </c:manualLayout>
      </c:layout>
      <c:barChart>
        <c:barDir val="col"/>
        <c:grouping val="clustered"/>
        <c:varyColors val="0"/>
        <c:ser>
          <c:idx val="0"/>
          <c:order val="0"/>
          <c:tx>
            <c:strRef>
              <c:f>Sheet7!$B$3:$B$4</c:f>
              <c:strCache>
                <c:ptCount val="1"/>
                <c:pt idx="0">
                  <c:v>Exceeds</c:v>
                </c:pt>
              </c:strCache>
            </c:strRef>
          </c:tx>
          <c:spPr>
            <a:solidFill>
              <a:schemeClr val="accent1"/>
            </a:solidFill>
            <a:ln>
              <a:noFill/>
            </a:ln>
            <a:effectLst/>
          </c:spPr>
          <c:invertIfNegative val="0"/>
          <c:cat>
            <c:strRef>
              <c:f>Sheet7!$A$5:$A$15</c:f>
              <c:strCache>
                <c:ptCount val="10"/>
                <c:pt idx="0">
                  <c:v>Axel</c:v>
                </c:pt>
                <c:pt idx="1">
                  <c:v>Elise</c:v>
                </c:pt>
                <c:pt idx="2">
                  <c:v>Frankie</c:v>
                </c:pt>
                <c:pt idx="3">
                  <c:v>Jaqueline</c:v>
                </c:pt>
                <c:pt idx="4">
                  <c:v>Mariana</c:v>
                </c:pt>
                <c:pt idx="5">
                  <c:v>Monique</c:v>
                </c:pt>
                <c:pt idx="6">
                  <c:v>Payton</c:v>
                </c:pt>
                <c:pt idx="7">
                  <c:v>Quintin</c:v>
                </c:pt>
                <c:pt idx="8">
                  <c:v>Sabrina</c:v>
                </c:pt>
                <c:pt idx="9">
                  <c:v>Sloane</c:v>
                </c:pt>
              </c:strCache>
            </c:strRef>
          </c:cat>
          <c:val>
            <c:numRef>
              <c:f>Sheet7!$B$5:$B$15</c:f>
              <c:numCache>
                <c:formatCode>General</c:formatCode>
                <c:ptCount val="10"/>
                <c:pt idx="3">
                  <c:v>3829</c:v>
                </c:pt>
              </c:numCache>
            </c:numRef>
          </c:val>
          <c:extLst>
            <c:ext xmlns:c16="http://schemas.microsoft.com/office/drawing/2014/chart" uri="{C3380CC4-5D6E-409C-BE32-E72D297353CC}">
              <c16:uniqueId val="{00000000-1B5B-1545-94A5-06D670D58712}"/>
            </c:ext>
          </c:extLst>
        </c:ser>
        <c:ser>
          <c:idx val="1"/>
          <c:order val="1"/>
          <c:tx>
            <c:strRef>
              <c:f>Sheet7!$C$3:$C$4</c:f>
              <c:strCache>
                <c:ptCount val="1"/>
                <c:pt idx="0">
                  <c:v>Fully Meets</c:v>
                </c:pt>
              </c:strCache>
            </c:strRef>
          </c:tx>
          <c:spPr>
            <a:solidFill>
              <a:schemeClr val="accent2"/>
            </a:solidFill>
            <a:ln>
              <a:noFill/>
            </a:ln>
            <a:effectLst/>
          </c:spPr>
          <c:invertIfNegative val="0"/>
          <c:trendline>
            <c:spPr>
              <a:ln w="19050" cap="rnd">
                <a:solidFill>
                  <a:schemeClr val="accent2"/>
                </a:solidFill>
                <a:prstDash val="sysDot"/>
              </a:ln>
              <a:effectLst/>
            </c:spPr>
            <c:trendlineType val="exp"/>
            <c:dispRSqr val="0"/>
            <c:dispEq val="0"/>
          </c:trendline>
          <c:trendline>
            <c:spPr>
              <a:ln w="19050" cap="rnd">
                <a:solidFill>
                  <a:schemeClr val="accent2"/>
                </a:solidFill>
                <a:prstDash val="sysDot"/>
              </a:ln>
              <a:effectLst/>
            </c:spPr>
            <c:trendlineType val="movingAvg"/>
            <c:period val="2"/>
            <c:dispRSqr val="0"/>
            <c:dispEq val="0"/>
          </c:trendline>
          <c:cat>
            <c:strRef>
              <c:f>Sheet7!$A$5:$A$15</c:f>
              <c:strCache>
                <c:ptCount val="10"/>
                <c:pt idx="0">
                  <c:v>Axel</c:v>
                </c:pt>
                <c:pt idx="1">
                  <c:v>Elise</c:v>
                </c:pt>
                <c:pt idx="2">
                  <c:v>Frankie</c:v>
                </c:pt>
                <c:pt idx="3">
                  <c:v>Jaqueline</c:v>
                </c:pt>
                <c:pt idx="4">
                  <c:v>Mariana</c:v>
                </c:pt>
                <c:pt idx="5">
                  <c:v>Monique</c:v>
                </c:pt>
                <c:pt idx="6">
                  <c:v>Payton</c:v>
                </c:pt>
                <c:pt idx="7">
                  <c:v>Quintin</c:v>
                </c:pt>
                <c:pt idx="8">
                  <c:v>Sabrina</c:v>
                </c:pt>
                <c:pt idx="9">
                  <c:v>Sloane</c:v>
                </c:pt>
              </c:strCache>
            </c:strRef>
          </c:cat>
          <c:val>
            <c:numRef>
              <c:f>Sheet7!$C$5:$C$15</c:f>
              <c:numCache>
                <c:formatCode>General</c:formatCode>
                <c:ptCount val="10"/>
                <c:pt idx="0">
                  <c:v>3835</c:v>
                </c:pt>
                <c:pt idx="2">
                  <c:v>3827</c:v>
                </c:pt>
                <c:pt idx="5">
                  <c:v>3834</c:v>
                </c:pt>
                <c:pt idx="7">
                  <c:v>3828</c:v>
                </c:pt>
                <c:pt idx="8">
                  <c:v>3826</c:v>
                </c:pt>
              </c:numCache>
            </c:numRef>
          </c:val>
          <c:extLst>
            <c:ext xmlns:c16="http://schemas.microsoft.com/office/drawing/2014/chart" uri="{C3380CC4-5D6E-409C-BE32-E72D297353CC}">
              <c16:uniqueId val="{00000003-1B5B-1545-94A5-06D670D58712}"/>
            </c:ext>
          </c:extLst>
        </c:ser>
        <c:ser>
          <c:idx val="2"/>
          <c:order val="2"/>
          <c:tx>
            <c:strRef>
              <c:f>Sheet7!$D$3:$D$4</c:f>
              <c:strCache>
                <c:ptCount val="1"/>
                <c:pt idx="0">
                  <c:v>Needs Improvement</c:v>
                </c:pt>
              </c:strCache>
            </c:strRef>
          </c:tx>
          <c:spPr>
            <a:solidFill>
              <a:schemeClr val="accent3"/>
            </a:solidFill>
            <a:ln>
              <a:noFill/>
            </a:ln>
            <a:effectLst/>
          </c:spPr>
          <c:invertIfNegative val="0"/>
          <c:cat>
            <c:strRef>
              <c:f>Sheet7!$A$5:$A$15</c:f>
              <c:strCache>
                <c:ptCount val="10"/>
                <c:pt idx="0">
                  <c:v>Axel</c:v>
                </c:pt>
                <c:pt idx="1">
                  <c:v>Elise</c:v>
                </c:pt>
                <c:pt idx="2">
                  <c:v>Frankie</c:v>
                </c:pt>
                <c:pt idx="3">
                  <c:v>Jaqueline</c:v>
                </c:pt>
                <c:pt idx="4">
                  <c:v>Mariana</c:v>
                </c:pt>
                <c:pt idx="5">
                  <c:v>Monique</c:v>
                </c:pt>
                <c:pt idx="6">
                  <c:v>Payton</c:v>
                </c:pt>
                <c:pt idx="7">
                  <c:v>Quintin</c:v>
                </c:pt>
                <c:pt idx="8">
                  <c:v>Sabrina</c:v>
                </c:pt>
                <c:pt idx="9">
                  <c:v>Sloane</c:v>
                </c:pt>
              </c:strCache>
            </c:strRef>
          </c:cat>
          <c:val>
            <c:numRef>
              <c:f>Sheet7!$D$5:$D$15</c:f>
              <c:numCache>
                <c:formatCode>General</c:formatCode>
                <c:ptCount val="10"/>
                <c:pt idx="6">
                  <c:v>3831</c:v>
                </c:pt>
              </c:numCache>
            </c:numRef>
          </c:val>
          <c:extLst>
            <c:ext xmlns:c16="http://schemas.microsoft.com/office/drawing/2014/chart" uri="{C3380CC4-5D6E-409C-BE32-E72D297353CC}">
              <c16:uniqueId val="{00000004-1B5B-1545-94A5-06D670D58712}"/>
            </c:ext>
          </c:extLst>
        </c:ser>
        <c:ser>
          <c:idx val="3"/>
          <c:order val="3"/>
          <c:tx>
            <c:strRef>
              <c:f>Sheet7!$E$3:$E$4</c:f>
              <c:strCache>
                <c:ptCount val="1"/>
                <c:pt idx="0">
                  <c:v>PIP</c:v>
                </c:pt>
              </c:strCache>
            </c:strRef>
          </c:tx>
          <c:spPr>
            <a:solidFill>
              <a:schemeClr val="accent4"/>
            </a:solidFill>
            <a:ln>
              <a:noFill/>
            </a:ln>
            <a:effectLst/>
          </c:spPr>
          <c:invertIfNegative val="0"/>
          <c:cat>
            <c:strRef>
              <c:f>Sheet7!$A$5:$A$15</c:f>
              <c:strCache>
                <c:ptCount val="10"/>
                <c:pt idx="0">
                  <c:v>Axel</c:v>
                </c:pt>
                <c:pt idx="1">
                  <c:v>Elise</c:v>
                </c:pt>
                <c:pt idx="2">
                  <c:v>Frankie</c:v>
                </c:pt>
                <c:pt idx="3">
                  <c:v>Jaqueline</c:v>
                </c:pt>
                <c:pt idx="4">
                  <c:v>Mariana</c:v>
                </c:pt>
                <c:pt idx="5">
                  <c:v>Monique</c:v>
                </c:pt>
                <c:pt idx="6">
                  <c:v>Payton</c:v>
                </c:pt>
                <c:pt idx="7">
                  <c:v>Quintin</c:v>
                </c:pt>
                <c:pt idx="8">
                  <c:v>Sabrina</c:v>
                </c:pt>
                <c:pt idx="9">
                  <c:v>Sloane</c:v>
                </c:pt>
              </c:strCache>
            </c:strRef>
          </c:cat>
          <c:val>
            <c:numRef>
              <c:f>Sheet7!$E$5:$E$15</c:f>
              <c:numCache>
                <c:formatCode>General</c:formatCode>
                <c:ptCount val="10"/>
                <c:pt idx="1">
                  <c:v>3833</c:v>
                </c:pt>
                <c:pt idx="4">
                  <c:v>3830</c:v>
                </c:pt>
                <c:pt idx="9">
                  <c:v>3832</c:v>
                </c:pt>
              </c:numCache>
            </c:numRef>
          </c:val>
          <c:extLst>
            <c:ext xmlns:c16="http://schemas.microsoft.com/office/drawing/2014/chart" uri="{C3380CC4-5D6E-409C-BE32-E72D297353CC}">
              <c16:uniqueId val="{00000005-1B5B-1545-94A5-06D670D58712}"/>
            </c:ext>
          </c:extLst>
        </c:ser>
        <c:dLbls>
          <c:showLegendKey val="0"/>
          <c:showVal val="0"/>
          <c:showCatName val="0"/>
          <c:showSerName val="0"/>
          <c:showPercent val="0"/>
          <c:showBubbleSize val="0"/>
        </c:dLbls>
        <c:gapWidth val="219"/>
        <c:overlap val="-27"/>
        <c:axId val="310880032"/>
        <c:axId val="310876112"/>
      </c:barChart>
      <c:catAx>
        <c:axId val="3108800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10876112"/>
        <c:crosses val="autoZero"/>
        <c:auto val="1"/>
        <c:lblAlgn val="ctr"/>
        <c:lblOffset val="100"/>
        <c:noMultiLvlLbl val="0"/>
      </c:catAx>
      <c:valAx>
        <c:axId val="31087611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10880032"/>
        <c:crosses val="autoZero"/>
        <c:crossBetween val="between"/>
      </c:valAx>
      <c:spPr>
        <a:noFill/>
        <a:ln>
          <a:noFill/>
        </a:ln>
        <a:effectLst/>
      </c:spPr>
    </c:plotArea>
    <c:legend>
      <c:legendPos val="r"/>
      <c:layout>
        <c:manualLayout>
          <c:xMode val="edge"/>
          <c:yMode val="edge"/>
          <c:x val="0.67012132283464565"/>
          <c:y val="0.19667687372411777"/>
          <c:w val="0.31707867716535432"/>
          <c:h val="0.6384496208807233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B2341F-660A-420A-BCFD-BC0DF69DB203}" type="doc">
      <dgm:prSet loTypeId="urn:microsoft.com/office/officeart/2005/8/layout/hierarchy3" loCatId="relationship" qsTypeId="urn:microsoft.com/office/officeart/2005/8/quickstyle/simple3" qsCatId="simple" csTypeId="urn:microsoft.com/office/officeart/2005/8/colors/accent1_2" csCatId="accent1" phldr="1"/>
      <dgm:spPr/>
      <dgm:t>
        <a:bodyPr/>
        <a:lstStyle/>
        <a:p>
          <a:endParaRPr lang="en-US"/>
        </a:p>
      </dgm:t>
    </dgm:pt>
    <dgm:pt modelId="{D12BC7DB-DA74-4C98-85AD-7640BD8B8AA0}">
      <dgm:prSet/>
      <dgm:spPr/>
      <dgm:t>
        <a:bodyPr/>
        <a:lstStyle/>
        <a:p>
          <a:r>
            <a:rPr lang="en-US" dirty="0"/>
            <a:t>Employee Performance Analysis Using Excel</a:t>
          </a:r>
        </a:p>
      </dgm:t>
    </dgm:pt>
    <dgm:pt modelId="{ADE3B32D-0790-4BA3-8D88-49A3EB7A9836}" type="parTrans" cxnId="{155E25FE-6D86-4067-B731-1019D0538274}">
      <dgm:prSet/>
      <dgm:spPr/>
      <dgm:t>
        <a:bodyPr/>
        <a:lstStyle/>
        <a:p>
          <a:endParaRPr lang="en-US"/>
        </a:p>
      </dgm:t>
    </dgm:pt>
    <dgm:pt modelId="{4239E1FD-5E03-442F-BD2A-3DE824B0F208}" type="sibTrans" cxnId="{155E25FE-6D86-4067-B731-1019D0538274}">
      <dgm:prSet/>
      <dgm:spPr/>
      <dgm:t>
        <a:bodyPr/>
        <a:lstStyle/>
        <a:p>
          <a:endParaRPr lang="en-US"/>
        </a:p>
      </dgm:t>
    </dgm:pt>
    <dgm:pt modelId="{563BC767-E95E-4512-845E-507DF62402FE}" type="pres">
      <dgm:prSet presAssocID="{01B2341F-660A-420A-BCFD-BC0DF69DB203}" presName="diagram" presStyleCnt="0">
        <dgm:presLayoutVars>
          <dgm:chPref val="1"/>
          <dgm:dir/>
          <dgm:animOne val="branch"/>
          <dgm:animLvl val="lvl"/>
          <dgm:resizeHandles/>
        </dgm:presLayoutVars>
      </dgm:prSet>
      <dgm:spPr/>
    </dgm:pt>
    <dgm:pt modelId="{8727FBE9-A67F-4A5D-BF72-3BF2619EBACB}" type="pres">
      <dgm:prSet presAssocID="{D12BC7DB-DA74-4C98-85AD-7640BD8B8AA0}" presName="root" presStyleCnt="0"/>
      <dgm:spPr/>
    </dgm:pt>
    <dgm:pt modelId="{3481F22E-F433-4E28-9871-50CF7735C08E}" type="pres">
      <dgm:prSet presAssocID="{D12BC7DB-DA74-4C98-85AD-7640BD8B8AA0}" presName="rootComposite" presStyleCnt="0"/>
      <dgm:spPr/>
    </dgm:pt>
    <dgm:pt modelId="{38DBD4D9-B907-41DA-A1FE-9521E5A95AF3}" type="pres">
      <dgm:prSet presAssocID="{D12BC7DB-DA74-4C98-85AD-7640BD8B8AA0}" presName="rootText" presStyleLbl="node1" presStyleIdx="0" presStyleCnt="1"/>
      <dgm:spPr/>
    </dgm:pt>
    <dgm:pt modelId="{0113300E-26DD-4FC7-A29A-C3EAF88D3597}" type="pres">
      <dgm:prSet presAssocID="{D12BC7DB-DA74-4C98-85AD-7640BD8B8AA0}" presName="rootConnector" presStyleLbl="node1" presStyleIdx="0" presStyleCnt="1"/>
      <dgm:spPr/>
    </dgm:pt>
    <dgm:pt modelId="{8BF29103-D295-4FD1-94EC-B405276BAEB1}" type="pres">
      <dgm:prSet presAssocID="{D12BC7DB-DA74-4C98-85AD-7640BD8B8AA0}" presName="childShape" presStyleCnt="0"/>
      <dgm:spPr/>
    </dgm:pt>
  </dgm:ptLst>
  <dgm:cxnLst>
    <dgm:cxn modelId="{050E2A29-B7D3-4B2A-9625-19D4A5E283EE}" type="presOf" srcId="{D12BC7DB-DA74-4C98-85AD-7640BD8B8AA0}" destId="{0113300E-26DD-4FC7-A29A-C3EAF88D3597}" srcOrd="1" destOrd="0" presId="urn:microsoft.com/office/officeart/2005/8/layout/hierarchy3"/>
    <dgm:cxn modelId="{245D8644-F14A-45ED-807B-B6BC570E1F5B}" type="presOf" srcId="{01B2341F-660A-420A-BCFD-BC0DF69DB203}" destId="{563BC767-E95E-4512-845E-507DF62402FE}" srcOrd="0" destOrd="0" presId="urn:microsoft.com/office/officeart/2005/8/layout/hierarchy3"/>
    <dgm:cxn modelId="{721959F5-C196-4088-B6AA-2E6654DC4FD4}" type="presOf" srcId="{D12BC7DB-DA74-4C98-85AD-7640BD8B8AA0}" destId="{38DBD4D9-B907-41DA-A1FE-9521E5A95AF3}" srcOrd="0" destOrd="0" presId="urn:microsoft.com/office/officeart/2005/8/layout/hierarchy3"/>
    <dgm:cxn modelId="{155E25FE-6D86-4067-B731-1019D0538274}" srcId="{01B2341F-660A-420A-BCFD-BC0DF69DB203}" destId="{D12BC7DB-DA74-4C98-85AD-7640BD8B8AA0}" srcOrd="0" destOrd="0" parTransId="{ADE3B32D-0790-4BA3-8D88-49A3EB7A9836}" sibTransId="{4239E1FD-5E03-442F-BD2A-3DE824B0F208}"/>
    <dgm:cxn modelId="{1B33C0ED-4B3F-40D3-B8AE-B6BEBE8D4CE5}" type="presParOf" srcId="{563BC767-E95E-4512-845E-507DF62402FE}" destId="{8727FBE9-A67F-4A5D-BF72-3BF2619EBACB}" srcOrd="0" destOrd="0" presId="urn:microsoft.com/office/officeart/2005/8/layout/hierarchy3"/>
    <dgm:cxn modelId="{A1399D2A-77D6-4191-9783-E45F344102FA}" type="presParOf" srcId="{8727FBE9-A67F-4A5D-BF72-3BF2619EBACB}" destId="{3481F22E-F433-4E28-9871-50CF7735C08E}" srcOrd="0" destOrd="0" presId="urn:microsoft.com/office/officeart/2005/8/layout/hierarchy3"/>
    <dgm:cxn modelId="{E4ED276D-24EB-4CA7-8D42-4F364C08962C}" type="presParOf" srcId="{3481F22E-F433-4E28-9871-50CF7735C08E}" destId="{38DBD4D9-B907-41DA-A1FE-9521E5A95AF3}" srcOrd="0" destOrd="0" presId="urn:microsoft.com/office/officeart/2005/8/layout/hierarchy3"/>
    <dgm:cxn modelId="{725B2899-8F71-463E-8413-C72F6158C99B}" type="presParOf" srcId="{3481F22E-F433-4E28-9871-50CF7735C08E}" destId="{0113300E-26DD-4FC7-A29A-C3EAF88D3597}" srcOrd="1" destOrd="0" presId="urn:microsoft.com/office/officeart/2005/8/layout/hierarchy3"/>
    <dgm:cxn modelId="{A2DE8573-144D-4752-87B4-7712501884DE}" type="presParOf" srcId="{8727FBE9-A67F-4A5D-BF72-3BF2619EBACB}" destId="{8BF29103-D295-4FD1-94EC-B405276BAEB1}"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58CD5FA-649D-409A-AB13-5590FFB290F1}" type="doc">
      <dgm:prSet loTypeId="urn:microsoft.com/office/officeart/2008/layout/NameandTitleOrganizationalChart" loCatId="hierarchy" qsTypeId="urn:microsoft.com/office/officeart/2005/8/quickstyle/simple4" qsCatId="simple" csTypeId="urn:microsoft.com/office/officeart/2005/8/colors/accent1_2" csCatId="accent1" phldr="1"/>
      <dgm:spPr/>
      <dgm:t>
        <a:bodyPr/>
        <a:lstStyle/>
        <a:p>
          <a:endParaRPr lang="en-US"/>
        </a:p>
      </dgm:t>
    </dgm:pt>
    <dgm:pt modelId="{A866F0C3-EE89-4A00-9F86-DE76FA9C32F5}">
      <dgm:prSet/>
      <dgm:spPr/>
      <dgm:t>
        <a:bodyPr/>
        <a:lstStyle/>
        <a:p>
          <a:r>
            <a:rPr lang="en-US" dirty="0"/>
            <a:t>Human Resources (HR) Department  </a:t>
          </a:r>
        </a:p>
      </dgm:t>
    </dgm:pt>
    <dgm:pt modelId="{62BDF331-94DF-485C-BC5C-916C3905C7F2}" type="parTrans" cxnId="{04C3CC0C-CC39-4DCC-B31A-9C514DA9E01C}">
      <dgm:prSet/>
      <dgm:spPr/>
      <dgm:t>
        <a:bodyPr/>
        <a:lstStyle/>
        <a:p>
          <a:endParaRPr lang="en-US"/>
        </a:p>
      </dgm:t>
    </dgm:pt>
    <dgm:pt modelId="{C41F2E6E-50FC-41EC-AC54-A3C1CB5EB4A4}" type="sibTrans" cxnId="{04C3CC0C-CC39-4DCC-B31A-9C514DA9E01C}">
      <dgm:prSet/>
      <dgm:spPr/>
      <dgm:t>
        <a:bodyPr/>
        <a:lstStyle/>
        <a:p>
          <a:endParaRPr lang="en-US"/>
        </a:p>
      </dgm:t>
    </dgm:pt>
    <dgm:pt modelId="{1D244653-2238-4EA4-82F4-89DE61AD31BC}">
      <dgm:prSet/>
      <dgm:spPr/>
      <dgm:t>
        <a:bodyPr/>
        <a:lstStyle/>
        <a:p>
          <a:r>
            <a:rPr lang="en-US" dirty="0"/>
            <a:t>Department Managers (Sales &amp; Production)</a:t>
          </a:r>
        </a:p>
      </dgm:t>
    </dgm:pt>
    <dgm:pt modelId="{5153D895-3A1D-4D89-8A6C-394F2E5AFB08}" type="parTrans" cxnId="{AF62C59F-C9AB-4575-A5C9-0C85D4686674}">
      <dgm:prSet/>
      <dgm:spPr/>
      <dgm:t>
        <a:bodyPr/>
        <a:lstStyle/>
        <a:p>
          <a:endParaRPr lang="en-US"/>
        </a:p>
      </dgm:t>
    </dgm:pt>
    <dgm:pt modelId="{FA03C3EB-97DE-4D3A-873A-2775DEB4C561}" type="sibTrans" cxnId="{AF62C59F-C9AB-4575-A5C9-0C85D4686674}">
      <dgm:prSet/>
      <dgm:spPr/>
      <dgm:t>
        <a:bodyPr/>
        <a:lstStyle/>
        <a:p>
          <a:endParaRPr lang="en-US"/>
        </a:p>
      </dgm:t>
    </dgm:pt>
    <dgm:pt modelId="{FD41BEA5-4598-4803-B3D4-E724E987CACC}">
      <dgm:prSet/>
      <dgm:spPr/>
      <dgm:t>
        <a:bodyPr/>
        <a:lstStyle/>
        <a:p>
          <a:r>
            <a:rPr lang="en-US" dirty="0"/>
            <a:t>Senior Leadership/Executives</a:t>
          </a:r>
        </a:p>
      </dgm:t>
    </dgm:pt>
    <dgm:pt modelId="{B23E819B-5FA2-45C5-8FE4-17AB0D221F30}" type="parTrans" cxnId="{276476E9-938F-4116-96B7-BACAC8E8526E}">
      <dgm:prSet/>
      <dgm:spPr/>
      <dgm:t>
        <a:bodyPr/>
        <a:lstStyle/>
        <a:p>
          <a:endParaRPr lang="en-US"/>
        </a:p>
      </dgm:t>
    </dgm:pt>
    <dgm:pt modelId="{7932AE51-4A74-4458-BB40-3DA7A739400A}" type="sibTrans" cxnId="{276476E9-938F-4116-96B7-BACAC8E8526E}">
      <dgm:prSet/>
      <dgm:spPr/>
      <dgm:t>
        <a:bodyPr/>
        <a:lstStyle/>
        <a:p>
          <a:endParaRPr lang="en-US"/>
        </a:p>
      </dgm:t>
    </dgm:pt>
    <dgm:pt modelId="{38731D6D-5C8D-443E-A8A3-65A9E3716F3E}">
      <dgm:prSet/>
      <dgm:spPr/>
      <dgm:t>
        <a:bodyPr/>
        <a:lstStyle/>
        <a:p>
          <a:r>
            <a:rPr lang="en-US" dirty="0"/>
            <a:t>Employees</a:t>
          </a:r>
        </a:p>
      </dgm:t>
    </dgm:pt>
    <dgm:pt modelId="{DF36BC72-E341-4A43-8E0F-050A19CA0110}" type="parTrans" cxnId="{2E9293FF-BA3E-4C12-82D7-A8A2E8EA30A0}">
      <dgm:prSet/>
      <dgm:spPr/>
      <dgm:t>
        <a:bodyPr/>
        <a:lstStyle/>
        <a:p>
          <a:endParaRPr lang="en-US"/>
        </a:p>
      </dgm:t>
    </dgm:pt>
    <dgm:pt modelId="{A3B5EDA5-CFC0-476C-B16C-1EA19363EB90}" type="sibTrans" cxnId="{2E9293FF-BA3E-4C12-82D7-A8A2E8EA30A0}">
      <dgm:prSet/>
      <dgm:spPr/>
      <dgm:t>
        <a:bodyPr/>
        <a:lstStyle/>
        <a:p>
          <a:endParaRPr lang="en-US"/>
        </a:p>
      </dgm:t>
    </dgm:pt>
    <dgm:pt modelId="{F38AD4C5-235E-4450-BFD9-70E9C2CE6F84}">
      <dgm:prSet/>
      <dgm:spPr/>
      <dgm:t>
        <a:bodyPr/>
        <a:lstStyle/>
        <a:p>
          <a:r>
            <a:rPr lang="en-US" dirty="0"/>
            <a:t>Finance/Compensation Teams</a:t>
          </a:r>
        </a:p>
      </dgm:t>
    </dgm:pt>
    <dgm:pt modelId="{7B210181-429E-4DFD-9A75-5E75432756A9}" type="parTrans" cxnId="{59067D15-73B1-48AB-8F95-7CBE19997F41}">
      <dgm:prSet/>
      <dgm:spPr/>
      <dgm:t>
        <a:bodyPr/>
        <a:lstStyle/>
        <a:p>
          <a:endParaRPr lang="en-US"/>
        </a:p>
      </dgm:t>
    </dgm:pt>
    <dgm:pt modelId="{5F8ECA51-A9D8-41DE-A532-81DAECCDD3D2}" type="sibTrans" cxnId="{59067D15-73B1-48AB-8F95-7CBE19997F41}">
      <dgm:prSet/>
      <dgm:spPr/>
      <dgm:t>
        <a:bodyPr/>
        <a:lstStyle/>
        <a:p>
          <a:endParaRPr lang="en-US"/>
        </a:p>
      </dgm:t>
    </dgm:pt>
    <dgm:pt modelId="{CABE8BF8-C711-42F0-B68A-3939D9F8EB3E}" type="pres">
      <dgm:prSet presAssocID="{658CD5FA-649D-409A-AB13-5590FFB290F1}" presName="hierChild1" presStyleCnt="0">
        <dgm:presLayoutVars>
          <dgm:orgChart val="1"/>
          <dgm:chPref val="1"/>
          <dgm:dir/>
          <dgm:animOne val="branch"/>
          <dgm:animLvl val="lvl"/>
          <dgm:resizeHandles/>
        </dgm:presLayoutVars>
      </dgm:prSet>
      <dgm:spPr/>
    </dgm:pt>
    <dgm:pt modelId="{86EC6D2F-E589-4DC7-ABE9-D4093B8D1DC8}" type="pres">
      <dgm:prSet presAssocID="{A866F0C3-EE89-4A00-9F86-DE76FA9C32F5}" presName="hierRoot1" presStyleCnt="0">
        <dgm:presLayoutVars>
          <dgm:hierBranch val="init"/>
        </dgm:presLayoutVars>
      </dgm:prSet>
      <dgm:spPr/>
    </dgm:pt>
    <dgm:pt modelId="{20C4AA7A-583B-4119-92D7-AA941AE666DC}" type="pres">
      <dgm:prSet presAssocID="{A866F0C3-EE89-4A00-9F86-DE76FA9C32F5}" presName="rootComposite1" presStyleCnt="0"/>
      <dgm:spPr/>
    </dgm:pt>
    <dgm:pt modelId="{EED1BADC-26C0-4ED8-9659-BC7A84D69578}" type="pres">
      <dgm:prSet presAssocID="{A866F0C3-EE89-4A00-9F86-DE76FA9C32F5}" presName="rootText1" presStyleLbl="node0" presStyleIdx="0" presStyleCnt="5" custScaleY="169679">
        <dgm:presLayoutVars>
          <dgm:chMax/>
          <dgm:chPref val="3"/>
        </dgm:presLayoutVars>
      </dgm:prSet>
      <dgm:spPr/>
    </dgm:pt>
    <dgm:pt modelId="{BE0BAEEB-70C5-48BF-A529-CFE361CC6041}" type="pres">
      <dgm:prSet presAssocID="{A866F0C3-EE89-4A00-9F86-DE76FA9C32F5}" presName="titleText1" presStyleLbl="fgAcc0" presStyleIdx="0" presStyleCnt="5">
        <dgm:presLayoutVars>
          <dgm:chMax val="0"/>
          <dgm:chPref val="0"/>
        </dgm:presLayoutVars>
      </dgm:prSet>
      <dgm:spPr/>
    </dgm:pt>
    <dgm:pt modelId="{0148C042-0EF5-4758-A58F-71DADD144BE5}" type="pres">
      <dgm:prSet presAssocID="{A866F0C3-EE89-4A00-9F86-DE76FA9C32F5}" presName="rootConnector1" presStyleLbl="node1" presStyleIdx="0" presStyleCnt="0"/>
      <dgm:spPr/>
    </dgm:pt>
    <dgm:pt modelId="{B6C7A5AE-95D3-41FB-912C-59D5BBF5F9D8}" type="pres">
      <dgm:prSet presAssocID="{A866F0C3-EE89-4A00-9F86-DE76FA9C32F5}" presName="hierChild2" presStyleCnt="0"/>
      <dgm:spPr/>
    </dgm:pt>
    <dgm:pt modelId="{70B4CA8D-A952-4A81-A1F3-1E72EF39D285}" type="pres">
      <dgm:prSet presAssocID="{A866F0C3-EE89-4A00-9F86-DE76FA9C32F5}" presName="hierChild3" presStyleCnt="0"/>
      <dgm:spPr/>
    </dgm:pt>
    <dgm:pt modelId="{0D562804-2FC7-4304-A34F-36DB69E39322}" type="pres">
      <dgm:prSet presAssocID="{1D244653-2238-4EA4-82F4-89DE61AD31BC}" presName="hierRoot1" presStyleCnt="0">
        <dgm:presLayoutVars>
          <dgm:hierBranch val="init"/>
        </dgm:presLayoutVars>
      </dgm:prSet>
      <dgm:spPr/>
    </dgm:pt>
    <dgm:pt modelId="{FCE857F4-7C5A-45BE-AC21-9CDD568B307E}" type="pres">
      <dgm:prSet presAssocID="{1D244653-2238-4EA4-82F4-89DE61AD31BC}" presName="rootComposite1" presStyleCnt="0"/>
      <dgm:spPr/>
    </dgm:pt>
    <dgm:pt modelId="{806055BA-C37F-4283-BFCE-8536C49A65EA}" type="pres">
      <dgm:prSet presAssocID="{1D244653-2238-4EA4-82F4-89DE61AD31BC}" presName="rootText1" presStyleLbl="node0" presStyleIdx="1" presStyleCnt="5" custScaleY="175860">
        <dgm:presLayoutVars>
          <dgm:chMax/>
          <dgm:chPref val="3"/>
        </dgm:presLayoutVars>
      </dgm:prSet>
      <dgm:spPr/>
    </dgm:pt>
    <dgm:pt modelId="{3E5AC551-7FA9-44F5-96DF-7177A60EBE37}" type="pres">
      <dgm:prSet presAssocID="{1D244653-2238-4EA4-82F4-89DE61AD31BC}" presName="titleText1" presStyleLbl="fgAcc0" presStyleIdx="1" presStyleCnt="5">
        <dgm:presLayoutVars>
          <dgm:chMax val="0"/>
          <dgm:chPref val="0"/>
        </dgm:presLayoutVars>
      </dgm:prSet>
      <dgm:spPr/>
    </dgm:pt>
    <dgm:pt modelId="{51EE74C3-9CF6-42A2-807C-CD0A5BC6BD30}" type="pres">
      <dgm:prSet presAssocID="{1D244653-2238-4EA4-82F4-89DE61AD31BC}" presName="rootConnector1" presStyleLbl="node1" presStyleIdx="0" presStyleCnt="0"/>
      <dgm:spPr/>
    </dgm:pt>
    <dgm:pt modelId="{CADE8614-2D0C-4137-A065-F0971EB43276}" type="pres">
      <dgm:prSet presAssocID="{1D244653-2238-4EA4-82F4-89DE61AD31BC}" presName="hierChild2" presStyleCnt="0"/>
      <dgm:spPr/>
    </dgm:pt>
    <dgm:pt modelId="{F7A4838A-5263-4113-A34C-075C87FEF7D0}" type="pres">
      <dgm:prSet presAssocID="{1D244653-2238-4EA4-82F4-89DE61AD31BC}" presName="hierChild3" presStyleCnt="0"/>
      <dgm:spPr/>
    </dgm:pt>
    <dgm:pt modelId="{9F1A20F0-9BEE-4EFC-B0A7-47C560E225E4}" type="pres">
      <dgm:prSet presAssocID="{FD41BEA5-4598-4803-B3D4-E724E987CACC}" presName="hierRoot1" presStyleCnt="0">
        <dgm:presLayoutVars>
          <dgm:hierBranch val="init"/>
        </dgm:presLayoutVars>
      </dgm:prSet>
      <dgm:spPr/>
    </dgm:pt>
    <dgm:pt modelId="{C26B134F-8080-4D84-9516-BA35437F71A7}" type="pres">
      <dgm:prSet presAssocID="{FD41BEA5-4598-4803-B3D4-E724E987CACC}" presName="rootComposite1" presStyleCnt="0"/>
      <dgm:spPr/>
    </dgm:pt>
    <dgm:pt modelId="{A504E6D0-DE7E-4801-8EA8-B2F97E05156F}" type="pres">
      <dgm:prSet presAssocID="{FD41BEA5-4598-4803-B3D4-E724E987CACC}" presName="rootText1" presStyleLbl="node0" presStyleIdx="2" presStyleCnt="5" custScaleY="174319">
        <dgm:presLayoutVars>
          <dgm:chMax/>
          <dgm:chPref val="3"/>
        </dgm:presLayoutVars>
      </dgm:prSet>
      <dgm:spPr/>
    </dgm:pt>
    <dgm:pt modelId="{DB6E7FE4-AFEF-42DF-9349-4FA9330A61A1}" type="pres">
      <dgm:prSet presAssocID="{FD41BEA5-4598-4803-B3D4-E724E987CACC}" presName="titleText1" presStyleLbl="fgAcc0" presStyleIdx="2" presStyleCnt="5">
        <dgm:presLayoutVars>
          <dgm:chMax val="0"/>
          <dgm:chPref val="0"/>
        </dgm:presLayoutVars>
      </dgm:prSet>
      <dgm:spPr/>
    </dgm:pt>
    <dgm:pt modelId="{FA877FD2-5496-4716-B512-5A005B9ABBC2}" type="pres">
      <dgm:prSet presAssocID="{FD41BEA5-4598-4803-B3D4-E724E987CACC}" presName="rootConnector1" presStyleLbl="node1" presStyleIdx="0" presStyleCnt="0"/>
      <dgm:spPr/>
    </dgm:pt>
    <dgm:pt modelId="{E013DE5E-200D-4F25-A015-BB9757934C3A}" type="pres">
      <dgm:prSet presAssocID="{FD41BEA5-4598-4803-B3D4-E724E987CACC}" presName="hierChild2" presStyleCnt="0"/>
      <dgm:spPr/>
    </dgm:pt>
    <dgm:pt modelId="{1FC5F87D-7001-4824-94BB-E144E17309EF}" type="pres">
      <dgm:prSet presAssocID="{FD41BEA5-4598-4803-B3D4-E724E987CACC}" presName="hierChild3" presStyleCnt="0"/>
      <dgm:spPr/>
    </dgm:pt>
    <dgm:pt modelId="{EA313308-EF4E-452B-95E4-8A52151FD949}" type="pres">
      <dgm:prSet presAssocID="{38731D6D-5C8D-443E-A8A3-65A9E3716F3E}" presName="hierRoot1" presStyleCnt="0">
        <dgm:presLayoutVars>
          <dgm:hierBranch val="init"/>
        </dgm:presLayoutVars>
      </dgm:prSet>
      <dgm:spPr/>
    </dgm:pt>
    <dgm:pt modelId="{5D568259-6D15-498A-A180-9A14107E3ED1}" type="pres">
      <dgm:prSet presAssocID="{38731D6D-5C8D-443E-A8A3-65A9E3716F3E}" presName="rootComposite1" presStyleCnt="0"/>
      <dgm:spPr/>
    </dgm:pt>
    <dgm:pt modelId="{74DD0F9F-679F-4500-8051-84B2CD83E4FA}" type="pres">
      <dgm:prSet presAssocID="{38731D6D-5C8D-443E-A8A3-65A9E3716F3E}" presName="rootText1" presStyleLbl="node0" presStyleIdx="3" presStyleCnt="5" custScaleY="172920">
        <dgm:presLayoutVars>
          <dgm:chMax/>
          <dgm:chPref val="3"/>
        </dgm:presLayoutVars>
      </dgm:prSet>
      <dgm:spPr/>
    </dgm:pt>
    <dgm:pt modelId="{2820F38E-DA48-413F-8D3E-A431688A7F28}" type="pres">
      <dgm:prSet presAssocID="{38731D6D-5C8D-443E-A8A3-65A9E3716F3E}" presName="titleText1" presStyleLbl="fgAcc0" presStyleIdx="3" presStyleCnt="5">
        <dgm:presLayoutVars>
          <dgm:chMax val="0"/>
          <dgm:chPref val="0"/>
        </dgm:presLayoutVars>
      </dgm:prSet>
      <dgm:spPr/>
    </dgm:pt>
    <dgm:pt modelId="{08882954-6273-48A6-BA81-DC3CDA7FEAC4}" type="pres">
      <dgm:prSet presAssocID="{38731D6D-5C8D-443E-A8A3-65A9E3716F3E}" presName="rootConnector1" presStyleLbl="node1" presStyleIdx="0" presStyleCnt="0"/>
      <dgm:spPr/>
    </dgm:pt>
    <dgm:pt modelId="{E26B87B1-7E4D-4B78-A8DA-21959A5F57DB}" type="pres">
      <dgm:prSet presAssocID="{38731D6D-5C8D-443E-A8A3-65A9E3716F3E}" presName="hierChild2" presStyleCnt="0"/>
      <dgm:spPr/>
    </dgm:pt>
    <dgm:pt modelId="{8A30771F-D093-4427-88CC-15C6C8480E36}" type="pres">
      <dgm:prSet presAssocID="{38731D6D-5C8D-443E-A8A3-65A9E3716F3E}" presName="hierChild3" presStyleCnt="0"/>
      <dgm:spPr/>
    </dgm:pt>
    <dgm:pt modelId="{C0EABF7D-8140-4A29-8B2F-9CA3B5857B78}" type="pres">
      <dgm:prSet presAssocID="{F38AD4C5-235E-4450-BFD9-70E9C2CE6F84}" presName="hierRoot1" presStyleCnt="0">
        <dgm:presLayoutVars>
          <dgm:hierBranch val="init"/>
        </dgm:presLayoutVars>
      </dgm:prSet>
      <dgm:spPr/>
    </dgm:pt>
    <dgm:pt modelId="{FC588EC5-3B60-4E9C-967C-5E899A2F1907}" type="pres">
      <dgm:prSet presAssocID="{F38AD4C5-235E-4450-BFD9-70E9C2CE6F84}" presName="rootComposite1" presStyleCnt="0"/>
      <dgm:spPr/>
    </dgm:pt>
    <dgm:pt modelId="{AE68A02F-A738-4C2E-8620-863CA7A973BC}" type="pres">
      <dgm:prSet presAssocID="{F38AD4C5-235E-4450-BFD9-70E9C2CE6F84}" presName="rootText1" presStyleLbl="node0" presStyleIdx="4" presStyleCnt="5" custScaleY="170789">
        <dgm:presLayoutVars>
          <dgm:chMax/>
          <dgm:chPref val="3"/>
        </dgm:presLayoutVars>
      </dgm:prSet>
      <dgm:spPr/>
    </dgm:pt>
    <dgm:pt modelId="{3D6FDCC9-1AAD-42B5-A218-4D0D4319EA81}" type="pres">
      <dgm:prSet presAssocID="{F38AD4C5-235E-4450-BFD9-70E9C2CE6F84}" presName="titleText1" presStyleLbl="fgAcc0" presStyleIdx="4" presStyleCnt="5">
        <dgm:presLayoutVars>
          <dgm:chMax val="0"/>
          <dgm:chPref val="0"/>
        </dgm:presLayoutVars>
      </dgm:prSet>
      <dgm:spPr/>
    </dgm:pt>
    <dgm:pt modelId="{067C4150-EFE5-4EE0-B999-69A42E2DCA7F}" type="pres">
      <dgm:prSet presAssocID="{F38AD4C5-235E-4450-BFD9-70E9C2CE6F84}" presName="rootConnector1" presStyleLbl="node1" presStyleIdx="0" presStyleCnt="0"/>
      <dgm:spPr/>
    </dgm:pt>
    <dgm:pt modelId="{565EFF86-A4F6-4832-987D-ED93BB5EF041}" type="pres">
      <dgm:prSet presAssocID="{F38AD4C5-235E-4450-BFD9-70E9C2CE6F84}" presName="hierChild2" presStyleCnt="0"/>
      <dgm:spPr/>
    </dgm:pt>
    <dgm:pt modelId="{0427A470-0E07-4038-AAA2-971852E96D68}" type="pres">
      <dgm:prSet presAssocID="{F38AD4C5-235E-4450-BFD9-70E9C2CE6F84}" presName="hierChild3" presStyleCnt="0"/>
      <dgm:spPr/>
    </dgm:pt>
  </dgm:ptLst>
  <dgm:cxnLst>
    <dgm:cxn modelId="{04C3CC0C-CC39-4DCC-B31A-9C514DA9E01C}" srcId="{658CD5FA-649D-409A-AB13-5590FFB290F1}" destId="{A866F0C3-EE89-4A00-9F86-DE76FA9C32F5}" srcOrd="0" destOrd="0" parTransId="{62BDF331-94DF-485C-BC5C-916C3905C7F2}" sibTransId="{C41F2E6E-50FC-41EC-AC54-A3C1CB5EB4A4}"/>
    <dgm:cxn modelId="{FCABB10F-5369-4721-ACCA-194134F309C5}" type="presOf" srcId="{F38AD4C5-235E-4450-BFD9-70E9C2CE6F84}" destId="{AE68A02F-A738-4C2E-8620-863CA7A973BC}" srcOrd="0" destOrd="0" presId="urn:microsoft.com/office/officeart/2008/layout/NameandTitleOrganizationalChart"/>
    <dgm:cxn modelId="{D25E1615-430C-4173-A2D1-A5442C5ABBD6}" type="presOf" srcId="{658CD5FA-649D-409A-AB13-5590FFB290F1}" destId="{CABE8BF8-C711-42F0-B68A-3939D9F8EB3E}" srcOrd="0" destOrd="0" presId="urn:microsoft.com/office/officeart/2008/layout/NameandTitleOrganizationalChart"/>
    <dgm:cxn modelId="{59067D15-73B1-48AB-8F95-7CBE19997F41}" srcId="{658CD5FA-649D-409A-AB13-5590FFB290F1}" destId="{F38AD4C5-235E-4450-BFD9-70E9C2CE6F84}" srcOrd="4" destOrd="0" parTransId="{7B210181-429E-4DFD-9A75-5E75432756A9}" sibTransId="{5F8ECA51-A9D8-41DE-A532-81DAECCDD3D2}"/>
    <dgm:cxn modelId="{E4919216-C3F0-4B19-B901-33B3F084799E}" type="presOf" srcId="{A866F0C3-EE89-4A00-9F86-DE76FA9C32F5}" destId="{0148C042-0EF5-4758-A58F-71DADD144BE5}" srcOrd="1" destOrd="0" presId="urn:microsoft.com/office/officeart/2008/layout/NameandTitleOrganizationalChart"/>
    <dgm:cxn modelId="{B95BFD3B-6D1F-453D-849B-E2B62A5A54A9}" type="presOf" srcId="{7932AE51-4A74-4458-BB40-3DA7A739400A}" destId="{DB6E7FE4-AFEF-42DF-9349-4FA9330A61A1}" srcOrd="0" destOrd="0" presId="urn:microsoft.com/office/officeart/2008/layout/NameandTitleOrganizationalChart"/>
    <dgm:cxn modelId="{F7C2FB56-66E2-4E46-8946-306B34502B74}" type="presOf" srcId="{FA03C3EB-97DE-4D3A-873A-2775DEB4C561}" destId="{3E5AC551-7FA9-44F5-96DF-7177A60EBE37}" srcOrd="0" destOrd="0" presId="urn:microsoft.com/office/officeart/2008/layout/NameandTitleOrganizationalChart"/>
    <dgm:cxn modelId="{AF62C59F-C9AB-4575-A5C9-0C85D4686674}" srcId="{658CD5FA-649D-409A-AB13-5590FFB290F1}" destId="{1D244653-2238-4EA4-82F4-89DE61AD31BC}" srcOrd="1" destOrd="0" parTransId="{5153D895-3A1D-4D89-8A6C-394F2E5AFB08}" sibTransId="{FA03C3EB-97DE-4D3A-873A-2775DEB4C561}"/>
    <dgm:cxn modelId="{927FFDA3-5108-4836-AC7B-BE24F63F6A1B}" type="presOf" srcId="{1D244653-2238-4EA4-82F4-89DE61AD31BC}" destId="{806055BA-C37F-4283-BFCE-8536C49A65EA}" srcOrd="0" destOrd="0" presId="urn:microsoft.com/office/officeart/2008/layout/NameandTitleOrganizationalChart"/>
    <dgm:cxn modelId="{381D85B1-E9DC-40BC-8FC3-333EAC4A711D}" type="presOf" srcId="{A3B5EDA5-CFC0-476C-B16C-1EA19363EB90}" destId="{2820F38E-DA48-413F-8D3E-A431688A7F28}" srcOrd="0" destOrd="0" presId="urn:microsoft.com/office/officeart/2008/layout/NameandTitleOrganizationalChart"/>
    <dgm:cxn modelId="{E17B7CB8-472A-460A-8A37-CC7EEA727151}" type="presOf" srcId="{5F8ECA51-A9D8-41DE-A532-81DAECCDD3D2}" destId="{3D6FDCC9-1AAD-42B5-A218-4D0D4319EA81}" srcOrd="0" destOrd="0" presId="urn:microsoft.com/office/officeart/2008/layout/NameandTitleOrganizationalChart"/>
    <dgm:cxn modelId="{00E377C9-D71C-458A-9461-35B398972A29}" type="presOf" srcId="{A866F0C3-EE89-4A00-9F86-DE76FA9C32F5}" destId="{EED1BADC-26C0-4ED8-9659-BC7A84D69578}" srcOrd="0" destOrd="0" presId="urn:microsoft.com/office/officeart/2008/layout/NameandTitleOrganizationalChart"/>
    <dgm:cxn modelId="{BBAC14D1-1909-4852-AC68-8386607BC791}" type="presOf" srcId="{C41F2E6E-50FC-41EC-AC54-A3C1CB5EB4A4}" destId="{BE0BAEEB-70C5-48BF-A529-CFE361CC6041}" srcOrd="0" destOrd="0" presId="urn:microsoft.com/office/officeart/2008/layout/NameandTitleOrganizationalChart"/>
    <dgm:cxn modelId="{7C122BD7-EBC4-4FAD-9623-A1196FA62555}" type="presOf" srcId="{38731D6D-5C8D-443E-A8A3-65A9E3716F3E}" destId="{74DD0F9F-679F-4500-8051-84B2CD83E4FA}" srcOrd="0" destOrd="0" presId="urn:microsoft.com/office/officeart/2008/layout/NameandTitleOrganizationalChart"/>
    <dgm:cxn modelId="{274754D7-79F5-4ECD-9562-BC00E6CF4332}" type="presOf" srcId="{38731D6D-5C8D-443E-A8A3-65A9E3716F3E}" destId="{08882954-6273-48A6-BA81-DC3CDA7FEAC4}" srcOrd="1" destOrd="0" presId="urn:microsoft.com/office/officeart/2008/layout/NameandTitleOrganizationalChart"/>
    <dgm:cxn modelId="{5AE072DD-C4A7-4C49-8C93-4ADA347A8802}" type="presOf" srcId="{1D244653-2238-4EA4-82F4-89DE61AD31BC}" destId="{51EE74C3-9CF6-42A2-807C-CD0A5BC6BD30}" srcOrd="1" destOrd="0" presId="urn:microsoft.com/office/officeart/2008/layout/NameandTitleOrganizationalChart"/>
    <dgm:cxn modelId="{C68361E7-43AD-4AD2-907B-AE989F161BB2}" type="presOf" srcId="{F38AD4C5-235E-4450-BFD9-70E9C2CE6F84}" destId="{067C4150-EFE5-4EE0-B999-69A42E2DCA7F}" srcOrd="1" destOrd="0" presId="urn:microsoft.com/office/officeart/2008/layout/NameandTitleOrganizationalChart"/>
    <dgm:cxn modelId="{276476E9-938F-4116-96B7-BACAC8E8526E}" srcId="{658CD5FA-649D-409A-AB13-5590FFB290F1}" destId="{FD41BEA5-4598-4803-B3D4-E724E987CACC}" srcOrd="2" destOrd="0" parTransId="{B23E819B-5FA2-45C5-8FE4-17AB0D221F30}" sibTransId="{7932AE51-4A74-4458-BB40-3DA7A739400A}"/>
    <dgm:cxn modelId="{CDCBFCF1-87BD-4AD5-B0FC-372DBE7629BE}" type="presOf" srcId="{FD41BEA5-4598-4803-B3D4-E724E987CACC}" destId="{FA877FD2-5496-4716-B512-5A005B9ABBC2}" srcOrd="1" destOrd="0" presId="urn:microsoft.com/office/officeart/2008/layout/NameandTitleOrganizationalChart"/>
    <dgm:cxn modelId="{4EEFDBF4-6A29-42F7-BB10-66569486766B}" type="presOf" srcId="{FD41BEA5-4598-4803-B3D4-E724E987CACC}" destId="{A504E6D0-DE7E-4801-8EA8-B2F97E05156F}" srcOrd="0" destOrd="0" presId="urn:microsoft.com/office/officeart/2008/layout/NameandTitleOrganizationalChart"/>
    <dgm:cxn modelId="{2E9293FF-BA3E-4C12-82D7-A8A2E8EA30A0}" srcId="{658CD5FA-649D-409A-AB13-5590FFB290F1}" destId="{38731D6D-5C8D-443E-A8A3-65A9E3716F3E}" srcOrd="3" destOrd="0" parTransId="{DF36BC72-E341-4A43-8E0F-050A19CA0110}" sibTransId="{A3B5EDA5-CFC0-476C-B16C-1EA19363EB90}"/>
    <dgm:cxn modelId="{BC76BDEF-10AD-46CB-9A6E-56A9749D8F1A}" type="presParOf" srcId="{CABE8BF8-C711-42F0-B68A-3939D9F8EB3E}" destId="{86EC6D2F-E589-4DC7-ABE9-D4093B8D1DC8}" srcOrd="0" destOrd="0" presId="urn:microsoft.com/office/officeart/2008/layout/NameandTitleOrganizationalChart"/>
    <dgm:cxn modelId="{D9D61584-443E-4B20-85C1-64A9B82679B9}" type="presParOf" srcId="{86EC6D2F-E589-4DC7-ABE9-D4093B8D1DC8}" destId="{20C4AA7A-583B-4119-92D7-AA941AE666DC}" srcOrd="0" destOrd="0" presId="urn:microsoft.com/office/officeart/2008/layout/NameandTitleOrganizationalChart"/>
    <dgm:cxn modelId="{AE60C94A-2312-46AA-9153-CEA3CCCA5B46}" type="presParOf" srcId="{20C4AA7A-583B-4119-92D7-AA941AE666DC}" destId="{EED1BADC-26C0-4ED8-9659-BC7A84D69578}" srcOrd="0" destOrd="0" presId="urn:microsoft.com/office/officeart/2008/layout/NameandTitleOrganizationalChart"/>
    <dgm:cxn modelId="{CB541B66-BFAD-4196-9357-B8D8B0CD15FD}" type="presParOf" srcId="{20C4AA7A-583B-4119-92D7-AA941AE666DC}" destId="{BE0BAEEB-70C5-48BF-A529-CFE361CC6041}" srcOrd="1" destOrd="0" presId="urn:microsoft.com/office/officeart/2008/layout/NameandTitleOrganizationalChart"/>
    <dgm:cxn modelId="{BE9A7F0A-C658-436E-972F-5AA2536AF18E}" type="presParOf" srcId="{20C4AA7A-583B-4119-92D7-AA941AE666DC}" destId="{0148C042-0EF5-4758-A58F-71DADD144BE5}" srcOrd="2" destOrd="0" presId="urn:microsoft.com/office/officeart/2008/layout/NameandTitleOrganizationalChart"/>
    <dgm:cxn modelId="{59D1A4CA-D5C7-4960-8579-8EDE1D714AEC}" type="presParOf" srcId="{86EC6D2F-E589-4DC7-ABE9-D4093B8D1DC8}" destId="{B6C7A5AE-95D3-41FB-912C-59D5BBF5F9D8}" srcOrd="1" destOrd="0" presId="urn:microsoft.com/office/officeart/2008/layout/NameandTitleOrganizationalChart"/>
    <dgm:cxn modelId="{8261F92A-5795-42CE-AF5C-EA0C7393DC8E}" type="presParOf" srcId="{86EC6D2F-E589-4DC7-ABE9-D4093B8D1DC8}" destId="{70B4CA8D-A952-4A81-A1F3-1E72EF39D285}" srcOrd="2" destOrd="0" presId="urn:microsoft.com/office/officeart/2008/layout/NameandTitleOrganizationalChart"/>
    <dgm:cxn modelId="{49BC968C-99C3-4311-904E-C5C960212D89}" type="presParOf" srcId="{CABE8BF8-C711-42F0-B68A-3939D9F8EB3E}" destId="{0D562804-2FC7-4304-A34F-36DB69E39322}" srcOrd="1" destOrd="0" presId="urn:microsoft.com/office/officeart/2008/layout/NameandTitleOrganizationalChart"/>
    <dgm:cxn modelId="{00C13366-02F3-4ECB-A589-82310AD5D198}" type="presParOf" srcId="{0D562804-2FC7-4304-A34F-36DB69E39322}" destId="{FCE857F4-7C5A-45BE-AC21-9CDD568B307E}" srcOrd="0" destOrd="0" presId="urn:microsoft.com/office/officeart/2008/layout/NameandTitleOrganizationalChart"/>
    <dgm:cxn modelId="{B3DB8F20-C1FD-4EAA-97B8-C23A0EFB0D61}" type="presParOf" srcId="{FCE857F4-7C5A-45BE-AC21-9CDD568B307E}" destId="{806055BA-C37F-4283-BFCE-8536C49A65EA}" srcOrd="0" destOrd="0" presId="urn:microsoft.com/office/officeart/2008/layout/NameandTitleOrganizationalChart"/>
    <dgm:cxn modelId="{B92ADEAF-52DA-4EA9-895C-47DAAF87B281}" type="presParOf" srcId="{FCE857F4-7C5A-45BE-AC21-9CDD568B307E}" destId="{3E5AC551-7FA9-44F5-96DF-7177A60EBE37}" srcOrd="1" destOrd="0" presId="urn:microsoft.com/office/officeart/2008/layout/NameandTitleOrganizationalChart"/>
    <dgm:cxn modelId="{49198E8D-EDD4-4746-8D57-E9A537DDC8E9}" type="presParOf" srcId="{FCE857F4-7C5A-45BE-AC21-9CDD568B307E}" destId="{51EE74C3-9CF6-42A2-807C-CD0A5BC6BD30}" srcOrd="2" destOrd="0" presId="urn:microsoft.com/office/officeart/2008/layout/NameandTitleOrganizationalChart"/>
    <dgm:cxn modelId="{08A9B51B-4F27-4970-8C72-AAE4D4436036}" type="presParOf" srcId="{0D562804-2FC7-4304-A34F-36DB69E39322}" destId="{CADE8614-2D0C-4137-A065-F0971EB43276}" srcOrd="1" destOrd="0" presId="urn:microsoft.com/office/officeart/2008/layout/NameandTitleOrganizationalChart"/>
    <dgm:cxn modelId="{47055036-BD42-4EF3-889A-2CCD42F2BE4F}" type="presParOf" srcId="{0D562804-2FC7-4304-A34F-36DB69E39322}" destId="{F7A4838A-5263-4113-A34C-075C87FEF7D0}" srcOrd="2" destOrd="0" presId="urn:microsoft.com/office/officeart/2008/layout/NameandTitleOrganizationalChart"/>
    <dgm:cxn modelId="{B6BAB64E-00EB-4CEF-9BA6-2119BD8BE7D1}" type="presParOf" srcId="{CABE8BF8-C711-42F0-B68A-3939D9F8EB3E}" destId="{9F1A20F0-9BEE-4EFC-B0A7-47C560E225E4}" srcOrd="2" destOrd="0" presId="urn:microsoft.com/office/officeart/2008/layout/NameandTitleOrganizationalChart"/>
    <dgm:cxn modelId="{FB6ED21B-FB6C-42BC-85E5-C9F44F95ACF6}" type="presParOf" srcId="{9F1A20F0-9BEE-4EFC-B0A7-47C560E225E4}" destId="{C26B134F-8080-4D84-9516-BA35437F71A7}" srcOrd="0" destOrd="0" presId="urn:microsoft.com/office/officeart/2008/layout/NameandTitleOrganizationalChart"/>
    <dgm:cxn modelId="{6250F793-CE0D-4464-A590-83037CD34FEA}" type="presParOf" srcId="{C26B134F-8080-4D84-9516-BA35437F71A7}" destId="{A504E6D0-DE7E-4801-8EA8-B2F97E05156F}" srcOrd="0" destOrd="0" presId="urn:microsoft.com/office/officeart/2008/layout/NameandTitleOrganizationalChart"/>
    <dgm:cxn modelId="{B4E8C53D-BDBA-477D-8531-2CDCFCCA0C1A}" type="presParOf" srcId="{C26B134F-8080-4D84-9516-BA35437F71A7}" destId="{DB6E7FE4-AFEF-42DF-9349-4FA9330A61A1}" srcOrd="1" destOrd="0" presId="urn:microsoft.com/office/officeart/2008/layout/NameandTitleOrganizationalChart"/>
    <dgm:cxn modelId="{3BC8C55A-EFA6-446B-8687-FBF16CA052EF}" type="presParOf" srcId="{C26B134F-8080-4D84-9516-BA35437F71A7}" destId="{FA877FD2-5496-4716-B512-5A005B9ABBC2}" srcOrd="2" destOrd="0" presId="urn:microsoft.com/office/officeart/2008/layout/NameandTitleOrganizationalChart"/>
    <dgm:cxn modelId="{DD247569-8F84-45DD-B446-5FAC918221F8}" type="presParOf" srcId="{9F1A20F0-9BEE-4EFC-B0A7-47C560E225E4}" destId="{E013DE5E-200D-4F25-A015-BB9757934C3A}" srcOrd="1" destOrd="0" presId="urn:microsoft.com/office/officeart/2008/layout/NameandTitleOrganizationalChart"/>
    <dgm:cxn modelId="{D60AF375-0C16-49BD-9A77-8B6D5EFE273C}" type="presParOf" srcId="{9F1A20F0-9BEE-4EFC-B0A7-47C560E225E4}" destId="{1FC5F87D-7001-4824-94BB-E144E17309EF}" srcOrd="2" destOrd="0" presId="urn:microsoft.com/office/officeart/2008/layout/NameandTitleOrganizationalChart"/>
    <dgm:cxn modelId="{B81BAF81-21A0-4CDD-836D-A02B562E8929}" type="presParOf" srcId="{CABE8BF8-C711-42F0-B68A-3939D9F8EB3E}" destId="{EA313308-EF4E-452B-95E4-8A52151FD949}" srcOrd="3" destOrd="0" presId="urn:microsoft.com/office/officeart/2008/layout/NameandTitleOrganizationalChart"/>
    <dgm:cxn modelId="{D0F071DC-3038-4896-9CE3-1951A1AED2B7}" type="presParOf" srcId="{EA313308-EF4E-452B-95E4-8A52151FD949}" destId="{5D568259-6D15-498A-A180-9A14107E3ED1}" srcOrd="0" destOrd="0" presId="urn:microsoft.com/office/officeart/2008/layout/NameandTitleOrganizationalChart"/>
    <dgm:cxn modelId="{CA01E50C-F639-4CF3-AB86-F423B43D7914}" type="presParOf" srcId="{5D568259-6D15-498A-A180-9A14107E3ED1}" destId="{74DD0F9F-679F-4500-8051-84B2CD83E4FA}" srcOrd="0" destOrd="0" presId="urn:microsoft.com/office/officeart/2008/layout/NameandTitleOrganizationalChart"/>
    <dgm:cxn modelId="{FA1F2979-7F40-44AD-B1A1-EF0202CB596C}" type="presParOf" srcId="{5D568259-6D15-498A-A180-9A14107E3ED1}" destId="{2820F38E-DA48-413F-8D3E-A431688A7F28}" srcOrd="1" destOrd="0" presId="urn:microsoft.com/office/officeart/2008/layout/NameandTitleOrganizationalChart"/>
    <dgm:cxn modelId="{FD7A21C4-BD1F-483B-B13D-25F91C875294}" type="presParOf" srcId="{5D568259-6D15-498A-A180-9A14107E3ED1}" destId="{08882954-6273-48A6-BA81-DC3CDA7FEAC4}" srcOrd="2" destOrd="0" presId="urn:microsoft.com/office/officeart/2008/layout/NameandTitleOrganizationalChart"/>
    <dgm:cxn modelId="{25C0D1A4-B330-4899-AFEC-2DB9E4A2005A}" type="presParOf" srcId="{EA313308-EF4E-452B-95E4-8A52151FD949}" destId="{E26B87B1-7E4D-4B78-A8DA-21959A5F57DB}" srcOrd="1" destOrd="0" presId="urn:microsoft.com/office/officeart/2008/layout/NameandTitleOrganizationalChart"/>
    <dgm:cxn modelId="{9F1DC341-7D75-49E9-8CFA-54B7D5072423}" type="presParOf" srcId="{EA313308-EF4E-452B-95E4-8A52151FD949}" destId="{8A30771F-D093-4427-88CC-15C6C8480E36}" srcOrd="2" destOrd="0" presId="urn:microsoft.com/office/officeart/2008/layout/NameandTitleOrganizationalChart"/>
    <dgm:cxn modelId="{185300ED-E0D2-4208-A789-3B0FDF91B142}" type="presParOf" srcId="{CABE8BF8-C711-42F0-B68A-3939D9F8EB3E}" destId="{C0EABF7D-8140-4A29-8B2F-9CA3B5857B78}" srcOrd="4" destOrd="0" presId="urn:microsoft.com/office/officeart/2008/layout/NameandTitleOrganizationalChart"/>
    <dgm:cxn modelId="{F3537AFA-BFAF-4273-9DCF-F2E8B056F71A}" type="presParOf" srcId="{C0EABF7D-8140-4A29-8B2F-9CA3B5857B78}" destId="{FC588EC5-3B60-4E9C-967C-5E899A2F1907}" srcOrd="0" destOrd="0" presId="urn:microsoft.com/office/officeart/2008/layout/NameandTitleOrganizationalChart"/>
    <dgm:cxn modelId="{E5B1E4F2-2A4E-42BA-993F-83070FFFB5F8}" type="presParOf" srcId="{FC588EC5-3B60-4E9C-967C-5E899A2F1907}" destId="{AE68A02F-A738-4C2E-8620-863CA7A973BC}" srcOrd="0" destOrd="0" presId="urn:microsoft.com/office/officeart/2008/layout/NameandTitleOrganizationalChart"/>
    <dgm:cxn modelId="{3D5461D2-2406-4AB1-ABE6-94F0683A5716}" type="presParOf" srcId="{FC588EC5-3B60-4E9C-967C-5E899A2F1907}" destId="{3D6FDCC9-1AAD-42B5-A218-4D0D4319EA81}" srcOrd="1" destOrd="0" presId="urn:microsoft.com/office/officeart/2008/layout/NameandTitleOrganizationalChart"/>
    <dgm:cxn modelId="{AEC45E94-DC25-4963-A77E-63EE8641533E}" type="presParOf" srcId="{FC588EC5-3B60-4E9C-967C-5E899A2F1907}" destId="{067C4150-EFE5-4EE0-B999-69A42E2DCA7F}" srcOrd="2" destOrd="0" presId="urn:microsoft.com/office/officeart/2008/layout/NameandTitleOrganizationalChart"/>
    <dgm:cxn modelId="{C5448943-2A68-4486-95DC-05560EC7EBC1}" type="presParOf" srcId="{C0EABF7D-8140-4A29-8B2F-9CA3B5857B78}" destId="{565EFF86-A4F6-4832-987D-ED93BB5EF041}" srcOrd="1" destOrd="0" presId="urn:microsoft.com/office/officeart/2008/layout/NameandTitleOrganizationalChart"/>
    <dgm:cxn modelId="{D93AC277-5847-46CC-8247-43DCAD11250E}" type="presParOf" srcId="{C0EABF7D-8140-4A29-8B2F-9CA3B5857B78}" destId="{0427A470-0E07-4038-AAA2-971852E96D68}" srcOrd="2" destOrd="0" presId="urn:microsoft.com/office/officeart/2008/layout/NameandTitleOrganizational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DBD4D9-B907-41DA-A1FE-9521E5A95AF3}">
      <dsp:nvSpPr>
        <dsp:cNvPr id="0" name=""/>
        <dsp:cNvSpPr/>
      </dsp:nvSpPr>
      <dsp:spPr>
        <a:xfrm>
          <a:off x="1758506" y="1996"/>
          <a:ext cx="5375383" cy="2687691"/>
        </a:xfrm>
        <a:prstGeom prst="roundRect">
          <a:avLst>
            <a:gd name="adj" fmla="val 10000"/>
          </a:avLst>
        </a:prstGeom>
        <a:gradFill rotWithShape="0">
          <a:gsLst>
            <a:gs pos="0">
              <a:schemeClr val="accent1">
                <a:hueOff val="0"/>
                <a:satOff val="0"/>
                <a:lumOff val="0"/>
                <a:alphaOff val="0"/>
                <a:tint val="65000"/>
                <a:lumMod val="110000"/>
              </a:schemeClr>
            </a:gs>
            <a:gs pos="88000">
              <a:schemeClr val="accent1">
                <a:hueOff val="0"/>
                <a:satOff val="0"/>
                <a:lumOff val="0"/>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5725" tIns="57150" rIns="85725" bIns="57150" numCol="1" spcCol="1270" anchor="ctr" anchorCtr="0">
          <a:noAutofit/>
        </a:bodyPr>
        <a:lstStyle/>
        <a:p>
          <a:pPr marL="0" lvl="0" indent="0" algn="ctr" defTabSz="2000250">
            <a:lnSpc>
              <a:spcPct val="90000"/>
            </a:lnSpc>
            <a:spcBef>
              <a:spcPct val="0"/>
            </a:spcBef>
            <a:spcAft>
              <a:spcPct val="35000"/>
            </a:spcAft>
            <a:buNone/>
          </a:pPr>
          <a:r>
            <a:rPr lang="en-US" sz="4500" kern="1200" dirty="0"/>
            <a:t>Employee Performance Analysis Using Excel</a:t>
          </a:r>
        </a:p>
      </dsp:txBody>
      <dsp:txXfrm>
        <a:off x="1837226" y="80716"/>
        <a:ext cx="5217943" cy="253025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D1BADC-26C0-4ED8-9659-BC7A84D69578}">
      <dsp:nvSpPr>
        <dsp:cNvPr id="0" name=""/>
        <dsp:cNvSpPr/>
      </dsp:nvSpPr>
      <dsp:spPr>
        <a:xfrm>
          <a:off x="107999" y="1614809"/>
          <a:ext cx="1584816" cy="1392297"/>
        </a:xfrm>
        <a:prstGeom prst="rect">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985" tIns="6985" rIns="6985" bIns="115788" numCol="1" spcCol="1270" anchor="ctr" anchorCtr="0">
          <a:noAutofit/>
        </a:bodyPr>
        <a:lstStyle/>
        <a:p>
          <a:pPr marL="0" lvl="0" indent="0" algn="ctr" defTabSz="488950">
            <a:lnSpc>
              <a:spcPct val="90000"/>
            </a:lnSpc>
            <a:spcBef>
              <a:spcPct val="0"/>
            </a:spcBef>
            <a:spcAft>
              <a:spcPct val="35000"/>
            </a:spcAft>
            <a:buNone/>
          </a:pPr>
          <a:r>
            <a:rPr lang="en-US" sz="1100" kern="1200" dirty="0"/>
            <a:t>Human Resources (HR) Department  </a:t>
          </a:r>
        </a:p>
      </dsp:txBody>
      <dsp:txXfrm>
        <a:off x="107999" y="1614809"/>
        <a:ext cx="1584816" cy="1392297"/>
      </dsp:txXfrm>
    </dsp:sp>
    <dsp:sp modelId="{BE0BAEEB-70C5-48BF-A529-CFE361CC6041}">
      <dsp:nvSpPr>
        <dsp:cNvPr id="0" name=""/>
        <dsp:cNvSpPr/>
      </dsp:nvSpPr>
      <dsp:spPr>
        <a:xfrm>
          <a:off x="424962" y="2538887"/>
          <a:ext cx="1426334" cy="273515"/>
        </a:xfrm>
        <a:prstGeom prst="rect">
          <a:avLst/>
        </a:prstGeom>
        <a:solidFill>
          <a:schemeClr val="lt1">
            <a:alpha val="90000"/>
            <a:hueOff val="0"/>
            <a:satOff val="0"/>
            <a:lumOff val="0"/>
            <a:alphaOff val="0"/>
          </a:schemeClr>
        </a:solidFill>
        <a:ln w="12700"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11430" rIns="45720" bIns="11430" numCol="1" spcCol="1270" anchor="ctr" anchorCtr="0">
          <a:noAutofit/>
        </a:bodyPr>
        <a:lstStyle/>
        <a:p>
          <a:pPr marL="0" lvl="0" indent="0" algn="r" defTabSz="800100">
            <a:lnSpc>
              <a:spcPct val="90000"/>
            </a:lnSpc>
            <a:spcBef>
              <a:spcPct val="0"/>
            </a:spcBef>
            <a:spcAft>
              <a:spcPct val="35000"/>
            </a:spcAft>
            <a:buNone/>
          </a:pPr>
          <a:endParaRPr lang="en-US" sz="1800" kern="1200"/>
        </a:p>
      </dsp:txBody>
      <dsp:txXfrm>
        <a:off x="424962" y="2538887"/>
        <a:ext cx="1426334" cy="273515"/>
      </dsp:txXfrm>
    </dsp:sp>
    <dsp:sp modelId="{806055BA-C37F-4283-BFCE-8536C49A65EA}">
      <dsp:nvSpPr>
        <dsp:cNvPr id="0" name=""/>
        <dsp:cNvSpPr/>
      </dsp:nvSpPr>
      <dsp:spPr>
        <a:xfrm>
          <a:off x="2234219" y="1614809"/>
          <a:ext cx="1584816" cy="1443015"/>
        </a:xfrm>
        <a:prstGeom prst="rect">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985" tIns="6985" rIns="6985" bIns="115788" numCol="1" spcCol="1270" anchor="ctr" anchorCtr="0">
          <a:noAutofit/>
        </a:bodyPr>
        <a:lstStyle/>
        <a:p>
          <a:pPr marL="0" lvl="0" indent="0" algn="ctr" defTabSz="488950">
            <a:lnSpc>
              <a:spcPct val="90000"/>
            </a:lnSpc>
            <a:spcBef>
              <a:spcPct val="0"/>
            </a:spcBef>
            <a:spcAft>
              <a:spcPct val="35000"/>
            </a:spcAft>
            <a:buNone/>
          </a:pPr>
          <a:r>
            <a:rPr lang="en-US" sz="1100" kern="1200" dirty="0"/>
            <a:t>Department Managers (Sales &amp; Production)</a:t>
          </a:r>
        </a:p>
      </dsp:txBody>
      <dsp:txXfrm>
        <a:off x="2234219" y="1614809"/>
        <a:ext cx="1584816" cy="1443015"/>
      </dsp:txXfrm>
    </dsp:sp>
    <dsp:sp modelId="{3E5AC551-7FA9-44F5-96DF-7177A60EBE37}">
      <dsp:nvSpPr>
        <dsp:cNvPr id="0" name=""/>
        <dsp:cNvSpPr/>
      </dsp:nvSpPr>
      <dsp:spPr>
        <a:xfrm>
          <a:off x="2551183" y="2564246"/>
          <a:ext cx="1426334" cy="273515"/>
        </a:xfrm>
        <a:prstGeom prst="rect">
          <a:avLst/>
        </a:prstGeom>
        <a:solidFill>
          <a:schemeClr val="lt1">
            <a:alpha val="90000"/>
            <a:hueOff val="0"/>
            <a:satOff val="0"/>
            <a:lumOff val="0"/>
            <a:alphaOff val="0"/>
          </a:schemeClr>
        </a:solidFill>
        <a:ln w="12700"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11430" rIns="45720" bIns="11430" numCol="1" spcCol="1270" anchor="ctr" anchorCtr="0">
          <a:noAutofit/>
        </a:bodyPr>
        <a:lstStyle/>
        <a:p>
          <a:pPr marL="0" lvl="0" indent="0" algn="r" defTabSz="800100">
            <a:lnSpc>
              <a:spcPct val="90000"/>
            </a:lnSpc>
            <a:spcBef>
              <a:spcPct val="0"/>
            </a:spcBef>
            <a:spcAft>
              <a:spcPct val="35000"/>
            </a:spcAft>
            <a:buNone/>
          </a:pPr>
          <a:endParaRPr lang="en-US" sz="1800" kern="1200"/>
        </a:p>
      </dsp:txBody>
      <dsp:txXfrm>
        <a:off x="2551183" y="2564246"/>
        <a:ext cx="1426334" cy="273515"/>
      </dsp:txXfrm>
    </dsp:sp>
    <dsp:sp modelId="{A504E6D0-DE7E-4801-8EA8-B2F97E05156F}">
      <dsp:nvSpPr>
        <dsp:cNvPr id="0" name=""/>
        <dsp:cNvSpPr/>
      </dsp:nvSpPr>
      <dsp:spPr>
        <a:xfrm>
          <a:off x="4360440" y="1614809"/>
          <a:ext cx="1584816" cy="1430370"/>
        </a:xfrm>
        <a:prstGeom prst="rect">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985" tIns="6985" rIns="6985" bIns="115788" numCol="1" spcCol="1270" anchor="ctr" anchorCtr="0">
          <a:noAutofit/>
        </a:bodyPr>
        <a:lstStyle/>
        <a:p>
          <a:pPr marL="0" lvl="0" indent="0" algn="ctr" defTabSz="488950">
            <a:lnSpc>
              <a:spcPct val="90000"/>
            </a:lnSpc>
            <a:spcBef>
              <a:spcPct val="0"/>
            </a:spcBef>
            <a:spcAft>
              <a:spcPct val="35000"/>
            </a:spcAft>
            <a:buNone/>
          </a:pPr>
          <a:r>
            <a:rPr lang="en-US" sz="1100" kern="1200" dirty="0"/>
            <a:t>Senior Leadership/Executives</a:t>
          </a:r>
        </a:p>
      </dsp:txBody>
      <dsp:txXfrm>
        <a:off x="4360440" y="1614809"/>
        <a:ext cx="1584816" cy="1430370"/>
      </dsp:txXfrm>
    </dsp:sp>
    <dsp:sp modelId="{DB6E7FE4-AFEF-42DF-9349-4FA9330A61A1}">
      <dsp:nvSpPr>
        <dsp:cNvPr id="0" name=""/>
        <dsp:cNvSpPr/>
      </dsp:nvSpPr>
      <dsp:spPr>
        <a:xfrm>
          <a:off x="4677403" y="2557924"/>
          <a:ext cx="1426334" cy="273515"/>
        </a:xfrm>
        <a:prstGeom prst="rect">
          <a:avLst/>
        </a:prstGeom>
        <a:solidFill>
          <a:schemeClr val="lt1">
            <a:alpha val="90000"/>
            <a:hueOff val="0"/>
            <a:satOff val="0"/>
            <a:lumOff val="0"/>
            <a:alphaOff val="0"/>
          </a:schemeClr>
        </a:solidFill>
        <a:ln w="12700"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0480" tIns="7620" rIns="30480" bIns="7620" numCol="1" spcCol="1270" anchor="ctr" anchorCtr="0">
          <a:noAutofit/>
        </a:bodyPr>
        <a:lstStyle/>
        <a:p>
          <a:pPr marL="0" lvl="0" indent="0" algn="r" defTabSz="533400">
            <a:lnSpc>
              <a:spcPct val="90000"/>
            </a:lnSpc>
            <a:spcBef>
              <a:spcPct val="0"/>
            </a:spcBef>
            <a:spcAft>
              <a:spcPct val="35000"/>
            </a:spcAft>
            <a:buNone/>
          </a:pPr>
          <a:endParaRPr lang="en-US" sz="1200" kern="1200"/>
        </a:p>
      </dsp:txBody>
      <dsp:txXfrm>
        <a:off x="4677403" y="2557924"/>
        <a:ext cx="1426334" cy="273515"/>
      </dsp:txXfrm>
    </dsp:sp>
    <dsp:sp modelId="{74DD0F9F-679F-4500-8051-84B2CD83E4FA}">
      <dsp:nvSpPr>
        <dsp:cNvPr id="0" name=""/>
        <dsp:cNvSpPr/>
      </dsp:nvSpPr>
      <dsp:spPr>
        <a:xfrm>
          <a:off x="6486660" y="1614809"/>
          <a:ext cx="1584816" cy="1418890"/>
        </a:xfrm>
        <a:prstGeom prst="rect">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985" tIns="6985" rIns="6985" bIns="115788" numCol="1" spcCol="1270" anchor="ctr" anchorCtr="0">
          <a:noAutofit/>
        </a:bodyPr>
        <a:lstStyle/>
        <a:p>
          <a:pPr marL="0" lvl="0" indent="0" algn="ctr" defTabSz="488950">
            <a:lnSpc>
              <a:spcPct val="90000"/>
            </a:lnSpc>
            <a:spcBef>
              <a:spcPct val="0"/>
            </a:spcBef>
            <a:spcAft>
              <a:spcPct val="35000"/>
            </a:spcAft>
            <a:buNone/>
          </a:pPr>
          <a:r>
            <a:rPr lang="en-US" sz="1100" kern="1200" dirty="0"/>
            <a:t>Employees</a:t>
          </a:r>
        </a:p>
      </dsp:txBody>
      <dsp:txXfrm>
        <a:off x="6486660" y="1614809"/>
        <a:ext cx="1584816" cy="1418890"/>
      </dsp:txXfrm>
    </dsp:sp>
    <dsp:sp modelId="{2820F38E-DA48-413F-8D3E-A431688A7F28}">
      <dsp:nvSpPr>
        <dsp:cNvPr id="0" name=""/>
        <dsp:cNvSpPr/>
      </dsp:nvSpPr>
      <dsp:spPr>
        <a:xfrm>
          <a:off x="6803623" y="2552184"/>
          <a:ext cx="1426334" cy="273515"/>
        </a:xfrm>
        <a:prstGeom prst="rect">
          <a:avLst/>
        </a:prstGeom>
        <a:solidFill>
          <a:schemeClr val="lt1">
            <a:alpha val="90000"/>
            <a:hueOff val="0"/>
            <a:satOff val="0"/>
            <a:lumOff val="0"/>
            <a:alphaOff val="0"/>
          </a:schemeClr>
        </a:solidFill>
        <a:ln w="12700"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11430" rIns="45720" bIns="11430" numCol="1" spcCol="1270" anchor="ctr" anchorCtr="0">
          <a:noAutofit/>
        </a:bodyPr>
        <a:lstStyle/>
        <a:p>
          <a:pPr marL="0" lvl="0" indent="0" algn="r" defTabSz="800100">
            <a:lnSpc>
              <a:spcPct val="90000"/>
            </a:lnSpc>
            <a:spcBef>
              <a:spcPct val="0"/>
            </a:spcBef>
            <a:spcAft>
              <a:spcPct val="35000"/>
            </a:spcAft>
            <a:buNone/>
          </a:pPr>
          <a:endParaRPr lang="en-US" sz="1800" kern="1200"/>
        </a:p>
      </dsp:txBody>
      <dsp:txXfrm>
        <a:off x="6803623" y="2552184"/>
        <a:ext cx="1426334" cy="273515"/>
      </dsp:txXfrm>
    </dsp:sp>
    <dsp:sp modelId="{AE68A02F-A738-4C2E-8620-863CA7A973BC}">
      <dsp:nvSpPr>
        <dsp:cNvPr id="0" name=""/>
        <dsp:cNvSpPr/>
      </dsp:nvSpPr>
      <dsp:spPr>
        <a:xfrm>
          <a:off x="8612880" y="1614809"/>
          <a:ext cx="1584816" cy="1401405"/>
        </a:xfrm>
        <a:prstGeom prst="rect">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985" tIns="6985" rIns="6985" bIns="115788" numCol="1" spcCol="1270" anchor="ctr" anchorCtr="0">
          <a:noAutofit/>
        </a:bodyPr>
        <a:lstStyle/>
        <a:p>
          <a:pPr marL="0" lvl="0" indent="0" algn="ctr" defTabSz="488950">
            <a:lnSpc>
              <a:spcPct val="90000"/>
            </a:lnSpc>
            <a:spcBef>
              <a:spcPct val="0"/>
            </a:spcBef>
            <a:spcAft>
              <a:spcPct val="35000"/>
            </a:spcAft>
            <a:buNone/>
          </a:pPr>
          <a:r>
            <a:rPr lang="en-US" sz="1100" kern="1200" dirty="0"/>
            <a:t>Finance/Compensation Teams</a:t>
          </a:r>
        </a:p>
      </dsp:txBody>
      <dsp:txXfrm>
        <a:off x="8612880" y="1614809"/>
        <a:ext cx="1584816" cy="1401405"/>
      </dsp:txXfrm>
    </dsp:sp>
    <dsp:sp modelId="{3D6FDCC9-1AAD-42B5-A218-4D0D4319EA81}">
      <dsp:nvSpPr>
        <dsp:cNvPr id="0" name=""/>
        <dsp:cNvSpPr/>
      </dsp:nvSpPr>
      <dsp:spPr>
        <a:xfrm>
          <a:off x="8929843" y="2543441"/>
          <a:ext cx="1426334" cy="273515"/>
        </a:xfrm>
        <a:prstGeom prst="rect">
          <a:avLst/>
        </a:prstGeom>
        <a:solidFill>
          <a:schemeClr val="lt1">
            <a:alpha val="90000"/>
            <a:hueOff val="0"/>
            <a:satOff val="0"/>
            <a:lumOff val="0"/>
            <a:alphaOff val="0"/>
          </a:schemeClr>
        </a:solidFill>
        <a:ln w="12700"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7940" tIns="6985" rIns="27940" bIns="6985" numCol="1" spcCol="1270" anchor="ctr" anchorCtr="0">
          <a:noAutofit/>
        </a:bodyPr>
        <a:lstStyle/>
        <a:p>
          <a:pPr marL="0" lvl="0" indent="0" algn="r" defTabSz="488950">
            <a:lnSpc>
              <a:spcPct val="90000"/>
            </a:lnSpc>
            <a:spcBef>
              <a:spcPct val="0"/>
            </a:spcBef>
            <a:spcAft>
              <a:spcPct val="35000"/>
            </a:spcAft>
            <a:buNone/>
          </a:pPr>
          <a:endParaRPr lang="en-US" sz="1100" kern="1200"/>
        </a:p>
      </dsp:txBody>
      <dsp:txXfrm>
        <a:off x="8929843" y="2543441"/>
        <a:ext cx="1426334" cy="273515"/>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02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NameandTitleOrganizationalChart">
  <dgm:title val=""/>
  <dgm:desc val=""/>
  <dgm:catLst>
    <dgm:cat type="hierarchy" pri="125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Max/>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1" styleLbl="fgAcc0">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alg type="conn">
                            <dgm:param type="connRout" val="bend"/>
                            <dgm:param type="dim" val="1D"/>
                            <dgm:param type="endSty" val="noArr"/>
                            <dgm:param type="begPts" val="bCtr"/>
                            <dgm:param type="endPts" val="tCtr"/>
                            <dgm:param type="bendPt" val="end"/>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41" func="var" arg="hierBranch" op="equ" val="hang">
                    <dgm:layoutNode name="Name42">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3">
                    <dgm:layoutNode name="Name44">
                      <dgm:choose name="Name45">
                        <dgm:if name="Name46" axis="self" func="depth" op="lte" val="2">
                          <dgm:choose name="Name47">
                            <dgm:if name="Name48" axis="par ch" ptType="node asst" func="cnt" op="gte" val="1">
                              <dgm:alg type="conn">
                                <dgm:param type="connRout" val="bend"/>
                                <dgm:param type="dim" val="1D"/>
                                <dgm:param type="endSty" val="noArr"/>
                                <dgm:param type="begPts" val="bCtr"/>
                                <dgm:param type="endPts" val="midL midR"/>
                              </dgm:alg>
                            </dgm:if>
                            <dgm:else name="Name49">
                              <dgm:alg type="conn">
                                <dgm:param type="connRout" val="bend"/>
                                <dgm:param type="dim" val="1D"/>
                                <dgm:param type="endSty" val="noArr"/>
                                <dgm:param type="begPts" val="bCtr"/>
                                <dgm:param type="endPts" val="midL midR"/>
                                <dgm:param type="srcNode" val="rootConnector1"/>
                              </dgm:alg>
                            </dgm:else>
                          </dgm:choose>
                        </dgm:if>
                        <dgm:else name="Name50">
                          <dgm:choose name="Name51">
                            <dgm:if name="Name52" axis="par ch" ptType="node asst" func="cnt" op="gte" val="1">
                              <dgm:alg type="conn">
                                <dgm:param type="connRout" val="bend"/>
                                <dgm:param type="dim" val="1D"/>
                                <dgm:param type="endSty" val="noArr"/>
                                <dgm:param type="begPts" val="bCtr"/>
                                <dgm:param type="endPts" val="midL midR"/>
                              </dgm:alg>
                            </dgm:if>
                            <dgm:else name="Name53">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54">
                  <dgm:if name="Name55" func="var" arg="hierBranch" op="equ" val="l">
                    <dgm:choose name="Name56">
                      <dgm:if name="Name57"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58">
                        <dgm:alg type="hierRoot">
                          <dgm:param type="hierAlign" val="tR"/>
                        </dgm:alg>
                        <dgm:shape xmlns:r="http://schemas.openxmlformats.org/officeDocument/2006/relationships" r:blip="">
                          <dgm:adjLst/>
                        </dgm:shape>
                        <dgm:presOf/>
                        <dgm:constrLst>
                          <dgm:constr type="alignOff" val="0.25"/>
                        </dgm:constrLst>
                      </dgm:else>
                    </dgm:choose>
                  </dgm:if>
                  <dgm:if name="Name59" func="var" arg="hierBranch" op="equ" val="r">
                    <dgm:choose name="Name60">
                      <dgm:if name="Name61"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2">
                        <dgm:alg type="hierRoot">
                          <dgm:param type="hierAlign" val="tL"/>
                        </dgm:alg>
                        <dgm:shape xmlns:r="http://schemas.openxmlformats.org/officeDocument/2006/relationships" r:blip="">
                          <dgm:adjLst/>
                        </dgm:shape>
                        <dgm:presOf/>
                        <dgm:constrLst>
                          <dgm:constr type="alignOff" val="0.25"/>
                        </dgm:constrLst>
                      </dgm:else>
                    </dgm:choose>
                  </dgm:if>
                  <dgm:if name="Name63"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4" func="var" arg="hierBranch" op="equ" val="init">
                    <dgm:alg type="hierRoot"/>
                    <dgm:shape xmlns:r="http://schemas.openxmlformats.org/officeDocument/2006/relationships" r:blip="">
                      <dgm:adjLst/>
                    </dgm:shape>
                    <dgm:presOf/>
                    <dgm:constrLst>
                      <dgm:constr type="alignOff"/>
                      <dgm:constr type="bendDist" for="des" ptType="parTrans" refType="sp" fact="0.5"/>
                    </dgm:constrLst>
                  </dgm:if>
                  <dgm:else name="Name65">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66">
                    <dgm:if name="Name67" func="var" arg="hierBranch" op="equ" val="init">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68" func="var" arg="hierBranch" op="equ" val="l">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69" func="var" arg="hierBranch" op="equ" val="r">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70">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varLst>
                      <dgm:chMax/>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2" styleLbl="fgAcc1">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71">
                    <dgm:if name="Name72" func="var" arg="hierBranch" op="equ" val="l">
                      <dgm:alg type="hierChild">
                        <dgm:param type="chAlign" val="r"/>
                        <dgm:param type="linDir" val="fromT"/>
                      </dgm:alg>
                    </dgm:if>
                    <dgm:if name="Name73" func="var" arg="hierBranch" op="equ" val="r">
                      <dgm:alg type="hierChild">
                        <dgm:param type="chAlign" val="l"/>
                        <dgm:param type="linDir" val="fromT"/>
                      </dgm:alg>
                    </dgm:if>
                    <dgm:if name="Name74" func="var" arg="hierBranch" op="equ" val="hang">
                      <dgm:choose name="Name75">
                        <dgm:if name="Name76" func="var" arg="dir" op="equ" val="norm">
                          <dgm:alg type="hierChild">
                            <dgm:param type="chAlign" val="l"/>
                            <dgm:param type="linDir" val="fromL"/>
                            <dgm:param type="secChAlign" val="t"/>
                            <dgm:param type="secLinDir" val="fromT"/>
                          </dgm:alg>
                        </dgm:if>
                        <dgm:else name="Name77">
                          <dgm:alg type="hierChild">
                            <dgm:param type="chAlign" val="l"/>
                            <dgm:param type="linDir" val="fromR"/>
                            <dgm:param type="secChAlign" val="t"/>
                            <dgm:param type="secLinDir" val="fromT"/>
                          </dgm:alg>
                        </dgm:else>
                      </dgm:choose>
                    </dgm:if>
                    <dgm:if name="Name78" func="var" arg="hierBranch" op="equ" val="std">
                      <dgm:choose name="Name79">
                        <dgm:if name="Name80" func="var" arg="dir" op="equ" val="norm">
                          <dgm:alg type="hierChild"/>
                        </dgm:if>
                        <dgm:else name="Name81">
                          <dgm:alg type="hierChild">
                            <dgm:param type="linDir" val="fromR"/>
                          </dgm:alg>
                        </dgm:else>
                      </dgm:choose>
                    </dgm:if>
                    <dgm:if name="Name82" func="var" arg="hierBranch" op="equ" val="init">
                      <dgm:choose name="Name83">
                        <dgm:if name="Name84" func="var" arg="dir" op="equ" val="norm">
                          <dgm:alg type="hierChild"/>
                        </dgm:if>
                        <dgm:else name="Name85">
                          <dgm:alg type="hierChild">
                            <dgm:param type="linDir" val="fromR"/>
                          </dgm:alg>
                        </dgm:else>
                      </dgm:choose>
                    </dgm:if>
                    <dgm:else name="Name86"/>
                  </dgm:choose>
                  <dgm:shape xmlns:r="http://schemas.openxmlformats.org/officeDocument/2006/relationships" r:blip="">
                    <dgm:adjLst/>
                  </dgm:shape>
                  <dgm:presOf/>
                  <dgm:constrLst/>
                  <dgm:ruleLst/>
                  <dgm:forEach name="Name87" ref="rep2a"/>
                </dgm:layoutNode>
                <dgm:layoutNode name="hierChild5">
                  <dgm:choose name="Name88">
                    <dgm:if name="Name89" func="var" arg="dir" op="equ" val="norm">
                      <dgm:alg type="hierChild">
                        <dgm:param type="chAlign" val="l"/>
                        <dgm:param type="linDir" val="fromL"/>
                        <dgm:param type="secChAlign" val="t"/>
                        <dgm:param type="secLinDir" val="fromT"/>
                      </dgm:alg>
                    </dgm:if>
                    <dgm:else name="Name90">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91" ref="rep2b"/>
                </dgm:layoutNode>
              </dgm:layoutNode>
            </dgm:forEach>
          </dgm:layoutNode>
          <dgm:layoutNode name="hierChild3">
            <dgm:choose name="Name92">
              <dgm:if name="Name93" func="var" arg="dir" op="equ" val="norm">
                <dgm:alg type="hierChild">
                  <dgm:param type="chAlign" val="l"/>
                  <dgm:param type="linDir" val="fromL"/>
                  <dgm:param type="secChAlign" val="t"/>
                  <dgm:param type="secLinDir" val="fromT"/>
                </dgm:alg>
              </dgm:if>
              <dgm:else name="Name94">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95" axis="precedSib" ptType="parTrans" st="-1" cnt="1">
                <dgm:layoutNode name="Name96">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97">
                  <dgm:if name="Name98" func="var" arg="hierBranch" op="equ" val="l">
                    <dgm:alg type="hierRoot">
                      <dgm:param type="hierAlign" val="tR"/>
                    </dgm:alg>
                    <dgm:shape xmlns:r="http://schemas.openxmlformats.org/officeDocument/2006/relationships" r:blip="">
                      <dgm:adjLst/>
                    </dgm:shape>
                    <dgm:presOf/>
                    <dgm:constrLst>
                      <dgm:constr type="alignOff" val="0.65"/>
                    </dgm:constrLst>
                  </dgm:if>
                  <dgm:if name="Name99" func="var" arg="hierBranch" op="equ" val="r">
                    <dgm:alg type="hierRoot">
                      <dgm:param type="hierAlign" val="tL"/>
                    </dgm:alg>
                    <dgm:shape xmlns:r="http://schemas.openxmlformats.org/officeDocument/2006/relationships" r:blip="">
                      <dgm:adjLst/>
                    </dgm:shape>
                    <dgm:presOf/>
                    <dgm:constrLst>
                      <dgm:constr type="alignOff" val="0.65"/>
                    </dgm:constrLst>
                  </dgm:if>
                  <dgm:if name="Name100" func="var" arg="hierBranch" op="equ" val="hang">
                    <dgm:alg type="hierRoot"/>
                    <dgm:shape xmlns:r="http://schemas.openxmlformats.org/officeDocument/2006/relationships" r:blip="">
                      <dgm:adjLst/>
                    </dgm:shape>
                    <dgm:presOf/>
                    <dgm:constrLst>
                      <dgm:constr type="alignOff" val="0.65"/>
                    </dgm:constrLst>
                  </dgm:if>
                  <dgm:if name="Name101"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02" func="var" arg="hierBranch" op="equ" val="init">
                    <dgm:alg type="hierRoot"/>
                    <dgm:shape xmlns:r="http://schemas.openxmlformats.org/officeDocument/2006/relationships" r:blip="">
                      <dgm:adjLst/>
                    </dgm:shape>
                    <dgm:presOf/>
                    <dgm:constrLst>
                      <dgm:constr type="alignOff"/>
                      <dgm:constr type="bendDist" for="des" ptType="parTrans" refType="sp" fact="0.5"/>
                    </dgm:constrLst>
                  </dgm:if>
                  <dgm:else name="Name103"/>
                </dgm:choose>
                <dgm:ruleLst/>
                <dgm:layoutNode name="rootComposite3">
                  <dgm:alg type="composite"/>
                  <dgm:shape xmlns:r="http://schemas.openxmlformats.org/officeDocument/2006/relationships" r:blip="">
                    <dgm:adjLst/>
                  </dgm:shape>
                  <dgm:presOf axis="self" ptType="node" cnt="1"/>
                  <dgm:choose name="Name104">
                    <dgm:if name="Name105" func="var" arg="hierBranch" op="equ" val="init">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06" func="var" arg="hierBranch" op="equ" val="l">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07" func="var" arg="hierBranch" op="equ" val="r">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08">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styleLbl="asst1">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3" styleLbl="fgAcc2">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09">
                    <dgm:if name="Name110" func="var" arg="hierBranch" op="equ" val="l">
                      <dgm:alg type="hierChild">
                        <dgm:param type="chAlign" val="r"/>
                        <dgm:param type="linDir" val="fromT"/>
                      </dgm:alg>
                    </dgm:if>
                    <dgm:if name="Name111" func="var" arg="hierBranch" op="equ" val="r">
                      <dgm:alg type="hierChild">
                        <dgm:param type="chAlign" val="l"/>
                        <dgm:param type="linDir" val="fromT"/>
                      </dgm:alg>
                    </dgm:if>
                    <dgm:if name="Name112" func="var" arg="hierBranch" op="equ" val="hang">
                      <dgm:choose name="Name113">
                        <dgm:if name="Name114" func="var" arg="dir" op="equ" val="norm">
                          <dgm:alg type="hierChild">
                            <dgm:param type="chAlign" val="l"/>
                            <dgm:param type="linDir" val="fromL"/>
                            <dgm:param type="secChAlign" val="t"/>
                            <dgm:param type="secLinDir" val="fromT"/>
                          </dgm:alg>
                        </dgm:if>
                        <dgm:else name="Name115">
                          <dgm:alg type="hierChild">
                            <dgm:param type="chAlign" val="l"/>
                            <dgm:param type="linDir" val="fromR"/>
                            <dgm:param type="secChAlign" val="t"/>
                            <dgm:param type="secLinDir" val="fromT"/>
                          </dgm:alg>
                        </dgm:else>
                      </dgm:choose>
                    </dgm:if>
                    <dgm:if name="Name116" func="var" arg="hierBranch" op="equ" val="std">
                      <dgm:choose name="Name117">
                        <dgm:if name="Name118" func="var" arg="dir" op="equ" val="norm">
                          <dgm:alg type="hierChild"/>
                        </dgm:if>
                        <dgm:else name="Name119">
                          <dgm:alg type="hierChild">
                            <dgm:param type="linDir" val="fromR"/>
                          </dgm:alg>
                        </dgm:else>
                      </dgm:choose>
                    </dgm:if>
                    <dgm:if name="Name120" func="var" arg="hierBranch" op="equ" val="init">
                      <dgm:alg type="hierChild"/>
                    </dgm:if>
                    <dgm:else name="Name121"/>
                  </dgm:choose>
                  <dgm:shape xmlns:r="http://schemas.openxmlformats.org/officeDocument/2006/relationships" r:blip="">
                    <dgm:adjLst/>
                  </dgm:shape>
                  <dgm:presOf/>
                  <dgm:constrLst/>
                  <dgm:ruleLst/>
                  <dgm:forEach name="Name122" ref="rep2a"/>
                </dgm:layoutNode>
                <dgm:layoutNode name="hierChild7">
                  <dgm:choose name="Name123">
                    <dgm:if name="Name124" func="var" arg="dir" op="equ" val="norm">
                      <dgm:alg type="hierChild">
                        <dgm:param type="chAlign" val="l"/>
                        <dgm:param type="linDir" val="fromL"/>
                        <dgm:param type="secChAlign" val="t"/>
                        <dgm:param type="secLinDir" val="fromT"/>
                      </dgm:alg>
                    </dgm:if>
                    <dgm:else name="Name12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26"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8/27/2024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8/27/2024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8/27/2024</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8/27/2024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1.jpg" /><Relationship Id="rId2" Type="http://schemas.openxmlformats.org/officeDocument/2006/relationships/chart" Target="../charts/chart1.xml" /><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 /><Relationship Id="rId2" Type="http://schemas.openxmlformats.org/officeDocument/2006/relationships/diagramData" Target="../diagrams/data1.xml" /><Relationship Id="rId1" Type="http://schemas.openxmlformats.org/officeDocument/2006/relationships/slideLayout" Target="../slideLayouts/slideLayout3.xml" /><Relationship Id="rId6" Type="http://schemas.microsoft.com/office/2007/relationships/diagramDrawing" Target="../diagrams/drawing1.xml" /><Relationship Id="rId5" Type="http://schemas.openxmlformats.org/officeDocument/2006/relationships/diagramColors" Target="../diagrams/colors1.xml" /><Relationship Id="rId4" Type="http://schemas.openxmlformats.org/officeDocument/2006/relationships/diagramQuickStyle" Target="../diagrams/quickStyle1.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 /><Relationship Id="rId2" Type="http://schemas.openxmlformats.org/officeDocument/2006/relationships/diagramData" Target="../diagrams/data2.xml" /><Relationship Id="rId1" Type="http://schemas.openxmlformats.org/officeDocument/2006/relationships/slideLayout" Target="../slideLayouts/slideLayout7.xml" /><Relationship Id="rId6" Type="http://schemas.microsoft.com/office/2007/relationships/diagramDrawing" Target="../diagrams/drawing2.xml" /><Relationship Id="rId5" Type="http://schemas.openxmlformats.org/officeDocument/2006/relationships/diagramColors" Target="../diagrams/colors2.xml" /><Relationship Id="rId4" Type="http://schemas.openxmlformats.org/officeDocument/2006/relationships/diagramQuickStyle" Target="../diagrams/quickStyle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8CF63-4909-4556-9E24-7A2F9A3A72DC}"/>
              </a:ext>
            </a:extLst>
          </p:cNvPr>
          <p:cNvSpPr>
            <a:spLocks noGrp="1"/>
          </p:cNvSpPr>
          <p:nvPr>
            <p:ph type="ctrTitle"/>
          </p:nvPr>
        </p:nvSpPr>
        <p:spPr>
          <a:xfrm>
            <a:off x="1175763" y="549229"/>
            <a:ext cx="7766936" cy="1646302"/>
          </a:xfrm>
        </p:spPr>
        <p:txBody>
          <a:bodyPr/>
          <a:lstStyle/>
          <a:p>
            <a:pPr algn="l"/>
            <a:r>
              <a:rPr lang="en-US" dirty="0">
                <a:solidFill>
                  <a:schemeClr val="tx1"/>
                </a:solidFill>
              </a:rPr>
              <a:t>Employee Performance Analysis Using Excel</a:t>
            </a:r>
          </a:p>
        </p:txBody>
      </p:sp>
      <p:sp>
        <p:nvSpPr>
          <p:cNvPr id="4" name="TextBox 3">
            <a:extLst>
              <a:ext uri="{FF2B5EF4-FFF2-40B4-BE49-F238E27FC236}">
                <a16:creationId xmlns:a16="http://schemas.microsoft.com/office/drawing/2014/main" id="{76C0DC77-6FCD-4E97-8B20-7DFFCCC886B8}"/>
              </a:ext>
            </a:extLst>
          </p:cNvPr>
          <p:cNvSpPr txBox="1"/>
          <p:nvPr/>
        </p:nvSpPr>
        <p:spPr>
          <a:xfrm>
            <a:off x="636104" y="3452191"/>
            <a:ext cx="10588487" cy="1569660"/>
          </a:xfrm>
          <a:prstGeom prst="rect">
            <a:avLst/>
          </a:prstGeom>
          <a:noFill/>
        </p:spPr>
        <p:txBody>
          <a:bodyPr wrap="square" rtlCol="0">
            <a:spAutoFit/>
          </a:bodyPr>
          <a:lstStyle/>
          <a:p>
            <a:r>
              <a:rPr lang="en-US" sz="2400" dirty="0"/>
              <a:t>PRESENTED BY:  </a:t>
            </a:r>
            <a:r>
              <a:rPr lang="en-US" sz="2400" dirty="0" err="1"/>
              <a:t>RAMYA</a:t>
            </a:r>
            <a:r>
              <a:rPr lang="en-US" sz="2400" dirty="0"/>
              <a:t> E</a:t>
            </a:r>
          </a:p>
          <a:p>
            <a:r>
              <a:rPr lang="en-US" sz="2400" dirty="0"/>
              <a:t>REGISTER NO.:  312204608</a:t>
            </a:r>
          </a:p>
          <a:p>
            <a:r>
              <a:rPr lang="en-US" sz="2400" dirty="0"/>
              <a:t>DEPARTMENT:    COMMERCE</a:t>
            </a:r>
          </a:p>
          <a:p>
            <a:r>
              <a:rPr lang="en-US" sz="2400" dirty="0"/>
              <a:t>COLLEGE:          K.C.S KASI NADAR COLLEGE OF ARTS AND SCIENCE </a:t>
            </a:r>
          </a:p>
        </p:txBody>
      </p:sp>
    </p:spTree>
    <p:extLst>
      <p:ext uri="{BB962C8B-B14F-4D97-AF65-F5344CB8AC3E}">
        <p14:creationId xmlns:p14="http://schemas.microsoft.com/office/powerpoint/2010/main" val="12447243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6971A61-1921-4D79-8305-570547918C79}"/>
              </a:ext>
            </a:extLst>
          </p:cNvPr>
          <p:cNvSpPr txBox="1"/>
          <p:nvPr/>
        </p:nvSpPr>
        <p:spPr>
          <a:xfrm>
            <a:off x="583095" y="598509"/>
            <a:ext cx="6944140" cy="923330"/>
          </a:xfrm>
          <a:prstGeom prst="rect">
            <a:avLst/>
          </a:prstGeom>
          <a:noFill/>
        </p:spPr>
        <p:txBody>
          <a:bodyPr wrap="square" rtlCol="0">
            <a:spAutoFit/>
          </a:bodyPr>
          <a:lstStyle/>
          <a:p>
            <a:r>
              <a:rPr lang="en-US" sz="5400" dirty="0"/>
              <a:t>RESULTS</a:t>
            </a:r>
          </a:p>
        </p:txBody>
      </p:sp>
      <p:graphicFrame>
        <p:nvGraphicFramePr>
          <p:cNvPr id="7" name="Chart 6"/>
          <p:cNvGraphicFramePr>
            <a:graphicFrameLocks/>
          </p:cNvGraphicFramePr>
          <p:nvPr>
            <p:extLst>
              <p:ext uri="{D42A27DB-BD31-4B8C-83A1-F6EECF244321}">
                <p14:modId xmlns:p14="http://schemas.microsoft.com/office/powerpoint/2010/main" val="3049824160"/>
              </p:ext>
            </p:extLst>
          </p:nvPr>
        </p:nvGraphicFramePr>
        <p:xfrm>
          <a:off x="1406547" y="1786944"/>
          <a:ext cx="8471549" cy="4414747"/>
        </p:xfrm>
        <a:graphic>
          <a:graphicData uri="http://schemas.openxmlformats.org/drawingml/2006/chart">
            <c:chart xmlns:c="http://schemas.openxmlformats.org/drawingml/2006/chart" xmlns:r="http://schemas.openxmlformats.org/officeDocument/2006/relationships" r:id="rId2"/>
          </a:graphicData>
        </a:graphic>
      </p:graphicFrame>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27235" y="347730"/>
            <a:ext cx="2802228" cy="2144332"/>
          </a:xfrm>
          <a:prstGeom prst="rect">
            <a:avLst/>
          </a:prstGeom>
        </p:spPr>
      </p:pic>
    </p:spTree>
    <p:extLst>
      <p:ext uri="{BB962C8B-B14F-4D97-AF65-F5344CB8AC3E}">
        <p14:creationId xmlns:p14="http://schemas.microsoft.com/office/powerpoint/2010/main" val="23346376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E153F82-799B-4002-ABF4-BE71AAF75CE4}"/>
              </a:ext>
            </a:extLst>
          </p:cNvPr>
          <p:cNvSpPr txBox="1"/>
          <p:nvPr/>
        </p:nvSpPr>
        <p:spPr>
          <a:xfrm>
            <a:off x="596348" y="437321"/>
            <a:ext cx="5658678" cy="923330"/>
          </a:xfrm>
          <a:prstGeom prst="rect">
            <a:avLst/>
          </a:prstGeom>
          <a:noFill/>
        </p:spPr>
        <p:txBody>
          <a:bodyPr wrap="square" rtlCol="0">
            <a:spAutoFit/>
          </a:bodyPr>
          <a:lstStyle/>
          <a:p>
            <a:r>
              <a:rPr lang="en-US" sz="5400" dirty="0"/>
              <a:t>CONCLUSION</a:t>
            </a:r>
          </a:p>
        </p:txBody>
      </p:sp>
      <p:sp>
        <p:nvSpPr>
          <p:cNvPr id="4" name="TextBox 3"/>
          <p:cNvSpPr txBox="1"/>
          <p:nvPr/>
        </p:nvSpPr>
        <p:spPr>
          <a:xfrm>
            <a:off x="425003" y="1360651"/>
            <a:ext cx="10856890" cy="3170099"/>
          </a:xfrm>
          <a:prstGeom prst="rect">
            <a:avLst/>
          </a:prstGeom>
          <a:noFill/>
        </p:spPr>
        <p:txBody>
          <a:bodyPr wrap="square" rtlCol="0">
            <a:spAutoFit/>
          </a:bodyPr>
          <a:lstStyle/>
          <a:p>
            <a:pPr algn="just"/>
            <a:r>
              <a:rPr lang="en-US" sz="2000" dirty="0"/>
              <a:t>The analysis of employee performance across different pay zones provides valuable insights into the distribution of performance scores within the organization. By visualizing the data through pivot tables and charts, the </a:t>
            </a:r>
            <a:r>
              <a:rPr lang="en-US" sz="2000" dirty="0" err="1"/>
              <a:t>HR</a:t>
            </a:r>
            <a:r>
              <a:rPr lang="en-US" sz="2000" dirty="0"/>
              <a:t> department can clearly identify patterns and areas that require attention.</a:t>
            </a:r>
          </a:p>
          <a:p>
            <a:pPr algn="just"/>
            <a:endParaRPr lang="en-US" sz="2000" dirty="0"/>
          </a:p>
          <a:p>
            <a:pPr algn="just"/>
            <a:r>
              <a:rPr lang="en-US" sz="2000" dirty="0"/>
              <a:t>The project successfully achieved its objectives by providing actionable insights and recommendations that will help the </a:t>
            </a:r>
            <a:r>
              <a:rPr lang="en-US" sz="2000" dirty="0" err="1"/>
              <a:t>HR</a:t>
            </a:r>
            <a:r>
              <a:rPr lang="en-US" sz="2000" dirty="0"/>
              <a:t> department optimize resource allocation, enhance employee development strategies, and ultimately improve overall performance across all pay zones. By addressing the identified challenges and leveraging the strengths found in different zones, the organization can create a more balanced and high-performing workforce.</a:t>
            </a:r>
            <a:endParaRPr lang="en-IN" sz="2000" dirty="0"/>
          </a:p>
        </p:txBody>
      </p:sp>
    </p:spTree>
    <p:extLst>
      <p:ext uri="{BB962C8B-B14F-4D97-AF65-F5344CB8AC3E}">
        <p14:creationId xmlns:p14="http://schemas.microsoft.com/office/powerpoint/2010/main" val="37129126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9AACD40-77A2-453C-9FE7-D0F1EE96C215}"/>
              </a:ext>
            </a:extLst>
          </p:cNvPr>
          <p:cNvSpPr txBox="1"/>
          <p:nvPr/>
        </p:nvSpPr>
        <p:spPr>
          <a:xfrm>
            <a:off x="848139" y="834887"/>
            <a:ext cx="5499652" cy="923330"/>
          </a:xfrm>
          <a:prstGeom prst="rect">
            <a:avLst/>
          </a:prstGeom>
          <a:noFill/>
        </p:spPr>
        <p:txBody>
          <a:bodyPr wrap="square" rtlCol="0">
            <a:spAutoFit/>
          </a:bodyPr>
          <a:lstStyle/>
          <a:p>
            <a:r>
              <a:rPr lang="en-US" sz="5400" dirty="0"/>
              <a:t>REFERENCE</a:t>
            </a:r>
          </a:p>
        </p:txBody>
      </p:sp>
      <p:sp>
        <p:nvSpPr>
          <p:cNvPr id="3" name="TextBox 2">
            <a:extLst>
              <a:ext uri="{FF2B5EF4-FFF2-40B4-BE49-F238E27FC236}">
                <a16:creationId xmlns:a16="http://schemas.microsoft.com/office/drawing/2014/main" id="{3BAFA70B-570C-4089-8146-21C2F025F0BB}"/>
              </a:ext>
            </a:extLst>
          </p:cNvPr>
          <p:cNvSpPr txBox="1"/>
          <p:nvPr/>
        </p:nvSpPr>
        <p:spPr>
          <a:xfrm>
            <a:off x="1298899" y="2187542"/>
            <a:ext cx="9064488" cy="3416320"/>
          </a:xfrm>
          <a:prstGeom prst="rect">
            <a:avLst/>
          </a:prstGeom>
          <a:noFill/>
        </p:spPr>
        <p:txBody>
          <a:bodyPr wrap="square" rtlCol="0">
            <a:spAutoFit/>
          </a:bodyPr>
          <a:lstStyle/>
          <a:p>
            <a:r>
              <a:rPr lang="en-US" sz="2400" dirty="0">
                <a:effectLst>
                  <a:outerShdw blurRad="38100" dist="38100" dir="2700000" algn="tl">
                    <a:srgbClr val="000000">
                      <a:alpha val="43137"/>
                    </a:srgbClr>
                  </a:outerShdw>
                </a:effectLst>
              </a:rPr>
              <a:t>Mrs. </a:t>
            </a:r>
            <a:r>
              <a:rPr lang="en-US" sz="2400" dirty="0" err="1">
                <a:effectLst>
                  <a:outerShdw blurRad="38100" dist="38100" dir="2700000" algn="tl">
                    <a:srgbClr val="000000">
                      <a:alpha val="43137"/>
                    </a:srgbClr>
                  </a:outerShdw>
                </a:effectLst>
              </a:rPr>
              <a:t>Nirmala</a:t>
            </a:r>
            <a:r>
              <a:rPr lang="en-US" sz="2400" dirty="0">
                <a:effectLst>
                  <a:outerShdw blurRad="38100" dist="38100" dir="2700000" algn="tl">
                    <a:srgbClr val="000000">
                      <a:alpha val="43137"/>
                    </a:srgbClr>
                  </a:outerShdw>
                </a:effectLst>
              </a:rPr>
              <a:t> P</a:t>
            </a:r>
          </a:p>
          <a:p>
            <a:r>
              <a:rPr lang="en-US" sz="2400" dirty="0">
                <a:effectLst>
                  <a:outerShdw blurRad="38100" dist="38100" dir="2700000" algn="tl">
                    <a:srgbClr val="000000">
                      <a:alpha val="43137"/>
                    </a:srgbClr>
                  </a:outerShdw>
                </a:effectLst>
              </a:rPr>
              <a:t>Assistant Professor,</a:t>
            </a:r>
          </a:p>
          <a:p>
            <a:r>
              <a:rPr lang="en-US" sz="2400" dirty="0">
                <a:effectLst>
                  <a:outerShdw blurRad="38100" dist="38100" dir="2700000" algn="tl">
                    <a:srgbClr val="000000">
                      <a:alpha val="43137"/>
                    </a:srgbClr>
                  </a:outerShdw>
                </a:effectLst>
              </a:rPr>
              <a:t>K.C.S Kasi Nadar College of Arts and Science</a:t>
            </a:r>
          </a:p>
          <a:p>
            <a:r>
              <a:rPr lang="en-US" sz="2400" dirty="0">
                <a:effectLst>
                  <a:outerShdw blurRad="38100" dist="38100" dir="2700000" algn="tl">
                    <a:srgbClr val="000000">
                      <a:alpha val="43137"/>
                    </a:srgbClr>
                  </a:outerShdw>
                </a:effectLst>
              </a:rPr>
              <a:t>Chennai, Tamil Nadu.</a:t>
            </a:r>
          </a:p>
          <a:p>
            <a:endParaRPr lang="en-US" sz="2400" dirty="0">
              <a:effectLst>
                <a:outerShdw blurRad="38100" dist="38100" dir="2700000" algn="tl">
                  <a:srgbClr val="000000">
                    <a:alpha val="43137"/>
                  </a:srgbClr>
                </a:outerShdw>
              </a:effectLst>
            </a:endParaRPr>
          </a:p>
          <a:p>
            <a:r>
              <a:rPr lang="en-US" sz="2400" dirty="0" err="1">
                <a:effectLst>
                  <a:outerShdw blurRad="38100" dist="38100" dir="2700000" algn="tl">
                    <a:srgbClr val="000000">
                      <a:alpha val="43137"/>
                    </a:srgbClr>
                  </a:outerShdw>
                </a:effectLst>
              </a:rPr>
              <a:t>Ms</a:t>
            </a:r>
            <a:r>
              <a:rPr lang="en-US" sz="2400" dirty="0">
                <a:effectLst>
                  <a:outerShdw blurRad="38100" dist="38100" dir="2700000" algn="tl">
                    <a:srgbClr val="000000">
                      <a:alpha val="43137"/>
                    </a:srgbClr>
                  </a:outerShdw>
                </a:effectLst>
              </a:rPr>
              <a:t> </a:t>
            </a:r>
            <a:r>
              <a:rPr lang="en-US" sz="2400" dirty="0" err="1">
                <a:effectLst>
                  <a:outerShdw blurRad="38100" dist="38100" dir="2700000" algn="tl">
                    <a:srgbClr val="000000">
                      <a:alpha val="43137"/>
                    </a:srgbClr>
                  </a:outerShdw>
                </a:effectLst>
              </a:rPr>
              <a:t>Shakthi</a:t>
            </a:r>
            <a:r>
              <a:rPr lang="en-US" sz="2400" dirty="0">
                <a:effectLst>
                  <a:outerShdw blurRad="38100" dist="38100" dir="2700000" algn="tl">
                    <a:srgbClr val="000000">
                      <a:alpha val="43137"/>
                    </a:srgbClr>
                  </a:outerShdw>
                </a:effectLst>
              </a:rPr>
              <a:t> </a:t>
            </a:r>
            <a:r>
              <a:rPr lang="en-US" sz="2400" dirty="0" err="1">
                <a:effectLst>
                  <a:outerShdw blurRad="38100" dist="38100" dir="2700000" algn="tl">
                    <a:srgbClr val="000000">
                      <a:alpha val="43137"/>
                    </a:srgbClr>
                  </a:outerShdw>
                </a:effectLst>
              </a:rPr>
              <a:t>Balambigai</a:t>
            </a:r>
            <a:r>
              <a:rPr lang="en-US" sz="2400" dirty="0">
                <a:effectLst>
                  <a:outerShdw blurRad="38100" dist="38100" dir="2700000" algn="tl">
                    <a:srgbClr val="000000">
                      <a:alpha val="43137"/>
                    </a:srgbClr>
                  </a:outerShdw>
                </a:effectLst>
              </a:rPr>
              <a:t> V</a:t>
            </a:r>
          </a:p>
          <a:p>
            <a:r>
              <a:rPr lang="en-US" sz="2400" dirty="0">
                <a:effectLst>
                  <a:outerShdw blurRad="38100" dist="38100" dir="2700000" algn="tl">
                    <a:srgbClr val="000000">
                      <a:alpha val="43137"/>
                    </a:srgbClr>
                  </a:outerShdw>
                </a:effectLst>
              </a:rPr>
              <a:t>Assistant Professor,</a:t>
            </a:r>
          </a:p>
          <a:p>
            <a:r>
              <a:rPr lang="en-US" sz="2400" dirty="0" err="1">
                <a:effectLst>
                  <a:outerShdw blurRad="38100" dist="38100" dir="2700000" algn="tl">
                    <a:srgbClr val="000000">
                      <a:alpha val="43137"/>
                    </a:srgbClr>
                  </a:outerShdw>
                </a:effectLst>
              </a:rPr>
              <a:t>K.C.S</a:t>
            </a:r>
            <a:r>
              <a:rPr lang="en-US" sz="2400" dirty="0">
                <a:effectLst>
                  <a:outerShdw blurRad="38100" dist="38100" dir="2700000" algn="tl">
                    <a:srgbClr val="000000">
                      <a:alpha val="43137"/>
                    </a:srgbClr>
                  </a:outerShdw>
                </a:effectLst>
              </a:rPr>
              <a:t> </a:t>
            </a:r>
            <a:r>
              <a:rPr lang="en-US" sz="2400" dirty="0" err="1">
                <a:effectLst>
                  <a:outerShdw blurRad="38100" dist="38100" dir="2700000" algn="tl">
                    <a:srgbClr val="000000">
                      <a:alpha val="43137"/>
                    </a:srgbClr>
                  </a:outerShdw>
                </a:effectLst>
              </a:rPr>
              <a:t>Kasi</a:t>
            </a:r>
            <a:r>
              <a:rPr lang="en-US" sz="2400" dirty="0">
                <a:effectLst>
                  <a:outerShdw blurRad="38100" dist="38100" dir="2700000" algn="tl">
                    <a:srgbClr val="000000">
                      <a:alpha val="43137"/>
                    </a:srgbClr>
                  </a:outerShdw>
                </a:effectLst>
              </a:rPr>
              <a:t> </a:t>
            </a:r>
            <a:r>
              <a:rPr lang="en-US" sz="2400" dirty="0" err="1">
                <a:effectLst>
                  <a:outerShdw blurRad="38100" dist="38100" dir="2700000" algn="tl">
                    <a:srgbClr val="000000">
                      <a:alpha val="43137"/>
                    </a:srgbClr>
                  </a:outerShdw>
                </a:effectLst>
              </a:rPr>
              <a:t>Nadar</a:t>
            </a:r>
            <a:r>
              <a:rPr lang="en-US" sz="2400" dirty="0">
                <a:effectLst>
                  <a:outerShdw blurRad="38100" dist="38100" dir="2700000" algn="tl">
                    <a:srgbClr val="000000">
                      <a:alpha val="43137"/>
                    </a:srgbClr>
                  </a:outerShdw>
                </a:effectLst>
              </a:rPr>
              <a:t> College of Arts and Science</a:t>
            </a:r>
          </a:p>
          <a:p>
            <a:r>
              <a:rPr lang="en-US" sz="2400" dirty="0">
                <a:effectLst>
                  <a:outerShdw blurRad="38100" dist="38100" dir="2700000" algn="tl">
                    <a:srgbClr val="000000">
                      <a:alpha val="43137"/>
                    </a:srgbClr>
                  </a:outerShdw>
                </a:effectLst>
              </a:rPr>
              <a:t>Chennai, Tamil Nadu.</a:t>
            </a:r>
          </a:p>
        </p:txBody>
      </p:sp>
    </p:spTree>
    <p:extLst>
      <p:ext uri="{BB962C8B-B14F-4D97-AF65-F5344CB8AC3E}">
        <p14:creationId xmlns:p14="http://schemas.microsoft.com/office/powerpoint/2010/main" val="3729568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EA975-0899-40E1-9413-7C506C055759}"/>
              </a:ext>
            </a:extLst>
          </p:cNvPr>
          <p:cNvSpPr>
            <a:spLocks noGrp="1"/>
          </p:cNvSpPr>
          <p:nvPr>
            <p:ph type="title"/>
          </p:nvPr>
        </p:nvSpPr>
        <p:spPr>
          <a:xfrm>
            <a:off x="452047" y="715617"/>
            <a:ext cx="8596668" cy="896353"/>
          </a:xfrm>
        </p:spPr>
        <p:txBody>
          <a:bodyPr>
            <a:noAutofit/>
          </a:bodyPr>
          <a:lstStyle/>
          <a:p>
            <a:r>
              <a:rPr lang="en-US" sz="5400" dirty="0">
                <a:solidFill>
                  <a:schemeClr val="tx1"/>
                </a:solidFill>
              </a:rPr>
              <a:t>PROJECT TITLE</a:t>
            </a:r>
          </a:p>
        </p:txBody>
      </p:sp>
      <p:graphicFrame>
        <p:nvGraphicFramePr>
          <p:cNvPr id="5" name="Diagram 4">
            <a:extLst>
              <a:ext uri="{FF2B5EF4-FFF2-40B4-BE49-F238E27FC236}">
                <a16:creationId xmlns:a16="http://schemas.microsoft.com/office/drawing/2014/main" id="{4E5EB0A6-F07D-4593-8357-94CDB9D84C4F}"/>
              </a:ext>
            </a:extLst>
          </p:cNvPr>
          <p:cNvGraphicFramePr/>
          <p:nvPr>
            <p:extLst>
              <p:ext uri="{D42A27DB-BD31-4B8C-83A1-F6EECF244321}">
                <p14:modId xmlns:p14="http://schemas.microsoft.com/office/powerpoint/2010/main" val="2271940049"/>
              </p:ext>
            </p:extLst>
          </p:nvPr>
        </p:nvGraphicFramePr>
        <p:xfrm>
          <a:off x="702365" y="1996225"/>
          <a:ext cx="8892396" cy="26916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402776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301E9-FC28-4A1F-948D-0BC35DF32D14}"/>
              </a:ext>
            </a:extLst>
          </p:cNvPr>
          <p:cNvSpPr>
            <a:spLocks noGrp="1"/>
          </p:cNvSpPr>
          <p:nvPr>
            <p:ph type="title"/>
          </p:nvPr>
        </p:nvSpPr>
        <p:spPr>
          <a:xfrm>
            <a:off x="491805" y="795130"/>
            <a:ext cx="8596668" cy="962613"/>
          </a:xfrm>
        </p:spPr>
        <p:txBody>
          <a:bodyPr>
            <a:normAutofit/>
          </a:bodyPr>
          <a:lstStyle/>
          <a:p>
            <a:r>
              <a:rPr lang="en-US" sz="5400" dirty="0">
                <a:solidFill>
                  <a:schemeClr val="tx1"/>
                </a:solidFill>
              </a:rPr>
              <a:t>AGENDA</a:t>
            </a:r>
          </a:p>
        </p:txBody>
      </p:sp>
      <p:sp>
        <p:nvSpPr>
          <p:cNvPr id="3" name="Text Placeholder 2">
            <a:extLst>
              <a:ext uri="{FF2B5EF4-FFF2-40B4-BE49-F238E27FC236}">
                <a16:creationId xmlns:a16="http://schemas.microsoft.com/office/drawing/2014/main" id="{A91D123A-1F5E-4065-BB7E-E533E9B525AF}"/>
              </a:ext>
            </a:extLst>
          </p:cNvPr>
          <p:cNvSpPr>
            <a:spLocks noGrp="1"/>
          </p:cNvSpPr>
          <p:nvPr>
            <p:ph type="body" idx="1"/>
          </p:nvPr>
        </p:nvSpPr>
        <p:spPr>
          <a:xfrm>
            <a:off x="2014546" y="2168561"/>
            <a:ext cx="5551186" cy="3715404"/>
          </a:xfrm>
        </p:spPr>
        <p:txBody>
          <a:bodyPr>
            <a:normAutofit/>
          </a:bodyPr>
          <a:lstStyle/>
          <a:p>
            <a:r>
              <a:rPr lang="en-US" b="1" dirty="0">
                <a:solidFill>
                  <a:schemeClr val="tx1"/>
                </a:solidFill>
              </a:rPr>
              <a:t>1.Problem Statement</a:t>
            </a:r>
          </a:p>
          <a:p>
            <a:r>
              <a:rPr lang="en-US" b="1" dirty="0">
                <a:solidFill>
                  <a:schemeClr val="tx1"/>
                </a:solidFill>
              </a:rPr>
              <a:t>2. Project Overview</a:t>
            </a:r>
          </a:p>
          <a:p>
            <a:r>
              <a:rPr lang="en-US" b="1" dirty="0">
                <a:solidFill>
                  <a:schemeClr val="tx1"/>
                </a:solidFill>
              </a:rPr>
              <a:t>3.End Users</a:t>
            </a:r>
          </a:p>
          <a:p>
            <a:r>
              <a:rPr lang="en-US" b="1" dirty="0">
                <a:solidFill>
                  <a:schemeClr val="tx1"/>
                </a:solidFill>
              </a:rPr>
              <a:t>4.Our Solution and Proposition</a:t>
            </a:r>
          </a:p>
          <a:p>
            <a:r>
              <a:rPr lang="en-US" b="1" dirty="0">
                <a:solidFill>
                  <a:schemeClr val="tx1"/>
                </a:solidFill>
              </a:rPr>
              <a:t>5. Dataset Description</a:t>
            </a:r>
          </a:p>
          <a:p>
            <a:r>
              <a:rPr lang="en-US" b="1" dirty="0">
                <a:solidFill>
                  <a:schemeClr val="tx1"/>
                </a:solidFill>
              </a:rPr>
              <a:t>6. Modelling Approach</a:t>
            </a:r>
          </a:p>
          <a:p>
            <a:r>
              <a:rPr lang="en-US" b="1" dirty="0">
                <a:solidFill>
                  <a:schemeClr val="tx1"/>
                </a:solidFill>
              </a:rPr>
              <a:t>7. Results and Discussion</a:t>
            </a:r>
          </a:p>
          <a:p>
            <a:r>
              <a:rPr lang="en-US" b="1" dirty="0">
                <a:solidFill>
                  <a:schemeClr val="tx1"/>
                </a:solidFill>
              </a:rPr>
              <a:t>8.Conclusion</a:t>
            </a:r>
          </a:p>
        </p:txBody>
      </p:sp>
      <p:cxnSp>
        <p:nvCxnSpPr>
          <p:cNvPr id="8" name="Straight Connector 7">
            <a:extLst>
              <a:ext uri="{FF2B5EF4-FFF2-40B4-BE49-F238E27FC236}">
                <a16:creationId xmlns:a16="http://schemas.microsoft.com/office/drawing/2014/main" id="{C8D1232B-4206-4CDB-8CD4-62D9F62B4B9C}"/>
              </a:ext>
            </a:extLst>
          </p:cNvPr>
          <p:cNvCxnSpPr>
            <a:cxnSpLocks/>
          </p:cNvCxnSpPr>
          <p:nvPr/>
        </p:nvCxnSpPr>
        <p:spPr>
          <a:xfrm flipV="1">
            <a:off x="1789043" y="1968711"/>
            <a:ext cx="4717774" cy="2"/>
          </a:xfrm>
          <a:prstGeom prst="line">
            <a:avLst/>
          </a:prstGeom>
        </p:spPr>
        <p:style>
          <a:lnRef idx="3">
            <a:schemeClr val="accent1"/>
          </a:lnRef>
          <a:fillRef idx="0">
            <a:schemeClr val="accent1"/>
          </a:fillRef>
          <a:effectRef idx="2">
            <a:schemeClr val="accent1"/>
          </a:effectRef>
          <a:fontRef idx="minor">
            <a:schemeClr val="tx1"/>
          </a:fontRef>
        </p:style>
      </p:cxnSp>
      <p:cxnSp>
        <p:nvCxnSpPr>
          <p:cNvPr id="11" name="Straight Connector 10">
            <a:extLst>
              <a:ext uri="{FF2B5EF4-FFF2-40B4-BE49-F238E27FC236}">
                <a16:creationId xmlns:a16="http://schemas.microsoft.com/office/drawing/2014/main" id="{97826FE1-CA3D-4FC7-A097-320CF74FC5FE}"/>
              </a:ext>
            </a:extLst>
          </p:cNvPr>
          <p:cNvCxnSpPr>
            <a:cxnSpLocks/>
          </p:cNvCxnSpPr>
          <p:nvPr/>
        </p:nvCxnSpPr>
        <p:spPr>
          <a:xfrm flipV="1">
            <a:off x="1789043" y="5773151"/>
            <a:ext cx="4717774" cy="2"/>
          </a:xfrm>
          <a:prstGeom prst="line">
            <a:avLst/>
          </a:prstGeom>
        </p:spPr>
        <p:style>
          <a:lnRef idx="3">
            <a:schemeClr val="accent1"/>
          </a:lnRef>
          <a:fillRef idx="0">
            <a:schemeClr val="accent1"/>
          </a:fillRef>
          <a:effectRef idx="2">
            <a:schemeClr val="accent1"/>
          </a:effectRef>
          <a:fontRef idx="minor">
            <a:schemeClr val="tx1"/>
          </a:fontRef>
        </p:style>
      </p:cxnSp>
      <p:cxnSp>
        <p:nvCxnSpPr>
          <p:cNvPr id="13" name="Straight Connector 12">
            <a:extLst>
              <a:ext uri="{FF2B5EF4-FFF2-40B4-BE49-F238E27FC236}">
                <a16:creationId xmlns:a16="http://schemas.microsoft.com/office/drawing/2014/main" id="{41808149-5223-4262-A253-876333913399}"/>
              </a:ext>
            </a:extLst>
          </p:cNvPr>
          <p:cNvCxnSpPr>
            <a:cxnSpLocks/>
          </p:cNvCxnSpPr>
          <p:nvPr/>
        </p:nvCxnSpPr>
        <p:spPr>
          <a:xfrm>
            <a:off x="1789043" y="1963151"/>
            <a:ext cx="0" cy="3810000"/>
          </a:xfrm>
          <a:prstGeom prst="line">
            <a:avLst/>
          </a:prstGeom>
        </p:spPr>
        <p:style>
          <a:lnRef idx="3">
            <a:schemeClr val="accent1"/>
          </a:lnRef>
          <a:fillRef idx="0">
            <a:schemeClr val="accent1"/>
          </a:fillRef>
          <a:effectRef idx="2">
            <a:schemeClr val="accent1"/>
          </a:effectRef>
          <a:fontRef idx="minor">
            <a:schemeClr val="tx1"/>
          </a:fontRef>
        </p:style>
      </p:cxnSp>
      <p:cxnSp>
        <p:nvCxnSpPr>
          <p:cNvPr id="18" name="Straight Connector 17">
            <a:extLst>
              <a:ext uri="{FF2B5EF4-FFF2-40B4-BE49-F238E27FC236}">
                <a16:creationId xmlns:a16="http://schemas.microsoft.com/office/drawing/2014/main" id="{C556CFB6-1042-4311-AB8A-5E0D9B0FAF82}"/>
              </a:ext>
            </a:extLst>
          </p:cNvPr>
          <p:cNvCxnSpPr>
            <a:cxnSpLocks/>
          </p:cNvCxnSpPr>
          <p:nvPr/>
        </p:nvCxnSpPr>
        <p:spPr>
          <a:xfrm>
            <a:off x="6506817" y="1963151"/>
            <a:ext cx="0" cy="3810000"/>
          </a:xfrm>
          <a:prstGeom prst="line">
            <a:avLst/>
          </a:prstGeom>
        </p:spPr>
        <p:style>
          <a:lnRef idx="3">
            <a:schemeClr val="accent1"/>
          </a:lnRef>
          <a:fillRef idx="0">
            <a:schemeClr val="accent1"/>
          </a:fillRef>
          <a:effectRef idx="2">
            <a:schemeClr val="accent1"/>
          </a:effectRef>
          <a:fontRef idx="minor">
            <a:schemeClr val="tx1"/>
          </a:fontRef>
        </p:style>
      </p:cxnSp>
      <p:cxnSp>
        <p:nvCxnSpPr>
          <p:cNvPr id="5" name="Straight Connector 4"/>
          <p:cNvCxnSpPr/>
          <p:nvPr/>
        </p:nvCxnSpPr>
        <p:spPr>
          <a:xfrm>
            <a:off x="5550794" y="1963151"/>
            <a:ext cx="956023" cy="844443"/>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6028805" y="1963151"/>
            <a:ext cx="478012" cy="42222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455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1FDAD-BB8C-476B-B26C-45CF7C037F95}"/>
              </a:ext>
            </a:extLst>
          </p:cNvPr>
          <p:cNvSpPr>
            <a:spLocks noGrp="1"/>
          </p:cNvSpPr>
          <p:nvPr>
            <p:ph type="title"/>
          </p:nvPr>
        </p:nvSpPr>
        <p:spPr>
          <a:xfrm>
            <a:off x="438796" y="609752"/>
            <a:ext cx="8596668" cy="860400"/>
          </a:xfrm>
        </p:spPr>
        <p:txBody>
          <a:bodyPr>
            <a:noAutofit/>
          </a:bodyPr>
          <a:lstStyle/>
          <a:p>
            <a:r>
              <a:rPr lang="en-US" sz="5400" dirty="0">
                <a:solidFill>
                  <a:schemeClr val="tx1"/>
                </a:solidFill>
              </a:rPr>
              <a:t>PROBLEM</a:t>
            </a:r>
            <a:r>
              <a:rPr lang="en-US" sz="5400" b="1" dirty="0">
                <a:solidFill>
                  <a:schemeClr val="tx1"/>
                </a:solidFill>
              </a:rPr>
              <a:t> </a:t>
            </a:r>
            <a:r>
              <a:rPr lang="en-US" sz="5400" dirty="0">
                <a:solidFill>
                  <a:schemeClr val="tx1"/>
                </a:solidFill>
              </a:rPr>
              <a:t>STATEMENT</a:t>
            </a:r>
          </a:p>
        </p:txBody>
      </p:sp>
      <p:sp>
        <p:nvSpPr>
          <p:cNvPr id="4" name="Text Placeholder 3"/>
          <p:cNvSpPr>
            <a:spLocks noGrp="1"/>
          </p:cNvSpPr>
          <p:nvPr>
            <p:ph type="body" idx="1"/>
          </p:nvPr>
        </p:nvSpPr>
        <p:spPr>
          <a:xfrm>
            <a:off x="283336" y="1674254"/>
            <a:ext cx="10779616" cy="5048518"/>
          </a:xfrm>
        </p:spPr>
        <p:txBody>
          <a:bodyPr>
            <a:noAutofit/>
          </a:bodyPr>
          <a:lstStyle/>
          <a:p>
            <a:pPr algn="just"/>
            <a:r>
              <a:rPr lang="en-US" dirty="0">
                <a:solidFill>
                  <a:schemeClr val="tx1"/>
                </a:solidFill>
              </a:rPr>
              <a:t>The </a:t>
            </a:r>
            <a:r>
              <a:rPr lang="en-US" dirty="0" err="1">
                <a:solidFill>
                  <a:schemeClr val="tx1"/>
                </a:solidFill>
              </a:rPr>
              <a:t>HR</a:t>
            </a:r>
            <a:r>
              <a:rPr lang="en-US" dirty="0">
                <a:solidFill>
                  <a:schemeClr val="tx1"/>
                </a:solidFill>
              </a:rPr>
              <a:t> department of a company is analyzing employee performance across different pay zones to identify trends and areas for improvement. The dataset contains information on employee ID, first name, pay zone, and performance scores. The performance scores are categorized as "Fully Meets," "Exceeds," "Needs Improvement," and "PIP".</a:t>
            </a:r>
          </a:p>
          <a:p>
            <a:pPr algn="just"/>
            <a:r>
              <a:rPr lang="en-US" u="sng" dirty="0">
                <a:solidFill>
                  <a:schemeClr val="tx1"/>
                </a:solidFill>
                <a:effectLst>
                  <a:outerShdw blurRad="38100" dist="38100" dir="2700000" algn="tl">
                    <a:srgbClr val="000000">
                      <a:alpha val="43137"/>
                    </a:srgbClr>
                  </a:outerShdw>
                </a:effectLst>
              </a:rPr>
              <a:t>OBJECTIVES</a:t>
            </a:r>
            <a:r>
              <a:rPr lang="en-US" dirty="0">
                <a:solidFill>
                  <a:schemeClr val="tx1"/>
                </a:solidFill>
              </a:rPr>
              <a:t>:</a:t>
            </a:r>
          </a:p>
          <a:p>
            <a:pPr algn="just"/>
            <a:r>
              <a:rPr lang="en-US" dirty="0">
                <a:solidFill>
                  <a:schemeClr val="tx1"/>
                </a:solidFill>
              </a:rPr>
              <a:t>1. Analyze the Distribution of Performance Scores</a:t>
            </a:r>
          </a:p>
          <a:p>
            <a:pPr algn="just"/>
            <a:r>
              <a:rPr lang="en-US" dirty="0">
                <a:solidFill>
                  <a:schemeClr val="tx1"/>
                </a:solidFill>
              </a:rPr>
              <a:t>2. Identify Potential Areas of Concern</a:t>
            </a:r>
          </a:p>
          <a:p>
            <a:pPr algn="just"/>
            <a:r>
              <a:rPr lang="en-US" dirty="0">
                <a:solidFill>
                  <a:schemeClr val="tx1"/>
                </a:solidFill>
              </a:rPr>
              <a:t>3. Support </a:t>
            </a:r>
            <a:r>
              <a:rPr lang="en-US" dirty="0" err="1">
                <a:solidFill>
                  <a:schemeClr val="tx1"/>
                </a:solidFill>
              </a:rPr>
              <a:t>HR</a:t>
            </a:r>
            <a:r>
              <a:rPr lang="en-US" dirty="0">
                <a:solidFill>
                  <a:schemeClr val="tx1"/>
                </a:solidFill>
              </a:rPr>
              <a:t> Decision-Making</a:t>
            </a:r>
          </a:p>
          <a:p>
            <a:pPr algn="just"/>
            <a:r>
              <a:rPr lang="en-US" u="sng" dirty="0">
                <a:solidFill>
                  <a:schemeClr val="tx1"/>
                </a:solidFill>
                <a:effectLst>
                  <a:outerShdw blurRad="38100" dist="38100" dir="2700000" algn="tl">
                    <a:srgbClr val="000000">
                      <a:alpha val="43137"/>
                    </a:srgbClr>
                  </a:outerShdw>
                </a:effectLst>
              </a:rPr>
              <a:t>DELIVERABLES</a:t>
            </a:r>
            <a:r>
              <a:rPr lang="en-US" dirty="0">
                <a:solidFill>
                  <a:schemeClr val="tx1"/>
                </a:solidFill>
              </a:rPr>
              <a:t>:</a:t>
            </a:r>
          </a:p>
          <a:p>
            <a:pPr algn="just"/>
            <a:r>
              <a:rPr lang="en-US" dirty="0">
                <a:solidFill>
                  <a:schemeClr val="tx1"/>
                </a:solidFill>
              </a:rPr>
              <a:t>-A pivot table summarizing the distribution of performance scores across pay zones.</a:t>
            </a:r>
          </a:p>
          <a:p>
            <a:pPr algn="just"/>
            <a:r>
              <a:rPr lang="en-US" dirty="0">
                <a:solidFill>
                  <a:schemeClr val="tx1"/>
                </a:solidFill>
              </a:rPr>
              <a:t>-A pivot chart visualizing these findings to help </a:t>
            </a:r>
            <a:r>
              <a:rPr lang="en-US" dirty="0" err="1">
                <a:solidFill>
                  <a:schemeClr val="tx1"/>
                </a:solidFill>
              </a:rPr>
              <a:t>HR</a:t>
            </a:r>
            <a:r>
              <a:rPr lang="en-US" dirty="0">
                <a:solidFill>
                  <a:schemeClr val="tx1"/>
                </a:solidFill>
              </a:rPr>
              <a:t> quickly grasp performance trends.</a:t>
            </a:r>
          </a:p>
          <a:p>
            <a:pPr algn="just"/>
            <a:r>
              <a:rPr lang="en-US" dirty="0">
                <a:solidFill>
                  <a:schemeClr val="tx1"/>
                </a:solidFill>
              </a:rPr>
              <a:t>-Recommendations based on the analysis to guide </a:t>
            </a:r>
            <a:r>
              <a:rPr lang="en-US" dirty="0" err="1">
                <a:solidFill>
                  <a:schemeClr val="tx1"/>
                </a:solidFill>
              </a:rPr>
              <a:t>HR</a:t>
            </a:r>
            <a:r>
              <a:rPr lang="en-US" dirty="0">
                <a:solidFill>
                  <a:schemeClr val="tx1"/>
                </a:solidFill>
              </a:rPr>
              <a:t> strategies for improving employee performance.</a:t>
            </a:r>
            <a:endParaRPr lang="en-IN" dirty="0">
              <a:solidFill>
                <a:schemeClr val="tx1"/>
              </a:solidFill>
            </a:endParaRPr>
          </a:p>
        </p:txBody>
      </p:sp>
    </p:spTree>
    <p:extLst>
      <p:ext uri="{BB962C8B-B14F-4D97-AF65-F5344CB8AC3E}">
        <p14:creationId xmlns:p14="http://schemas.microsoft.com/office/powerpoint/2010/main" val="5212555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918CFE5-0653-4482-B62E-94211AAB30DA}"/>
              </a:ext>
            </a:extLst>
          </p:cNvPr>
          <p:cNvSpPr txBox="1"/>
          <p:nvPr/>
        </p:nvSpPr>
        <p:spPr>
          <a:xfrm>
            <a:off x="351182" y="272240"/>
            <a:ext cx="7142922" cy="923330"/>
          </a:xfrm>
          <a:prstGeom prst="rect">
            <a:avLst/>
          </a:prstGeom>
          <a:noFill/>
        </p:spPr>
        <p:txBody>
          <a:bodyPr wrap="square" rtlCol="0">
            <a:spAutoFit/>
          </a:bodyPr>
          <a:lstStyle/>
          <a:p>
            <a:r>
              <a:rPr lang="en-US" sz="5400" dirty="0"/>
              <a:t>PROJECT OVERVIEW</a:t>
            </a:r>
          </a:p>
        </p:txBody>
      </p:sp>
      <p:sp>
        <p:nvSpPr>
          <p:cNvPr id="5" name="TextBox 4"/>
          <p:cNvSpPr txBox="1"/>
          <p:nvPr/>
        </p:nvSpPr>
        <p:spPr>
          <a:xfrm>
            <a:off x="351182" y="1010904"/>
            <a:ext cx="5988676" cy="369332"/>
          </a:xfrm>
          <a:prstGeom prst="rect">
            <a:avLst/>
          </a:prstGeom>
          <a:noFill/>
        </p:spPr>
        <p:txBody>
          <a:bodyPr wrap="square" rtlCol="0">
            <a:spAutoFit/>
          </a:bodyPr>
          <a:lstStyle/>
          <a:p>
            <a:r>
              <a:rPr lang="en-US" dirty="0"/>
              <a:t>[EMPLOYEE PERFORMANCE ANALYSIS ACROSS PAY ZONES]</a:t>
            </a:r>
          </a:p>
        </p:txBody>
      </p:sp>
      <p:sp>
        <p:nvSpPr>
          <p:cNvPr id="7" name="TextBox 6"/>
          <p:cNvSpPr txBox="1"/>
          <p:nvPr/>
        </p:nvSpPr>
        <p:spPr>
          <a:xfrm>
            <a:off x="351182" y="1506828"/>
            <a:ext cx="10380372" cy="4401205"/>
          </a:xfrm>
          <a:prstGeom prst="rect">
            <a:avLst/>
          </a:prstGeom>
          <a:noFill/>
        </p:spPr>
        <p:txBody>
          <a:bodyPr wrap="square" rtlCol="0">
            <a:spAutoFit/>
          </a:bodyPr>
          <a:lstStyle/>
          <a:p>
            <a:pPr algn="just"/>
            <a:r>
              <a:rPr lang="en-US" sz="2000" dirty="0"/>
              <a:t>The project aims to analyze the performance of employees across different pay zones within an organization. By examining the distribution of performance scores—categorized as "Fully Meets," "Exceeds," "Needs Improvement," and "PIP" (Performance Improvement Plan)—the project seeks to provide actionable insights to the </a:t>
            </a:r>
            <a:r>
              <a:rPr lang="en-US" sz="2000" dirty="0" err="1"/>
              <a:t>HR</a:t>
            </a:r>
            <a:r>
              <a:rPr lang="en-US" sz="2000" dirty="0"/>
              <a:t> department. The goal is to identify trends, potential problem areas, and opportunities for targeted interventions to improve overall employee performance.</a:t>
            </a:r>
          </a:p>
          <a:p>
            <a:pPr algn="just"/>
            <a:endParaRPr lang="en-US" sz="2000" dirty="0"/>
          </a:p>
          <a:p>
            <a:pPr algn="just"/>
            <a:r>
              <a:rPr lang="en-US" sz="2000" dirty="0"/>
              <a:t>The project is expected to reveal performance trends across different pay zones, enabling </a:t>
            </a:r>
            <a:r>
              <a:rPr lang="en-US" sz="2000" dirty="0" err="1"/>
              <a:t>HR</a:t>
            </a:r>
            <a:r>
              <a:rPr lang="en-US" sz="2000" dirty="0"/>
              <a:t> to better understand where improvements are needed and how to allocate resources effectively. This will help in driving overall employee performance improvements, ensuring that all pay zones maintain or exceed desired performance levels.</a:t>
            </a:r>
          </a:p>
          <a:p>
            <a:pPr algn="just"/>
            <a:endParaRPr lang="en-IN" sz="2000" dirty="0"/>
          </a:p>
          <a:p>
            <a:pPr algn="just"/>
            <a:endParaRPr lang="en-IN" sz="2000" dirty="0"/>
          </a:p>
        </p:txBody>
      </p:sp>
    </p:spTree>
    <p:extLst>
      <p:ext uri="{BB962C8B-B14F-4D97-AF65-F5344CB8AC3E}">
        <p14:creationId xmlns:p14="http://schemas.microsoft.com/office/powerpoint/2010/main" val="7457855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17BB780-F307-40F6-ABEF-1D33C56CEFD3}"/>
              </a:ext>
            </a:extLst>
          </p:cNvPr>
          <p:cNvSpPr txBox="1"/>
          <p:nvPr/>
        </p:nvSpPr>
        <p:spPr>
          <a:xfrm>
            <a:off x="225287" y="463826"/>
            <a:ext cx="8865705" cy="923330"/>
          </a:xfrm>
          <a:prstGeom prst="rect">
            <a:avLst/>
          </a:prstGeom>
          <a:noFill/>
        </p:spPr>
        <p:txBody>
          <a:bodyPr wrap="square" rtlCol="0">
            <a:spAutoFit/>
          </a:bodyPr>
          <a:lstStyle/>
          <a:p>
            <a:r>
              <a:rPr lang="en-US" sz="5400" dirty="0"/>
              <a:t>WHO ARE THE END USERS?</a:t>
            </a:r>
          </a:p>
        </p:txBody>
      </p:sp>
      <p:graphicFrame>
        <p:nvGraphicFramePr>
          <p:cNvPr id="6" name="Diagram 5">
            <a:extLst>
              <a:ext uri="{FF2B5EF4-FFF2-40B4-BE49-F238E27FC236}">
                <a16:creationId xmlns:a16="http://schemas.microsoft.com/office/drawing/2014/main" id="{81764151-B9B3-4C8D-937B-F049C9C4FEF4}"/>
              </a:ext>
            </a:extLst>
          </p:cNvPr>
          <p:cNvGraphicFramePr/>
          <p:nvPr>
            <p:extLst>
              <p:ext uri="{D42A27DB-BD31-4B8C-83A1-F6EECF244321}">
                <p14:modId xmlns:p14="http://schemas.microsoft.com/office/powerpoint/2010/main" val="3022927076"/>
              </p:ext>
            </p:extLst>
          </p:nvPr>
        </p:nvGraphicFramePr>
        <p:xfrm>
          <a:off x="225287" y="1483467"/>
          <a:ext cx="10464178" cy="46726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356750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91BCA9C-8236-4147-BF6C-F5298B94D063}"/>
              </a:ext>
            </a:extLst>
          </p:cNvPr>
          <p:cNvSpPr txBox="1"/>
          <p:nvPr/>
        </p:nvSpPr>
        <p:spPr>
          <a:xfrm>
            <a:off x="225287" y="291548"/>
            <a:ext cx="9037983" cy="1754326"/>
          </a:xfrm>
          <a:prstGeom prst="rect">
            <a:avLst/>
          </a:prstGeom>
          <a:noFill/>
        </p:spPr>
        <p:txBody>
          <a:bodyPr wrap="square" rtlCol="0">
            <a:spAutoFit/>
          </a:bodyPr>
          <a:lstStyle/>
          <a:p>
            <a:r>
              <a:rPr lang="en-US" sz="5400" dirty="0"/>
              <a:t>OUR SOLUTION AND ITS VALUE PROPOSITION</a:t>
            </a:r>
          </a:p>
        </p:txBody>
      </p:sp>
      <p:sp>
        <p:nvSpPr>
          <p:cNvPr id="3" name="TextBox 2">
            <a:extLst>
              <a:ext uri="{FF2B5EF4-FFF2-40B4-BE49-F238E27FC236}">
                <a16:creationId xmlns:a16="http://schemas.microsoft.com/office/drawing/2014/main" id="{A620A2CE-FFE9-4505-8508-445497B29450}"/>
              </a:ext>
            </a:extLst>
          </p:cNvPr>
          <p:cNvSpPr txBox="1"/>
          <p:nvPr/>
        </p:nvSpPr>
        <p:spPr>
          <a:xfrm>
            <a:off x="556590" y="2491409"/>
            <a:ext cx="8256106" cy="3724096"/>
          </a:xfrm>
          <a:prstGeom prst="rect">
            <a:avLst/>
          </a:prstGeom>
          <a:noFill/>
        </p:spPr>
        <p:txBody>
          <a:bodyPr wrap="square" rtlCol="0">
            <a:spAutoFit/>
          </a:bodyPr>
          <a:lstStyle/>
          <a:p>
            <a:r>
              <a:rPr lang="en-US" sz="2000" dirty="0"/>
              <a:t>FILTERING</a:t>
            </a:r>
            <a:r>
              <a:rPr lang="en-US" sz="2000" dirty="0">
                <a:effectLst>
                  <a:outerShdw blurRad="38100" dist="38100" dir="2700000" algn="tl">
                    <a:srgbClr val="000000">
                      <a:alpha val="43137"/>
                    </a:srgbClr>
                  </a:outerShdw>
                </a:effectLst>
              </a:rPr>
              <a:t> -</a:t>
            </a:r>
            <a:r>
              <a:rPr lang="en-US" sz="2000" dirty="0"/>
              <a:t> Remove missing values.</a:t>
            </a:r>
          </a:p>
          <a:p>
            <a:endParaRPr lang="en-US" sz="2000" dirty="0"/>
          </a:p>
          <a:p>
            <a:r>
              <a:rPr lang="en-US" sz="2000" dirty="0"/>
              <a:t>CONDITIONAL FORMATTING </a:t>
            </a:r>
            <a:r>
              <a:rPr lang="en-US" sz="2000" dirty="0">
                <a:effectLst>
                  <a:outerShdw blurRad="38100" dist="38100" dir="2700000" algn="tl">
                    <a:srgbClr val="000000">
                      <a:alpha val="43137"/>
                    </a:srgbClr>
                  </a:outerShdw>
                </a:effectLst>
              </a:rPr>
              <a:t>-</a:t>
            </a:r>
            <a:r>
              <a:rPr lang="en-US" sz="2000" dirty="0"/>
              <a:t> Blanks,</a:t>
            </a:r>
            <a:r>
              <a:rPr lang="en-US" dirty="0"/>
              <a:t> Background Color Shading, Data Bars, Values.</a:t>
            </a:r>
          </a:p>
          <a:p>
            <a:endParaRPr lang="en-US" dirty="0"/>
          </a:p>
          <a:p>
            <a:r>
              <a:rPr lang="en-US" sz="2000" dirty="0"/>
              <a:t>DATA FILTERING AND SORTING </a:t>
            </a:r>
            <a:r>
              <a:rPr lang="en-US" sz="2000" dirty="0">
                <a:effectLst>
                  <a:outerShdw blurRad="38100" dist="38100" dir="2700000" algn="tl">
                    <a:srgbClr val="000000">
                      <a:alpha val="43137"/>
                    </a:srgbClr>
                  </a:outerShdw>
                </a:effectLst>
              </a:rPr>
              <a:t>- </a:t>
            </a:r>
            <a:r>
              <a:rPr lang="en-US" sz="2000" dirty="0"/>
              <a:t>Identify specific employee groups, such as those with exceeds, needs improvements and fully meets.</a:t>
            </a:r>
          </a:p>
          <a:p>
            <a:endParaRPr lang="en-US" sz="2000" dirty="0"/>
          </a:p>
          <a:p>
            <a:r>
              <a:rPr lang="en-US" sz="2000" dirty="0"/>
              <a:t>PIVOT TABLE </a:t>
            </a:r>
            <a:r>
              <a:rPr lang="en-US" sz="2000" dirty="0">
                <a:effectLst>
                  <a:outerShdw blurRad="38100" dist="38100" dir="2700000" algn="tl">
                    <a:srgbClr val="000000">
                      <a:alpha val="43137"/>
                    </a:srgbClr>
                  </a:outerShdw>
                </a:effectLst>
              </a:rPr>
              <a:t>-</a:t>
            </a:r>
            <a:r>
              <a:rPr lang="en-US" sz="2000" dirty="0"/>
              <a:t> Summary of employee performance under their current rating .</a:t>
            </a:r>
          </a:p>
          <a:p>
            <a:endParaRPr lang="en-US" sz="2000" dirty="0"/>
          </a:p>
          <a:p>
            <a:r>
              <a:rPr lang="en-US" sz="2000" dirty="0"/>
              <a:t>GRAPHS</a:t>
            </a:r>
            <a:r>
              <a:rPr lang="en-US" sz="2000" dirty="0">
                <a:effectLst>
                  <a:outerShdw blurRad="38100" dist="38100" dir="2700000" algn="tl">
                    <a:srgbClr val="000000">
                      <a:alpha val="43137"/>
                    </a:srgbClr>
                  </a:outerShdw>
                </a:effectLst>
              </a:rPr>
              <a:t> -</a:t>
            </a:r>
            <a:r>
              <a:rPr lang="en-US" sz="2000" dirty="0"/>
              <a:t> Final Report.</a:t>
            </a:r>
          </a:p>
        </p:txBody>
      </p:sp>
    </p:spTree>
    <p:extLst>
      <p:ext uri="{BB962C8B-B14F-4D97-AF65-F5344CB8AC3E}">
        <p14:creationId xmlns:p14="http://schemas.microsoft.com/office/powerpoint/2010/main" val="21189109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FC406E-B70B-4880-897A-54BCA87C4898}"/>
              </a:ext>
            </a:extLst>
          </p:cNvPr>
          <p:cNvSpPr txBox="1"/>
          <p:nvPr/>
        </p:nvSpPr>
        <p:spPr>
          <a:xfrm>
            <a:off x="490330" y="397565"/>
            <a:ext cx="8004314" cy="923330"/>
          </a:xfrm>
          <a:prstGeom prst="rect">
            <a:avLst/>
          </a:prstGeom>
          <a:noFill/>
        </p:spPr>
        <p:txBody>
          <a:bodyPr wrap="square" rtlCol="0">
            <a:spAutoFit/>
          </a:bodyPr>
          <a:lstStyle/>
          <a:p>
            <a:r>
              <a:rPr lang="en-US" sz="5400" dirty="0"/>
              <a:t>DATASET DESCRIPTION</a:t>
            </a:r>
          </a:p>
        </p:txBody>
      </p:sp>
      <p:sp>
        <p:nvSpPr>
          <p:cNvPr id="3" name="TextBox 2">
            <a:extLst>
              <a:ext uri="{FF2B5EF4-FFF2-40B4-BE49-F238E27FC236}">
                <a16:creationId xmlns:a16="http://schemas.microsoft.com/office/drawing/2014/main" id="{763B5082-0A41-445E-9740-6C8E96B1D281}"/>
              </a:ext>
            </a:extLst>
          </p:cNvPr>
          <p:cNvSpPr txBox="1"/>
          <p:nvPr/>
        </p:nvSpPr>
        <p:spPr>
          <a:xfrm>
            <a:off x="601945" y="1938364"/>
            <a:ext cx="8400385" cy="3170099"/>
          </a:xfrm>
          <a:prstGeom prst="rect">
            <a:avLst/>
          </a:prstGeom>
          <a:noFill/>
        </p:spPr>
        <p:txBody>
          <a:bodyPr wrap="square" rtlCol="0">
            <a:spAutoFit/>
          </a:bodyPr>
          <a:lstStyle/>
          <a:p>
            <a:r>
              <a:rPr lang="en-US" sz="2000" dirty="0"/>
              <a:t>EMPLOYEE ID : Unique identifier for each employee in the    organization.</a:t>
            </a:r>
          </a:p>
          <a:p>
            <a:endParaRPr lang="en-US" sz="2000" dirty="0"/>
          </a:p>
          <a:p>
            <a:r>
              <a:rPr lang="en-US" sz="2000" dirty="0"/>
              <a:t>FIRST NAME : The first name of the employee.</a:t>
            </a:r>
          </a:p>
          <a:p>
            <a:endParaRPr lang="en-US" sz="2000" dirty="0"/>
          </a:p>
          <a:p>
            <a:r>
              <a:rPr lang="en-US" sz="2000" dirty="0"/>
              <a:t>PAY ZONE : The pay zone or salary band to which the employee's compensation falls.</a:t>
            </a:r>
          </a:p>
          <a:p>
            <a:endParaRPr lang="en-US" sz="2000" u="sng" dirty="0"/>
          </a:p>
          <a:p>
            <a:r>
              <a:rPr lang="en-US" sz="2000" dirty="0"/>
              <a:t>PERFORMANCE SCORE : A score indicating the employee's performance level (e.g., Excellent, Satisfactory, Needs Improvement).</a:t>
            </a:r>
          </a:p>
        </p:txBody>
      </p:sp>
    </p:spTree>
    <p:extLst>
      <p:ext uri="{BB962C8B-B14F-4D97-AF65-F5344CB8AC3E}">
        <p14:creationId xmlns:p14="http://schemas.microsoft.com/office/powerpoint/2010/main" val="26689702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22B2DF1-83AA-4207-BD42-5AFF1EB4E4B2}"/>
              </a:ext>
            </a:extLst>
          </p:cNvPr>
          <p:cNvSpPr txBox="1"/>
          <p:nvPr/>
        </p:nvSpPr>
        <p:spPr>
          <a:xfrm>
            <a:off x="543338" y="320213"/>
            <a:ext cx="6520070" cy="923330"/>
          </a:xfrm>
          <a:prstGeom prst="rect">
            <a:avLst/>
          </a:prstGeom>
          <a:noFill/>
        </p:spPr>
        <p:txBody>
          <a:bodyPr wrap="square" rtlCol="0">
            <a:spAutoFit/>
          </a:bodyPr>
          <a:lstStyle/>
          <a:p>
            <a:r>
              <a:rPr lang="en-US" sz="5400" dirty="0"/>
              <a:t>MODELLING</a:t>
            </a:r>
          </a:p>
        </p:txBody>
      </p:sp>
      <p:sp>
        <p:nvSpPr>
          <p:cNvPr id="3" name="TextBox 2">
            <a:extLst>
              <a:ext uri="{FF2B5EF4-FFF2-40B4-BE49-F238E27FC236}">
                <a16:creationId xmlns:a16="http://schemas.microsoft.com/office/drawing/2014/main" id="{615D1BE8-D50D-445F-BF7A-D1E5619C1381}"/>
              </a:ext>
            </a:extLst>
          </p:cNvPr>
          <p:cNvSpPr txBox="1"/>
          <p:nvPr/>
        </p:nvSpPr>
        <p:spPr>
          <a:xfrm>
            <a:off x="543338" y="1842799"/>
            <a:ext cx="8958469" cy="3477875"/>
          </a:xfrm>
          <a:prstGeom prst="rect">
            <a:avLst/>
          </a:prstGeom>
          <a:noFill/>
        </p:spPr>
        <p:txBody>
          <a:bodyPr wrap="square" rtlCol="0">
            <a:spAutoFit/>
          </a:bodyPr>
          <a:lstStyle/>
          <a:p>
            <a:r>
              <a:rPr lang="en-US" sz="2000" dirty="0"/>
              <a:t>DATA SET : Kaggle, Employee dataset.</a:t>
            </a:r>
          </a:p>
          <a:p>
            <a:endParaRPr lang="en-US" sz="2000" dirty="0"/>
          </a:p>
          <a:p>
            <a:r>
              <a:rPr lang="en-US" sz="2000" dirty="0"/>
              <a:t>FEATURE SELECTION : Slicer, Conditional Formatting, Designing.</a:t>
            </a:r>
          </a:p>
          <a:p>
            <a:endParaRPr lang="en-US" sz="2000" dirty="0"/>
          </a:p>
          <a:p>
            <a:r>
              <a:rPr lang="en-US" sz="2000" dirty="0"/>
              <a:t>DATA CLEANING : Missing values, Irrelevant data, Correct Errors, Remove Unnecessary Columns and Rows. </a:t>
            </a:r>
          </a:p>
          <a:p>
            <a:endParaRPr lang="en-US" sz="2000" dirty="0"/>
          </a:p>
          <a:p>
            <a:r>
              <a:rPr lang="en-US" sz="2000" dirty="0"/>
              <a:t>PIVOT TABLE : Employee ID, First Name, Pay zone, Performance Score.  </a:t>
            </a:r>
          </a:p>
          <a:p>
            <a:endParaRPr lang="en-US" sz="2000" dirty="0"/>
          </a:p>
          <a:p>
            <a:r>
              <a:rPr lang="en-US" sz="2000" dirty="0"/>
              <a:t>CHART : Report of Employee Performance based on their Employee Id is represent in Values and Performance Score presented as Column Chart..</a:t>
            </a:r>
          </a:p>
        </p:txBody>
      </p:sp>
    </p:spTree>
    <p:extLst>
      <p:ext uri="{BB962C8B-B14F-4D97-AF65-F5344CB8AC3E}">
        <p14:creationId xmlns:p14="http://schemas.microsoft.com/office/powerpoint/2010/main" val="391770635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612</TotalTime>
  <Words>709</Words>
  <Application>Microsoft Office PowerPoint</Application>
  <PresentationFormat>Widescreen</PresentationFormat>
  <Paragraphs>81</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Facet</vt:lpstr>
      <vt:lpstr>Employee Performance Analysis Using Excel</vt:lpstr>
      <vt:lpstr>PROJECT TITLE</vt:lpstr>
      <vt:lpstr>AGENDA</vt:lpstr>
      <vt:lpstr>PROBLEM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ramyarael04@gmail.com</cp:lastModifiedBy>
  <cp:revision>57</cp:revision>
  <dcterms:created xsi:type="dcterms:W3CDTF">2024-08-21T00:32:52Z</dcterms:created>
  <dcterms:modified xsi:type="dcterms:W3CDTF">2024-08-27T09:19:28Z</dcterms:modified>
</cp:coreProperties>
</file>