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3" r:id="rId8"/>
    <p:sldId id="266" r:id="rId9"/>
    <p:sldId id="264" r:id="rId10"/>
    <p:sldId id="265" r:id="rId11"/>
    <p:sldId id="272" r:id="rId12"/>
    <p:sldId id="276" r:id="rId13"/>
    <p:sldId id="274" r:id="rId14"/>
    <p:sldId id="277" r:id="rId15"/>
    <p:sldId id="275" r:id="rId16"/>
    <p:sldId id="278" r:id="rId17"/>
    <p:sldId id="279" r:id="rId18"/>
    <p:sldId id="273" r:id="rId19"/>
    <p:sldId id="280" r:id="rId20"/>
    <p:sldId id="281" r:id="rId21"/>
    <p:sldId id="282" r:id="rId22"/>
    <p:sldId id="283" r:id="rId23"/>
    <p:sldId id="284" r:id="rId24"/>
    <p:sldId id="289" r:id="rId25"/>
    <p:sldId id="288" r:id="rId26"/>
    <p:sldId id="290" r:id="rId27"/>
    <p:sldId id="285" r:id="rId28"/>
    <p:sldId id="286" r:id="rId29"/>
    <p:sldId id="267" r:id="rId30"/>
    <p:sldId id="268" r:id="rId31"/>
    <p:sldId id="269" r:id="rId32"/>
    <p:sldId id="270" r:id="rId33"/>
    <p:sldId id="27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0" d="100"/>
          <a:sy n="90"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81F5D-A45D-4E1A-8A2C-A1EC3BCDE384}" type="doc">
      <dgm:prSet loTypeId="urn:microsoft.com/office/officeart/2005/8/layout/default" loCatId="list" qsTypeId="urn:microsoft.com/office/officeart/2005/8/quickstyle/3d2" qsCatId="3D" csTypeId="urn:microsoft.com/office/officeart/2005/8/colors/colorful2" csCatId="colorful" phldr="1"/>
      <dgm:spPr/>
      <dgm:t>
        <a:bodyPr/>
        <a:lstStyle/>
        <a:p>
          <a:endParaRPr lang="en-US"/>
        </a:p>
      </dgm:t>
    </dgm:pt>
    <dgm:pt modelId="{84E5F5A4-5AE5-4CF3-BE51-DA911327EA3E}">
      <dgm:prSet phldrT="[Text]"/>
      <dgm:spPr/>
      <dgm:t>
        <a:bodyPr/>
        <a:lstStyle/>
        <a:p>
          <a:r>
            <a:rPr lang="en-IN" b="1" dirty="0" smtClean="0"/>
            <a:t>Enterprise Resource Planning (ERP)</a:t>
          </a:r>
          <a:endParaRPr lang="en-US" dirty="0"/>
        </a:p>
      </dgm:t>
    </dgm:pt>
    <dgm:pt modelId="{54B7C706-7BEB-4E4F-AEF6-A9B360239CD4}" type="parTrans" cxnId="{3A2EF893-3734-4610-ADF6-9D0B41C212B8}">
      <dgm:prSet/>
      <dgm:spPr/>
      <dgm:t>
        <a:bodyPr/>
        <a:lstStyle/>
        <a:p>
          <a:endParaRPr lang="en-US"/>
        </a:p>
      </dgm:t>
    </dgm:pt>
    <dgm:pt modelId="{8DE0A6A2-6064-46C1-ABF8-2D90CCE77047}" type="sibTrans" cxnId="{3A2EF893-3734-4610-ADF6-9D0B41C212B8}">
      <dgm:prSet/>
      <dgm:spPr/>
      <dgm:t>
        <a:bodyPr/>
        <a:lstStyle/>
        <a:p>
          <a:endParaRPr lang="en-US"/>
        </a:p>
      </dgm:t>
    </dgm:pt>
    <dgm:pt modelId="{7B8D04D3-C9E7-4B73-844A-5066AD25B408}">
      <dgm:prSet phldrT="[Text]"/>
      <dgm:spPr/>
      <dgm:t>
        <a:bodyPr/>
        <a:lstStyle/>
        <a:p>
          <a:r>
            <a:rPr lang="en-US" b="1" dirty="0" smtClean="0"/>
            <a:t>Retail Management</a:t>
          </a:r>
          <a:endParaRPr lang="en-US" b="1" dirty="0"/>
        </a:p>
      </dgm:t>
    </dgm:pt>
    <dgm:pt modelId="{C564D2F6-35BE-47B0-B5E1-25553F874BA6}" type="parTrans" cxnId="{852BF56A-6086-424C-AA21-4F83C1EAFC14}">
      <dgm:prSet/>
      <dgm:spPr/>
      <dgm:t>
        <a:bodyPr/>
        <a:lstStyle/>
        <a:p>
          <a:endParaRPr lang="en-US"/>
        </a:p>
      </dgm:t>
    </dgm:pt>
    <dgm:pt modelId="{C9578C4A-4430-48D2-B624-53A50A550661}" type="sibTrans" cxnId="{852BF56A-6086-424C-AA21-4F83C1EAFC14}">
      <dgm:prSet/>
      <dgm:spPr/>
      <dgm:t>
        <a:bodyPr/>
        <a:lstStyle/>
        <a:p>
          <a:endParaRPr lang="en-US"/>
        </a:p>
      </dgm:t>
    </dgm:pt>
    <dgm:pt modelId="{D9904130-55EF-41B1-91A8-9CE15B33D473}">
      <dgm:prSet phldrT="[Text]"/>
      <dgm:spPr/>
      <dgm:t>
        <a:bodyPr/>
        <a:lstStyle/>
        <a:p>
          <a:r>
            <a:rPr lang="en-US" b="1" dirty="0" smtClean="0"/>
            <a:t>Manufacturing Solutions</a:t>
          </a:r>
          <a:endParaRPr lang="en-US" b="1" dirty="0"/>
        </a:p>
      </dgm:t>
    </dgm:pt>
    <dgm:pt modelId="{265686C8-2484-4ED3-BFF6-7063B1378A64}" type="parTrans" cxnId="{D435457B-FB84-4C26-9E55-57EF086C64F4}">
      <dgm:prSet/>
      <dgm:spPr/>
      <dgm:t>
        <a:bodyPr/>
        <a:lstStyle/>
        <a:p>
          <a:endParaRPr lang="en-US"/>
        </a:p>
      </dgm:t>
    </dgm:pt>
    <dgm:pt modelId="{F13C3422-FBAE-4015-8FD8-FC55C3FAAC88}" type="sibTrans" cxnId="{D435457B-FB84-4C26-9E55-57EF086C64F4}">
      <dgm:prSet/>
      <dgm:spPr/>
      <dgm:t>
        <a:bodyPr/>
        <a:lstStyle/>
        <a:p>
          <a:endParaRPr lang="en-US"/>
        </a:p>
      </dgm:t>
    </dgm:pt>
    <dgm:pt modelId="{5E756AA6-6650-461F-B7E2-8BC6A7CDCCB0}">
      <dgm:prSet phldrT="[Text]"/>
      <dgm:spPr/>
      <dgm:t>
        <a:bodyPr/>
        <a:lstStyle/>
        <a:p>
          <a:r>
            <a:rPr lang="en-US" b="1" dirty="0" smtClean="0"/>
            <a:t>Business Intelligence</a:t>
          </a:r>
          <a:endParaRPr lang="en-US" b="1" dirty="0"/>
        </a:p>
      </dgm:t>
    </dgm:pt>
    <dgm:pt modelId="{7CF49FB0-91D6-4017-99BF-CA073A32F10A}" type="parTrans" cxnId="{B2341137-0AF4-4CC3-8A54-D024B072B446}">
      <dgm:prSet/>
      <dgm:spPr/>
      <dgm:t>
        <a:bodyPr/>
        <a:lstStyle/>
        <a:p>
          <a:endParaRPr lang="en-US"/>
        </a:p>
      </dgm:t>
    </dgm:pt>
    <dgm:pt modelId="{FB22C9BE-1C8B-4E6A-A3C0-38256B50C9EE}" type="sibTrans" cxnId="{B2341137-0AF4-4CC3-8A54-D024B072B446}">
      <dgm:prSet/>
      <dgm:spPr/>
      <dgm:t>
        <a:bodyPr/>
        <a:lstStyle/>
        <a:p>
          <a:endParaRPr lang="en-US"/>
        </a:p>
      </dgm:t>
    </dgm:pt>
    <dgm:pt modelId="{AA4F2981-44BB-4DD5-915C-82D0F900D2DD}">
      <dgm:prSet phldrT="[Text]"/>
      <dgm:spPr/>
      <dgm:t>
        <a:bodyPr/>
        <a:lstStyle/>
        <a:p>
          <a:r>
            <a:rPr lang="en-US" b="1" dirty="0" smtClean="0"/>
            <a:t>Franchise Management</a:t>
          </a:r>
          <a:endParaRPr lang="en-US" b="1" dirty="0"/>
        </a:p>
      </dgm:t>
    </dgm:pt>
    <dgm:pt modelId="{F06927D9-A4EF-4F24-AEEE-079548A5E247}" type="parTrans" cxnId="{9DFE1981-C99B-41D5-B774-CD51A3FC9324}">
      <dgm:prSet/>
      <dgm:spPr/>
      <dgm:t>
        <a:bodyPr/>
        <a:lstStyle/>
        <a:p>
          <a:endParaRPr lang="en-US"/>
        </a:p>
      </dgm:t>
    </dgm:pt>
    <dgm:pt modelId="{9FC1C61B-CDB5-49F3-9674-219300B84554}" type="sibTrans" cxnId="{9DFE1981-C99B-41D5-B774-CD51A3FC9324}">
      <dgm:prSet/>
      <dgm:spPr/>
      <dgm:t>
        <a:bodyPr/>
        <a:lstStyle/>
        <a:p>
          <a:endParaRPr lang="en-US"/>
        </a:p>
      </dgm:t>
    </dgm:pt>
    <dgm:pt modelId="{3984940F-E11A-4D00-98E6-EB6C4BF3ADFD}">
      <dgm:prSet phldrT="[Text]"/>
      <dgm:spPr/>
      <dgm:t>
        <a:bodyPr/>
        <a:lstStyle/>
        <a:p>
          <a:r>
            <a:rPr lang="en-US" b="1" dirty="0" smtClean="0"/>
            <a:t>Supply Chain Management</a:t>
          </a:r>
          <a:endParaRPr lang="en-US" b="1" dirty="0"/>
        </a:p>
      </dgm:t>
    </dgm:pt>
    <dgm:pt modelId="{BE7440D3-E2E7-407B-AF1F-D804E5DFA40A}" type="parTrans" cxnId="{D33925C9-FBFF-4426-B9BA-AE05D9A57E36}">
      <dgm:prSet/>
      <dgm:spPr/>
      <dgm:t>
        <a:bodyPr/>
        <a:lstStyle/>
        <a:p>
          <a:endParaRPr lang="en-US"/>
        </a:p>
      </dgm:t>
    </dgm:pt>
    <dgm:pt modelId="{89C13B86-DB68-4A2F-931B-77E9BBA82289}" type="sibTrans" cxnId="{D33925C9-FBFF-4426-B9BA-AE05D9A57E36}">
      <dgm:prSet/>
      <dgm:spPr/>
      <dgm:t>
        <a:bodyPr/>
        <a:lstStyle/>
        <a:p>
          <a:endParaRPr lang="en-US"/>
        </a:p>
      </dgm:t>
    </dgm:pt>
    <dgm:pt modelId="{8B509DEE-C52D-4100-B343-51804D4E0ED6}">
      <dgm:prSet phldrT="[Text]"/>
      <dgm:spPr/>
      <dgm:t>
        <a:bodyPr/>
        <a:lstStyle/>
        <a:p>
          <a:r>
            <a:rPr lang="en-US" b="1" dirty="0" smtClean="0"/>
            <a:t>Food and Beverage Management</a:t>
          </a:r>
          <a:endParaRPr lang="en-US" b="1" dirty="0"/>
        </a:p>
      </dgm:t>
    </dgm:pt>
    <dgm:pt modelId="{56A3D0F5-2ADB-458F-AED5-11AB0355EE55}" type="parTrans" cxnId="{B6E46955-E83A-4A31-BD55-C93C528F206D}">
      <dgm:prSet/>
      <dgm:spPr/>
      <dgm:t>
        <a:bodyPr/>
        <a:lstStyle/>
        <a:p>
          <a:endParaRPr lang="en-US"/>
        </a:p>
      </dgm:t>
    </dgm:pt>
    <dgm:pt modelId="{6C63C7EA-B2B9-4A5F-8585-1BB1C0095444}" type="sibTrans" cxnId="{B6E46955-E83A-4A31-BD55-C93C528F206D}">
      <dgm:prSet/>
      <dgm:spPr/>
      <dgm:t>
        <a:bodyPr/>
        <a:lstStyle/>
        <a:p>
          <a:endParaRPr lang="en-US"/>
        </a:p>
      </dgm:t>
    </dgm:pt>
    <dgm:pt modelId="{3E191B9D-D25B-4178-8BC3-4A3373C62B5D}" type="pres">
      <dgm:prSet presAssocID="{69E81F5D-A45D-4E1A-8A2C-A1EC3BCDE384}" presName="diagram" presStyleCnt="0">
        <dgm:presLayoutVars>
          <dgm:dir/>
          <dgm:resizeHandles val="exact"/>
        </dgm:presLayoutVars>
      </dgm:prSet>
      <dgm:spPr/>
      <dgm:t>
        <a:bodyPr/>
        <a:lstStyle/>
        <a:p>
          <a:endParaRPr lang="en-US"/>
        </a:p>
      </dgm:t>
    </dgm:pt>
    <dgm:pt modelId="{0B4511BF-1C7A-4A6E-A24F-168DCA954BB7}" type="pres">
      <dgm:prSet presAssocID="{84E5F5A4-5AE5-4CF3-BE51-DA911327EA3E}" presName="node" presStyleLbl="node1" presStyleIdx="0" presStyleCnt="7">
        <dgm:presLayoutVars>
          <dgm:bulletEnabled val="1"/>
        </dgm:presLayoutVars>
      </dgm:prSet>
      <dgm:spPr/>
      <dgm:t>
        <a:bodyPr/>
        <a:lstStyle/>
        <a:p>
          <a:endParaRPr lang="en-US"/>
        </a:p>
      </dgm:t>
    </dgm:pt>
    <dgm:pt modelId="{F10FB997-A617-43F2-86DA-326B29AE2B76}" type="pres">
      <dgm:prSet presAssocID="{8DE0A6A2-6064-46C1-ABF8-2D90CCE77047}" presName="sibTrans" presStyleCnt="0"/>
      <dgm:spPr/>
    </dgm:pt>
    <dgm:pt modelId="{D88E483C-36BB-43BA-A849-DF776C53A712}" type="pres">
      <dgm:prSet presAssocID="{3984940F-E11A-4D00-98E6-EB6C4BF3ADFD}" presName="node" presStyleLbl="node1" presStyleIdx="1" presStyleCnt="7">
        <dgm:presLayoutVars>
          <dgm:bulletEnabled val="1"/>
        </dgm:presLayoutVars>
      </dgm:prSet>
      <dgm:spPr/>
      <dgm:t>
        <a:bodyPr/>
        <a:lstStyle/>
        <a:p>
          <a:endParaRPr lang="en-US"/>
        </a:p>
      </dgm:t>
    </dgm:pt>
    <dgm:pt modelId="{260EF70E-BD78-44E7-952C-6C270EC37B8D}" type="pres">
      <dgm:prSet presAssocID="{89C13B86-DB68-4A2F-931B-77E9BBA82289}" presName="sibTrans" presStyleCnt="0"/>
      <dgm:spPr/>
    </dgm:pt>
    <dgm:pt modelId="{554E7179-1BA4-4DA0-97EB-A8B23DB335EC}" type="pres">
      <dgm:prSet presAssocID="{7B8D04D3-C9E7-4B73-844A-5066AD25B408}" presName="node" presStyleLbl="node1" presStyleIdx="2" presStyleCnt="7">
        <dgm:presLayoutVars>
          <dgm:bulletEnabled val="1"/>
        </dgm:presLayoutVars>
      </dgm:prSet>
      <dgm:spPr/>
      <dgm:t>
        <a:bodyPr/>
        <a:lstStyle/>
        <a:p>
          <a:endParaRPr lang="en-US"/>
        </a:p>
      </dgm:t>
    </dgm:pt>
    <dgm:pt modelId="{2B287ABD-37DD-41D2-AD55-D9CB6AEA86A8}" type="pres">
      <dgm:prSet presAssocID="{C9578C4A-4430-48D2-B624-53A50A550661}" presName="sibTrans" presStyleCnt="0"/>
      <dgm:spPr/>
    </dgm:pt>
    <dgm:pt modelId="{68D77466-8913-4F58-BB37-46A7FE6E9660}" type="pres">
      <dgm:prSet presAssocID="{D9904130-55EF-41B1-91A8-9CE15B33D473}" presName="node" presStyleLbl="node1" presStyleIdx="3" presStyleCnt="7">
        <dgm:presLayoutVars>
          <dgm:bulletEnabled val="1"/>
        </dgm:presLayoutVars>
      </dgm:prSet>
      <dgm:spPr/>
      <dgm:t>
        <a:bodyPr/>
        <a:lstStyle/>
        <a:p>
          <a:endParaRPr lang="en-US"/>
        </a:p>
      </dgm:t>
    </dgm:pt>
    <dgm:pt modelId="{68798F90-FFFF-4F63-88B7-6B4619B07323}" type="pres">
      <dgm:prSet presAssocID="{F13C3422-FBAE-4015-8FD8-FC55C3FAAC88}" presName="sibTrans" presStyleCnt="0"/>
      <dgm:spPr/>
    </dgm:pt>
    <dgm:pt modelId="{D1FD2DEE-E67F-4F22-AE69-0086D62F8B5B}" type="pres">
      <dgm:prSet presAssocID="{5E756AA6-6650-461F-B7E2-8BC6A7CDCCB0}" presName="node" presStyleLbl="node1" presStyleIdx="4" presStyleCnt="7">
        <dgm:presLayoutVars>
          <dgm:bulletEnabled val="1"/>
        </dgm:presLayoutVars>
      </dgm:prSet>
      <dgm:spPr/>
      <dgm:t>
        <a:bodyPr/>
        <a:lstStyle/>
        <a:p>
          <a:endParaRPr lang="en-US"/>
        </a:p>
      </dgm:t>
    </dgm:pt>
    <dgm:pt modelId="{D74F9BBA-6825-453C-88FE-FA65D0D05A60}" type="pres">
      <dgm:prSet presAssocID="{FB22C9BE-1C8B-4E6A-A3C0-38256B50C9EE}" presName="sibTrans" presStyleCnt="0"/>
      <dgm:spPr/>
    </dgm:pt>
    <dgm:pt modelId="{F1205211-9A52-4686-8CE3-774BF50256A5}" type="pres">
      <dgm:prSet presAssocID="{AA4F2981-44BB-4DD5-915C-82D0F900D2DD}" presName="node" presStyleLbl="node1" presStyleIdx="5" presStyleCnt="7">
        <dgm:presLayoutVars>
          <dgm:bulletEnabled val="1"/>
        </dgm:presLayoutVars>
      </dgm:prSet>
      <dgm:spPr/>
      <dgm:t>
        <a:bodyPr/>
        <a:lstStyle/>
        <a:p>
          <a:endParaRPr lang="en-US"/>
        </a:p>
      </dgm:t>
    </dgm:pt>
    <dgm:pt modelId="{6F3EDC97-6529-44E8-96F8-FEE1E2DBB12D}" type="pres">
      <dgm:prSet presAssocID="{9FC1C61B-CDB5-49F3-9674-219300B84554}" presName="sibTrans" presStyleCnt="0"/>
      <dgm:spPr/>
    </dgm:pt>
    <dgm:pt modelId="{6F3768F6-D5BE-43C6-B6D9-C1E16F2C3DC0}" type="pres">
      <dgm:prSet presAssocID="{8B509DEE-C52D-4100-B343-51804D4E0ED6}" presName="node" presStyleLbl="node1" presStyleIdx="6" presStyleCnt="7">
        <dgm:presLayoutVars>
          <dgm:bulletEnabled val="1"/>
        </dgm:presLayoutVars>
      </dgm:prSet>
      <dgm:spPr/>
      <dgm:t>
        <a:bodyPr/>
        <a:lstStyle/>
        <a:p>
          <a:endParaRPr lang="en-US"/>
        </a:p>
      </dgm:t>
    </dgm:pt>
  </dgm:ptLst>
  <dgm:cxnLst>
    <dgm:cxn modelId="{D33925C9-FBFF-4426-B9BA-AE05D9A57E36}" srcId="{69E81F5D-A45D-4E1A-8A2C-A1EC3BCDE384}" destId="{3984940F-E11A-4D00-98E6-EB6C4BF3ADFD}" srcOrd="1" destOrd="0" parTransId="{BE7440D3-E2E7-407B-AF1F-D804E5DFA40A}" sibTransId="{89C13B86-DB68-4A2F-931B-77E9BBA82289}"/>
    <dgm:cxn modelId="{D435457B-FB84-4C26-9E55-57EF086C64F4}" srcId="{69E81F5D-A45D-4E1A-8A2C-A1EC3BCDE384}" destId="{D9904130-55EF-41B1-91A8-9CE15B33D473}" srcOrd="3" destOrd="0" parTransId="{265686C8-2484-4ED3-BFF6-7063B1378A64}" sibTransId="{F13C3422-FBAE-4015-8FD8-FC55C3FAAC88}"/>
    <dgm:cxn modelId="{B2341137-0AF4-4CC3-8A54-D024B072B446}" srcId="{69E81F5D-A45D-4E1A-8A2C-A1EC3BCDE384}" destId="{5E756AA6-6650-461F-B7E2-8BC6A7CDCCB0}" srcOrd="4" destOrd="0" parTransId="{7CF49FB0-91D6-4017-99BF-CA073A32F10A}" sibTransId="{FB22C9BE-1C8B-4E6A-A3C0-38256B50C9EE}"/>
    <dgm:cxn modelId="{50D08DE5-C489-4BA1-BAC8-DF11B42A446F}" type="presOf" srcId="{AA4F2981-44BB-4DD5-915C-82D0F900D2DD}" destId="{F1205211-9A52-4686-8CE3-774BF50256A5}" srcOrd="0" destOrd="0" presId="urn:microsoft.com/office/officeart/2005/8/layout/default"/>
    <dgm:cxn modelId="{9DFE1981-C99B-41D5-B774-CD51A3FC9324}" srcId="{69E81F5D-A45D-4E1A-8A2C-A1EC3BCDE384}" destId="{AA4F2981-44BB-4DD5-915C-82D0F900D2DD}" srcOrd="5" destOrd="0" parTransId="{F06927D9-A4EF-4F24-AEEE-079548A5E247}" sibTransId="{9FC1C61B-CDB5-49F3-9674-219300B84554}"/>
    <dgm:cxn modelId="{0E4C531C-30D9-426A-A50E-38387C53B52E}" type="presOf" srcId="{8B509DEE-C52D-4100-B343-51804D4E0ED6}" destId="{6F3768F6-D5BE-43C6-B6D9-C1E16F2C3DC0}" srcOrd="0" destOrd="0" presId="urn:microsoft.com/office/officeart/2005/8/layout/default"/>
    <dgm:cxn modelId="{852BF56A-6086-424C-AA21-4F83C1EAFC14}" srcId="{69E81F5D-A45D-4E1A-8A2C-A1EC3BCDE384}" destId="{7B8D04D3-C9E7-4B73-844A-5066AD25B408}" srcOrd="2" destOrd="0" parTransId="{C564D2F6-35BE-47B0-B5E1-25553F874BA6}" sibTransId="{C9578C4A-4430-48D2-B624-53A50A550661}"/>
    <dgm:cxn modelId="{3A2EF893-3734-4610-ADF6-9D0B41C212B8}" srcId="{69E81F5D-A45D-4E1A-8A2C-A1EC3BCDE384}" destId="{84E5F5A4-5AE5-4CF3-BE51-DA911327EA3E}" srcOrd="0" destOrd="0" parTransId="{54B7C706-7BEB-4E4F-AEF6-A9B360239CD4}" sibTransId="{8DE0A6A2-6064-46C1-ABF8-2D90CCE77047}"/>
    <dgm:cxn modelId="{3204731D-4B44-41BA-86CD-75F73F3085A7}" type="presOf" srcId="{69E81F5D-A45D-4E1A-8A2C-A1EC3BCDE384}" destId="{3E191B9D-D25B-4178-8BC3-4A3373C62B5D}" srcOrd="0" destOrd="0" presId="urn:microsoft.com/office/officeart/2005/8/layout/default"/>
    <dgm:cxn modelId="{20EE16B7-BB60-4FE6-BD33-1ACCFE4C7735}" type="presOf" srcId="{D9904130-55EF-41B1-91A8-9CE15B33D473}" destId="{68D77466-8913-4F58-BB37-46A7FE6E9660}" srcOrd="0" destOrd="0" presId="urn:microsoft.com/office/officeart/2005/8/layout/default"/>
    <dgm:cxn modelId="{B6E46955-E83A-4A31-BD55-C93C528F206D}" srcId="{69E81F5D-A45D-4E1A-8A2C-A1EC3BCDE384}" destId="{8B509DEE-C52D-4100-B343-51804D4E0ED6}" srcOrd="6" destOrd="0" parTransId="{56A3D0F5-2ADB-458F-AED5-11AB0355EE55}" sibTransId="{6C63C7EA-B2B9-4A5F-8585-1BB1C0095444}"/>
    <dgm:cxn modelId="{E878CEBA-64FC-483A-AABF-51BBA975A54C}" type="presOf" srcId="{5E756AA6-6650-461F-B7E2-8BC6A7CDCCB0}" destId="{D1FD2DEE-E67F-4F22-AE69-0086D62F8B5B}" srcOrd="0" destOrd="0" presId="urn:microsoft.com/office/officeart/2005/8/layout/default"/>
    <dgm:cxn modelId="{F026B50D-6D66-4453-92F7-BD281AE3A7F8}" type="presOf" srcId="{7B8D04D3-C9E7-4B73-844A-5066AD25B408}" destId="{554E7179-1BA4-4DA0-97EB-A8B23DB335EC}" srcOrd="0" destOrd="0" presId="urn:microsoft.com/office/officeart/2005/8/layout/default"/>
    <dgm:cxn modelId="{22BE8DAD-1D46-41AE-8322-44C984BFF6D6}" type="presOf" srcId="{84E5F5A4-5AE5-4CF3-BE51-DA911327EA3E}" destId="{0B4511BF-1C7A-4A6E-A24F-168DCA954BB7}" srcOrd="0" destOrd="0" presId="urn:microsoft.com/office/officeart/2005/8/layout/default"/>
    <dgm:cxn modelId="{3D966F40-FBC7-4068-A7B0-BF7B63D6765F}" type="presOf" srcId="{3984940F-E11A-4D00-98E6-EB6C4BF3ADFD}" destId="{D88E483C-36BB-43BA-A849-DF776C53A712}" srcOrd="0" destOrd="0" presId="urn:microsoft.com/office/officeart/2005/8/layout/default"/>
    <dgm:cxn modelId="{954590AF-DC5F-4197-B2E3-9B8AB48B1789}" type="presParOf" srcId="{3E191B9D-D25B-4178-8BC3-4A3373C62B5D}" destId="{0B4511BF-1C7A-4A6E-A24F-168DCA954BB7}" srcOrd="0" destOrd="0" presId="urn:microsoft.com/office/officeart/2005/8/layout/default"/>
    <dgm:cxn modelId="{0D848568-64E1-4DF6-8924-ED8A74D053D0}" type="presParOf" srcId="{3E191B9D-D25B-4178-8BC3-4A3373C62B5D}" destId="{F10FB997-A617-43F2-86DA-326B29AE2B76}" srcOrd="1" destOrd="0" presId="urn:microsoft.com/office/officeart/2005/8/layout/default"/>
    <dgm:cxn modelId="{A333DF25-6E7A-45BA-8CDA-C91E5D0F5641}" type="presParOf" srcId="{3E191B9D-D25B-4178-8BC3-4A3373C62B5D}" destId="{D88E483C-36BB-43BA-A849-DF776C53A712}" srcOrd="2" destOrd="0" presId="urn:microsoft.com/office/officeart/2005/8/layout/default"/>
    <dgm:cxn modelId="{E9C446AF-FD08-460C-80FE-F5CA8E5913F5}" type="presParOf" srcId="{3E191B9D-D25B-4178-8BC3-4A3373C62B5D}" destId="{260EF70E-BD78-44E7-952C-6C270EC37B8D}" srcOrd="3" destOrd="0" presId="urn:microsoft.com/office/officeart/2005/8/layout/default"/>
    <dgm:cxn modelId="{9B733FC3-CC38-47B1-AE53-BC51430AC68E}" type="presParOf" srcId="{3E191B9D-D25B-4178-8BC3-4A3373C62B5D}" destId="{554E7179-1BA4-4DA0-97EB-A8B23DB335EC}" srcOrd="4" destOrd="0" presId="urn:microsoft.com/office/officeart/2005/8/layout/default"/>
    <dgm:cxn modelId="{A3FEC889-CA6E-40C7-BA26-7BB3C3C701C2}" type="presParOf" srcId="{3E191B9D-D25B-4178-8BC3-4A3373C62B5D}" destId="{2B287ABD-37DD-41D2-AD55-D9CB6AEA86A8}" srcOrd="5" destOrd="0" presId="urn:microsoft.com/office/officeart/2005/8/layout/default"/>
    <dgm:cxn modelId="{72E9DF08-C63A-4CC3-8535-20AEED5B6166}" type="presParOf" srcId="{3E191B9D-D25B-4178-8BC3-4A3373C62B5D}" destId="{68D77466-8913-4F58-BB37-46A7FE6E9660}" srcOrd="6" destOrd="0" presId="urn:microsoft.com/office/officeart/2005/8/layout/default"/>
    <dgm:cxn modelId="{061EC7D3-2998-4A1A-8943-5DCD526919E2}" type="presParOf" srcId="{3E191B9D-D25B-4178-8BC3-4A3373C62B5D}" destId="{68798F90-FFFF-4F63-88B7-6B4619B07323}" srcOrd="7" destOrd="0" presId="urn:microsoft.com/office/officeart/2005/8/layout/default"/>
    <dgm:cxn modelId="{AE4BFB93-E1C7-466E-9878-32E3E38D78C1}" type="presParOf" srcId="{3E191B9D-D25B-4178-8BC3-4A3373C62B5D}" destId="{D1FD2DEE-E67F-4F22-AE69-0086D62F8B5B}" srcOrd="8" destOrd="0" presId="urn:microsoft.com/office/officeart/2005/8/layout/default"/>
    <dgm:cxn modelId="{ACE690AE-093B-4567-ABCE-5BF89417A49C}" type="presParOf" srcId="{3E191B9D-D25B-4178-8BC3-4A3373C62B5D}" destId="{D74F9BBA-6825-453C-88FE-FA65D0D05A60}" srcOrd="9" destOrd="0" presId="urn:microsoft.com/office/officeart/2005/8/layout/default"/>
    <dgm:cxn modelId="{F48A610C-6E84-4090-BC01-3CC434909DB4}" type="presParOf" srcId="{3E191B9D-D25B-4178-8BC3-4A3373C62B5D}" destId="{F1205211-9A52-4686-8CE3-774BF50256A5}" srcOrd="10" destOrd="0" presId="urn:microsoft.com/office/officeart/2005/8/layout/default"/>
    <dgm:cxn modelId="{450A8916-D078-4A6E-8ABF-EF1E74389E03}" type="presParOf" srcId="{3E191B9D-D25B-4178-8BC3-4A3373C62B5D}" destId="{6F3EDC97-6529-44E8-96F8-FEE1E2DBB12D}" srcOrd="11" destOrd="0" presId="urn:microsoft.com/office/officeart/2005/8/layout/default"/>
    <dgm:cxn modelId="{50A70564-C1AB-4E7C-AB54-808A015729A5}" type="presParOf" srcId="{3E191B9D-D25B-4178-8BC3-4A3373C62B5D}" destId="{6F3768F6-D5BE-43C6-B6D9-C1E16F2C3DC0}"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EBC115-3BCA-4E6E-8585-E131E962784E}" type="doc">
      <dgm:prSet loTypeId="urn:microsoft.com/office/officeart/2005/8/layout/default" loCatId="list" qsTypeId="urn:microsoft.com/office/officeart/2005/8/quickstyle/simple1" qsCatId="simple" csTypeId="urn:microsoft.com/office/officeart/2005/8/colors/accent1_2" csCatId="accent1" phldr="1"/>
      <dgm:spPr>
        <a:scene3d>
          <a:camera prst="perspectiveFront"/>
          <a:lightRig rig="balanced" dir="t">
            <a:rot lat="0" lon="0" rev="8700000"/>
          </a:lightRig>
        </a:scene3d>
      </dgm:spPr>
      <dgm:t>
        <a:bodyPr/>
        <a:lstStyle/>
        <a:p>
          <a:endParaRPr lang="en-US"/>
        </a:p>
      </dgm:t>
    </dgm:pt>
    <dgm:pt modelId="{5C8F0F4B-7FCE-4D04-B570-47AF237BCA35}">
      <dgm:prSet phldrT="[Text]"/>
      <dgm:spPr>
        <a:ln>
          <a:noFill/>
        </a:ln>
        <a:effectLst>
          <a:outerShdw blurRad="190500" dist="228600" dir="2700000" algn="ctr">
            <a:srgbClr val="000000">
              <a:alpha val="30000"/>
            </a:srgbClr>
          </a:outerShdw>
        </a:effectLst>
        <a:sp3d prstMaterial="matte">
          <a:bevelT w="127000" h="63500"/>
        </a:sp3d>
      </dgm:spPr>
      <dgm:t>
        <a:bodyPr/>
        <a:lstStyle/>
        <a:p>
          <a:pPr algn="ctr"/>
          <a:r>
            <a:rPr lang="en-US" b="1" dirty="0" smtClean="0"/>
            <a:t>Meta Description length</a:t>
          </a:r>
        </a:p>
        <a:p>
          <a:pPr algn="l"/>
          <a:endParaRPr lang="en-US" b="1" dirty="0" smtClean="0"/>
        </a:p>
        <a:p>
          <a:pPr algn="l"/>
          <a:r>
            <a:rPr lang="en-US" b="1" dirty="0" smtClean="0"/>
            <a:t>Current meta description is 269 characters, exceeding the 150-160 character limit.</a:t>
          </a:r>
        </a:p>
        <a:p>
          <a:pPr algn="l"/>
          <a:endParaRPr lang="en-US" b="1" dirty="0" smtClean="0"/>
        </a:p>
        <a:p>
          <a:pPr algn="l"/>
          <a:r>
            <a:rPr lang="en-US" b="1" dirty="0" smtClean="0"/>
            <a:t> Shorten it to ensure it fits within this range to avoid truncation in search results, improving its effectiveness in attracting clicks.</a:t>
          </a:r>
        </a:p>
        <a:p>
          <a:pPr algn="l"/>
          <a:endParaRPr lang="en-US" dirty="0" smtClean="0"/>
        </a:p>
        <a:p>
          <a:pPr algn="ctr"/>
          <a:endParaRPr lang="en-US" dirty="0"/>
        </a:p>
      </dgm:t>
    </dgm:pt>
    <dgm:pt modelId="{9A4BEAE2-BEB1-4D67-BC84-CA4626BFABA1}" type="parTrans" cxnId="{A1C9C7EF-0299-4B9D-AFEB-F9DAEF3B13EE}">
      <dgm:prSet/>
      <dgm:spPr/>
      <dgm:t>
        <a:bodyPr/>
        <a:lstStyle/>
        <a:p>
          <a:endParaRPr lang="en-US"/>
        </a:p>
      </dgm:t>
    </dgm:pt>
    <dgm:pt modelId="{AC0EEFCF-5465-4D6A-85EF-41DF77CBDA0B}" type="sibTrans" cxnId="{A1C9C7EF-0299-4B9D-AFEB-F9DAEF3B13EE}">
      <dgm:prSet/>
      <dgm:spPr/>
      <dgm:t>
        <a:bodyPr/>
        <a:lstStyle/>
        <a:p>
          <a:endParaRPr lang="en-US"/>
        </a:p>
      </dgm:t>
    </dgm:pt>
    <dgm:pt modelId="{E897C925-201E-44B4-97BB-3FF6F6C0EBBD}">
      <dgm:prSet phldrT="[Text]">
        <dgm:style>
          <a:lnRef idx="1">
            <a:schemeClr val="accent3"/>
          </a:lnRef>
          <a:fillRef idx="2">
            <a:schemeClr val="accent3"/>
          </a:fillRef>
          <a:effectRef idx="1">
            <a:schemeClr val="accent3"/>
          </a:effectRef>
          <a:fontRef idx="minor">
            <a:schemeClr val="dk1"/>
          </a:fontRef>
        </dgm:style>
      </dgm:prSet>
      <dgm:spPr>
        <a:ln>
          <a:noFill/>
        </a:ln>
        <a:effectLst>
          <a:outerShdw blurRad="44450" dist="27940" dir="5400000" algn="ctr">
            <a:srgbClr val="000000">
              <a:alpha val="32000"/>
            </a:srgbClr>
          </a:outerShdw>
        </a:effectLst>
        <a:sp3d>
          <a:bevelT w="190500" h="38100"/>
        </a:sp3d>
      </dgm:spPr>
      <dgm:t>
        <a:bodyPr/>
        <a:lstStyle/>
        <a:p>
          <a:pPr algn="ctr"/>
          <a:r>
            <a:rPr lang="en-US" b="1" dirty="0" smtClean="0">
              <a:solidFill>
                <a:schemeClr val="accent1">
                  <a:lumMod val="50000"/>
                </a:schemeClr>
              </a:solidFill>
            </a:rPr>
            <a:t>Missing Alt Attributes</a:t>
          </a:r>
        </a:p>
        <a:p>
          <a:pPr algn="l"/>
          <a:r>
            <a:rPr lang="en-US" b="1" dirty="0" smtClean="0">
              <a:solidFill>
                <a:schemeClr val="accent1">
                  <a:lumMod val="50000"/>
                </a:schemeClr>
              </a:solidFill>
            </a:rPr>
            <a:t>Nine images lack alt attributes, which are crucial for accessibility and SEO.</a:t>
          </a:r>
        </a:p>
        <a:p>
          <a:pPr algn="l"/>
          <a:endParaRPr lang="en-US" b="1" dirty="0" smtClean="0">
            <a:solidFill>
              <a:schemeClr val="accent1">
                <a:lumMod val="50000"/>
              </a:schemeClr>
            </a:solidFill>
          </a:endParaRPr>
        </a:p>
        <a:p>
          <a:pPr algn="l"/>
          <a:r>
            <a:rPr lang="en-US" b="1" dirty="0" smtClean="0">
              <a:solidFill>
                <a:schemeClr val="accent1">
                  <a:lumMod val="50000"/>
                </a:schemeClr>
              </a:solidFill>
            </a:rPr>
            <a:t> Add descriptive alt attributes to improve search engine visibility and enhance user experience.</a:t>
          </a:r>
        </a:p>
        <a:p>
          <a:pPr algn="ctr"/>
          <a:endParaRPr lang="en-US" b="1" dirty="0">
            <a:solidFill>
              <a:schemeClr val="accent1">
                <a:lumMod val="50000"/>
              </a:schemeClr>
            </a:solidFill>
          </a:endParaRPr>
        </a:p>
      </dgm:t>
    </dgm:pt>
    <dgm:pt modelId="{65508935-8F62-459A-871B-FBD82CD49D52}" type="parTrans" cxnId="{1BD24B7E-BA94-4411-B836-4598EDF91F8E}">
      <dgm:prSet/>
      <dgm:spPr/>
      <dgm:t>
        <a:bodyPr/>
        <a:lstStyle/>
        <a:p>
          <a:endParaRPr lang="en-US"/>
        </a:p>
      </dgm:t>
    </dgm:pt>
    <dgm:pt modelId="{D346FA49-2C69-4CFB-8A61-9A5A52799304}" type="sibTrans" cxnId="{1BD24B7E-BA94-4411-B836-4598EDF91F8E}">
      <dgm:prSet/>
      <dgm:spPr/>
      <dgm:t>
        <a:bodyPr/>
        <a:lstStyle/>
        <a:p>
          <a:endParaRPr lang="en-US"/>
        </a:p>
      </dgm:t>
    </dgm:pt>
    <dgm:pt modelId="{7446095F-145C-4E80-AFFE-C08B17A0414C}">
      <dgm:prSet phldrT="[Text]">
        <dgm:style>
          <a:lnRef idx="1">
            <a:schemeClr val="accent3"/>
          </a:lnRef>
          <a:fillRef idx="2">
            <a:schemeClr val="accent3"/>
          </a:fillRef>
          <a:effectRef idx="1">
            <a:schemeClr val="accent3"/>
          </a:effectRef>
          <a:fontRef idx="minor">
            <a:schemeClr val="dk1"/>
          </a:fontRef>
        </dgm:style>
      </dgm:prSet>
      <dgm:spPr>
        <a:ln>
          <a:noFill/>
        </a:ln>
        <a:effectLst>
          <a:outerShdw blurRad="190500" dist="228600" dir="2700000" algn="ctr">
            <a:srgbClr val="000000">
              <a:alpha val="30000"/>
            </a:srgbClr>
          </a:outerShdw>
        </a:effectLst>
        <a:sp3d prstMaterial="matte">
          <a:bevelT w="127000" h="63500"/>
        </a:sp3d>
      </dgm:spPr>
      <dgm:t>
        <a:bodyPr/>
        <a:lstStyle/>
        <a:p>
          <a:pPr algn="ctr"/>
          <a:r>
            <a:rPr lang="en-US" b="1" dirty="0" smtClean="0">
              <a:solidFill>
                <a:schemeClr val="accent1">
                  <a:lumMod val="50000"/>
                </a:schemeClr>
              </a:solidFill>
            </a:rPr>
            <a:t>Internal linking	</a:t>
          </a:r>
        </a:p>
        <a:p>
          <a:pPr algn="l"/>
          <a:r>
            <a:rPr lang="en-US" b="1" dirty="0" smtClean="0">
              <a:solidFill>
                <a:schemeClr val="accent1">
                  <a:lumMod val="50000"/>
                </a:schemeClr>
              </a:solidFill>
            </a:rPr>
            <a:t>There are only 9 internal links versus 38 external links. </a:t>
          </a:r>
        </a:p>
        <a:p>
          <a:pPr algn="l"/>
          <a:endParaRPr lang="en-US" b="1" dirty="0" smtClean="0">
            <a:solidFill>
              <a:schemeClr val="accent1">
                <a:lumMod val="50000"/>
              </a:schemeClr>
            </a:solidFill>
          </a:endParaRPr>
        </a:p>
        <a:p>
          <a:pPr algn="l"/>
          <a:r>
            <a:rPr lang="en-US" b="1" dirty="0" smtClean="0">
              <a:solidFill>
                <a:schemeClr val="accent1">
                  <a:lumMod val="50000"/>
                </a:schemeClr>
              </a:solidFill>
            </a:rPr>
            <a:t>Increasing internal links can enhance site navigation, distribute page authority, and boost overall SEO. Connect related content for better results.</a:t>
          </a:r>
        </a:p>
        <a:p>
          <a:pPr algn="l"/>
          <a:endParaRPr lang="en-US" b="1" dirty="0">
            <a:solidFill>
              <a:schemeClr val="bg1"/>
            </a:solidFill>
          </a:endParaRPr>
        </a:p>
      </dgm:t>
    </dgm:pt>
    <dgm:pt modelId="{D50857EE-F2BC-4171-B7E0-8E6E5DD68C4E}" type="parTrans" cxnId="{D407BE83-758F-4381-B907-902A8041803E}">
      <dgm:prSet/>
      <dgm:spPr/>
      <dgm:t>
        <a:bodyPr/>
        <a:lstStyle/>
        <a:p>
          <a:endParaRPr lang="en-US"/>
        </a:p>
      </dgm:t>
    </dgm:pt>
    <dgm:pt modelId="{C16430E5-53DF-4E61-A27A-844CF794F09F}" type="sibTrans" cxnId="{D407BE83-758F-4381-B907-902A8041803E}">
      <dgm:prSet/>
      <dgm:spPr/>
      <dgm:t>
        <a:bodyPr/>
        <a:lstStyle/>
        <a:p>
          <a:endParaRPr lang="en-US"/>
        </a:p>
      </dgm:t>
    </dgm:pt>
    <dgm:pt modelId="{3FDB9B16-9E06-4CB0-97AE-D42CF17CA19B}">
      <dgm:prSet phldrT="[Text]"/>
      <dgm:spPr>
        <a:ln>
          <a:noFill/>
        </a:ln>
        <a:effectLst>
          <a:outerShdw blurRad="190500" dist="228600" dir="2700000" algn="ctr">
            <a:srgbClr val="000000">
              <a:alpha val="30000"/>
            </a:srgbClr>
          </a:outerShdw>
        </a:effectLst>
        <a:sp3d prstMaterial="matte">
          <a:bevelT w="127000" h="63500"/>
        </a:sp3d>
      </dgm:spPr>
      <dgm:t>
        <a:bodyPr/>
        <a:lstStyle/>
        <a:p>
          <a:pPr algn="ctr"/>
          <a:r>
            <a:rPr lang="en-US" b="1" dirty="0" smtClean="0"/>
            <a:t>Open Graph Meta tags</a:t>
          </a:r>
        </a:p>
        <a:p>
          <a:pPr algn="l"/>
          <a:r>
            <a:rPr lang="en-US" b="1" dirty="0" smtClean="0"/>
            <a:t>Some Open Graph meta tags are missing, which affects how content appears on social media. </a:t>
          </a:r>
        </a:p>
        <a:p>
          <a:pPr algn="l"/>
          <a:endParaRPr lang="en-US" b="1" dirty="0" smtClean="0"/>
        </a:p>
        <a:p>
          <a:pPr algn="l"/>
          <a:r>
            <a:rPr lang="en-US" b="1" dirty="0" smtClean="0"/>
            <a:t>Implement these tags to improve integration and visibility when sharing.</a:t>
          </a:r>
        </a:p>
      </dgm:t>
    </dgm:pt>
    <dgm:pt modelId="{718899E1-3D96-49FE-9475-3ED44DEAE780}" type="parTrans" cxnId="{F8802B07-F0D6-4860-B3C1-82725B344598}">
      <dgm:prSet/>
      <dgm:spPr/>
      <dgm:t>
        <a:bodyPr/>
        <a:lstStyle/>
        <a:p>
          <a:endParaRPr lang="en-US"/>
        </a:p>
      </dgm:t>
    </dgm:pt>
    <dgm:pt modelId="{9F491447-91EA-4544-A38F-FCF3AD4BA73E}" type="sibTrans" cxnId="{F8802B07-F0D6-4860-B3C1-82725B344598}">
      <dgm:prSet/>
      <dgm:spPr/>
      <dgm:t>
        <a:bodyPr/>
        <a:lstStyle/>
        <a:p>
          <a:endParaRPr lang="en-US"/>
        </a:p>
      </dgm:t>
    </dgm:pt>
    <dgm:pt modelId="{52604EF0-7AFE-42EE-A8DD-9A5F90E2BB0E}" type="pres">
      <dgm:prSet presAssocID="{BCEBC115-3BCA-4E6E-8585-E131E962784E}" presName="diagram" presStyleCnt="0">
        <dgm:presLayoutVars>
          <dgm:dir/>
          <dgm:resizeHandles val="exact"/>
        </dgm:presLayoutVars>
      </dgm:prSet>
      <dgm:spPr/>
      <dgm:t>
        <a:bodyPr/>
        <a:lstStyle/>
        <a:p>
          <a:endParaRPr lang="en-US"/>
        </a:p>
      </dgm:t>
    </dgm:pt>
    <dgm:pt modelId="{C5FC326E-569A-487C-9910-E1DEAB756857}" type="pres">
      <dgm:prSet presAssocID="{5C8F0F4B-7FCE-4D04-B570-47AF237BCA35}" presName="node" presStyleLbl="node1" presStyleIdx="0" presStyleCnt="4">
        <dgm:presLayoutVars>
          <dgm:bulletEnabled val="1"/>
        </dgm:presLayoutVars>
      </dgm:prSet>
      <dgm:spPr/>
      <dgm:t>
        <a:bodyPr/>
        <a:lstStyle/>
        <a:p>
          <a:endParaRPr lang="en-US"/>
        </a:p>
      </dgm:t>
    </dgm:pt>
    <dgm:pt modelId="{5EF5287C-D980-422F-A33B-D8B4144058F4}" type="pres">
      <dgm:prSet presAssocID="{AC0EEFCF-5465-4D6A-85EF-41DF77CBDA0B}" presName="sibTrans" presStyleCnt="0"/>
      <dgm:spPr>
        <a:ln>
          <a:noFill/>
        </a:ln>
        <a:effectLst>
          <a:outerShdw blurRad="190500" dist="228600" dir="2700000" algn="ctr">
            <a:srgbClr val="000000">
              <a:alpha val="30000"/>
            </a:srgbClr>
          </a:outerShdw>
        </a:effectLst>
        <a:sp3d prstMaterial="matte">
          <a:bevelT w="127000" h="63500"/>
        </a:sp3d>
      </dgm:spPr>
      <dgm:t>
        <a:bodyPr/>
        <a:lstStyle/>
        <a:p>
          <a:endParaRPr lang="en-US"/>
        </a:p>
      </dgm:t>
    </dgm:pt>
    <dgm:pt modelId="{512DB311-5358-46FE-9348-7D8A504D681E}" type="pres">
      <dgm:prSet presAssocID="{E897C925-201E-44B4-97BB-3FF6F6C0EBBD}" presName="node" presStyleLbl="node1" presStyleIdx="1" presStyleCnt="4">
        <dgm:presLayoutVars>
          <dgm:bulletEnabled val="1"/>
        </dgm:presLayoutVars>
      </dgm:prSet>
      <dgm:spPr/>
      <dgm:t>
        <a:bodyPr/>
        <a:lstStyle/>
        <a:p>
          <a:endParaRPr lang="en-US"/>
        </a:p>
      </dgm:t>
    </dgm:pt>
    <dgm:pt modelId="{3E728B83-0DEF-4BB1-B58A-78604152DB0D}" type="pres">
      <dgm:prSet presAssocID="{D346FA49-2C69-4CFB-8A61-9A5A52799304}" presName="sibTrans" presStyleCnt="0"/>
      <dgm:spPr>
        <a:ln>
          <a:noFill/>
        </a:ln>
        <a:effectLst>
          <a:outerShdw blurRad="190500" dist="228600" dir="2700000" algn="ctr">
            <a:srgbClr val="000000">
              <a:alpha val="30000"/>
            </a:srgbClr>
          </a:outerShdw>
        </a:effectLst>
        <a:sp3d prstMaterial="matte">
          <a:bevelT w="127000" h="63500"/>
        </a:sp3d>
      </dgm:spPr>
      <dgm:t>
        <a:bodyPr/>
        <a:lstStyle/>
        <a:p>
          <a:endParaRPr lang="en-US"/>
        </a:p>
      </dgm:t>
    </dgm:pt>
    <dgm:pt modelId="{753EC4FF-21EB-409A-942A-7C6112983A84}" type="pres">
      <dgm:prSet presAssocID="{7446095F-145C-4E80-AFFE-C08B17A0414C}" presName="node" presStyleLbl="node1" presStyleIdx="2" presStyleCnt="4">
        <dgm:presLayoutVars>
          <dgm:bulletEnabled val="1"/>
        </dgm:presLayoutVars>
      </dgm:prSet>
      <dgm:spPr/>
      <dgm:t>
        <a:bodyPr/>
        <a:lstStyle/>
        <a:p>
          <a:endParaRPr lang="en-US"/>
        </a:p>
      </dgm:t>
    </dgm:pt>
    <dgm:pt modelId="{DC2563B7-DC3C-4D6E-A4BE-74A8BBCF55AF}" type="pres">
      <dgm:prSet presAssocID="{C16430E5-53DF-4E61-A27A-844CF794F09F}" presName="sibTrans" presStyleCnt="0"/>
      <dgm:spPr>
        <a:ln>
          <a:noFill/>
        </a:ln>
        <a:effectLst>
          <a:outerShdw blurRad="190500" dist="228600" dir="2700000" algn="ctr">
            <a:srgbClr val="000000">
              <a:alpha val="30000"/>
            </a:srgbClr>
          </a:outerShdw>
        </a:effectLst>
        <a:sp3d prstMaterial="matte">
          <a:bevelT w="127000" h="63500"/>
        </a:sp3d>
      </dgm:spPr>
      <dgm:t>
        <a:bodyPr/>
        <a:lstStyle/>
        <a:p>
          <a:endParaRPr lang="en-US"/>
        </a:p>
      </dgm:t>
    </dgm:pt>
    <dgm:pt modelId="{881D495F-90F7-4577-A29D-5E9A7F86D425}" type="pres">
      <dgm:prSet presAssocID="{3FDB9B16-9E06-4CB0-97AE-D42CF17CA19B}" presName="node" presStyleLbl="node1" presStyleIdx="3" presStyleCnt="4">
        <dgm:presLayoutVars>
          <dgm:bulletEnabled val="1"/>
        </dgm:presLayoutVars>
      </dgm:prSet>
      <dgm:spPr/>
      <dgm:t>
        <a:bodyPr/>
        <a:lstStyle/>
        <a:p>
          <a:endParaRPr lang="en-US"/>
        </a:p>
      </dgm:t>
    </dgm:pt>
  </dgm:ptLst>
  <dgm:cxnLst>
    <dgm:cxn modelId="{D407BE83-758F-4381-B907-902A8041803E}" srcId="{BCEBC115-3BCA-4E6E-8585-E131E962784E}" destId="{7446095F-145C-4E80-AFFE-C08B17A0414C}" srcOrd="2" destOrd="0" parTransId="{D50857EE-F2BC-4171-B7E0-8E6E5DD68C4E}" sibTransId="{C16430E5-53DF-4E61-A27A-844CF794F09F}"/>
    <dgm:cxn modelId="{1BD24B7E-BA94-4411-B836-4598EDF91F8E}" srcId="{BCEBC115-3BCA-4E6E-8585-E131E962784E}" destId="{E897C925-201E-44B4-97BB-3FF6F6C0EBBD}" srcOrd="1" destOrd="0" parTransId="{65508935-8F62-459A-871B-FBD82CD49D52}" sibTransId="{D346FA49-2C69-4CFB-8A61-9A5A52799304}"/>
    <dgm:cxn modelId="{4E564576-B0E6-4BC6-B17A-74BA83E33ECA}" type="presOf" srcId="{3FDB9B16-9E06-4CB0-97AE-D42CF17CA19B}" destId="{881D495F-90F7-4577-A29D-5E9A7F86D425}" srcOrd="0" destOrd="0" presId="urn:microsoft.com/office/officeart/2005/8/layout/default"/>
    <dgm:cxn modelId="{0B2495B5-9A0C-4A45-852B-1E57D918D446}" type="presOf" srcId="{7446095F-145C-4E80-AFFE-C08B17A0414C}" destId="{753EC4FF-21EB-409A-942A-7C6112983A84}" srcOrd="0" destOrd="0" presId="urn:microsoft.com/office/officeart/2005/8/layout/default"/>
    <dgm:cxn modelId="{F8802B07-F0D6-4860-B3C1-82725B344598}" srcId="{BCEBC115-3BCA-4E6E-8585-E131E962784E}" destId="{3FDB9B16-9E06-4CB0-97AE-D42CF17CA19B}" srcOrd="3" destOrd="0" parTransId="{718899E1-3D96-49FE-9475-3ED44DEAE780}" sibTransId="{9F491447-91EA-4544-A38F-FCF3AD4BA73E}"/>
    <dgm:cxn modelId="{A1C9C7EF-0299-4B9D-AFEB-F9DAEF3B13EE}" srcId="{BCEBC115-3BCA-4E6E-8585-E131E962784E}" destId="{5C8F0F4B-7FCE-4D04-B570-47AF237BCA35}" srcOrd="0" destOrd="0" parTransId="{9A4BEAE2-BEB1-4D67-BC84-CA4626BFABA1}" sibTransId="{AC0EEFCF-5465-4D6A-85EF-41DF77CBDA0B}"/>
    <dgm:cxn modelId="{A9DA719F-9502-4425-B8DE-2827CD5F2C06}" type="presOf" srcId="{E897C925-201E-44B4-97BB-3FF6F6C0EBBD}" destId="{512DB311-5358-46FE-9348-7D8A504D681E}" srcOrd="0" destOrd="0" presId="urn:microsoft.com/office/officeart/2005/8/layout/default"/>
    <dgm:cxn modelId="{E0FE2A0A-6F66-47D8-8D7E-5A06E2C78F0A}" type="presOf" srcId="{5C8F0F4B-7FCE-4D04-B570-47AF237BCA35}" destId="{C5FC326E-569A-487C-9910-E1DEAB756857}" srcOrd="0" destOrd="0" presId="urn:microsoft.com/office/officeart/2005/8/layout/default"/>
    <dgm:cxn modelId="{B5E7B34C-3A8B-4543-9FDC-2676CD90C9AC}" type="presOf" srcId="{BCEBC115-3BCA-4E6E-8585-E131E962784E}" destId="{52604EF0-7AFE-42EE-A8DD-9A5F90E2BB0E}" srcOrd="0" destOrd="0" presId="urn:microsoft.com/office/officeart/2005/8/layout/default"/>
    <dgm:cxn modelId="{74C1B0D3-E46E-4DC4-BF9B-446BDDBDF1FF}" type="presParOf" srcId="{52604EF0-7AFE-42EE-A8DD-9A5F90E2BB0E}" destId="{C5FC326E-569A-487C-9910-E1DEAB756857}" srcOrd="0" destOrd="0" presId="urn:microsoft.com/office/officeart/2005/8/layout/default"/>
    <dgm:cxn modelId="{CF2010CF-8A9C-4366-B8BD-6EF11BC2589B}" type="presParOf" srcId="{52604EF0-7AFE-42EE-A8DD-9A5F90E2BB0E}" destId="{5EF5287C-D980-422F-A33B-D8B4144058F4}" srcOrd="1" destOrd="0" presId="urn:microsoft.com/office/officeart/2005/8/layout/default"/>
    <dgm:cxn modelId="{990681FC-B6FE-4B6C-A30B-1D207601DDDD}" type="presParOf" srcId="{52604EF0-7AFE-42EE-A8DD-9A5F90E2BB0E}" destId="{512DB311-5358-46FE-9348-7D8A504D681E}" srcOrd="2" destOrd="0" presId="urn:microsoft.com/office/officeart/2005/8/layout/default"/>
    <dgm:cxn modelId="{F2E5C25D-A510-4C3F-8720-9CE99A5A9CBE}" type="presParOf" srcId="{52604EF0-7AFE-42EE-A8DD-9A5F90E2BB0E}" destId="{3E728B83-0DEF-4BB1-B58A-78604152DB0D}" srcOrd="3" destOrd="0" presId="urn:microsoft.com/office/officeart/2005/8/layout/default"/>
    <dgm:cxn modelId="{30019477-569D-472A-BA3F-34832332C9BD}" type="presParOf" srcId="{52604EF0-7AFE-42EE-A8DD-9A5F90E2BB0E}" destId="{753EC4FF-21EB-409A-942A-7C6112983A84}" srcOrd="4" destOrd="0" presId="urn:microsoft.com/office/officeart/2005/8/layout/default"/>
    <dgm:cxn modelId="{364FA3B2-FD8C-49F2-9594-65006EF13197}" type="presParOf" srcId="{52604EF0-7AFE-42EE-A8DD-9A5F90E2BB0E}" destId="{DC2563B7-DC3C-4D6E-A4BE-74A8BBCF55AF}" srcOrd="5" destOrd="0" presId="urn:microsoft.com/office/officeart/2005/8/layout/default"/>
    <dgm:cxn modelId="{E88D7D34-1558-4E18-AE0B-4F0D0E28429B}" type="presParOf" srcId="{52604EF0-7AFE-42EE-A8DD-9A5F90E2BB0E}" destId="{881D495F-90F7-4577-A29D-5E9A7F86D425}"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C4E347-59F7-48A4-B45F-DF908492E018}" type="doc">
      <dgm:prSet loTypeId="urn:diagrams.loki3.com/VaryingWidthList" loCatId="list" qsTypeId="urn:microsoft.com/office/officeart/2005/8/quickstyle/3d3" qsCatId="3D" csTypeId="urn:microsoft.com/office/officeart/2005/8/colors/colorful2" csCatId="colorful" phldr="1"/>
      <dgm:spPr/>
    </dgm:pt>
    <dgm:pt modelId="{2FD2C419-322F-49C9-8EDA-2EF8D79B0CCC}">
      <dgm:prSet phldrT="[Text]" custT="1"/>
      <dgm:spPr/>
      <dgm:t>
        <a:bodyPr/>
        <a:lstStyle/>
        <a:p>
          <a:r>
            <a:rPr lang="en-US" sz="1800" b="1" dirty="0" smtClean="0"/>
            <a:t>Short Tail keywords</a:t>
          </a:r>
        </a:p>
        <a:p>
          <a:r>
            <a:rPr lang="en-US" sz="1800" dirty="0" smtClean="0"/>
            <a:t>ERP Software</a:t>
          </a:r>
        </a:p>
        <a:p>
          <a:r>
            <a:rPr lang="en-US" sz="1800" dirty="0" smtClean="0"/>
            <a:t>Cloud ERP</a:t>
          </a:r>
        </a:p>
        <a:p>
          <a:r>
            <a:rPr lang="en-US" sz="1800" dirty="0" smtClean="0"/>
            <a:t>Point of  Sale Software</a:t>
          </a:r>
        </a:p>
      </dgm:t>
    </dgm:pt>
    <dgm:pt modelId="{0E16F713-DB1B-47E1-9FEA-CE1851C68154}" type="parTrans" cxnId="{4A264106-14A2-411B-8A30-6CD7AE423BD0}">
      <dgm:prSet/>
      <dgm:spPr/>
      <dgm:t>
        <a:bodyPr/>
        <a:lstStyle/>
        <a:p>
          <a:endParaRPr lang="en-US"/>
        </a:p>
      </dgm:t>
    </dgm:pt>
    <dgm:pt modelId="{018ED5FC-3311-4C0D-9B81-FFC8B634E418}" type="sibTrans" cxnId="{4A264106-14A2-411B-8A30-6CD7AE423BD0}">
      <dgm:prSet/>
      <dgm:spPr/>
      <dgm:t>
        <a:bodyPr/>
        <a:lstStyle/>
        <a:p>
          <a:endParaRPr lang="en-US"/>
        </a:p>
      </dgm:t>
    </dgm:pt>
    <dgm:pt modelId="{2F87C679-9A6C-4859-870F-636AA9AF0FFD}" type="pres">
      <dgm:prSet presAssocID="{52C4E347-59F7-48A4-B45F-DF908492E018}" presName="Name0" presStyleCnt="0">
        <dgm:presLayoutVars>
          <dgm:resizeHandles/>
        </dgm:presLayoutVars>
      </dgm:prSet>
      <dgm:spPr/>
    </dgm:pt>
    <dgm:pt modelId="{200C2601-FC54-4D6B-AD86-B59872F510A6}" type="pres">
      <dgm:prSet presAssocID="{2FD2C419-322F-49C9-8EDA-2EF8D79B0CCC}" presName="text" presStyleLbl="node1" presStyleIdx="0" presStyleCnt="1" custScaleX="431000" custScaleY="24230" custLinFactNeighborY="-39603">
        <dgm:presLayoutVars>
          <dgm:bulletEnabled val="1"/>
        </dgm:presLayoutVars>
      </dgm:prSet>
      <dgm:spPr/>
      <dgm:t>
        <a:bodyPr/>
        <a:lstStyle/>
        <a:p>
          <a:endParaRPr lang="en-US"/>
        </a:p>
      </dgm:t>
    </dgm:pt>
  </dgm:ptLst>
  <dgm:cxnLst>
    <dgm:cxn modelId="{4A264106-14A2-411B-8A30-6CD7AE423BD0}" srcId="{52C4E347-59F7-48A4-B45F-DF908492E018}" destId="{2FD2C419-322F-49C9-8EDA-2EF8D79B0CCC}" srcOrd="0" destOrd="0" parTransId="{0E16F713-DB1B-47E1-9FEA-CE1851C68154}" sibTransId="{018ED5FC-3311-4C0D-9B81-FFC8B634E418}"/>
    <dgm:cxn modelId="{4951EF2D-E6AD-42AE-B98D-94F123B7ECCE}" type="presOf" srcId="{2FD2C419-322F-49C9-8EDA-2EF8D79B0CCC}" destId="{200C2601-FC54-4D6B-AD86-B59872F510A6}" srcOrd="0" destOrd="0" presId="urn:diagrams.loki3.com/VaryingWidthList"/>
    <dgm:cxn modelId="{AA03C881-4A8E-42CC-8750-E19E8DEC8A11}" type="presOf" srcId="{52C4E347-59F7-48A4-B45F-DF908492E018}" destId="{2F87C679-9A6C-4859-870F-636AA9AF0FFD}" srcOrd="0" destOrd="0" presId="urn:diagrams.loki3.com/VaryingWidthList"/>
    <dgm:cxn modelId="{C89E37E3-6931-4F05-AF33-BAFCDE9B1D3F}" type="presParOf" srcId="{2F87C679-9A6C-4859-870F-636AA9AF0FFD}" destId="{200C2601-FC54-4D6B-AD86-B59872F510A6}"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C4E347-59F7-48A4-B45F-DF908492E018}" type="doc">
      <dgm:prSet loTypeId="urn:diagrams.loki3.com/VaryingWidthList" loCatId="list" qsTypeId="urn:microsoft.com/office/officeart/2005/8/quickstyle/3d3" qsCatId="3D" csTypeId="urn:microsoft.com/office/officeart/2005/8/colors/colorful2" csCatId="colorful" phldr="1"/>
      <dgm:spPr/>
    </dgm:pt>
    <dgm:pt modelId="{2FD2C419-322F-49C9-8EDA-2EF8D79B0CCC}">
      <dgm:prSet phldrT="[Text]" custT="1"/>
      <dgm:spPr/>
      <dgm:t>
        <a:bodyPr/>
        <a:lstStyle/>
        <a:p>
          <a:r>
            <a:rPr lang="en-US" sz="1800" b="1" dirty="0" smtClean="0"/>
            <a:t>Short Tail keywords</a:t>
          </a:r>
        </a:p>
        <a:p>
          <a:r>
            <a:rPr lang="en-US" sz="1800" dirty="0" smtClean="0"/>
            <a:t>ERP Software</a:t>
          </a:r>
        </a:p>
        <a:p>
          <a:r>
            <a:rPr lang="en-US" sz="1800" dirty="0" smtClean="0"/>
            <a:t>Cloud ERP</a:t>
          </a:r>
        </a:p>
        <a:p>
          <a:r>
            <a:rPr lang="en-US" sz="1800" dirty="0" smtClean="0"/>
            <a:t>Point of Sale software</a:t>
          </a:r>
        </a:p>
      </dgm:t>
    </dgm:pt>
    <dgm:pt modelId="{0E16F713-DB1B-47E1-9FEA-CE1851C68154}" type="parTrans" cxnId="{4A264106-14A2-411B-8A30-6CD7AE423BD0}">
      <dgm:prSet/>
      <dgm:spPr/>
      <dgm:t>
        <a:bodyPr/>
        <a:lstStyle/>
        <a:p>
          <a:endParaRPr lang="en-US"/>
        </a:p>
      </dgm:t>
    </dgm:pt>
    <dgm:pt modelId="{018ED5FC-3311-4C0D-9B81-FFC8B634E418}" type="sibTrans" cxnId="{4A264106-14A2-411B-8A30-6CD7AE423BD0}">
      <dgm:prSet/>
      <dgm:spPr/>
      <dgm:t>
        <a:bodyPr/>
        <a:lstStyle/>
        <a:p>
          <a:endParaRPr lang="en-US"/>
        </a:p>
      </dgm:t>
    </dgm:pt>
    <dgm:pt modelId="{2F87C679-9A6C-4859-870F-636AA9AF0FFD}" type="pres">
      <dgm:prSet presAssocID="{52C4E347-59F7-48A4-B45F-DF908492E018}" presName="Name0" presStyleCnt="0">
        <dgm:presLayoutVars>
          <dgm:resizeHandles/>
        </dgm:presLayoutVars>
      </dgm:prSet>
      <dgm:spPr/>
    </dgm:pt>
    <dgm:pt modelId="{200C2601-FC54-4D6B-AD86-B59872F510A6}" type="pres">
      <dgm:prSet presAssocID="{2FD2C419-322F-49C9-8EDA-2EF8D79B0CCC}" presName="text" presStyleLbl="node1" presStyleIdx="0" presStyleCnt="1" custScaleX="431000" custScaleY="24230" custLinFactNeighborY="-39603">
        <dgm:presLayoutVars>
          <dgm:bulletEnabled val="1"/>
        </dgm:presLayoutVars>
      </dgm:prSet>
      <dgm:spPr/>
      <dgm:t>
        <a:bodyPr/>
        <a:lstStyle/>
        <a:p>
          <a:endParaRPr lang="en-US"/>
        </a:p>
      </dgm:t>
    </dgm:pt>
  </dgm:ptLst>
  <dgm:cxnLst>
    <dgm:cxn modelId="{4A264106-14A2-411B-8A30-6CD7AE423BD0}" srcId="{52C4E347-59F7-48A4-B45F-DF908492E018}" destId="{2FD2C419-322F-49C9-8EDA-2EF8D79B0CCC}" srcOrd="0" destOrd="0" parTransId="{0E16F713-DB1B-47E1-9FEA-CE1851C68154}" sibTransId="{018ED5FC-3311-4C0D-9B81-FFC8B634E418}"/>
    <dgm:cxn modelId="{4951EF2D-E6AD-42AE-B98D-94F123B7ECCE}" type="presOf" srcId="{2FD2C419-322F-49C9-8EDA-2EF8D79B0CCC}" destId="{200C2601-FC54-4D6B-AD86-B59872F510A6}" srcOrd="0" destOrd="0" presId="urn:diagrams.loki3.com/VaryingWidthList"/>
    <dgm:cxn modelId="{AA03C881-4A8E-42CC-8750-E19E8DEC8A11}" type="presOf" srcId="{52C4E347-59F7-48A4-B45F-DF908492E018}" destId="{2F87C679-9A6C-4859-870F-636AA9AF0FFD}" srcOrd="0" destOrd="0" presId="urn:diagrams.loki3.com/VaryingWidthList"/>
    <dgm:cxn modelId="{C89E37E3-6931-4F05-AF33-BAFCDE9B1D3F}" type="presParOf" srcId="{2F87C679-9A6C-4859-870F-636AA9AF0FFD}" destId="{200C2601-FC54-4D6B-AD86-B59872F510A6}"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C4E347-59F7-48A4-B45F-DF908492E018}" type="doc">
      <dgm:prSet loTypeId="urn:diagrams.loki3.com/VaryingWidthList" loCatId="list" qsTypeId="urn:microsoft.com/office/officeart/2005/8/quickstyle/3d3" qsCatId="3D" csTypeId="urn:microsoft.com/office/officeart/2005/8/colors/colorful2" csCatId="colorful" phldr="1"/>
      <dgm:spPr/>
    </dgm:pt>
    <dgm:pt modelId="{2FD2C419-322F-49C9-8EDA-2EF8D79B0CCC}">
      <dgm:prSet phldrT="[Text]" custT="1"/>
      <dgm:spPr/>
      <dgm:t>
        <a:bodyPr/>
        <a:lstStyle/>
        <a:p>
          <a:r>
            <a:rPr lang="en-US" sz="1600" b="1" dirty="0" smtClean="0"/>
            <a:t>Long Tail keywords</a:t>
          </a:r>
        </a:p>
        <a:p>
          <a:r>
            <a:rPr lang="en-US" sz="1600" b="1" dirty="0" smtClean="0"/>
            <a:t>Best ERP software for small businesses</a:t>
          </a:r>
        </a:p>
        <a:p>
          <a:r>
            <a:rPr lang="en-IN" sz="1600" b="1" dirty="0" smtClean="0"/>
            <a:t>Cloud based ERP System</a:t>
          </a:r>
        </a:p>
        <a:p>
          <a:r>
            <a:rPr lang="en-US" sz="1600" b="1" dirty="0" smtClean="0"/>
            <a:t>Supply chain Management Software</a:t>
          </a:r>
          <a:endParaRPr lang="en-US" sz="1600" dirty="0"/>
        </a:p>
      </dgm:t>
    </dgm:pt>
    <dgm:pt modelId="{0E16F713-DB1B-47E1-9FEA-CE1851C68154}" type="parTrans" cxnId="{4A264106-14A2-411B-8A30-6CD7AE423BD0}">
      <dgm:prSet/>
      <dgm:spPr/>
      <dgm:t>
        <a:bodyPr/>
        <a:lstStyle/>
        <a:p>
          <a:endParaRPr lang="en-US"/>
        </a:p>
      </dgm:t>
    </dgm:pt>
    <dgm:pt modelId="{018ED5FC-3311-4C0D-9B81-FFC8B634E418}" type="sibTrans" cxnId="{4A264106-14A2-411B-8A30-6CD7AE423BD0}">
      <dgm:prSet/>
      <dgm:spPr/>
      <dgm:t>
        <a:bodyPr/>
        <a:lstStyle/>
        <a:p>
          <a:endParaRPr lang="en-US"/>
        </a:p>
      </dgm:t>
    </dgm:pt>
    <dgm:pt modelId="{2F87C679-9A6C-4859-870F-636AA9AF0FFD}" type="pres">
      <dgm:prSet presAssocID="{52C4E347-59F7-48A4-B45F-DF908492E018}" presName="Name0" presStyleCnt="0">
        <dgm:presLayoutVars>
          <dgm:resizeHandles/>
        </dgm:presLayoutVars>
      </dgm:prSet>
      <dgm:spPr/>
    </dgm:pt>
    <dgm:pt modelId="{200C2601-FC54-4D6B-AD86-B59872F510A6}" type="pres">
      <dgm:prSet presAssocID="{2FD2C419-322F-49C9-8EDA-2EF8D79B0CCC}" presName="text" presStyleLbl="node1" presStyleIdx="0" presStyleCnt="1" custScaleX="431000" custScaleY="24230" custLinFactNeighborX="-7406" custLinFactNeighborY="-41419">
        <dgm:presLayoutVars>
          <dgm:bulletEnabled val="1"/>
        </dgm:presLayoutVars>
      </dgm:prSet>
      <dgm:spPr/>
      <dgm:t>
        <a:bodyPr/>
        <a:lstStyle/>
        <a:p>
          <a:endParaRPr lang="en-US"/>
        </a:p>
      </dgm:t>
    </dgm:pt>
  </dgm:ptLst>
  <dgm:cxnLst>
    <dgm:cxn modelId="{4A264106-14A2-411B-8A30-6CD7AE423BD0}" srcId="{52C4E347-59F7-48A4-B45F-DF908492E018}" destId="{2FD2C419-322F-49C9-8EDA-2EF8D79B0CCC}" srcOrd="0" destOrd="0" parTransId="{0E16F713-DB1B-47E1-9FEA-CE1851C68154}" sibTransId="{018ED5FC-3311-4C0D-9B81-FFC8B634E418}"/>
    <dgm:cxn modelId="{4951EF2D-E6AD-42AE-B98D-94F123B7ECCE}" type="presOf" srcId="{2FD2C419-322F-49C9-8EDA-2EF8D79B0CCC}" destId="{200C2601-FC54-4D6B-AD86-B59872F510A6}" srcOrd="0" destOrd="0" presId="urn:diagrams.loki3.com/VaryingWidthList"/>
    <dgm:cxn modelId="{AA03C881-4A8E-42CC-8750-E19E8DEC8A11}" type="presOf" srcId="{52C4E347-59F7-48A4-B45F-DF908492E018}" destId="{2F87C679-9A6C-4859-870F-636AA9AF0FFD}" srcOrd="0" destOrd="0" presId="urn:diagrams.loki3.com/VaryingWidthList"/>
    <dgm:cxn modelId="{C89E37E3-6931-4F05-AF33-BAFCDE9B1D3F}" type="presParOf" srcId="{2F87C679-9A6C-4859-870F-636AA9AF0FFD}" destId="{200C2601-FC54-4D6B-AD86-B59872F510A6}"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C4E347-59F7-48A4-B45F-DF908492E018}" type="doc">
      <dgm:prSet loTypeId="urn:diagrams.loki3.com/VaryingWidthList" loCatId="list" qsTypeId="urn:microsoft.com/office/officeart/2005/8/quickstyle/3d3" qsCatId="3D" csTypeId="urn:microsoft.com/office/officeart/2005/8/colors/colorful2" csCatId="colorful" phldr="1"/>
      <dgm:spPr/>
    </dgm:pt>
    <dgm:pt modelId="{2FD2C419-322F-49C9-8EDA-2EF8D79B0CCC}">
      <dgm:prSet phldrT="[Text]" custT="1"/>
      <dgm:spPr/>
      <dgm:t>
        <a:bodyPr/>
        <a:lstStyle/>
        <a:p>
          <a:r>
            <a:rPr lang="en-US" sz="1800" b="1" dirty="0" smtClean="0"/>
            <a:t>Long Tail keywords</a:t>
          </a:r>
        </a:p>
        <a:p>
          <a:r>
            <a:rPr lang="en-US" sz="1800" b="1" dirty="0" smtClean="0"/>
            <a:t>Best ERP software for small businesses</a:t>
          </a:r>
        </a:p>
        <a:p>
          <a:r>
            <a:rPr lang="en-IN" sz="1800" b="1" dirty="0" smtClean="0"/>
            <a:t>Cloud based ERP System</a:t>
          </a:r>
        </a:p>
        <a:p>
          <a:r>
            <a:rPr lang="en-US" sz="1800" b="1" dirty="0" smtClean="0"/>
            <a:t>Supply chain Management Software</a:t>
          </a:r>
          <a:endParaRPr lang="en-US" sz="1800" dirty="0" smtClean="0"/>
        </a:p>
      </dgm:t>
    </dgm:pt>
    <dgm:pt modelId="{0E16F713-DB1B-47E1-9FEA-CE1851C68154}" type="parTrans" cxnId="{4A264106-14A2-411B-8A30-6CD7AE423BD0}">
      <dgm:prSet/>
      <dgm:spPr/>
      <dgm:t>
        <a:bodyPr/>
        <a:lstStyle/>
        <a:p>
          <a:endParaRPr lang="en-US"/>
        </a:p>
      </dgm:t>
    </dgm:pt>
    <dgm:pt modelId="{018ED5FC-3311-4C0D-9B81-FFC8B634E418}" type="sibTrans" cxnId="{4A264106-14A2-411B-8A30-6CD7AE423BD0}">
      <dgm:prSet/>
      <dgm:spPr/>
      <dgm:t>
        <a:bodyPr/>
        <a:lstStyle/>
        <a:p>
          <a:endParaRPr lang="en-US"/>
        </a:p>
      </dgm:t>
    </dgm:pt>
    <dgm:pt modelId="{2F87C679-9A6C-4859-870F-636AA9AF0FFD}" type="pres">
      <dgm:prSet presAssocID="{52C4E347-59F7-48A4-B45F-DF908492E018}" presName="Name0" presStyleCnt="0">
        <dgm:presLayoutVars>
          <dgm:resizeHandles/>
        </dgm:presLayoutVars>
      </dgm:prSet>
      <dgm:spPr/>
    </dgm:pt>
    <dgm:pt modelId="{200C2601-FC54-4D6B-AD86-B59872F510A6}" type="pres">
      <dgm:prSet presAssocID="{2FD2C419-322F-49C9-8EDA-2EF8D79B0CCC}" presName="text" presStyleLbl="node1" presStyleIdx="0" presStyleCnt="1" custScaleX="431000" custScaleY="24230" custLinFactNeighborY="-39603">
        <dgm:presLayoutVars>
          <dgm:bulletEnabled val="1"/>
        </dgm:presLayoutVars>
      </dgm:prSet>
      <dgm:spPr/>
      <dgm:t>
        <a:bodyPr/>
        <a:lstStyle/>
        <a:p>
          <a:endParaRPr lang="en-US"/>
        </a:p>
      </dgm:t>
    </dgm:pt>
  </dgm:ptLst>
  <dgm:cxnLst>
    <dgm:cxn modelId="{4A264106-14A2-411B-8A30-6CD7AE423BD0}" srcId="{52C4E347-59F7-48A4-B45F-DF908492E018}" destId="{2FD2C419-322F-49C9-8EDA-2EF8D79B0CCC}" srcOrd="0" destOrd="0" parTransId="{0E16F713-DB1B-47E1-9FEA-CE1851C68154}" sibTransId="{018ED5FC-3311-4C0D-9B81-FFC8B634E418}"/>
    <dgm:cxn modelId="{4951EF2D-E6AD-42AE-B98D-94F123B7ECCE}" type="presOf" srcId="{2FD2C419-322F-49C9-8EDA-2EF8D79B0CCC}" destId="{200C2601-FC54-4D6B-AD86-B59872F510A6}" srcOrd="0" destOrd="0" presId="urn:diagrams.loki3.com/VaryingWidthList"/>
    <dgm:cxn modelId="{AA03C881-4A8E-42CC-8750-E19E8DEC8A11}" type="presOf" srcId="{52C4E347-59F7-48A4-B45F-DF908492E018}" destId="{2F87C679-9A6C-4859-870F-636AA9AF0FFD}" srcOrd="0" destOrd="0" presId="urn:diagrams.loki3.com/VaryingWidthList"/>
    <dgm:cxn modelId="{C89E37E3-6931-4F05-AF33-BAFCDE9B1D3F}" type="presParOf" srcId="{2F87C679-9A6C-4859-870F-636AA9AF0FFD}" destId="{200C2601-FC54-4D6B-AD86-B59872F510A6}"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2C4E347-59F7-48A4-B45F-DF908492E018}" type="doc">
      <dgm:prSet loTypeId="urn:diagrams.loki3.com/VaryingWidthList" loCatId="list" qsTypeId="urn:microsoft.com/office/officeart/2005/8/quickstyle/3d3" qsCatId="3D" csTypeId="urn:microsoft.com/office/officeart/2005/8/colors/colorful2" csCatId="colorful" phldr="1"/>
      <dgm:spPr/>
    </dgm:pt>
    <dgm:pt modelId="{2FD2C419-322F-49C9-8EDA-2EF8D79B0CCC}">
      <dgm:prSet phldrT="[Text]" custT="1"/>
      <dgm:spPr/>
      <dgm:t>
        <a:bodyPr/>
        <a:lstStyle/>
        <a:p>
          <a:r>
            <a:rPr lang="en-US" sz="1600" b="1" dirty="0" smtClean="0"/>
            <a:t>Transactional keywords</a:t>
          </a:r>
        </a:p>
        <a:p>
          <a:r>
            <a:rPr lang="en-US" sz="1600" b="1" dirty="0" smtClean="0"/>
            <a:t>Purchase inventory management system</a:t>
          </a:r>
        </a:p>
        <a:p>
          <a:r>
            <a:rPr lang="en-US" sz="1600" b="1" dirty="0" smtClean="0"/>
            <a:t>Order retail management software</a:t>
          </a:r>
        </a:p>
        <a:p>
          <a:r>
            <a:rPr lang="en-US" sz="1600" b="1" dirty="0" smtClean="0"/>
            <a:t>Best POS Software for Restaurants</a:t>
          </a:r>
          <a:endParaRPr lang="en-US" sz="1600" dirty="0"/>
        </a:p>
      </dgm:t>
    </dgm:pt>
    <dgm:pt modelId="{0E16F713-DB1B-47E1-9FEA-CE1851C68154}" type="parTrans" cxnId="{4A264106-14A2-411B-8A30-6CD7AE423BD0}">
      <dgm:prSet/>
      <dgm:spPr/>
      <dgm:t>
        <a:bodyPr/>
        <a:lstStyle/>
        <a:p>
          <a:endParaRPr lang="en-US"/>
        </a:p>
      </dgm:t>
    </dgm:pt>
    <dgm:pt modelId="{018ED5FC-3311-4C0D-9B81-FFC8B634E418}" type="sibTrans" cxnId="{4A264106-14A2-411B-8A30-6CD7AE423BD0}">
      <dgm:prSet/>
      <dgm:spPr/>
      <dgm:t>
        <a:bodyPr/>
        <a:lstStyle/>
        <a:p>
          <a:endParaRPr lang="en-US"/>
        </a:p>
      </dgm:t>
    </dgm:pt>
    <dgm:pt modelId="{2F87C679-9A6C-4859-870F-636AA9AF0FFD}" type="pres">
      <dgm:prSet presAssocID="{52C4E347-59F7-48A4-B45F-DF908492E018}" presName="Name0" presStyleCnt="0">
        <dgm:presLayoutVars>
          <dgm:resizeHandles/>
        </dgm:presLayoutVars>
      </dgm:prSet>
      <dgm:spPr/>
    </dgm:pt>
    <dgm:pt modelId="{200C2601-FC54-4D6B-AD86-B59872F510A6}" type="pres">
      <dgm:prSet presAssocID="{2FD2C419-322F-49C9-8EDA-2EF8D79B0CCC}" presName="text" presStyleLbl="node1" presStyleIdx="0" presStyleCnt="1" custScaleX="431000" custScaleY="24230" custLinFactNeighborX="-7406" custLinFactNeighborY="-41419">
        <dgm:presLayoutVars>
          <dgm:bulletEnabled val="1"/>
        </dgm:presLayoutVars>
      </dgm:prSet>
      <dgm:spPr/>
      <dgm:t>
        <a:bodyPr/>
        <a:lstStyle/>
        <a:p>
          <a:endParaRPr lang="en-US"/>
        </a:p>
      </dgm:t>
    </dgm:pt>
  </dgm:ptLst>
  <dgm:cxnLst>
    <dgm:cxn modelId="{4A264106-14A2-411B-8A30-6CD7AE423BD0}" srcId="{52C4E347-59F7-48A4-B45F-DF908492E018}" destId="{2FD2C419-322F-49C9-8EDA-2EF8D79B0CCC}" srcOrd="0" destOrd="0" parTransId="{0E16F713-DB1B-47E1-9FEA-CE1851C68154}" sibTransId="{018ED5FC-3311-4C0D-9B81-FFC8B634E418}"/>
    <dgm:cxn modelId="{4951EF2D-E6AD-42AE-B98D-94F123B7ECCE}" type="presOf" srcId="{2FD2C419-322F-49C9-8EDA-2EF8D79B0CCC}" destId="{200C2601-FC54-4D6B-AD86-B59872F510A6}" srcOrd="0" destOrd="0" presId="urn:diagrams.loki3.com/VaryingWidthList"/>
    <dgm:cxn modelId="{AA03C881-4A8E-42CC-8750-E19E8DEC8A11}" type="presOf" srcId="{52C4E347-59F7-48A4-B45F-DF908492E018}" destId="{2F87C679-9A6C-4859-870F-636AA9AF0FFD}" srcOrd="0" destOrd="0" presId="urn:diagrams.loki3.com/VaryingWidthList"/>
    <dgm:cxn modelId="{C89E37E3-6931-4F05-AF33-BAFCDE9B1D3F}" type="presParOf" srcId="{2F87C679-9A6C-4859-870F-636AA9AF0FFD}" destId="{200C2601-FC54-4D6B-AD86-B59872F510A6}"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C4E347-59F7-48A4-B45F-DF908492E018}" type="doc">
      <dgm:prSet loTypeId="urn:diagrams.loki3.com/VaryingWidthList" loCatId="list" qsTypeId="urn:microsoft.com/office/officeart/2005/8/quickstyle/3d3" qsCatId="3D" csTypeId="urn:microsoft.com/office/officeart/2005/8/colors/colorful2" csCatId="colorful" phldr="1"/>
      <dgm:spPr/>
    </dgm:pt>
    <dgm:pt modelId="{2FD2C419-322F-49C9-8EDA-2EF8D79B0CCC}">
      <dgm:prSet phldrT="[Text]" custT="1"/>
      <dgm:spPr/>
      <dgm:t>
        <a:bodyPr/>
        <a:lstStyle/>
        <a:p>
          <a:r>
            <a:rPr lang="en-US" sz="1800" b="1" dirty="0" smtClean="0"/>
            <a:t>Transactional keywords</a:t>
          </a:r>
        </a:p>
        <a:p>
          <a:r>
            <a:rPr lang="en-US" sz="1800" b="1" dirty="0" smtClean="0"/>
            <a:t>Purchase inventory management system</a:t>
          </a:r>
        </a:p>
        <a:p>
          <a:r>
            <a:rPr lang="en-US" sz="1800" b="1" dirty="0" smtClean="0"/>
            <a:t>Order retail management software</a:t>
          </a:r>
        </a:p>
        <a:p>
          <a:r>
            <a:rPr lang="en-US" sz="1800" b="1" dirty="0" smtClean="0"/>
            <a:t>Best POS software for restaurants</a:t>
          </a:r>
          <a:endParaRPr lang="en-US" sz="1800" dirty="0" smtClean="0"/>
        </a:p>
      </dgm:t>
    </dgm:pt>
    <dgm:pt modelId="{0E16F713-DB1B-47E1-9FEA-CE1851C68154}" type="parTrans" cxnId="{4A264106-14A2-411B-8A30-6CD7AE423BD0}">
      <dgm:prSet/>
      <dgm:spPr/>
      <dgm:t>
        <a:bodyPr/>
        <a:lstStyle/>
        <a:p>
          <a:endParaRPr lang="en-US"/>
        </a:p>
      </dgm:t>
    </dgm:pt>
    <dgm:pt modelId="{018ED5FC-3311-4C0D-9B81-FFC8B634E418}" type="sibTrans" cxnId="{4A264106-14A2-411B-8A30-6CD7AE423BD0}">
      <dgm:prSet/>
      <dgm:spPr/>
      <dgm:t>
        <a:bodyPr/>
        <a:lstStyle/>
        <a:p>
          <a:endParaRPr lang="en-US"/>
        </a:p>
      </dgm:t>
    </dgm:pt>
    <dgm:pt modelId="{2F87C679-9A6C-4859-870F-636AA9AF0FFD}" type="pres">
      <dgm:prSet presAssocID="{52C4E347-59F7-48A4-B45F-DF908492E018}" presName="Name0" presStyleCnt="0">
        <dgm:presLayoutVars>
          <dgm:resizeHandles/>
        </dgm:presLayoutVars>
      </dgm:prSet>
      <dgm:spPr/>
    </dgm:pt>
    <dgm:pt modelId="{200C2601-FC54-4D6B-AD86-B59872F510A6}" type="pres">
      <dgm:prSet presAssocID="{2FD2C419-322F-49C9-8EDA-2EF8D79B0CCC}" presName="text" presStyleLbl="node1" presStyleIdx="0" presStyleCnt="1" custScaleX="431000" custScaleY="24230" custLinFactNeighborY="-39603">
        <dgm:presLayoutVars>
          <dgm:bulletEnabled val="1"/>
        </dgm:presLayoutVars>
      </dgm:prSet>
      <dgm:spPr/>
      <dgm:t>
        <a:bodyPr/>
        <a:lstStyle/>
        <a:p>
          <a:endParaRPr lang="en-US"/>
        </a:p>
      </dgm:t>
    </dgm:pt>
  </dgm:ptLst>
  <dgm:cxnLst>
    <dgm:cxn modelId="{4A264106-14A2-411B-8A30-6CD7AE423BD0}" srcId="{52C4E347-59F7-48A4-B45F-DF908492E018}" destId="{2FD2C419-322F-49C9-8EDA-2EF8D79B0CCC}" srcOrd="0" destOrd="0" parTransId="{0E16F713-DB1B-47E1-9FEA-CE1851C68154}" sibTransId="{018ED5FC-3311-4C0D-9B81-FFC8B634E418}"/>
    <dgm:cxn modelId="{4951EF2D-E6AD-42AE-B98D-94F123B7ECCE}" type="presOf" srcId="{2FD2C419-322F-49C9-8EDA-2EF8D79B0CCC}" destId="{200C2601-FC54-4D6B-AD86-B59872F510A6}" srcOrd="0" destOrd="0" presId="urn:diagrams.loki3.com/VaryingWidthList"/>
    <dgm:cxn modelId="{AA03C881-4A8E-42CC-8750-E19E8DEC8A11}" type="presOf" srcId="{52C4E347-59F7-48A4-B45F-DF908492E018}" destId="{2F87C679-9A6C-4859-870F-636AA9AF0FFD}" srcOrd="0" destOrd="0" presId="urn:diagrams.loki3.com/VaryingWidthList"/>
    <dgm:cxn modelId="{C89E37E3-6931-4F05-AF33-BAFCDE9B1D3F}" type="presParOf" srcId="{2F87C679-9A6C-4859-870F-636AA9AF0FFD}" destId="{200C2601-FC54-4D6B-AD86-B59872F510A6}"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C4E347-59F7-48A4-B45F-DF908492E018}" type="doc">
      <dgm:prSet loTypeId="urn:diagrams.loki3.com/VaryingWidthList" loCatId="list" qsTypeId="urn:microsoft.com/office/officeart/2005/8/quickstyle/3d3" qsCatId="3D" csTypeId="urn:microsoft.com/office/officeart/2005/8/colors/colorful2" csCatId="colorful" phldr="1"/>
      <dgm:spPr/>
    </dgm:pt>
    <dgm:pt modelId="{2F87C679-9A6C-4859-870F-636AA9AF0FFD}" type="pres">
      <dgm:prSet presAssocID="{52C4E347-59F7-48A4-B45F-DF908492E018}" presName="Name0" presStyleCnt="0">
        <dgm:presLayoutVars>
          <dgm:resizeHandles/>
        </dgm:presLayoutVars>
      </dgm:prSet>
      <dgm:spPr/>
    </dgm:pt>
  </dgm:ptLst>
  <dgm:cxnLst>
    <dgm:cxn modelId="{AA03C881-4A8E-42CC-8750-E19E8DEC8A11}" type="presOf" srcId="{52C4E347-59F7-48A4-B45F-DF908492E018}" destId="{2F87C679-9A6C-4859-870F-636AA9AF0FFD}"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511BF-1C7A-4A6E-A24F-168DCA954BB7}">
      <dsp:nvSpPr>
        <dsp:cNvPr id="0" name=""/>
        <dsp:cNvSpPr/>
      </dsp:nvSpPr>
      <dsp:spPr>
        <a:xfrm>
          <a:off x="0" y="265198"/>
          <a:ext cx="2591317" cy="1554790"/>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b="1" kern="1200" dirty="0" smtClean="0"/>
            <a:t>Enterprise Resource Planning (ERP)</a:t>
          </a:r>
          <a:endParaRPr lang="en-US" sz="2700" kern="1200" dirty="0"/>
        </a:p>
      </dsp:txBody>
      <dsp:txXfrm>
        <a:off x="0" y="265198"/>
        <a:ext cx="2591317" cy="1554790"/>
      </dsp:txXfrm>
    </dsp:sp>
    <dsp:sp modelId="{D88E483C-36BB-43BA-A849-DF776C53A712}">
      <dsp:nvSpPr>
        <dsp:cNvPr id="0" name=""/>
        <dsp:cNvSpPr/>
      </dsp:nvSpPr>
      <dsp:spPr>
        <a:xfrm>
          <a:off x="2850448" y="265198"/>
          <a:ext cx="2591317" cy="1554790"/>
        </a:xfrm>
        <a:prstGeom prst="rect">
          <a:avLst/>
        </a:prstGeom>
        <a:gradFill rotWithShape="0">
          <a:gsLst>
            <a:gs pos="0">
              <a:schemeClr val="accent2">
                <a:hueOff val="-452075"/>
                <a:satOff val="-276"/>
                <a:lumOff val="1078"/>
                <a:alphaOff val="0"/>
                <a:tint val="96000"/>
                <a:lumMod val="100000"/>
              </a:schemeClr>
            </a:gs>
            <a:gs pos="78000">
              <a:schemeClr val="accent2">
                <a:hueOff val="-452075"/>
                <a:satOff val="-276"/>
                <a:lumOff val="1078"/>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t>Supply Chain Management</a:t>
          </a:r>
          <a:endParaRPr lang="en-US" sz="2700" b="1" kern="1200" dirty="0"/>
        </a:p>
      </dsp:txBody>
      <dsp:txXfrm>
        <a:off x="2850448" y="265198"/>
        <a:ext cx="2591317" cy="1554790"/>
      </dsp:txXfrm>
    </dsp:sp>
    <dsp:sp modelId="{554E7179-1BA4-4DA0-97EB-A8B23DB335EC}">
      <dsp:nvSpPr>
        <dsp:cNvPr id="0" name=""/>
        <dsp:cNvSpPr/>
      </dsp:nvSpPr>
      <dsp:spPr>
        <a:xfrm>
          <a:off x="5700897" y="265198"/>
          <a:ext cx="2591317" cy="1554790"/>
        </a:xfrm>
        <a:prstGeom prst="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t>Retail Management</a:t>
          </a:r>
          <a:endParaRPr lang="en-US" sz="2700" b="1" kern="1200" dirty="0"/>
        </a:p>
      </dsp:txBody>
      <dsp:txXfrm>
        <a:off x="5700897" y="265198"/>
        <a:ext cx="2591317" cy="1554790"/>
      </dsp:txXfrm>
    </dsp:sp>
    <dsp:sp modelId="{68D77466-8913-4F58-BB37-46A7FE6E9660}">
      <dsp:nvSpPr>
        <dsp:cNvPr id="0" name=""/>
        <dsp:cNvSpPr/>
      </dsp:nvSpPr>
      <dsp:spPr>
        <a:xfrm>
          <a:off x="0" y="2079120"/>
          <a:ext cx="2591317" cy="1554790"/>
        </a:xfrm>
        <a:prstGeom prst="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t>Manufacturing Solutions</a:t>
          </a:r>
          <a:endParaRPr lang="en-US" sz="2700" b="1" kern="1200" dirty="0"/>
        </a:p>
      </dsp:txBody>
      <dsp:txXfrm>
        <a:off x="0" y="2079120"/>
        <a:ext cx="2591317" cy="1554790"/>
      </dsp:txXfrm>
    </dsp:sp>
    <dsp:sp modelId="{D1FD2DEE-E67F-4F22-AE69-0086D62F8B5B}">
      <dsp:nvSpPr>
        <dsp:cNvPr id="0" name=""/>
        <dsp:cNvSpPr/>
      </dsp:nvSpPr>
      <dsp:spPr>
        <a:xfrm>
          <a:off x="2850448" y="2079120"/>
          <a:ext cx="2591317" cy="1554790"/>
        </a:xfrm>
        <a:prstGeom prst="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t>Business Intelligence</a:t>
          </a:r>
          <a:endParaRPr lang="en-US" sz="2700" b="1" kern="1200" dirty="0"/>
        </a:p>
      </dsp:txBody>
      <dsp:txXfrm>
        <a:off x="2850448" y="2079120"/>
        <a:ext cx="2591317" cy="1554790"/>
      </dsp:txXfrm>
    </dsp:sp>
    <dsp:sp modelId="{F1205211-9A52-4686-8CE3-774BF50256A5}">
      <dsp:nvSpPr>
        <dsp:cNvPr id="0" name=""/>
        <dsp:cNvSpPr/>
      </dsp:nvSpPr>
      <dsp:spPr>
        <a:xfrm>
          <a:off x="5700897" y="2079120"/>
          <a:ext cx="2591317" cy="1554790"/>
        </a:xfrm>
        <a:prstGeom prst="rect">
          <a:avLst/>
        </a:prstGeom>
        <a:gradFill rotWithShape="0">
          <a:gsLst>
            <a:gs pos="0">
              <a:schemeClr val="accent2">
                <a:hueOff val="-2260375"/>
                <a:satOff val="-1380"/>
                <a:lumOff val="5392"/>
                <a:alphaOff val="0"/>
                <a:tint val="96000"/>
                <a:lumMod val="100000"/>
              </a:schemeClr>
            </a:gs>
            <a:gs pos="78000">
              <a:schemeClr val="accent2">
                <a:hueOff val="-2260375"/>
                <a:satOff val="-1380"/>
                <a:lumOff val="539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t>Franchise Management</a:t>
          </a:r>
          <a:endParaRPr lang="en-US" sz="2700" b="1" kern="1200" dirty="0"/>
        </a:p>
      </dsp:txBody>
      <dsp:txXfrm>
        <a:off x="5700897" y="2079120"/>
        <a:ext cx="2591317" cy="1554790"/>
      </dsp:txXfrm>
    </dsp:sp>
    <dsp:sp modelId="{6F3768F6-D5BE-43C6-B6D9-C1E16F2C3DC0}">
      <dsp:nvSpPr>
        <dsp:cNvPr id="0" name=""/>
        <dsp:cNvSpPr/>
      </dsp:nvSpPr>
      <dsp:spPr>
        <a:xfrm>
          <a:off x="2850448" y="3893042"/>
          <a:ext cx="2591317" cy="1554790"/>
        </a:xfrm>
        <a:prstGeom prst="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t>Food and Beverage Management</a:t>
          </a:r>
          <a:endParaRPr lang="en-US" sz="2700" b="1" kern="1200" dirty="0"/>
        </a:p>
      </dsp:txBody>
      <dsp:txXfrm>
        <a:off x="2850448" y="3893042"/>
        <a:ext cx="2591317" cy="1554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C326E-569A-487C-9910-E1DEAB756857}">
      <dsp:nvSpPr>
        <dsp:cNvPr id="0" name=""/>
        <dsp:cNvSpPr/>
      </dsp:nvSpPr>
      <dsp:spPr>
        <a:xfrm>
          <a:off x="230423" y="1464"/>
          <a:ext cx="3393368" cy="203602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perspectiveFront"/>
          <a:lightRig rig="balanced" dir="t">
            <a:rot lat="0" lon="0" rev="87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Meta Description length</a:t>
          </a:r>
        </a:p>
        <a:p>
          <a:pPr lvl="0" algn="l" defTabSz="488950">
            <a:lnSpc>
              <a:spcPct val="90000"/>
            </a:lnSpc>
            <a:spcBef>
              <a:spcPct val="0"/>
            </a:spcBef>
            <a:spcAft>
              <a:spcPct val="35000"/>
            </a:spcAft>
          </a:pPr>
          <a:endParaRPr lang="en-US" sz="1100" b="1" kern="1200" dirty="0" smtClean="0"/>
        </a:p>
        <a:p>
          <a:pPr lvl="0" algn="l" defTabSz="488950">
            <a:lnSpc>
              <a:spcPct val="90000"/>
            </a:lnSpc>
            <a:spcBef>
              <a:spcPct val="0"/>
            </a:spcBef>
            <a:spcAft>
              <a:spcPct val="35000"/>
            </a:spcAft>
          </a:pPr>
          <a:r>
            <a:rPr lang="en-US" sz="1100" b="1" kern="1200" dirty="0" smtClean="0"/>
            <a:t>Current meta description is 269 characters, exceeding the 150-160 character limit.</a:t>
          </a:r>
        </a:p>
        <a:p>
          <a:pPr lvl="0" algn="l" defTabSz="488950">
            <a:lnSpc>
              <a:spcPct val="90000"/>
            </a:lnSpc>
            <a:spcBef>
              <a:spcPct val="0"/>
            </a:spcBef>
            <a:spcAft>
              <a:spcPct val="35000"/>
            </a:spcAft>
          </a:pPr>
          <a:endParaRPr lang="en-US" sz="1100" b="1" kern="1200" dirty="0" smtClean="0"/>
        </a:p>
        <a:p>
          <a:pPr lvl="0" algn="l" defTabSz="488950">
            <a:lnSpc>
              <a:spcPct val="90000"/>
            </a:lnSpc>
            <a:spcBef>
              <a:spcPct val="0"/>
            </a:spcBef>
            <a:spcAft>
              <a:spcPct val="35000"/>
            </a:spcAft>
          </a:pPr>
          <a:r>
            <a:rPr lang="en-US" sz="1100" b="1" kern="1200" dirty="0" smtClean="0"/>
            <a:t> Shorten it to ensure it fits within this range to avoid truncation in search results, improving its effectiveness in attracting clicks.</a:t>
          </a:r>
        </a:p>
        <a:p>
          <a:pPr lvl="0" algn="l" defTabSz="488950">
            <a:lnSpc>
              <a:spcPct val="90000"/>
            </a:lnSpc>
            <a:spcBef>
              <a:spcPct val="0"/>
            </a:spcBef>
            <a:spcAft>
              <a:spcPct val="35000"/>
            </a:spcAft>
          </a:pPr>
          <a:endParaRPr lang="en-US" sz="1100" kern="1200" dirty="0" smtClean="0"/>
        </a:p>
        <a:p>
          <a:pPr lvl="0" algn="ctr" defTabSz="488950">
            <a:lnSpc>
              <a:spcPct val="90000"/>
            </a:lnSpc>
            <a:spcBef>
              <a:spcPct val="0"/>
            </a:spcBef>
            <a:spcAft>
              <a:spcPct val="35000"/>
            </a:spcAft>
          </a:pPr>
          <a:endParaRPr lang="en-US" sz="1100" kern="1200" dirty="0"/>
        </a:p>
      </dsp:txBody>
      <dsp:txXfrm>
        <a:off x="230423" y="1464"/>
        <a:ext cx="3393368" cy="2036021"/>
      </dsp:txXfrm>
    </dsp:sp>
    <dsp:sp modelId="{512DB311-5358-46FE-9348-7D8A504D681E}">
      <dsp:nvSpPr>
        <dsp:cNvPr id="0" name=""/>
        <dsp:cNvSpPr/>
      </dsp:nvSpPr>
      <dsp:spPr>
        <a:xfrm>
          <a:off x="3963128" y="1464"/>
          <a:ext cx="3393368" cy="2036021"/>
        </a:xfrm>
        <a:prstGeom prst="rect">
          <a:avLst/>
        </a:prstGeom>
        <a:gradFill rotWithShape="1">
          <a:gsLst>
            <a:gs pos="0">
              <a:schemeClr val="accent3">
                <a:tint val="65000"/>
                <a:lumMod val="110000"/>
              </a:schemeClr>
            </a:gs>
            <a:gs pos="88000">
              <a:schemeClr val="accent3">
                <a:tint val="90000"/>
              </a:schemeClr>
            </a:gs>
          </a:gsLst>
          <a:lin ang="5400000" scaled="0"/>
        </a:gradFill>
        <a:ln w="12700" cap="rnd" cmpd="sng" algn="ctr">
          <a:noFill/>
          <a:prstDash val="solid"/>
        </a:ln>
        <a:effectLst>
          <a:outerShdw blurRad="44450" dist="27940" dir="5400000" algn="ctr" rotWithShape="0">
            <a:srgbClr val="000000">
              <a:alpha val="32000"/>
            </a:srgbClr>
          </a:outerShdw>
        </a:effectLst>
        <a:scene3d>
          <a:camera prst="perspectiveFront"/>
          <a:lightRig rig="balanced" dir="t">
            <a:rot lat="0" lon="0" rev="8700000"/>
          </a:lightRig>
        </a:scene3d>
        <a:sp3d>
          <a:bevelT w="190500" h="38100"/>
        </a:sp3d>
      </dsp:spPr>
      <dsp:style>
        <a:lnRef idx="1">
          <a:schemeClr val="accent3"/>
        </a:lnRef>
        <a:fillRef idx="2">
          <a:schemeClr val="accent3"/>
        </a:fillRef>
        <a:effectRef idx="1">
          <a:schemeClr val="accent3"/>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accent1">
                  <a:lumMod val="50000"/>
                </a:schemeClr>
              </a:solidFill>
            </a:rPr>
            <a:t>Missing Alt Attributes</a:t>
          </a:r>
        </a:p>
        <a:p>
          <a:pPr lvl="0" algn="l" defTabSz="488950">
            <a:lnSpc>
              <a:spcPct val="90000"/>
            </a:lnSpc>
            <a:spcBef>
              <a:spcPct val="0"/>
            </a:spcBef>
            <a:spcAft>
              <a:spcPct val="35000"/>
            </a:spcAft>
          </a:pPr>
          <a:r>
            <a:rPr lang="en-US" sz="1100" b="1" kern="1200" dirty="0" smtClean="0">
              <a:solidFill>
                <a:schemeClr val="accent1">
                  <a:lumMod val="50000"/>
                </a:schemeClr>
              </a:solidFill>
            </a:rPr>
            <a:t>Nine images lack alt attributes, which are crucial for accessibility and SEO.</a:t>
          </a:r>
        </a:p>
        <a:p>
          <a:pPr lvl="0" algn="l" defTabSz="488950">
            <a:lnSpc>
              <a:spcPct val="90000"/>
            </a:lnSpc>
            <a:spcBef>
              <a:spcPct val="0"/>
            </a:spcBef>
            <a:spcAft>
              <a:spcPct val="35000"/>
            </a:spcAft>
          </a:pPr>
          <a:endParaRPr lang="en-US" sz="1100" b="1" kern="1200" dirty="0" smtClean="0">
            <a:solidFill>
              <a:schemeClr val="accent1">
                <a:lumMod val="50000"/>
              </a:schemeClr>
            </a:solidFill>
          </a:endParaRPr>
        </a:p>
        <a:p>
          <a:pPr lvl="0" algn="l" defTabSz="488950">
            <a:lnSpc>
              <a:spcPct val="90000"/>
            </a:lnSpc>
            <a:spcBef>
              <a:spcPct val="0"/>
            </a:spcBef>
            <a:spcAft>
              <a:spcPct val="35000"/>
            </a:spcAft>
          </a:pPr>
          <a:r>
            <a:rPr lang="en-US" sz="1100" b="1" kern="1200" dirty="0" smtClean="0">
              <a:solidFill>
                <a:schemeClr val="accent1">
                  <a:lumMod val="50000"/>
                </a:schemeClr>
              </a:solidFill>
            </a:rPr>
            <a:t> Add descriptive alt attributes to improve search engine visibility and enhance user experience.</a:t>
          </a:r>
        </a:p>
        <a:p>
          <a:pPr lvl="0" algn="ctr" defTabSz="488950">
            <a:lnSpc>
              <a:spcPct val="90000"/>
            </a:lnSpc>
            <a:spcBef>
              <a:spcPct val="0"/>
            </a:spcBef>
            <a:spcAft>
              <a:spcPct val="35000"/>
            </a:spcAft>
          </a:pPr>
          <a:endParaRPr lang="en-US" sz="1100" b="1" kern="1200" dirty="0">
            <a:solidFill>
              <a:schemeClr val="accent1">
                <a:lumMod val="50000"/>
              </a:schemeClr>
            </a:solidFill>
          </a:endParaRPr>
        </a:p>
      </dsp:txBody>
      <dsp:txXfrm>
        <a:off x="3963128" y="1464"/>
        <a:ext cx="3393368" cy="2036021"/>
      </dsp:txXfrm>
    </dsp:sp>
    <dsp:sp modelId="{753EC4FF-21EB-409A-942A-7C6112983A84}">
      <dsp:nvSpPr>
        <dsp:cNvPr id="0" name=""/>
        <dsp:cNvSpPr/>
      </dsp:nvSpPr>
      <dsp:spPr>
        <a:xfrm>
          <a:off x="230423" y="2376822"/>
          <a:ext cx="3393368" cy="2036021"/>
        </a:xfrm>
        <a:prstGeom prst="rect">
          <a:avLst/>
        </a:prstGeom>
        <a:gradFill rotWithShape="1">
          <a:gsLst>
            <a:gs pos="0">
              <a:schemeClr val="accent3">
                <a:tint val="65000"/>
                <a:lumMod val="110000"/>
              </a:schemeClr>
            </a:gs>
            <a:gs pos="88000">
              <a:schemeClr val="accent3">
                <a:tint val="90000"/>
              </a:schemeClr>
            </a:gs>
          </a:gsLst>
          <a:lin ang="5400000" scaled="0"/>
        </a:gradFill>
        <a:ln w="12700" cap="rnd" cmpd="sng" algn="ctr">
          <a:noFill/>
          <a:prstDash val="solid"/>
        </a:ln>
        <a:effectLst>
          <a:outerShdw blurRad="190500" dist="228600" dir="2700000" algn="ctr" rotWithShape="0">
            <a:srgbClr val="000000">
              <a:alpha val="30000"/>
            </a:srgbClr>
          </a:outerShdw>
        </a:effectLst>
        <a:scene3d>
          <a:camera prst="perspectiveFront"/>
          <a:lightRig rig="balanced" dir="t">
            <a:rot lat="0" lon="0" rev="8700000"/>
          </a:lightRig>
        </a:scene3d>
        <a:sp3d prstMaterial="matte">
          <a:bevelT w="127000" h="63500"/>
        </a:sp3d>
      </dsp:spPr>
      <dsp:style>
        <a:lnRef idx="1">
          <a:schemeClr val="accent3"/>
        </a:lnRef>
        <a:fillRef idx="2">
          <a:schemeClr val="accent3"/>
        </a:fillRef>
        <a:effectRef idx="1">
          <a:schemeClr val="accent3"/>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accent1">
                  <a:lumMod val="50000"/>
                </a:schemeClr>
              </a:solidFill>
            </a:rPr>
            <a:t>Internal linking	</a:t>
          </a:r>
        </a:p>
        <a:p>
          <a:pPr lvl="0" algn="l" defTabSz="488950">
            <a:lnSpc>
              <a:spcPct val="90000"/>
            </a:lnSpc>
            <a:spcBef>
              <a:spcPct val="0"/>
            </a:spcBef>
            <a:spcAft>
              <a:spcPct val="35000"/>
            </a:spcAft>
          </a:pPr>
          <a:r>
            <a:rPr lang="en-US" sz="1100" b="1" kern="1200" dirty="0" smtClean="0">
              <a:solidFill>
                <a:schemeClr val="accent1">
                  <a:lumMod val="50000"/>
                </a:schemeClr>
              </a:solidFill>
            </a:rPr>
            <a:t>There are only 9 internal links versus 38 external links. </a:t>
          </a:r>
        </a:p>
        <a:p>
          <a:pPr lvl="0" algn="l" defTabSz="488950">
            <a:lnSpc>
              <a:spcPct val="90000"/>
            </a:lnSpc>
            <a:spcBef>
              <a:spcPct val="0"/>
            </a:spcBef>
            <a:spcAft>
              <a:spcPct val="35000"/>
            </a:spcAft>
          </a:pPr>
          <a:endParaRPr lang="en-US" sz="1100" b="1" kern="1200" dirty="0" smtClean="0">
            <a:solidFill>
              <a:schemeClr val="accent1">
                <a:lumMod val="50000"/>
              </a:schemeClr>
            </a:solidFill>
          </a:endParaRPr>
        </a:p>
        <a:p>
          <a:pPr lvl="0" algn="l" defTabSz="488950">
            <a:lnSpc>
              <a:spcPct val="90000"/>
            </a:lnSpc>
            <a:spcBef>
              <a:spcPct val="0"/>
            </a:spcBef>
            <a:spcAft>
              <a:spcPct val="35000"/>
            </a:spcAft>
          </a:pPr>
          <a:r>
            <a:rPr lang="en-US" sz="1100" b="1" kern="1200" dirty="0" smtClean="0">
              <a:solidFill>
                <a:schemeClr val="accent1">
                  <a:lumMod val="50000"/>
                </a:schemeClr>
              </a:solidFill>
            </a:rPr>
            <a:t>Increasing internal links can enhance site navigation, distribute page authority, and boost overall SEO. Connect related content for better results.</a:t>
          </a:r>
        </a:p>
        <a:p>
          <a:pPr lvl="0" algn="l" defTabSz="488950">
            <a:lnSpc>
              <a:spcPct val="90000"/>
            </a:lnSpc>
            <a:spcBef>
              <a:spcPct val="0"/>
            </a:spcBef>
            <a:spcAft>
              <a:spcPct val="35000"/>
            </a:spcAft>
          </a:pPr>
          <a:endParaRPr lang="en-US" sz="1100" b="1" kern="1200" dirty="0">
            <a:solidFill>
              <a:schemeClr val="bg1"/>
            </a:solidFill>
          </a:endParaRPr>
        </a:p>
      </dsp:txBody>
      <dsp:txXfrm>
        <a:off x="230423" y="2376822"/>
        <a:ext cx="3393368" cy="2036021"/>
      </dsp:txXfrm>
    </dsp:sp>
    <dsp:sp modelId="{881D495F-90F7-4577-A29D-5E9A7F86D425}">
      <dsp:nvSpPr>
        <dsp:cNvPr id="0" name=""/>
        <dsp:cNvSpPr/>
      </dsp:nvSpPr>
      <dsp:spPr>
        <a:xfrm>
          <a:off x="3963128" y="2376822"/>
          <a:ext cx="3393368" cy="203602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perspectiveFront"/>
          <a:lightRig rig="balanced" dir="t">
            <a:rot lat="0" lon="0" rev="87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Open Graph Meta tags</a:t>
          </a:r>
        </a:p>
        <a:p>
          <a:pPr lvl="0" algn="l" defTabSz="488950">
            <a:lnSpc>
              <a:spcPct val="90000"/>
            </a:lnSpc>
            <a:spcBef>
              <a:spcPct val="0"/>
            </a:spcBef>
            <a:spcAft>
              <a:spcPct val="35000"/>
            </a:spcAft>
          </a:pPr>
          <a:r>
            <a:rPr lang="en-US" sz="1100" b="1" kern="1200" dirty="0" smtClean="0"/>
            <a:t>Some Open Graph meta tags are missing, which affects how content appears on social media. </a:t>
          </a:r>
        </a:p>
        <a:p>
          <a:pPr lvl="0" algn="l" defTabSz="488950">
            <a:lnSpc>
              <a:spcPct val="90000"/>
            </a:lnSpc>
            <a:spcBef>
              <a:spcPct val="0"/>
            </a:spcBef>
            <a:spcAft>
              <a:spcPct val="35000"/>
            </a:spcAft>
          </a:pPr>
          <a:endParaRPr lang="en-US" sz="1100" b="1" kern="1200" dirty="0" smtClean="0"/>
        </a:p>
        <a:p>
          <a:pPr lvl="0" algn="l" defTabSz="488950">
            <a:lnSpc>
              <a:spcPct val="90000"/>
            </a:lnSpc>
            <a:spcBef>
              <a:spcPct val="0"/>
            </a:spcBef>
            <a:spcAft>
              <a:spcPct val="35000"/>
            </a:spcAft>
          </a:pPr>
          <a:r>
            <a:rPr lang="en-US" sz="1100" b="1" kern="1200" dirty="0" smtClean="0"/>
            <a:t>Implement these tags to improve integration and visibility when sharing.</a:t>
          </a:r>
        </a:p>
      </dsp:txBody>
      <dsp:txXfrm>
        <a:off x="3963128" y="2376822"/>
        <a:ext cx="3393368" cy="20360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C2601-FC54-4D6B-AD86-B59872F510A6}">
      <dsp:nvSpPr>
        <dsp:cNvPr id="0" name=""/>
        <dsp:cNvSpPr/>
      </dsp:nvSpPr>
      <dsp:spPr>
        <a:xfrm>
          <a:off x="0" y="0"/>
          <a:ext cx="8902602" cy="1310379"/>
        </a:xfrm>
        <a:prstGeom prst="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b="1" kern="1200" dirty="0" smtClean="0"/>
            <a:t>Short Tail keywords</a:t>
          </a:r>
        </a:p>
        <a:p>
          <a:pPr lvl="0" algn="ctr" defTabSz="800100">
            <a:lnSpc>
              <a:spcPct val="90000"/>
            </a:lnSpc>
            <a:spcBef>
              <a:spcPct val="0"/>
            </a:spcBef>
            <a:spcAft>
              <a:spcPct val="35000"/>
            </a:spcAft>
          </a:pPr>
          <a:r>
            <a:rPr lang="en-US" sz="1800" kern="1200" dirty="0" smtClean="0"/>
            <a:t>ERP Software</a:t>
          </a:r>
        </a:p>
        <a:p>
          <a:pPr lvl="0" algn="ctr" defTabSz="800100">
            <a:lnSpc>
              <a:spcPct val="90000"/>
            </a:lnSpc>
            <a:spcBef>
              <a:spcPct val="0"/>
            </a:spcBef>
            <a:spcAft>
              <a:spcPct val="35000"/>
            </a:spcAft>
          </a:pPr>
          <a:r>
            <a:rPr lang="en-US" sz="1800" kern="1200" dirty="0" smtClean="0"/>
            <a:t>Cloud ERP</a:t>
          </a:r>
        </a:p>
        <a:p>
          <a:pPr lvl="0" algn="ctr" defTabSz="800100">
            <a:lnSpc>
              <a:spcPct val="90000"/>
            </a:lnSpc>
            <a:spcBef>
              <a:spcPct val="0"/>
            </a:spcBef>
            <a:spcAft>
              <a:spcPct val="35000"/>
            </a:spcAft>
          </a:pPr>
          <a:r>
            <a:rPr lang="en-US" sz="1800" kern="1200" dirty="0" smtClean="0"/>
            <a:t>Point of  Sale Software</a:t>
          </a:r>
        </a:p>
      </dsp:txBody>
      <dsp:txXfrm>
        <a:off x="0" y="0"/>
        <a:ext cx="8902602" cy="13103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C2601-FC54-4D6B-AD86-B59872F510A6}">
      <dsp:nvSpPr>
        <dsp:cNvPr id="0" name=""/>
        <dsp:cNvSpPr/>
      </dsp:nvSpPr>
      <dsp:spPr>
        <a:xfrm>
          <a:off x="0" y="0"/>
          <a:ext cx="8902602" cy="1310379"/>
        </a:xfrm>
        <a:prstGeom prst="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b="1" kern="1200" dirty="0" smtClean="0"/>
            <a:t>Short Tail keywords</a:t>
          </a:r>
        </a:p>
        <a:p>
          <a:pPr lvl="0" algn="ctr" defTabSz="800100">
            <a:lnSpc>
              <a:spcPct val="90000"/>
            </a:lnSpc>
            <a:spcBef>
              <a:spcPct val="0"/>
            </a:spcBef>
            <a:spcAft>
              <a:spcPct val="35000"/>
            </a:spcAft>
          </a:pPr>
          <a:r>
            <a:rPr lang="en-US" sz="1800" kern="1200" dirty="0" smtClean="0"/>
            <a:t>ERP Software</a:t>
          </a:r>
        </a:p>
        <a:p>
          <a:pPr lvl="0" algn="ctr" defTabSz="800100">
            <a:lnSpc>
              <a:spcPct val="90000"/>
            </a:lnSpc>
            <a:spcBef>
              <a:spcPct val="0"/>
            </a:spcBef>
            <a:spcAft>
              <a:spcPct val="35000"/>
            </a:spcAft>
          </a:pPr>
          <a:r>
            <a:rPr lang="en-US" sz="1800" kern="1200" dirty="0" smtClean="0"/>
            <a:t>Cloud ERP</a:t>
          </a:r>
        </a:p>
        <a:p>
          <a:pPr lvl="0" algn="ctr" defTabSz="800100">
            <a:lnSpc>
              <a:spcPct val="90000"/>
            </a:lnSpc>
            <a:spcBef>
              <a:spcPct val="0"/>
            </a:spcBef>
            <a:spcAft>
              <a:spcPct val="35000"/>
            </a:spcAft>
          </a:pPr>
          <a:r>
            <a:rPr lang="en-US" sz="1800" kern="1200" dirty="0" smtClean="0"/>
            <a:t>Point of Sale software</a:t>
          </a:r>
        </a:p>
      </dsp:txBody>
      <dsp:txXfrm>
        <a:off x="0" y="0"/>
        <a:ext cx="8902602" cy="13103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C2601-FC54-4D6B-AD86-B59872F510A6}">
      <dsp:nvSpPr>
        <dsp:cNvPr id="0" name=""/>
        <dsp:cNvSpPr/>
      </dsp:nvSpPr>
      <dsp:spPr>
        <a:xfrm>
          <a:off x="0" y="0"/>
          <a:ext cx="8902602" cy="1365521"/>
        </a:xfrm>
        <a:prstGeom prst="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smtClean="0"/>
            <a:t>Long Tail keywords</a:t>
          </a:r>
        </a:p>
        <a:p>
          <a:pPr lvl="0" algn="ctr" defTabSz="711200">
            <a:lnSpc>
              <a:spcPct val="90000"/>
            </a:lnSpc>
            <a:spcBef>
              <a:spcPct val="0"/>
            </a:spcBef>
            <a:spcAft>
              <a:spcPct val="35000"/>
            </a:spcAft>
          </a:pPr>
          <a:r>
            <a:rPr lang="en-US" sz="1600" b="1" kern="1200" dirty="0" smtClean="0"/>
            <a:t>Best ERP software for small businesses</a:t>
          </a:r>
        </a:p>
        <a:p>
          <a:pPr lvl="0" algn="ctr" defTabSz="711200">
            <a:lnSpc>
              <a:spcPct val="90000"/>
            </a:lnSpc>
            <a:spcBef>
              <a:spcPct val="0"/>
            </a:spcBef>
            <a:spcAft>
              <a:spcPct val="35000"/>
            </a:spcAft>
          </a:pPr>
          <a:r>
            <a:rPr lang="en-IN" sz="1600" b="1" kern="1200" dirty="0" smtClean="0"/>
            <a:t>Cloud based ERP System</a:t>
          </a:r>
        </a:p>
        <a:p>
          <a:pPr lvl="0" algn="ctr" defTabSz="711200">
            <a:lnSpc>
              <a:spcPct val="90000"/>
            </a:lnSpc>
            <a:spcBef>
              <a:spcPct val="0"/>
            </a:spcBef>
            <a:spcAft>
              <a:spcPct val="35000"/>
            </a:spcAft>
          </a:pPr>
          <a:r>
            <a:rPr lang="en-US" sz="1600" b="1" kern="1200" dirty="0" smtClean="0"/>
            <a:t>Supply chain Management Software</a:t>
          </a:r>
          <a:endParaRPr lang="en-US" sz="1600" kern="1200" dirty="0"/>
        </a:p>
      </dsp:txBody>
      <dsp:txXfrm>
        <a:off x="0" y="0"/>
        <a:ext cx="8902602" cy="13655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C2601-FC54-4D6B-AD86-B59872F510A6}">
      <dsp:nvSpPr>
        <dsp:cNvPr id="0" name=""/>
        <dsp:cNvSpPr/>
      </dsp:nvSpPr>
      <dsp:spPr>
        <a:xfrm>
          <a:off x="0" y="0"/>
          <a:ext cx="8902602" cy="1310379"/>
        </a:xfrm>
        <a:prstGeom prst="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b="1" kern="1200" dirty="0" smtClean="0"/>
            <a:t>Long Tail keywords</a:t>
          </a:r>
        </a:p>
        <a:p>
          <a:pPr lvl="0" algn="ctr" defTabSz="800100">
            <a:lnSpc>
              <a:spcPct val="90000"/>
            </a:lnSpc>
            <a:spcBef>
              <a:spcPct val="0"/>
            </a:spcBef>
            <a:spcAft>
              <a:spcPct val="35000"/>
            </a:spcAft>
          </a:pPr>
          <a:r>
            <a:rPr lang="en-US" sz="1800" b="1" kern="1200" dirty="0" smtClean="0"/>
            <a:t>Best ERP software for small businesses</a:t>
          </a:r>
        </a:p>
        <a:p>
          <a:pPr lvl="0" algn="ctr" defTabSz="800100">
            <a:lnSpc>
              <a:spcPct val="90000"/>
            </a:lnSpc>
            <a:spcBef>
              <a:spcPct val="0"/>
            </a:spcBef>
            <a:spcAft>
              <a:spcPct val="35000"/>
            </a:spcAft>
          </a:pPr>
          <a:r>
            <a:rPr lang="en-IN" sz="1800" b="1" kern="1200" dirty="0" smtClean="0"/>
            <a:t>Cloud based ERP System</a:t>
          </a:r>
        </a:p>
        <a:p>
          <a:pPr lvl="0" algn="ctr" defTabSz="800100">
            <a:lnSpc>
              <a:spcPct val="90000"/>
            </a:lnSpc>
            <a:spcBef>
              <a:spcPct val="0"/>
            </a:spcBef>
            <a:spcAft>
              <a:spcPct val="35000"/>
            </a:spcAft>
          </a:pPr>
          <a:r>
            <a:rPr lang="en-US" sz="1800" b="1" kern="1200" dirty="0" smtClean="0"/>
            <a:t>Supply chain Management Software</a:t>
          </a:r>
          <a:endParaRPr lang="en-US" sz="1800" kern="1200" dirty="0" smtClean="0"/>
        </a:p>
      </dsp:txBody>
      <dsp:txXfrm>
        <a:off x="0" y="0"/>
        <a:ext cx="8902602" cy="13103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C2601-FC54-4D6B-AD86-B59872F510A6}">
      <dsp:nvSpPr>
        <dsp:cNvPr id="0" name=""/>
        <dsp:cNvSpPr/>
      </dsp:nvSpPr>
      <dsp:spPr>
        <a:xfrm>
          <a:off x="0" y="0"/>
          <a:ext cx="8902602" cy="1365521"/>
        </a:xfrm>
        <a:prstGeom prst="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smtClean="0"/>
            <a:t>Transactional keywords</a:t>
          </a:r>
        </a:p>
        <a:p>
          <a:pPr lvl="0" algn="ctr" defTabSz="711200">
            <a:lnSpc>
              <a:spcPct val="90000"/>
            </a:lnSpc>
            <a:spcBef>
              <a:spcPct val="0"/>
            </a:spcBef>
            <a:spcAft>
              <a:spcPct val="35000"/>
            </a:spcAft>
          </a:pPr>
          <a:r>
            <a:rPr lang="en-US" sz="1600" b="1" kern="1200" dirty="0" smtClean="0"/>
            <a:t>Purchase inventory management system</a:t>
          </a:r>
        </a:p>
        <a:p>
          <a:pPr lvl="0" algn="ctr" defTabSz="711200">
            <a:lnSpc>
              <a:spcPct val="90000"/>
            </a:lnSpc>
            <a:spcBef>
              <a:spcPct val="0"/>
            </a:spcBef>
            <a:spcAft>
              <a:spcPct val="35000"/>
            </a:spcAft>
          </a:pPr>
          <a:r>
            <a:rPr lang="en-US" sz="1600" b="1" kern="1200" dirty="0" smtClean="0"/>
            <a:t>Order retail management software</a:t>
          </a:r>
        </a:p>
        <a:p>
          <a:pPr lvl="0" algn="ctr" defTabSz="711200">
            <a:lnSpc>
              <a:spcPct val="90000"/>
            </a:lnSpc>
            <a:spcBef>
              <a:spcPct val="0"/>
            </a:spcBef>
            <a:spcAft>
              <a:spcPct val="35000"/>
            </a:spcAft>
          </a:pPr>
          <a:r>
            <a:rPr lang="en-US" sz="1600" b="1" kern="1200" dirty="0" smtClean="0"/>
            <a:t>Best POS Software for Restaurants</a:t>
          </a:r>
          <a:endParaRPr lang="en-US" sz="1600" kern="1200" dirty="0"/>
        </a:p>
      </dsp:txBody>
      <dsp:txXfrm>
        <a:off x="0" y="0"/>
        <a:ext cx="8902602" cy="13655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C2601-FC54-4D6B-AD86-B59872F510A6}">
      <dsp:nvSpPr>
        <dsp:cNvPr id="0" name=""/>
        <dsp:cNvSpPr/>
      </dsp:nvSpPr>
      <dsp:spPr>
        <a:xfrm>
          <a:off x="0" y="0"/>
          <a:ext cx="8902602" cy="1310379"/>
        </a:xfrm>
        <a:prstGeom prst="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b="1" kern="1200" dirty="0" smtClean="0"/>
            <a:t>Transactional keywords</a:t>
          </a:r>
        </a:p>
        <a:p>
          <a:pPr lvl="0" algn="ctr" defTabSz="800100">
            <a:lnSpc>
              <a:spcPct val="90000"/>
            </a:lnSpc>
            <a:spcBef>
              <a:spcPct val="0"/>
            </a:spcBef>
            <a:spcAft>
              <a:spcPct val="35000"/>
            </a:spcAft>
          </a:pPr>
          <a:r>
            <a:rPr lang="en-US" sz="1800" b="1" kern="1200" dirty="0" smtClean="0"/>
            <a:t>Purchase inventory management system</a:t>
          </a:r>
        </a:p>
        <a:p>
          <a:pPr lvl="0" algn="ctr" defTabSz="800100">
            <a:lnSpc>
              <a:spcPct val="90000"/>
            </a:lnSpc>
            <a:spcBef>
              <a:spcPct val="0"/>
            </a:spcBef>
            <a:spcAft>
              <a:spcPct val="35000"/>
            </a:spcAft>
          </a:pPr>
          <a:r>
            <a:rPr lang="en-US" sz="1800" b="1" kern="1200" dirty="0" smtClean="0"/>
            <a:t>Order retail management software</a:t>
          </a:r>
        </a:p>
        <a:p>
          <a:pPr lvl="0" algn="ctr" defTabSz="800100">
            <a:lnSpc>
              <a:spcPct val="90000"/>
            </a:lnSpc>
            <a:spcBef>
              <a:spcPct val="0"/>
            </a:spcBef>
            <a:spcAft>
              <a:spcPct val="35000"/>
            </a:spcAft>
          </a:pPr>
          <a:r>
            <a:rPr lang="en-US" sz="1800" b="1" kern="1200" dirty="0" smtClean="0"/>
            <a:t>Best POS software for restaurants</a:t>
          </a:r>
          <a:endParaRPr lang="en-US" sz="1800" kern="1200" dirty="0" smtClean="0"/>
        </a:p>
      </dsp:txBody>
      <dsp:txXfrm>
        <a:off x="0" y="0"/>
        <a:ext cx="8902602" cy="13103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9.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16.png"/><Relationship Id="rId4" Type="http://schemas.openxmlformats.org/officeDocument/2006/relationships/diagramLayout" Target="../diagrams/layout4.xml"/><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19.png"/><Relationship Id="rId4" Type="http://schemas.openxmlformats.org/officeDocument/2006/relationships/diagramLayout" Target="../diagrams/layout6.xml"/><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22.png"/><Relationship Id="rId4" Type="http://schemas.openxmlformats.org/officeDocument/2006/relationships/diagramLayout" Target="../diagrams/layout8.xml"/><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0862" y="2266308"/>
            <a:ext cx="8593864" cy="1646302"/>
          </a:xfrm>
        </p:spPr>
        <p:txBody>
          <a:bodyPr/>
          <a:lstStyle/>
          <a:p>
            <a:pPr algn="l"/>
            <a:r>
              <a:rPr lang="en-US" dirty="0"/>
              <a:t>SEO Audit &amp; Optimization </a:t>
            </a:r>
            <a:r>
              <a:rPr lang="en-US" dirty="0" smtClean="0"/>
              <a:t>  for </a:t>
            </a:r>
            <a:r>
              <a:rPr lang="en-US" dirty="0"/>
              <a:t>Organic Traffic Growth</a:t>
            </a:r>
            <a:endParaRPr lang="en-IN" dirty="0"/>
          </a:p>
        </p:txBody>
      </p:sp>
      <p:sp>
        <p:nvSpPr>
          <p:cNvPr id="3" name="Subtitle 2"/>
          <p:cNvSpPr>
            <a:spLocks noGrp="1"/>
          </p:cNvSpPr>
          <p:nvPr>
            <p:ph type="subTitle" idx="1"/>
          </p:nvPr>
        </p:nvSpPr>
        <p:spPr>
          <a:xfrm>
            <a:off x="1783513" y="4050833"/>
            <a:ext cx="7817686" cy="1096899"/>
          </a:xfrm>
        </p:spPr>
        <p:txBody>
          <a:bodyPr>
            <a:normAutofit lnSpcReduction="10000"/>
          </a:bodyPr>
          <a:lstStyle/>
          <a:p>
            <a:pPr algn="l"/>
            <a:r>
              <a:rPr lang="en-US" dirty="0" smtClean="0"/>
              <a:t>Ramya Raghavan</a:t>
            </a:r>
          </a:p>
          <a:p>
            <a:pPr algn="l"/>
            <a:r>
              <a:rPr lang="en-US" dirty="0" smtClean="0"/>
              <a:t>Capstone Project –V</a:t>
            </a:r>
          </a:p>
          <a:p>
            <a:pPr algn="l"/>
            <a:r>
              <a:rPr lang="en-US" dirty="0" smtClean="0"/>
              <a:t>MB28</a:t>
            </a:r>
          </a:p>
          <a:p>
            <a:endParaRPr lang="en-IN" dirty="0"/>
          </a:p>
        </p:txBody>
      </p:sp>
    </p:spTree>
    <p:extLst>
      <p:ext uri="{BB962C8B-B14F-4D97-AF65-F5344CB8AC3E}">
        <p14:creationId xmlns:p14="http://schemas.microsoft.com/office/powerpoint/2010/main" val="1038282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US" dirty="0" smtClean="0"/>
              <a:t> Initial Audit – Task 1</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261900"/>
            <a:ext cx="2857500" cy="1114425"/>
          </a:xfrm>
          <a:prstGeom prst="rect">
            <a:avLst/>
          </a:prstGeom>
        </p:spPr>
      </p:pic>
      <p:sp>
        <p:nvSpPr>
          <p:cNvPr id="3" name="Content Placeholder 2"/>
          <p:cNvSpPr>
            <a:spLocks noGrp="1"/>
          </p:cNvSpPr>
          <p:nvPr>
            <p:ph idx="1"/>
          </p:nvPr>
        </p:nvSpPr>
        <p:spPr>
          <a:xfrm>
            <a:off x="677334" y="1467293"/>
            <a:ext cx="8596668" cy="5390707"/>
          </a:xfrm>
        </p:spPr>
        <p:txBody>
          <a:bodyPr>
            <a:normAutofit fontScale="77500" lnSpcReduction="20000"/>
          </a:bodyPr>
          <a:lstStyle/>
          <a:p>
            <a:pPr marL="0" indent="0">
              <a:buNone/>
            </a:pPr>
            <a:r>
              <a:rPr lang="en-US" b="1" dirty="0">
                <a:solidFill>
                  <a:schemeClr val="accent1">
                    <a:lumMod val="50000"/>
                  </a:schemeClr>
                </a:solidFill>
              </a:rPr>
              <a:t>SEO Strategy Recommendations:</a:t>
            </a:r>
          </a:p>
          <a:p>
            <a:pPr marL="0" indent="0">
              <a:buNone/>
            </a:pPr>
            <a:endParaRPr lang="en-US" b="1" dirty="0">
              <a:solidFill>
                <a:schemeClr val="accent1">
                  <a:lumMod val="50000"/>
                </a:schemeClr>
              </a:solidFill>
            </a:endParaRPr>
          </a:p>
          <a:p>
            <a:pPr marL="0" indent="0">
              <a:buNone/>
            </a:pPr>
            <a:r>
              <a:rPr lang="en-US" b="1" dirty="0">
                <a:solidFill>
                  <a:schemeClr val="accent1">
                    <a:lumMod val="50000"/>
                  </a:schemeClr>
                </a:solidFill>
              </a:rPr>
              <a:t>Leverage Strengths:</a:t>
            </a:r>
          </a:p>
          <a:p>
            <a:pPr marL="0" indent="0">
              <a:buNone/>
            </a:pPr>
            <a:r>
              <a:rPr lang="en-US" dirty="0" smtClean="0">
                <a:solidFill>
                  <a:schemeClr val="accent1">
                    <a:lumMod val="50000"/>
                  </a:schemeClr>
                </a:solidFill>
              </a:rPr>
              <a:t>Maintain </a:t>
            </a:r>
            <a:r>
              <a:rPr lang="en-US" dirty="0">
                <a:solidFill>
                  <a:schemeClr val="accent1">
                    <a:lumMod val="50000"/>
                  </a:schemeClr>
                </a:solidFill>
              </a:rPr>
              <a:t>well-optimized SEO titles and H1 tags.</a:t>
            </a:r>
          </a:p>
          <a:p>
            <a:pPr marL="0" indent="0">
              <a:buNone/>
            </a:pPr>
            <a:endParaRPr lang="en-US" dirty="0" smtClean="0">
              <a:solidFill>
                <a:schemeClr val="accent1">
                  <a:lumMod val="50000"/>
                </a:schemeClr>
              </a:solidFill>
            </a:endParaRPr>
          </a:p>
          <a:p>
            <a:pPr marL="0" indent="0">
              <a:buNone/>
            </a:pPr>
            <a:r>
              <a:rPr lang="en-US" b="1" dirty="0" smtClean="0">
                <a:solidFill>
                  <a:schemeClr val="accent1">
                    <a:lumMod val="50000"/>
                  </a:schemeClr>
                </a:solidFill>
              </a:rPr>
              <a:t>Enhance </a:t>
            </a:r>
            <a:r>
              <a:rPr lang="en-US" b="1" dirty="0">
                <a:solidFill>
                  <a:schemeClr val="accent1">
                    <a:lumMod val="50000"/>
                  </a:schemeClr>
                </a:solidFill>
              </a:rPr>
              <a:t>Mobile Performance:</a:t>
            </a:r>
          </a:p>
          <a:p>
            <a:pPr marL="0" indent="0">
              <a:buNone/>
            </a:pPr>
            <a:r>
              <a:rPr lang="en-US" dirty="0" smtClean="0">
                <a:solidFill>
                  <a:schemeClr val="accent1">
                    <a:lumMod val="50000"/>
                  </a:schemeClr>
                </a:solidFill>
              </a:rPr>
              <a:t>Optimize </a:t>
            </a:r>
            <a:r>
              <a:rPr lang="en-US" dirty="0">
                <a:solidFill>
                  <a:schemeClr val="accent1">
                    <a:lumMod val="50000"/>
                  </a:schemeClr>
                </a:solidFill>
              </a:rPr>
              <a:t>site for better mobile responsiveness and speed.</a:t>
            </a:r>
          </a:p>
          <a:p>
            <a:pPr marL="0" indent="0">
              <a:buNone/>
            </a:pPr>
            <a:endParaRPr lang="en-US" dirty="0" smtClean="0">
              <a:solidFill>
                <a:schemeClr val="accent1">
                  <a:lumMod val="50000"/>
                </a:schemeClr>
              </a:solidFill>
            </a:endParaRPr>
          </a:p>
          <a:p>
            <a:pPr marL="0" indent="0">
              <a:buNone/>
            </a:pPr>
            <a:r>
              <a:rPr lang="en-US" b="1" dirty="0" smtClean="0">
                <a:solidFill>
                  <a:schemeClr val="accent1">
                    <a:lumMod val="50000"/>
                  </a:schemeClr>
                </a:solidFill>
              </a:rPr>
              <a:t>Optimize </a:t>
            </a:r>
            <a:r>
              <a:rPr lang="en-US" b="1" dirty="0">
                <a:solidFill>
                  <a:schemeClr val="accent1">
                    <a:lumMod val="50000"/>
                  </a:schemeClr>
                </a:solidFill>
              </a:rPr>
              <a:t>Meta Descriptions:</a:t>
            </a:r>
          </a:p>
          <a:p>
            <a:pPr marL="0" indent="0">
              <a:buNone/>
            </a:pPr>
            <a:r>
              <a:rPr lang="en-US" dirty="0" smtClean="0">
                <a:solidFill>
                  <a:schemeClr val="accent1">
                    <a:lumMod val="50000"/>
                  </a:schemeClr>
                </a:solidFill>
              </a:rPr>
              <a:t>Shorten </a:t>
            </a:r>
            <a:r>
              <a:rPr lang="en-US" dirty="0">
                <a:solidFill>
                  <a:schemeClr val="accent1">
                    <a:lumMod val="50000"/>
                  </a:schemeClr>
                </a:solidFill>
              </a:rPr>
              <a:t>and refine meta descriptions for improved click-through rates.</a:t>
            </a:r>
          </a:p>
          <a:p>
            <a:pPr marL="0" indent="0">
              <a:buNone/>
            </a:pPr>
            <a:endParaRPr lang="en-US" dirty="0" smtClean="0">
              <a:solidFill>
                <a:schemeClr val="accent1">
                  <a:lumMod val="50000"/>
                </a:schemeClr>
              </a:solidFill>
            </a:endParaRPr>
          </a:p>
          <a:p>
            <a:pPr marL="0" indent="0">
              <a:buNone/>
            </a:pPr>
            <a:r>
              <a:rPr lang="en-US" b="1" dirty="0" smtClean="0">
                <a:solidFill>
                  <a:schemeClr val="accent1">
                    <a:lumMod val="50000"/>
                  </a:schemeClr>
                </a:solidFill>
              </a:rPr>
              <a:t>Add </a:t>
            </a:r>
            <a:r>
              <a:rPr lang="en-US" b="1" dirty="0">
                <a:solidFill>
                  <a:schemeClr val="accent1">
                    <a:lumMod val="50000"/>
                  </a:schemeClr>
                </a:solidFill>
              </a:rPr>
              <a:t>Missing Alt Attributes:</a:t>
            </a:r>
          </a:p>
          <a:p>
            <a:pPr marL="0" indent="0">
              <a:buNone/>
            </a:pPr>
            <a:r>
              <a:rPr lang="en-US" dirty="0" smtClean="0">
                <a:solidFill>
                  <a:schemeClr val="accent1">
                    <a:lumMod val="50000"/>
                  </a:schemeClr>
                </a:solidFill>
              </a:rPr>
              <a:t>Implement </a:t>
            </a:r>
            <a:r>
              <a:rPr lang="en-US" dirty="0">
                <a:solidFill>
                  <a:schemeClr val="accent1">
                    <a:lumMod val="50000"/>
                  </a:schemeClr>
                </a:solidFill>
              </a:rPr>
              <a:t>descriptive alt attributes for all images to enhance accessibility and SEO.</a:t>
            </a:r>
          </a:p>
          <a:p>
            <a:pPr marL="0" indent="0">
              <a:buNone/>
            </a:pPr>
            <a:endParaRPr lang="en-US" dirty="0" smtClean="0">
              <a:solidFill>
                <a:schemeClr val="accent1">
                  <a:lumMod val="50000"/>
                </a:schemeClr>
              </a:solidFill>
            </a:endParaRPr>
          </a:p>
          <a:p>
            <a:pPr marL="0" indent="0">
              <a:buNone/>
            </a:pPr>
            <a:r>
              <a:rPr lang="en-US" b="1" dirty="0" smtClean="0">
                <a:solidFill>
                  <a:schemeClr val="accent1">
                    <a:lumMod val="50000"/>
                  </a:schemeClr>
                </a:solidFill>
              </a:rPr>
              <a:t>Improve </a:t>
            </a:r>
            <a:r>
              <a:rPr lang="en-US" b="1" dirty="0">
                <a:solidFill>
                  <a:schemeClr val="accent1">
                    <a:lumMod val="50000"/>
                  </a:schemeClr>
                </a:solidFill>
              </a:rPr>
              <a:t>Internal Linking:</a:t>
            </a:r>
          </a:p>
          <a:p>
            <a:pPr marL="0" indent="0">
              <a:buNone/>
            </a:pPr>
            <a:r>
              <a:rPr lang="en-US" dirty="0" smtClean="0">
                <a:solidFill>
                  <a:schemeClr val="accent1">
                    <a:lumMod val="50000"/>
                  </a:schemeClr>
                </a:solidFill>
              </a:rPr>
              <a:t>Increase </a:t>
            </a:r>
            <a:r>
              <a:rPr lang="en-US" dirty="0">
                <a:solidFill>
                  <a:schemeClr val="accent1">
                    <a:lumMod val="50000"/>
                  </a:schemeClr>
                </a:solidFill>
              </a:rPr>
              <a:t>internal links to connect related content and distribute page authority effectively</a:t>
            </a:r>
            <a:r>
              <a:rPr lang="en-US" dirty="0" smtClean="0">
                <a:solidFill>
                  <a:schemeClr val="accent1">
                    <a:lumMod val="50000"/>
                  </a:schemeClr>
                </a:solidFill>
              </a:rPr>
              <a:t>.</a:t>
            </a:r>
          </a:p>
          <a:p>
            <a:pPr marL="0" indent="0">
              <a:buNone/>
            </a:pPr>
            <a:endParaRPr lang="en-US" dirty="0">
              <a:solidFill>
                <a:schemeClr val="accent1">
                  <a:lumMod val="50000"/>
                </a:schemeClr>
              </a:solidFill>
            </a:endParaRPr>
          </a:p>
          <a:p>
            <a:pPr marL="0" indent="0">
              <a:buNone/>
            </a:pPr>
            <a:r>
              <a:rPr lang="en-US" dirty="0">
                <a:solidFill>
                  <a:schemeClr val="accent1">
                    <a:lumMod val="50000"/>
                  </a:schemeClr>
                </a:solidFill>
              </a:rPr>
              <a:t>Addressing these areas will significantly enhance user experience and boost search engine rankings.</a:t>
            </a: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smtClean="0">
              <a:solidFill>
                <a:schemeClr val="accent1">
                  <a:lumMod val="50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242" y="2235495"/>
            <a:ext cx="3136604" cy="2315240"/>
          </a:xfrm>
          <a:prstGeom prst="rect">
            <a:avLst/>
          </a:prstGeom>
        </p:spPr>
      </p:pic>
    </p:spTree>
    <p:extLst>
      <p:ext uri="{BB962C8B-B14F-4D97-AF65-F5344CB8AC3E}">
        <p14:creationId xmlns:p14="http://schemas.microsoft.com/office/powerpoint/2010/main" val="3240713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5" y="246541"/>
            <a:ext cx="8596668" cy="645042"/>
          </a:xfrm>
        </p:spPr>
        <p:txBody>
          <a:bodyPr>
            <a:normAutofit/>
          </a:bodyPr>
          <a:lstStyle/>
          <a:p>
            <a:r>
              <a:rPr lang="en-US" dirty="0" smtClean="0"/>
              <a:t>Keyword Research – Task 2</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11850"/>
            <a:ext cx="2857500" cy="1114425"/>
          </a:xfrm>
          <a:prstGeom prst="rect">
            <a:avLst/>
          </a:prstGeom>
        </p:spPr>
      </p:pic>
      <p:sp>
        <p:nvSpPr>
          <p:cNvPr id="3" name="Content Placeholder 2"/>
          <p:cNvSpPr>
            <a:spLocks noGrp="1"/>
          </p:cNvSpPr>
          <p:nvPr>
            <p:ph idx="1"/>
          </p:nvPr>
        </p:nvSpPr>
        <p:spPr>
          <a:xfrm>
            <a:off x="677334" y="1467293"/>
            <a:ext cx="8596668"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smtClean="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192875588"/>
              </p:ext>
            </p:extLst>
          </p:nvPr>
        </p:nvGraphicFramePr>
        <p:xfrm>
          <a:off x="602905" y="1232601"/>
          <a:ext cx="890260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28477" y="2690036"/>
            <a:ext cx="9221578" cy="4278094"/>
          </a:xfrm>
          <a:prstGeom prst="rect">
            <a:avLst/>
          </a:prstGeom>
          <a:noFill/>
        </p:spPr>
        <p:txBody>
          <a:bodyPr wrap="square" rtlCol="0">
            <a:spAutoFit/>
          </a:bodyPr>
          <a:lstStyle/>
          <a:p>
            <a:r>
              <a:rPr lang="en-US" sz="1600" b="1" dirty="0">
                <a:solidFill>
                  <a:schemeClr val="accent1">
                    <a:lumMod val="50000"/>
                  </a:schemeClr>
                </a:solidFill>
              </a:rPr>
              <a:t>ERP Software</a:t>
            </a:r>
            <a:r>
              <a:rPr lang="en-US" sz="1600" dirty="0">
                <a:solidFill>
                  <a:schemeClr val="accent1">
                    <a:lumMod val="50000"/>
                  </a:schemeClr>
                </a:solidFill>
              </a:rPr>
              <a:t>: High search volume; targets businesses looking for comprehensive solutions. High competition</a:t>
            </a:r>
            <a:r>
              <a:rPr lang="en-US" sz="1600" dirty="0" smtClean="0">
                <a:solidFill>
                  <a:schemeClr val="accent1">
                    <a:lumMod val="50000"/>
                  </a:schemeClr>
                </a:solidFill>
              </a:rPr>
              <a:t>.</a:t>
            </a:r>
          </a:p>
          <a:p>
            <a:endParaRPr lang="en-US" sz="1600" dirty="0" smtClean="0">
              <a:solidFill>
                <a:schemeClr val="accent1">
                  <a:lumMod val="50000"/>
                </a:schemeClr>
              </a:solidFill>
            </a:endParaRPr>
          </a:p>
          <a:p>
            <a:r>
              <a:rPr lang="en-US" sz="1600" b="1" dirty="0">
                <a:solidFill>
                  <a:schemeClr val="accent1">
                    <a:lumMod val="50000"/>
                  </a:schemeClr>
                </a:solidFill>
              </a:rPr>
              <a:t>Cloud ERP</a:t>
            </a:r>
            <a:r>
              <a:rPr lang="en-US" sz="1600" dirty="0">
                <a:solidFill>
                  <a:schemeClr val="accent1">
                    <a:lumMod val="50000"/>
                  </a:schemeClr>
                </a:solidFill>
              </a:rPr>
              <a:t>: Increasingly popular as businesses move to cloud solutions. Good opportunity, particularly with growing cloud adoption.</a:t>
            </a:r>
          </a:p>
          <a:p>
            <a:endParaRPr lang="en-US" sz="1600" b="1" dirty="0">
              <a:solidFill>
                <a:schemeClr val="accent1">
                  <a:lumMod val="50000"/>
                </a:schemeClr>
              </a:solidFill>
            </a:endParaRPr>
          </a:p>
          <a:p>
            <a:r>
              <a:rPr lang="en-US" sz="1600" b="1" dirty="0">
                <a:solidFill>
                  <a:schemeClr val="accent1">
                    <a:lumMod val="50000"/>
                  </a:schemeClr>
                </a:solidFill>
              </a:rPr>
              <a:t>Point of Sale Software: </a:t>
            </a:r>
            <a:r>
              <a:rPr lang="en-US" sz="1600" dirty="0">
                <a:solidFill>
                  <a:schemeClr val="accent1">
                    <a:lumMod val="50000"/>
                  </a:schemeClr>
                </a:solidFill>
              </a:rPr>
              <a:t>Essential for retail and </a:t>
            </a:r>
            <a:r>
              <a:rPr lang="en-US" sz="1600" dirty="0" smtClean="0">
                <a:solidFill>
                  <a:schemeClr val="accent1">
                    <a:lumMod val="50000"/>
                  </a:schemeClr>
                </a:solidFill>
              </a:rPr>
              <a:t>all types of  </a:t>
            </a:r>
            <a:r>
              <a:rPr lang="en-US" sz="1600" dirty="0">
                <a:solidFill>
                  <a:schemeClr val="accent1">
                    <a:lumMod val="50000"/>
                  </a:schemeClr>
                </a:solidFill>
              </a:rPr>
              <a:t>sectors. High search volume; competition from established players.</a:t>
            </a:r>
          </a:p>
          <a:p>
            <a:endParaRPr lang="en-US" sz="1600" b="1" dirty="0">
              <a:solidFill>
                <a:schemeClr val="accent1">
                  <a:lumMod val="50000"/>
                </a:schemeClr>
              </a:solidFill>
            </a:endParaRPr>
          </a:p>
          <a:p>
            <a:r>
              <a:rPr lang="en-US" sz="1600" b="1" dirty="0" smtClean="0">
                <a:solidFill>
                  <a:schemeClr val="accent1">
                    <a:lumMod val="50000"/>
                  </a:schemeClr>
                </a:solidFill>
              </a:rPr>
              <a:t>Overall </a:t>
            </a:r>
            <a:r>
              <a:rPr lang="en-US" sz="1600" b="1" dirty="0">
                <a:solidFill>
                  <a:schemeClr val="accent1">
                    <a:lumMod val="50000"/>
                  </a:schemeClr>
                </a:solidFill>
              </a:rPr>
              <a:t>Insights</a:t>
            </a:r>
            <a:r>
              <a:rPr lang="en-US" sz="1600" dirty="0" smtClean="0">
                <a:solidFill>
                  <a:schemeClr val="accent1">
                    <a:lumMod val="50000"/>
                  </a:schemeClr>
                </a:solidFill>
              </a:rPr>
              <a:t>:</a:t>
            </a:r>
            <a:endParaRPr lang="en-US" sz="1600" dirty="0">
              <a:solidFill>
                <a:schemeClr val="accent1">
                  <a:lumMod val="50000"/>
                </a:schemeClr>
              </a:solidFill>
            </a:endParaRPr>
          </a:p>
          <a:p>
            <a:r>
              <a:rPr lang="en-US" sz="1600" b="1" dirty="0">
                <a:solidFill>
                  <a:schemeClr val="accent1">
                    <a:lumMod val="50000"/>
                  </a:schemeClr>
                </a:solidFill>
              </a:rPr>
              <a:t>Competition</a:t>
            </a:r>
            <a:r>
              <a:rPr lang="en-US" sz="1600" dirty="0">
                <a:solidFill>
                  <a:schemeClr val="accent1">
                    <a:lumMod val="50000"/>
                  </a:schemeClr>
                </a:solidFill>
              </a:rPr>
              <a:t>: Most short-tail keywords are highly competitive, so ranking can be challenging.</a:t>
            </a:r>
          </a:p>
          <a:p>
            <a:r>
              <a:rPr lang="en-US" sz="1600" b="1" dirty="0">
                <a:solidFill>
                  <a:schemeClr val="accent1">
                    <a:lumMod val="50000"/>
                  </a:schemeClr>
                </a:solidFill>
              </a:rPr>
              <a:t>Relevance</a:t>
            </a:r>
            <a:r>
              <a:rPr lang="en-US" sz="1600" dirty="0">
                <a:solidFill>
                  <a:schemeClr val="accent1">
                    <a:lumMod val="50000"/>
                  </a:schemeClr>
                </a:solidFill>
              </a:rPr>
              <a:t>: Ensure that the content is specifically tailored to the keyword to improve conversion rates.</a:t>
            </a:r>
          </a:p>
          <a:p>
            <a:r>
              <a:rPr lang="en-US" sz="1600" b="1" dirty="0">
                <a:solidFill>
                  <a:schemeClr val="accent1">
                    <a:lumMod val="50000"/>
                  </a:schemeClr>
                </a:solidFill>
              </a:rPr>
              <a:t>Strategy</a:t>
            </a:r>
            <a:r>
              <a:rPr lang="en-US" sz="1600" dirty="0">
                <a:solidFill>
                  <a:schemeClr val="accent1">
                    <a:lumMod val="50000"/>
                  </a:schemeClr>
                </a:solidFill>
              </a:rPr>
              <a:t>: Pair these keywords with long-tail variations to attract more qualified traffic and improve SEO effectiveness.</a:t>
            </a:r>
          </a:p>
          <a:p>
            <a:endParaRPr lang="en-US" sz="1600" dirty="0">
              <a:solidFill>
                <a:schemeClr val="accent1">
                  <a:lumMod val="50000"/>
                </a:schemeClr>
              </a:solidFill>
            </a:endParaRPr>
          </a:p>
          <a:p>
            <a:endParaRPr lang="en-IN" sz="1600" dirty="0"/>
          </a:p>
        </p:txBody>
      </p:sp>
    </p:spTree>
    <p:extLst>
      <p:ext uri="{BB962C8B-B14F-4D97-AF65-F5344CB8AC3E}">
        <p14:creationId xmlns:p14="http://schemas.microsoft.com/office/powerpoint/2010/main" val="3766698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5" y="246541"/>
            <a:ext cx="8596668" cy="645042"/>
          </a:xfrm>
        </p:spPr>
        <p:txBody>
          <a:bodyPr>
            <a:normAutofit/>
          </a:bodyPr>
          <a:lstStyle/>
          <a:p>
            <a:r>
              <a:rPr lang="en-US" dirty="0" smtClean="0"/>
              <a:t>Keyword Research – Task 2</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11850"/>
            <a:ext cx="2857500" cy="1114425"/>
          </a:xfrm>
          <a:prstGeom prst="rect">
            <a:avLst/>
          </a:prstGeom>
        </p:spPr>
      </p:pic>
      <p:sp>
        <p:nvSpPr>
          <p:cNvPr id="3" name="Content Placeholder 2"/>
          <p:cNvSpPr>
            <a:spLocks noGrp="1"/>
          </p:cNvSpPr>
          <p:nvPr>
            <p:ph idx="1"/>
          </p:nvPr>
        </p:nvSpPr>
        <p:spPr>
          <a:xfrm>
            <a:off x="677334" y="1467293"/>
            <a:ext cx="8596668"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smtClean="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1168905907"/>
              </p:ext>
            </p:extLst>
          </p:nvPr>
        </p:nvGraphicFramePr>
        <p:xfrm>
          <a:off x="602905" y="1232601"/>
          <a:ext cx="890260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28477" y="2690036"/>
            <a:ext cx="9221578" cy="584775"/>
          </a:xfrm>
          <a:prstGeom prst="rect">
            <a:avLst/>
          </a:prstGeom>
          <a:noFill/>
        </p:spPr>
        <p:txBody>
          <a:bodyPr wrap="square" rtlCol="0">
            <a:spAutoFit/>
          </a:bodyPr>
          <a:lstStyle/>
          <a:p>
            <a:endParaRPr lang="en-US" sz="1600" dirty="0">
              <a:solidFill>
                <a:schemeClr val="accent1">
                  <a:lumMod val="50000"/>
                </a:schemeClr>
              </a:solidFill>
            </a:endParaRPr>
          </a:p>
          <a:p>
            <a:endParaRPr lang="en-IN" sz="1600" dirty="0"/>
          </a:p>
        </p:txBody>
      </p:sp>
      <p:pic>
        <p:nvPicPr>
          <p:cNvPr id="7" name="Picture 6"/>
          <p:cNvPicPr/>
          <p:nvPr/>
        </p:nvPicPr>
        <p:blipFill>
          <a:blip r:embed="rId8"/>
          <a:stretch>
            <a:fillRect/>
          </a:stretch>
        </p:blipFill>
        <p:spPr>
          <a:xfrm>
            <a:off x="1030516" y="3165452"/>
            <a:ext cx="5731510" cy="425450"/>
          </a:xfrm>
          <a:prstGeom prst="rect">
            <a:avLst/>
          </a:prstGeom>
        </p:spPr>
      </p:pic>
      <p:pic>
        <p:nvPicPr>
          <p:cNvPr id="9" name="Picture 8"/>
          <p:cNvPicPr/>
          <p:nvPr/>
        </p:nvPicPr>
        <p:blipFill>
          <a:blip r:embed="rId9"/>
          <a:stretch>
            <a:fillRect/>
          </a:stretch>
        </p:blipFill>
        <p:spPr>
          <a:xfrm>
            <a:off x="881660" y="4071469"/>
            <a:ext cx="5731510" cy="426085"/>
          </a:xfrm>
          <a:prstGeom prst="rect">
            <a:avLst/>
          </a:prstGeom>
        </p:spPr>
      </p:pic>
      <p:pic>
        <p:nvPicPr>
          <p:cNvPr id="10" name="Picture 9"/>
          <p:cNvPicPr/>
          <p:nvPr/>
        </p:nvPicPr>
        <p:blipFill>
          <a:blip r:embed="rId10"/>
          <a:stretch>
            <a:fillRect/>
          </a:stretch>
        </p:blipFill>
        <p:spPr>
          <a:xfrm>
            <a:off x="881660" y="5073264"/>
            <a:ext cx="5731510" cy="395605"/>
          </a:xfrm>
          <a:prstGeom prst="rect">
            <a:avLst/>
          </a:prstGeom>
        </p:spPr>
      </p:pic>
      <p:sp>
        <p:nvSpPr>
          <p:cNvPr id="11" name="TextBox 10"/>
          <p:cNvSpPr txBox="1"/>
          <p:nvPr/>
        </p:nvSpPr>
        <p:spPr>
          <a:xfrm>
            <a:off x="602905" y="6200636"/>
            <a:ext cx="7549958" cy="307777"/>
          </a:xfrm>
          <a:prstGeom prst="rect">
            <a:avLst/>
          </a:prstGeom>
          <a:noFill/>
        </p:spPr>
        <p:txBody>
          <a:bodyPr wrap="square" rtlCol="0">
            <a:spAutoFit/>
          </a:bodyPr>
          <a:lstStyle/>
          <a:p>
            <a:r>
              <a:rPr lang="en-US" sz="1400" dirty="0" smtClean="0">
                <a:solidFill>
                  <a:schemeClr val="accent1">
                    <a:lumMod val="50000"/>
                  </a:schemeClr>
                </a:solidFill>
              </a:rPr>
              <a:t>Search volume </a:t>
            </a:r>
            <a:r>
              <a:rPr lang="en-US" sz="1400" dirty="0">
                <a:solidFill>
                  <a:schemeClr val="accent1">
                    <a:lumMod val="50000"/>
                  </a:schemeClr>
                </a:solidFill>
              </a:rPr>
              <a:t>data from https://backlinko.com/tools/keyword</a:t>
            </a:r>
            <a:endParaRPr lang="en-IN" sz="1400" dirty="0">
              <a:solidFill>
                <a:schemeClr val="accent1">
                  <a:lumMod val="50000"/>
                </a:schemeClr>
              </a:solidFill>
            </a:endParaRPr>
          </a:p>
        </p:txBody>
      </p:sp>
    </p:spTree>
    <p:extLst>
      <p:ext uri="{BB962C8B-B14F-4D97-AF65-F5344CB8AC3E}">
        <p14:creationId xmlns:p14="http://schemas.microsoft.com/office/powerpoint/2010/main" val="287979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5" y="246541"/>
            <a:ext cx="8596668" cy="645042"/>
          </a:xfrm>
        </p:spPr>
        <p:txBody>
          <a:bodyPr>
            <a:normAutofit/>
          </a:bodyPr>
          <a:lstStyle/>
          <a:p>
            <a:r>
              <a:rPr lang="en-US" dirty="0" smtClean="0"/>
              <a:t>Keyword Research – Task 2</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11850"/>
            <a:ext cx="2857500" cy="1114425"/>
          </a:xfrm>
          <a:prstGeom prst="rect">
            <a:avLst/>
          </a:prstGeom>
        </p:spPr>
      </p:pic>
      <p:sp>
        <p:nvSpPr>
          <p:cNvPr id="3" name="Content Placeholder 2"/>
          <p:cNvSpPr>
            <a:spLocks noGrp="1"/>
          </p:cNvSpPr>
          <p:nvPr>
            <p:ph idx="1"/>
          </p:nvPr>
        </p:nvSpPr>
        <p:spPr>
          <a:xfrm>
            <a:off x="677334" y="1467293"/>
            <a:ext cx="8596668"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smtClean="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3639462691"/>
              </p:ext>
            </p:extLst>
          </p:nvPr>
        </p:nvGraphicFramePr>
        <p:xfrm>
          <a:off x="602905" y="1010093"/>
          <a:ext cx="8902602" cy="5641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52893" y="2658140"/>
            <a:ext cx="9197162" cy="3970318"/>
          </a:xfrm>
          <a:prstGeom prst="rect">
            <a:avLst/>
          </a:prstGeom>
          <a:noFill/>
        </p:spPr>
        <p:txBody>
          <a:bodyPr wrap="square" rtlCol="0">
            <a:spAutoFit/>
          </a:bodyPr>
          <a:lstStyle/>
          <a:p>
            <a:r>
              <a:rPr lang="en-US" sz="1400" dirty="0">
                <a:solidFill>
                  <a:schemeClr val="accent1">
                    <a:lumMod val="50000"/>
                  </a:schemeClr>
                </a:solidFill>
              </a:rPr>
              <a:t>Best ERP software for small businesses:</a:t>
            </a:r>
          </a:p>
          <a:p>
            <a:endParaRPr lang="en-US" sz="1400" dirty="0">
              <a:solidFill>
                <a:schemeClr val="accent1">
                  <a:lumMod val="50000"/>
                </a:schemeClr>
              </a:solidFill>
            </a:endParaRPr>
          </a:p>
          <a:p>
            <a:r>
              <a:rPr lang="en-US" sz="1400" dirty="0">
                <a:solidFill>
                  <a:schemeClr val="accent1">
                    <a:lumMod val="50000"/>
                  </a:schemeClr>
                </a:solidFill>
              </a:rPr>
              <a:t>Search Intent: Users seeking solutions tailored for small enterprises.</a:t>
            </a:r>
          </a:p>
          <a:p>
            <a:r>
              <a:rPr lang="en-US" sz="1400" dirty="0">
                <a:solidFill>
                  <a:schemeClr val="accent1">
                    <a:lumMod val="50000"/>
                  </a:schemeClr>
                </a:solidFill>
              </a:rPr>
              <a:t>Pros: Targets a specific audience, likely high conversion potential.</a:t>
            </a:r>
          </a:p>
          <a:p>
            <a:r>
              <a:rPr lang="en-US" sz="1400" dirty="0">
                <a:solidFill>
                  <a:schemeClr val="accent1">
                    <a:lumMod val="50000"/>
                  </a:schemeClr>
                </a:solidFill>
              </a:rPr>
              <a:t>Cons: May have moderate competition from other ERP providers.</a:t>
            </a:r>
          </a:p>
          <a:p>
            <a:endParaRPr lang="en-US" sz="1400" dirty="0">
              <a:solidFill>
                <a:schemeClr val="accent1">
                  <a:lumMod val="50000"/>
                </a:schemeClr>
              </a:solidFill>
            </a:endParaRPr>
          </a:p>
          <a:p>
            <a:r>
              <a:rPr lang="en-US" sz="1400" dirty="0" smtClean="0">
                <a:solidFill>
                  <a:schemeClr val="accent1">
                    <a:lumMod val="50000"/>
                  </a:schemeClr>
                </a:solidFill>
              </a:rPr>
              <a:t>Cloud based ERP Systems</a:t>
            </a:r>
            <a:endParaRPr lang="en-US" sz="1400" dirty="0">
              <a:solidFill>
                <a:schemeClr val="accent1">
                  <a:lumMod val="50000"/>
                </a:schemeClr>
              </a:solidFill>
            </a:endParaRPr>
          </a:p>
          <a:p>
            <a:endParaRPr lang="en-US" sz="1400" dirty="0">
              <a:solidFill>
                <a:schemeClr val="accent1">
                  <a:lumMod val="50000"/>
                </a:schemeClr>
              </a:solidFill>
            </a:endParaRPr>
          </a:p>
          <a:p>
            <a:r>
              <a:rPr lang="en-US" sz="1400" dirty="0">
                <a:solidFill>
                  <a:schemeClr val="accent1">
                    <a:lumMod val="50000"/>
                  </a:schemeClr>
                </a:solidFill>
              </a:rPr>
              <a:t>Search Intent: Manufacturers looking for cloud solutions.</a:t>
            </a:r>
          </a:p>
          <a:p>
            <a:r>
              <a:rPr lang="en-US" sz="1400" dirty="0">
                <a:solidFill>
                  <a:schemeClr val="accent1">
                    <a:lumMod val="50000"/>
                  </a:schemeClr>
                </a:solidFill>
              </a:rPr>
              <a:t>Pros: Growing trend towards cloud computing; can position </a:t>
            </a:r>
            <a:r>
              <a:rPr lang="en-US" sz="1400" dirty="0" smtClean="0">
                <a:solidFill>
                  <a:schemeClr val="accent1">
                    <a:lumMod val="50000"/>
                  </a:schemeClr>
                </a:solidFill>
              </a:rPr>
              <a:t>GoFrugal</a:t>
            </a:r>
          </a:p>
          <a:p>
            <a:r>
              <a:rPr lang="en-US" sz="1400" dirty="0" smtClean="0">
                <a:solidFill>
                  <a:schemeClr val="accent1">
                    <a:lumMod val="50000"/>
                  </a:schemeClr>
                </a:solidFill>
              </a:rPr>
              <a:t> </a:t>
            </a:r>
            <a:r>
              <a:rPr lang="en-US" sz="1400" dirty="0">
                <a:solidFill>
                  <a:schemeClr val="accent1">
                    <a:lumMod val="50000"/>
                  </a:schemeClr>
                </a:solidFill>
              </a:rPr>
              <a:t>effectively.</a:t>
            </a:r>
          </a:p>
          <a:p>
            <a:r>
              <a:rPr lang="en-US" sz="1400" dirty="0">
                <a:solidFill>
                  <a:schemeClr val="accent1">
                    <a:lumMod val="50000"/>
                  </a:schemeClr>
                </a:solidFill>
              </a:rPr>
              <a:t>Cons: Competition from established cloud ERP providers.</a:t>
            </a:r>
          </a:p>
          <a:p>
            <a:endParaRPr lang="en-US" sz="1400" dirty="0">
              <a:solidFill>
                <a:schemeClr val="accent1">
                  <a:lumMod val="50000"/>
                </a:schemeClr>
              </a:solidFill>
            </a:endParaRPr>
          </a:p>
          <a:p>
            <a:pPr lvl="0"/>
            <a:r>
              <a:rPr lang="en-US" sz="1400" b="1" dirty="0">
                <a:solidFill>
                  <a:schemeClr val="accent1">
                    <a:lumMod val="50000"/>
                  </a:schemeClr>
                </a:solidFill>
              </a:rPr>
              <a:t>Supply chain Management Software</a:t>
            </a:r>
            <a:endParaRPr lang="en-US" sz="1400" dirty="0">
              <a:solidFill>
                <a:schemeClr val="accent1">
                  <a:lumMod val="50000"/>
                </a:schemeClr>
              </a:solidFill>
            </a:endParaRPr>
          </a:p>
          <a:p>
            <a:endParaRPr lang="en-US" sz="1400" dirty="0">
              <a:solidFill>
                <a:schemeClr val="accent1">
                  <a:lumMod val="50000"/>
                </a:schemeClr>
              </a:solidFill>
            </a:endParaRPr>
          </a:p>
          <a:p>
            <a:r>
              <a:rPr lang="en-US" sz="1400" dirty="0">
                <a:solidFill>
                  <a:schemeClr val="accent1">
                    <a:lumMod val="50000"/>
                  </a:schemeClr>
                </a:solidFill>
              </a:rPr>
              <a:t>Search Intent: Logistics companies seeking supply chain solutions.</a:t>
            </a:r>
          </a:p>
          <a:p>
            <a:r>
              <a:rPr lang="en-US" sz="1400" dirty="0">
                <a:solidFill>
                  <a:schemeClr val="accent1">
                    <a:lumMod val="50000"/>
                  </a:schemeClr>
                </a:solidFill>
              </a:rPr>
              <a:t>Pros: Targets a specific sector; can lead to strong engagement.</a:t>
            </a:r>
          </a:p>
          <a:p>
            <a:r>
              <a:rPr lang="en-US" sz="1400" dirty="0">
                <a:solidFill>
                  <a:schemeClr val="accent1">
                    <a:lumMod val="50000"/>
                  </a:schemeClr>
                </a:solidFill>
              </a:rPr>
              <a:t>Cons: Competition from specialized logistics software.</a:t>
            </a:r>
          </a:p>
        </p:txBody>
      </p:sp>
      <p:sp>
        <p:nvSpPr>
          <p:cNvPr id="7" name="Rectangle 6"/>
          <p:cNvSpPr/>
          <p:nvPr/>
        </p:nvSpPr>
        <p:spPr>
          <a:xfrm>
            <a:off x="6747563" y="2423448"/>
            <a:ext cx="2764466" cy="4111638"/>
          </a:xfrm>
          <a:prstGeom prst="rect">
            <a:avLst/>
          </a:prstGeom>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50000"/>
                  </a:schemeClr>
                </a:solidFill>
              </a:rPr>
              <a:t>Overall Insights:</a:t>
            </a:r>
          </a:p>
          <a:p>
            <a:endParaRPr lang="en-US" sz="1400" dirty="0">
              <a:solidFill>
                <a:schemeClr val="accent1">
                  <a:lumMod val="50000"/>
                </a:schemeClr>
              </a:solidFill>
            </a:endParaRPr>
          </a:p>
          <a:p>
            <a:r>
              <a:rPr lang="en-US" sz="1400" dirty="0">
                <a:solidFill>
                  <a:schemeClr val="accent1">
                    <a:lumMod val="50000"/>
                  </a:schemeClr>
                </a:solidFill>
              </a:rPr>
              <a:t>Relevance: Each keyword aligns closely with specific user needs, enhancing the likelihood of conversion</a:t>
            </a:r>
            <a:r>
              <a:rPr lang="en-US" sz="1400" dirty="0" smtClean="0">
                <a:solidFill>
                  <a:schemeClr val="accent1">
                    <a:lumMod val="50000"/>
                  </a:schemeClr>
                </a:solidFill>
              </a:rPr>
              <a:t>.</a:t>
            </a:r>
          </a:p>
          <a:p>
            <a:endParaRPr lang="en-US" sz="1400" dirty="0">
              <a:solidFill>
                <a:schemeClr val="accent1">
                  <a:lumMod val="50000"/>
                </a:schemeClr>
              </a:solidFill>
            </a:endParaRPr>
          </a:p>
          <a:p>
            <a:r>
              <a:rPr lang="en-US" sz="1400" dirty="0">
                <a:solidFill>
                  <a:schemeClr val="accent1">
                    <a:lumMod val="50000"/>
                  </a:schemeClr>
                </a:solidFill>
              </a:rPr>
              <a:t>Competition: While long-tail keywords typically have lower competition, some may still face challenges from niche players</a:t>
            </a:r>
            <a:r>
              <a:rPr lang="en-US" sz="1400" dirty="0" smtClean="0">
                <a:solidFill>
                  <a:schemeClr val="accent1">
                    <a:lumMod val="50000"/>
                  </a:schemeClr>
                </a:solidFill>
              </a:rPr>
              <a:t>.</a:t>
            </a:r>
          </a:p>
          <a:p>
            <a:endParaRPr lang="en-US" sz="1400" dirty="0">
              <a:solidFill>
                <a:schemeClr val="accent1">
                  <a:lumMod val="50000"/>
                </a:schemeClr>
              </a:solidFill>
            </a:endParaRPr>
          </a:p>
          <a:p>
            <a:r>
              <a:rPr lang="en-US" sz="1400" dirty="0">
                <a:solidFill>
                  <a:schemeClr val="accent1">
                    <a:lumMod val="50000"/>
                  </a:schemeClr>
                </a:solidFill>
              </a:rPr>
              <a:t>Content Strategy: Leveraging these keywords can support targeted content creation, boosting SEO and user engagement.</a:t>
            </a:r>
            <a:endParaRPr lang="en-IN" sz="1400" dirty="0"/>
          </a:p>
        </p:txBody>
      </p:sp>
    </p:spTree>
    <p:extLst>
      <p:ext uri="{BB962C8B-B14F-4D97-AF65-F5344CB8AC3E}">
        <p14:creationId xmlns:p14="http://schemas.microsoft.com/office/powerpoint/2010/main" val="2439028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5" y="246541"/>
            <a:ext cx="8596668" cy="645042"/>
          </a:xfrm>
        </p:spPr>
        <p:txBody>
          <a:bodyPr>
            <a:normAutofit/>
          </a:bodyPr>
          <a:lstStyle/>
          <a:p>
            <a:r>
              <a:rPr lang="en-US" dirty="0" smtClean="0"/>
              <a:t>Keyword Research – Task 2</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11850"/>
            <a:ext cx="2857500" cy="1114425"/>
          </a:xfrm>
          <a:prstGeom prst="rect">
            <a:avLst/>
          </a:prstGeom>
        </p:spPr>
      </p:pic>
      <p:sp>
        <p:nvSpPr>
          <p:cNvPr id="3" name="Content Placeholder 2"/>
          <p:cNvSpPr>
            <a:spLocks noGrp="1"/>
          </p:cNvSpPr>
          <p:nvPr>
            <p:ph idx="1"/>
          </p:nvPr>
        </p:nvSpPr>
        <p:spPr>
          <a:xfrm>
            <a:off x="677334" y="1467293"/>
            <a:ext cx="8596668"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smtClean="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2739725381"/>
              </p:ext>
            </p:extLst>
          </p:nvPr>
        </p:nvGraphicFramePr>
        <p:xfrm>
          <a:off x="602905" y="1232601"/>
          <a:ext cx="890260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28477" y="2690036"/>
            <a:ext cx="9221578" cy="584775"/>
          </a:xfrm>
          <a:prstGeom prst="rect">
            <a:avLst/>
          </a:prstGeom>
          <a:noFill/>
        </p:spPr>
        <p:txBody>
          <a:bodyPr wrap="square" rtlCol="0">
            <a:spAutoFit/>
          </a:bodyPr>
          <a:lstStyle/>
          <a:p>
            <a:endParaRPr lang="en-US" sz="1600" dirty="0">
              <a:solidFill>
                <a:schemeClr val="accent1">
                  <a:lumMod val="50000"/>
                </a:schemeClr>
              </a:solidFill>
            </a:endParaRPr>
          </a:p>
          <a:p>
            <a:endParaRPr lang="en-IN" sz="1600" dirty="0"/>
          </a:p>
        </p:txBody>
      </p:sp>
      <p:sp>
        <p:nvSpPr>
          <p:cNvPr id="11" name="TextBox 10"/>
          <p:cNvSpPr txBox="1"/>
          <p:nvPr/>
        </p:nvSpPr>
        <p:spPr>
          <a:xfrm>
            <a:off x="602905" y="6200636"/>
            <a:ext cx="7549958" cy="307777"/>
          </a:xfrm>
          <a:prstGeom prst="rect">
            <a:avLst/>
          </a:prstGeom>
          <a:noFill/>
        </p:spPr>
        <p:txBody>
          <a:bodyPr wrap="square" rtlCol="0">
            <a:spAutoFit/>
          </a:bodyPr>
          <a:lstStyle/>
          <a:p>
            <a:r>
              <a:rPr lang="en-US" sz="1400" dirty="0" smtClean="0">
                <a:solidFill>
                  <a:schemeClr val="accent1">
                    <a:lumMod val="50000"/>
                  </a:schemeClr>
                </a:solidFill>
              </a:rPr>
              <a:t>Search volume </a:t>
            </a:r>
            <a:r>
              <a:rPr lang="en-US" sz="1400" dirty="0">
                <a:solidFill>
                  <a:schemeClr val="accent1">
                    <a:lumMod val="50000"/>
                  </a:schemeClr>
                </a:solidFill>
              </a:rPr>
              <a:t>data from https://backlinko.com/tools/keyword</a:t>
            </a:r>
            <a:endParaRPr lang="en-IN" sz="1400" dirty="0">
              <a:solidFill>
                <a:schemeClr val="accent1">
                  <a:lumMod val="50000"/>
                </a:schemeClr>
              </a:solidFill>
            </a:endParaRPr>
          </a:p>
        </p:txBody>
      </p:sp>
      <p:pic>
        <p:nvPicPr>
          <p:cNvPr id="12" name="Picture 11"/>
          <p:cNvPicPr/>
          <p:nvPr/>
        </p:nvPicPr>
        <p:blipFill>
          <a:blip r:embed="rId8"/>
          <a:stretch>
            <a:fillRect/>
          </a:stretch>
        </p:blipFill>
        <p:spPr>
          <a:xfrm>
            <a:off x="792490" y="2982423"/>
            <a:ext cx="5731510" cy="414020"/>
          </a:xfrm>
          <a:prstGeom prst="rect">
            <a:avLst/>
          </a:prstGeom>
        </p:spPr>
      </p:pic>
      <p:pic>
        <p:nvPicPr>
          <p:cNvPr id="13" name="Picture 12"/>
          <p:cNvPicPr/>
          <p:nvPr/>
        </p:nvPicPr>
        <p:blipFill>
          <a:blip r:embed="rId9"/>
          <a:stretch>
            <a:fillRect/>
          </a:stretch>
        </p:blipFill>
        <p:spPr>
          <a:xfrm>
            <a:off x="799011" y="3875394"/>
            <a:ext cx="5731510" cy="444500"/>
          </a:xfrm>
          <a:prstGeom prst="rect">
            <a:avLst/>
          </a:prstGeom>
        </p:spPr>
      </p:pic>
      <p:pic>
        <p:nvPicPr>
          <p:cNvPr id="14" name="Picture 13"/>
          <p:cNvPicPr/>
          <p:nvPr/>
        </p:nvPicPr>
        <p:blipFill>
          <a:blip r:embed="rId10"/>
          <a:stretch>
            <a:fillRect/>
          </a:stretch>
        </p:blipFill>
        <p:spPr>
          <a:xfrm>
            <a:off x="799011" y="4828154"/>
            <a:ext cx="5731510" cy="490220"/>
          </a:xfrm>
          <a:prstGeom prst="rect">
            <a:avLst/>
          </a:prstGeom>
        </p:spPr>
      </p:pic>
    </p:spTree>
    <p:extLst>
      <p:ext uri="{BB962C8B-B14F-4D97-AF65-F5344CB8AC3E}">
        <p14:creationId xmlns:p14="http://schemas.microsoft.com/office/powerpoint/2010/main" val="3017016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5" y="246541"/>
            <a:ext cx="8596668" cy="645042"/>
          </a:xfrm>
        </p:spPr>
        <p:txBody>
          <a:bodyPr>
            <a:normAutofit/>
          </a:bodyPr>
          <a:lstStyle/>
          <a:p>
            <a:r>
              <a:rPr lang="en-US" dirty="0" smtClean="0"/>
              <a:t>Keyword Research – Task 2</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11850"/>
            <a:ext cx="2857500" cy="1114425"/>
          </a:xfrm>
          <a:prstGeom prst="rect">
            <a:avLst/>
          </a:prstGeom>
        </p:spPr>
      </p:pic>
      <p:sp>
        <p:nvSpPr>
          <p:cNvPr id="3" name="Content Placeholder 2"/>
          <p:cNvSpPr>
            <a:spLocks noGrp="1"/>
          </p:cNvSpPr>
          <p:nvPr>
            <p:ph idx="1"/>
          </p:nvPr>
        </p:nvSpPr>
        <p:spPr>
          <a:xfrm>
            <a:off x="677334" y="1467293"/>
            <a:ext cx="8596668"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smtClean="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2554611460"/>
              </p:ext>
            </p:extLst>
          </p:nvPr>
        </p:nvGraphicFramePr>
        <p:xfrm>
          <a:off x="602905" y="1010093"/>
          <a:ext cx="8902602" cy="5641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52893" y="2658140"/>
            <a:ext cx="8952614" cy="3785652"/>
          </a:xfrm>
          <a:prstGeom prst="rect">
            <a:avLst/>
          </a:prstGeom>
          <a:noFill/>
        </p:spPr>
        <p:txBody>
          <a:bodyPr wrap="square" rtlCol="0">
            <a:spAutoFit/>
          </a:bodyPr>
          <a:lstStyle/>
          <a:p>
            <a:endParaRPr lang="en-US" sz="1600" dirty="0">
              <a:solidFill>
                <a:schemeClr val="accent1">
                  <a:lumMod val="50000"/>
                </a:schemeClr>
              </a:solidFill>
            </a:endParaRPr>
          </a:p>
          <a:p>
            <a:r>
              <a:rPr lang="en-US" sz="1600" dirty="0">
                <a:solidFill>
                  <a:schemeClr val="accent1">
                    <a:lumMod val="50000"/>
                  </a:schemeClr>
                </a:solidFill>
              </a:rPr>
              <a:t>Purchase </a:t>
            </a:r>
            <a:r>
              <a:rPr lang="en-US" sz="1600" dirty="0" smtClean="0">
                <a:solidFill>
                  <a:schemeClr val="accent1">
                    <a:lumMod val="50000"/>
                  </a:schemeClr>
                </a:solidFill>
              </a:rPr>
              <a:t>Inventory Management </a:t>
            </a:r>
            <a:r>
              <a:rPr lang="en-US" sz="1600" dirty="0">
                <a:solidFill>
                  <a:schemeClr val="accent1">
                    <a:lumMod val="50000"/>
                  </a:schemeClr>
                </a:solidFill>
              </a:rPr>
              <a:t>system</a:t>
            </a:r>
            <a:r>
              <a:rPr lang="en-US" sz="1600" dirty="0" smtClean="0">
                <a:solidFill>
                  <a:schemeClr val="accent1">
                    <a:lumMod val="50000"/>
                  </a:schemeClr>
                </a:solidFill>
              </a:rPr>
              <a:t>:</a:t>
            </a:r>
          </a:p>
          <a:p>
            <a:r>
              <a:rPr lang="en-US" sz="1600" dirty="0" smtClean="0">
                <a:solidFill>
                  <a:schemeClr val="accent1">
                    <a:lumMod val="50000"/>
                  </a:schemeClr>
                </a:solidFill>
              </a:rPr>
              <a:t>Appeals </a:t>
            </a:r>
            <a:r>
              <a:rPr lang="en-US" sz="1600" dirty="0">
                <a:solidFill>
                  <a:schemeClr val="accent1">
                    <a:lumMod val="50000"/>
                  </a:schemeClr>
                </a:solidFill>
              </a:rPr>
              <a:t>to businesses seeking to streamline their inventory processes with a reliable management system</a:t>
            </a:r>
            <a:r>
              <a:rPr lang="en-US" sz="1600" dirty="0" smtClean="0">
                <a:solidFill>
                  <a:schemeClr val="accent1">
                    <a:lumMod val="50000"/>
                  </a:schemeClr>
                </a:solidFill>
              </a:rPr>
              <a:t>.</a:t>
            </a:r>
          </a:p>
          <a:p>
            <a:endParaRPr lang="en-US" sz="1600" dirty="0">
              <a:solidFill>
                <a:schemeClr val="accent1">
                  <a:lumMod val="50000"/>
                </a:schemeClr>
              </a:solidFill>
            </a:endParaRPr>
          </a:p>
          <a:p>
            <a:r>
              <a:rPr lang="en-US" sz="1600" dirty="0" smtClean="0">
                <a:solidFill>
                  <a:schemeClr val="accent1">
                    <a:lumMod val="50000"/>
                  </a:schemeClr>
                </a:solidFill>
              </a:rPr>
              <a:t>Retail Order management software</a:t>
            </a:r>
          </a:p>
          <a:p>
            <a:r>
              <a:rPr lang="en-US" sz="1600" dirty="0" smtClean="0">
                <a:solidFill>
                  <a:schemeClr val="accent1">
                    <a:lumMod val="50000"/>
                  </a:schemeClr>
                </a:solidFill>
              </a:rPr>
              <a:t>Attracts </a:t>
            </a:r>
            <a:r>
              <a:rPr lang="en-US" sz="1600" dirty="0">
                <a:solidFill>
                  <a:schemeClr val="accent1">
                    <a:lumMod val="50000"/>
                  </a:schemeClr>
                </a:solidFill>
              </a:rPr>
              <a:t>retailers looking for software solutions to enhance their management and operational efficiency.</a:t>
            </a:r>
          </a:p>
          <a:p>
            <a:endParaRPr lang="en-US" sz="1600" dirty="0">
              <a:solidFill>
                <a:schemeClr val="accent1">
                  <a:lumMod val="50000"/>
                </a:schemeClr>
              </a:solidFill>
            </a:endParaRPr>
          </a:p>
          <a:p>
            <a:r>
              <a:rPr lang="en-US" sz="1600" dirty="0" smtClean="0">
                <a:solidFill>
                  <a:schemeClr val="accent1">
                    <a:lumMod val="50000"/>
                  </a:schemeClr>
                </a:solidFill>
              </a:rPr>
              <a:t>Best POS Software for Restaurants.</a:t>
            </a:r>
          </a:p>
          <a:p>
            <a:r>
              <a:rPr lang="en-US" sz="1600" dirty="0" smtClean="0">
                <a:solidFill>
                  <a:schemeClr val="accent1">
                    <a:lumMod val="50000"/>
                  </a:schemeClr>
                </a:solidFill>
              </a:rPr>
              <a:t>Focuses </a:t>
            </a:r>
            <a:r>
              <a:rPr lang="en-US" sz="1600" dirty="0">
                <a:solidFill>
                  <a:schemeClr val="accent1">
                    <a:lumMod val="50000"/>
                  </a:schemeClr>
                </a:solidFill>
              </a:rPr>
              <a:t>on restaurant owners looking for user-friendly point-of-sale systems to improve transaction handling.</a:t>
            </a:r>
          </a:p>
          <a:p>
            <a:endParaRPr lang="en-US" sz="1600" dirty="0" smtClean="0">
              <a:solidFill>
                <a:schemeClr val="accent1">
                  <a:lumMod val="50000"/>
                </a:schemeClr>
              </a:solidFill>
            </a:endParaRPr>
          </a:p>
          <a:p>
            <a:r>
              <a:rPr lang="en-US" sz="1600" dirty="0" smtClean="0">
                <a:solidFill>
                  <a:schemeClr val="accent1">
                    <a:lumMod val="50000"/>
                  </a:schemeClr>
                </a:solidFill>
              </a:rPr>
              <a:t>These </a:t>
            </a:r>
            <a:r>
              <a:rPr lang="en-US" sz="1600" dirty="0">
                <a:solidFill>
                  <a:schemeClr val="accent1">
                    <a:lumMod val="50000"/>
                  </a:schemeClr>
                </a:solidFill>
              </a:rPr>
              <a:t>descriptions help clarify the intent behind each keyword, highlighting their relevance to potential customers looking to make informed purchasing decisions.</a:t>
            </a:r>
          </a:p>
        </p:txBody>
      </p:sp>
    </p:spTree>
    <p:extLst>
      <p:ext uri="{BB962C8B-B14F-4D97-AF65-F5344CB8AC3E}">
        <p14:creationId xmlns:p14="http://schemas.microsoft.com/office/powerpoint/2010/main" val="2507361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5" y="246541"/>
            <a:ext cx="8596668" cy="645042"/>
          </a:xfrm>
        </p:spPr>
        <p:txBody>
          <a:bodyPr>
            <a:normAutofit/>
          </a:bodyPr>
          <a:lstStyle/>
          <a:p>
            <a:r>
              <a:rPr lang="en-US" dirty="0" smtClean="0"/>
              <a:t>Keyword Research – Task 2</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11850"/>
            <a:ext cx="2857500" cy="1114425"/>
          </a:xfrm>
          <a:prstGeom prst="rect">
            <a:avLst/>
          </a:prstGeom>
        </p:spPr>
      </p:pic>
      <p:sp>
        <p:nvSpPr>
          <p:cNvPr id="3" name="Content Placeholder 2"/>
          <p:cNvSpPr>
            <a:spLocks noGrp="1"/>
          </p:cNvSpPr>
          <p:nvPr>
            <p:ph idx="1"/>
          </p:nvPr>
        </p:nvSpPr>
        <p:spPr>
          <a:xfrm>
            <a:off x="677334" y="1467293"/>
            <a:ext cx="8596668"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smtClean="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2172838019"/>
              </p:ext>
            </p:extLst>
          </p:nvPr>
        </p:nvGraphicFramePr>
        <p:xfrm>
          <a:off x="602905" y="1232601"/>
          <a:ext cx="890260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28477" y="2690036"/>
            <a:ext cx="9221578" cy="584775"/>
          </a:xfrm>
          <a:prstGeom prst="rect">
            <a:avLst/>
          </a:prstGeom>
          <a:noFill/>
        </p:spPr>
        <p:txBody>
          <a:bodyPr wrap="square" rtlCol="0">
            <a:spAutoFit/>
          </a:bodyPr>
          <a:lstStyle/>
          <a:p>
            <a:endParaRPr lang="en-US" sz="1600" dirty="0">
              <a:solidFill>
                <a:schemeClr val="accent1">
                  <a:lumMod val="50000"/>
                </a:schemeClr>
              </a:solidFill>
            </a:endParaRPr>
          </a:p>
          <a:p>
            <a:endParaRPr lang="en-IN" sz="1600" dirty="0"/>
          </a:p>
        </p:txBody>
      </p:sp>
      <p:sp>
        <p:nvSpPr>
          <p:cNvPr id="11" name="TextBox 10"/>
          <p:cNvSpPr txBox="1"/>
          <p:nvPr/>
        </p:nvSpPr>
        <p:spPr>
          <a:xfrm>
            <a:off x="602905" y="6200636"/>
            <a:ext cx="7549958" cy="307777"/>
          </a:xfrm>
          <a:prstGeom prst="rect">
            <a:avLst/>
          </a:prstGeom>
          <a:noFill/>
        </p:spPr>
        <p:txBody>
          <a:bodyPr wrap="square" rtlCol="0">
            <a:spAutoFit/>
          </a:bodyPr>
          <a:lstStyle/>
          <a:p>
            <a:r>
              <a:rPr lang="en-US" sz="1400" dirty="0" smtClean="0">
                <a:solidFill>
                  <a:schemeClr val="accent1">
                    <a:lumMod val="50000"/>
                  </a:schemeClr>
                </a:solidFill>
              </a:rPr>
              <a:t>Search volume </a:t>
            </a:r>
            <a:r>
              <a:rPr lang="en-US" sz="1400" dirty="0">
                <a:solidFill>
                  <a:schemeClr val="accent1">
                    <a:lumMod val="50000"/>
                  </a:schemeClr>
                </a:solidFill>
              </a:rPr>
              <a:t>data from https://backlinko.com/tools/keyword</a:t>
            </a:r>
            <a:endParaRPr lang="en-IN" sz="1400" dirty="0">
              <a:solidFill>
                <a:schemeClr val="accent1">
                  <a:lumMod val="50000"/>
                </a:schemeClr>
              </a:solidFill>
            </a:endParaRPr>
          </a:p>
        </p:txBody>
      </p:sp>
      <p:pic>
        <p:nvPicPr>
          <p:cNvPr id="15" name="Picture 14"/>
          <p:cNvPicPr/>
          <p:nvPr/>
        </p:nvPicPr>
        <p:blipFill>
          <a:blip r:embed="rId8"/>
          <a:stretch>
            <a:fillRect/>
          </a:stretch>
        </p:blipFill>
        <p:spPr>
          <a:xfrm>
            <a:off x="677334" y="2929652"/>
            <a:ext cx="5731510" cy="451485"/>
          </a:xfrm>
          <a:prstGeom prst="rect">
            <a:avLst/>
          </a:prstGeom>
        </p:spPr>
      </p:pic>
      <p:pic>
        <p:nvPicPr>
          <p:cNvPr id="16" name="Picture 15"/>
          <p:cNvPicPr/>
          <p:nvPr/>
        </p:nvPicPr>
        <p:blipFill>
          <a:blip r:embed="rId9"/>
          <a:stretch>
            <a:fillRect/>
          </a:stretch>
        </p:blipFill>
        <p:spPr>
          <a:xfrm>
            <a:off x="799011" y="3914678"/>
            <a:ext cx="5731510" cy="495935"/>
          </a:xfrm>
          <a:prstGeom prst="rect">
            <a:avLst/>
          </a:prstGeom>
        </p:spPr>
      </p:pic>
      <p:pic>
        <p:nvPicPr>
          <p:cNvPr id="17" name="Picture 16"/>
          <p:cNvPicPr/>
          <p:nvPr/>
        </p:nvPicPr>
        <p:blipFill>
          <a:blip r:embed="rId10"/>
          <a:stretch>
            <a:fillRect/>
          </a:stretch>
        </p:blipFill>
        <p:spPr>
          <a:xfrm>
            <a:off x="792490" y="5171160"/>
            <a:ext cx="5731510" cy="493395"/>
          </a:xfrm>
          <a:prstGeom prst="rect">
            <a:avLst/>
          </a:prstGeom>
        </p:spPr>
      </p:pic>
    </p:spTree>
    <p:extLst>
      <p:ext uri="{BB962C8B-B14F-4D97-AF65-F5344CB8AC3E}">
        <p14:creationId xmlns:p14="http://schemas.microsoft.com/office/powerpoint/2010/main" val="1892636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5" y="246541"/>
            <a:ext cx="8596668" cy="645042"/>
          </a:xfrm>
        </p:spPr>
        <p:txBody>
          <a:bodyPr>
            <a:normAutofit/>
          </a:bodyPr>
          <a:lstStyle/>
          <a:p>
            <a:r>
              <a:rPr lang="en-US" dirty="0" smtClean="0"/>
              <a:t>Keyword Research – Task 2</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11850"/>
            <a:ext cx="2857500" cy="1114425"/>
          </a:xfrm>
          <a:prstGeom prst="rect">
            <a:avLst/>
          </a:prstGeom>
        </p:spPr>
      </p:pic>
      <p:sp>
        <p:nvSpPr>
          <p:cNvPr id="3" name="Content Placeholder 2"/>
          <p:cNvSpPr>
            <a:spLocks noGrp="1"/>
          </p:cNvSpPr>
          <p:nvPr>
            <p:ph idx="1"/>
          </p:nvPr>
        </p:nvSpPr>
        <p:spPr>
          <a:xfrm>
            <a:off x="677334" y="1467293"/>
            <a:ext cx="8596668"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smtClean="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8004222"/>
              </p:ext>
            </p:extLst>
          </p:nvPr>
        </p:nvGraphicFramePr>
        <p:xfrm>
          <a:off x="602905" y="1010093"/>
          <a:ext cx="8902602" cy="5641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467833" y="1010093"/>
            <a:ext cx="6698511" cy="55182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Competitor </a:t>
            </a:r>
            <a:r>
              <a:rPr lang="en-US" dirty="0" smtClean="0">
                <a:solidFill>
                  <a:schemeClr val="accent1">
                    <a:lumMod val="50000"/>
                  </a:schemeClr>
                </a:solidFill>
              </a:rPr>
              <a:t>Strategies</a:t>
            </a:r>
            <a:endParaRPr lang="en-US" dirty="0">
              <a:solidFill>
                <a:schemeClr val="accent1">
                  <a:lumMod val="50000"/>
                </a:schemeClr>
              </a:solidFill>
            </a:endParaRPr>
          </a:p>
          <a:p>
            <a:pPr algn="ctr"/>
            <a:endParaRPr lang="en-US" dirty="0">
              <a:solidFill>
                <a:schemeClr val="accent1">
                  <a:lumMod val="50000"/>
                </a:schemeClr>
              </a:solidFill>
            </a:endParaRPr>
          </a:p>
          <a:p>
            <a:r>
              <a:rPr lang="en-US" sz="1400" b="1" dirty="0">
                <a:solidFill>
                  <a:schemeClr val="accent1">
                    <a:lumMod val="50000"/>
                  </a:schemeClr>
                </a:solidFill>
              </a:rPr>
              <a:t>Keyword </a:t>
            </a:r>
            <a:r>
              <a:rPr lang="en-US" sz="1400" b="1" dirty="0" smtClean="0">
                <a:solidFill>
                  <a:schemeClr val="accent1">
                    <a:lumMod val="50000"/>
                  </a:schemeClr>
                </a:solidFill>
              </a:rPr>
              <a:t>Optimization</a:t>
            </a:r>
          </a:p>
          <a:p>
            <a:r>
              <a:rPr lang="en-US" sz="1400" dirty="0" smtClean="0">
                <a:solidFill>
                  <a:schemeClr val="accent1">
                    <a:lumMod val="50000"/>
                  </a:schemeClr>
                </a:solidFill>
              </a:rPr>
              <a:t>Competitors </a:t>
            </a:r>
            <a:r>
              <a:rPr lang="en-US" sz="1400" dirty="0">
                <a:solidFill>
                  <a:schemeClr val="accent1">
                    <a:lumMod val="50000"/>
                  </a:schemeClr>
                </a:solidFill>
              </a:rPr>
              <a:t>focus on long-tail keywords to capture specific search intents, enhancing visibility in niche markets</a:t>
            </a:r>
            <a:r>
              <a:rPr lang="en-US" sz="1400" dirty="0" smtClean="0">
                <a:solidFill>
                  <a:schemeClr val="accent1">
                    <a:lumMod val="50000"/>
                  </a:schemeClr>
                </a:solidFill>
              </a:rPr>
              <a:t>.</a:t>
            </a:r>
          </a:p>
          <a:p>
            <a:endParaRPr lang="en-US" sz="1400" dirty="0">
              <a:solidFill>
                <a:schemeClr val="accent1">
                  <a:lumMod val="50000"/>
                </a:schemeClr>
              </a:solidFill>
            </a:endParaRPr>
          </a:p>
          <a:p>
            <a:r>
              <a:rPr lang="en-US" sz="1400" b="1" dirty="0">
                <a:solidFill>
                  <a:schemeClr val="accent1">
                    <a:lumMod val="50000"/>
                  </a:schemeClr>
                </a:solidFill>
              </a:rPr>
              <a:t>Content </a:t>
            </a:r>
            <a:r>
              <a:rPr lang="en-US" sz="1400" b="1" dirty="0" smtClean="0">
                <a:solidFill>
                  <a:schemeClr val="accent1">
                    <a:lumMod val="50000"/>
                  </a:schemeClr>
                </a:solidFill>
              </a:rPr>
              <a:t>Marketing</a:t>
            </a:r>
          </a:p>
          <a:p>
            <a:r>
              <a:rPr lang="en-US" sz="1400" dirty="0" smtClean="0">
                <a:solidFill>
                  <a:schemeClr val="accent1">
                    <a:lumMod val="50000"/>
                  </a:schemeClr>
                </a:solidFill>
              </a:rPr>
              <a:t>Use </a:t>
            </a:r>
            <a:r>
              <a:rPr lang="en-US" sz="1400" dirty="0">
                <a:solidFill>
                  <a:schemeClr val="accent1">
                    <a:lumMod val="50000"/>
                  </a:schemeClr>
                </a:solidFill>
              </a:rPr>
              <a:t>of blogs, case studies, and whitepapers to educate potential customers and establish authority</a:t>
            </a:r>
            <a:r>
              <a:rPr lang="en-US" sz="1400" dirty="0" smtClean="0">
                <a:solidFill>
                  <a:schemeClr val="accent1">
                    <a:lumMod val="50000"/>
                  </a:schemeClr>
                </a:solidFill>
              </a:rPr>
              <a:t>.</a:t>
            </a:r>
          </a:p>
          <a:p>
            <a:endParaRPr lang="en-US" sz="1400" dirty="0">
              <a:solidFill>
                <a:schemeClr val="accent1">
                  <a:lumMod val="50000"/>
                </a:schemeClr>
              </a:solidFill>
            </a:endParaRPr>
          </a:p>
          <a:p>
            <a:r>
              <a:rPr lang="en-US" sz="1400" b="1" dirty="0">
                <a:solidFill>
                  <a:schemeClr val="accent1">
                    <a:lumMod val="50000"/>
                  </a:schemeClr>
                </a:solidFill>
              </a:rPr>
              <a:t>User-Centric </a:t>
            </a:r>
            <a:r>
              <a:rPr lang="en-US" sz="1400" b="1" dirty="0" smtClean="0">
                <a:solidFill>
                  <a:schemeClr val="accent1">
                    <a:lumMod val="50000"/>
                  </a:schemeClr>
                </a:solidFill>
              </a:rPr>
              <a:t>Design</a:t>
            </a:r>
          </a:p>
          <a:p>
            <a:r>
              <a:rPr lang="en-US" sz="1400" dirty="0" smtClean="0">
                <a:solidFill>
                  <a:schemeClr val="accent1">
                    <a:lumMod val="50000"/>
                  </a:schemeClr>
                </a:solidFill>
              </a:rPr>
              <a:t>Emphasis </a:t>
            </a:r>
            <a:r>
              <a:rPr lang="en-US" sz="1400" dirty="0">
                <a:solidFill>
                  <a:schemeClr val="accent1">
                    <a:lumMod val="50000"/>
                  </a:schemeClr>
                </a:solidFill>
              </a:rPr>
              <a:t>on intuitive user interfaces and seamless integration, appealing to both small and large enterprises</a:t>
            </a:r>
            <a:r>
              <a:rPr lang="en-US" sz="1400" dirty="0" smtClean="0">
                <a:solidFill>
                  <a:schemeClr val="accent1">
                    <a:lumMod val="50000"/>
                  </a:schemeClr>
                </a:solidFill>
              </a:rPr>
              <a:t>.</a:t>
            </a:r>
          </a:p>
          <a:p>
            <a:endParaRPr lang="en-US" sz="1400" dirty="0">
              <a:solidFill>
                <a:schemeClr val="accent1">
                  <a:lumMod val="50000"/>
                </a:schemeClr>
              </a:solidFill>
            </a:endParaRPr>
          </a:p>
          <a:p>
            <a:r>
              <a:rPr lang="en-US" sz="1400" b="1" dirty="0">
                <a:solidFill>
                  <a:schemeClr val="accent1">
                    <a:lumMod val="50000"/>
                  </a:schemeClr>
                </a:solidFill>
              </a:rPr>
              <a:t>Targeted </a:t>
            </a:r>
            <a:r>
              <a:rPr lang="en-US" sz="1400" b="1" dirty="0" smtClean="0">
                <a:solidFill>
                  <a:schemeClr val="accent1">
                    <a:lumMod val="50000"/>
                  </a:schemeClr>
                </a:solidFill>
              </a:rPr>
              <a:t>Campaigns</a:t>
            </a:r>
          </a:p>
          <a:p>
            <a:r>
              <a:rPr lang="en-US" sz="1400" dirty="0" smtClean="0">
                <a:solidFill>
                  <a:schemeClr val="accent1">
                    <a:lumMod val="50000"/>
                  </a:schemeClr>
                </a:solidFill>
              </a:rPr>
              <a:t>Tailoring </a:t>
            </a:r>
            <a:r>
              <a:rPr lang="en-US" sz="1400" dirty="0">
                <a:solidFill>
                  <a:schemeClr val="accent1">
                    <a:lumMod val="50000"/>
                  </a:schemeClr>
                </a:solidFill>
              </a:rPr>
              <a:t>marketing campaigns to specific industries (e.g., retail, manufacturing) to address unique pain points</a:t>
            </a:r>
            <a:r>
              <a:rPr lang="en-US" sz="1400" dirty="0" smtClean="0">
                <a:solidFill>
                  <a:schemeClr val="accent1">
                    <a:lumMod val="50000"/>
                  </a:schemeClr>
                </a:solidFill>
              </a:rPr>
              <a:t>.</a:t>
            </a:r>
          </a:p>
          <a:p>
            <a:endParaRPr lang="en-US" sz="1400" dirty="0">
              <a:solidFill>
                <a:schemeClr val="accent1">
                  <a:lumMod val="50000"/>
                </a:schemeClr>
              </a:solidFill>
            </a:endParaRPr>
          </a:p>
          <a:p>
            <a:r>
              <a:rPr lang="en-US" sz="1400" b="1" dirty="0">
                <a:solidFill>
                  <a:schemeClr val="accent1">
                    <a:lumMod val="50000"/>
                  </a:schemeClr>
                </a:solidFill>
              </a:rPr>
              <a:t>Customer </a:t>
            </a:r>
            <a:r>
              <a:rPr lang="en-US" sz="1400" b="1" dirty="0" smtClean="0">
                <a:solidFill>
                  <a:schemeClr val="accent1">
                    <a:lumMod val="50000"/>
                  </a:schemeClr>
                </a:solidFill>
              </a:rPr>
              <a:t>Testimonials</a:t>
            </a:r>
          </a:p>
          <a:p>
            <a:r>
              <a:rPr lang="en-US" sz="1400" dirty="0" smtClean="0">
                <a:solidFill>
                  <a:schemeClr val="accent1">
                    <a:lumMod val="50000"/>
                  </a:schemeClr>
                </a:solidFill>
              </a:rPr>
              <a:t>Leveraging </a:t>
            </a:r>
            <a:r>
              <a:rPr lang="en-US" sz="1400" dirty="0">
                <a:solidFill>
                  <a:schemeClr val="accent1">
                    <a:lumMod val="50000"/>
                  </a:schemeClr>
                </a:solidFill>
              </a:rPr>
              <a:t>positive feedback to build trust and credibility in the market</a:t>
            </a:r>
            <a:r>
              <a:rPr lang="en-US" sz="1400" dirty="0" smtClean="0">
                <a:solidFill>
                  <a:schemeClr val="accent1">
                    <a:lumMod val="50000"/>
                  </a:schemeClr>
                </a:solidFill>
              </a:rPr>
              <a:t>.</a:t>
            </a:r>
          </a:p>
          <a:p>
            <a:endParaRPr lang="en-US" sz="1400" dirty="0">
              <a:solidFill>
                <a:schemeClr val="accent1">
                  <a:lumMod val="50000"/>
                </a:schemeClr>
              </a:solidFill>
            </a:endParaRPr>
          </a:p>
          <a:p>
            <a:r>
              <a:rPr lang="en-US" sz="1400" b="1" dirty="0">
                <a:solidFill>
                  <a:schemeClr val="accent1">
                    <a:lumMod val="50000"/>
                  </a:schemeClr>
                </a:solidFill>
              </a:rPr>
              <a:t>Opportunity for </a:t>
            </a:r>
            <a:r>
              <a:rPr lang="en-US" sz="1400" b="1" dirty="0" smtClean="0">
                <a:solidFill>
                  <a:schemeClr val="accent1">
                    <a:lumMod val="50000"/>
                  </a:schemeClr>
                </a:solidFill>
              </a:rPr>
              <a:t>GoFrugal</a:t>
            </a:r>
            <a:endParaRPr lang="en-US" sz="1400" b="1" dirty="0">
              <a:solidFill>
                <a:schemeClr val="accent1">
                  <a:lumMod val="50000"/>
                </a:schemeClr>
              </a:solidFill>
            </a:endParaRPr>
          </a:p>
          <a:p>
            <a:endParaRPr lang="en-US" sz="1400" dirty="0">
              <a:solidFill>
                <a:schemeClr val="accent1">
                  <a:lumMod val="50000"/>
                </a:schemeClr>
              </a:solidFill>
            </a:endParaRPr>
          </a:p>
          <a:p>
            <a:r>
              <a:rPr lang="en-US" sz="1400" dirty="0">
                <a:solidFill>
                  <a:schemeClr val="accent1">
                    <a:lumMod val="50000"/>
                  </a:schemeClr>
                </a:solidFill>
              </a:rPr>
              <a:t>Identify underserved keywords and create targeted content that addresses gaps in competitor offerings, enhancing visibility and attracting relevant traffic.</a:t>
            </a:r>
            <a:endParaRPr lang="en-IN" sz="1400" dirty="0">
              <a:solidFill>
                <a:schemeClr val="accent1">
                  <a:lumMod val="50000"/>
                </a:schemeClr>
              </a:solidFill>
            </a:endParaRPr>
          </a:p>
        </p:txBody>
      </p:sp>
      <p:sp>
        <p:nvSpPr>
          <p:cNvPr id="9" name="Rectangle 8"/>
          <p:cNvSpPr/>
          <p:nvPr/>
        </p:nvSpPr>
        <p:spPr>
          <a:xfrm>
            <a:off x="7301416" y="1010093"/>
            <a:ext cx="2594344" cy="55182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b="1" dirty="0"/>
              <a:t>Competitor </a:t>
            </a:r>
            <a:r>
              <a:rPr lang="en-IN" sz="1400" b="1" dirty="0" smtClean="0"/>
              <a:t>Keywords</a:t>
            </a:r>
            <a:endParaRPr lang="en-IN" sz="1400" b="1" dirty="0"/>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a:t>ERP Software for Small Businesses</a:t>
            </a:r>
          </a:p>
          <a:p>
            <a:pPr marL="285750" indent="-285750">
              <a:buFont typeface="Wingdings" panose="05000000000000000000" pitchFamily="2" charset="2"/>
              <a:buChar char="Ø"/>
            </a:pPr>
            <a:r>
              <a:rPr lang="en-IN" sz="1400" dirty="0"/>
              <a:t>Cloud-Based ERP Solutions</a:t>
            </a:r>
          </a:p>
          <a:p>
            <a:pPr marL="285750" indent="-285750">
              <a:buFont typeface="Wingdings" panose="05000000000000000000" pitchFamily="2" charset="2"/>
              <a:buChar char="Ø"/>
            </a:pPr>
            <a:r>
              <a:rPr lang="en-IN" sz="1400" dirty="0"/>
              <a:t>Retail Management Software</a:t>
            </a:r>
          </a:p>
          <a:p>
            <a:pPr marL="285750" indent="-285750">
              <a:buFont typeface="Wingdings" panose="05000000000000000000" pitchFamily="2" charset="2"/>
              <a:buChar char="Ø"/>
            </a:pPr>
            <a:r>
              <a:rPr lang="en-IN" sz="1400" dirty="0"/>
              <a:t>Inventory Management System</a:t>
            </a:r>
          </a:p>
          <a:p>
            <a:pPr marL="285750" indent="-285750">
              <a:buFont typeface="Wingdings" panose="05000000000000000000" pitchFamily="2" charset="2"/>
              <a:buChar char="Ø"/>
            </a:pPr>
            <a:r>
              <a:rPr lang="en-IN" sz="1400" dirty="0"/>
              <a:t>Business Analytics Software</a:t>
            </a:r>
          </a:p>
          <a:p>
            <a:pPr marL="285750" indent="-285750">
              <a:buFont typeface="Wingdings" panose="05000000000000000000" pitchFamily="2" charset="2"/>
              <a:buChar char="Ø"/>
            </a:pPr>
            <a:r>
              <a:rPr lang="en-IN" sz="1400" dirty="0"/>
              <a:t>Point of Sale (POS) Systems</a:t>
            </a:r>
          </a:p>
          <a:p>
            <a:pPr marL="285750" indent="-285750">
              <a:buFont typeface="Wingdings" panose="05000000000000000000" pitchFamily="2" charset="2"/>
              <a:buChar char="Ø"/>
            </a:pPr>
            <a:r>
              <a:rPr lang="en-IN" sz="1400" dirty="0"/>
              <a:t>Supply Chain Management Software</a:t>
            </a:r>
          </a:p>
          <a:p>
            <a:pPr marL="285750" indent="-285750">
              <a:buFont typeface="Wingdings" panose="05000000000000000000" pitchFamily="2" charset="2"/>
              <a:buChar char="Ø"/>
            </a:pPr>
            <a:r>
              <a:rPr lang="en-IN" sz="1400" dirty="0"/>
              <a:t>Manufacturing ERP Software</a:t>
            </a:r>
          </a:p>
          <a:p>
            <a:pPr marL="285750" indent="-285750">
              <a:buFont typeface="Wingdings" panose="05000000000000000000" pitchFamily="2" charset="2"/>
              <a:buChar char="Ø"/>
            </a:pPr>
            <a:r>
              <a:rPr lang="en-IN" sz="1400" dirty="0"/>
              <a:t>Billing and Invoicing Software</a:t>
            </a:r>
          </a:p>
          <a:p>
            <a:pPr marL="285750" indent="-285750">
              <a:buFont typeface="Wingdings" panose="05000000000000000000" pitchFamily="2" charset="2"/>
              <a:buChar char="Ø"/>
            </a:pPr>
            <a:r>
              <a:rPr lang="en-IN" sz="1400" dirty="0"/>
              <a:t>Custom ERP Solutions</a:t>
            </a:r>
          </a:p>
        </p:txBody>
      </p:sp>
    </p:spTree>
    <p:extLst>
      <p:ext uri="{BB962C8B-B14F-4D97-AF65-F5344CB8AC3E}">
        <p14:creationId xmlns:p14="http://schemas.microsoft.com/office/powerpoint/2010/main" val="1414726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64" y="246542"/>
            <a:ext cx="8596668" cy="645042"/>
          </a:xfrm>
        </p:spPr>
        <p:txBody>
          <a:bodyPr>
            <a:normAutofit fontScale="90000"/>
          </a:bodyPr>
          <a:lstStyle/>
          <a:p>
            <a:r>
              <a:rPr lang="en-IN" dirty="0" smtClean="0"/>
              <a:t> </a:t>
            </a:r>
            <a:r>
              <a:rPr lang="en-IN" b="1" dirty="0"/>
              <a:t>On-Page SEO Optimization </a:t>
            </a:r>
            <a:r>
              <a:rPr lang="en-IN" b="1" dirty="0" smtClean="0"/>
              <a:t>Audit – Task 3</a:t>
            </a:r>
            <a:r>
              <a:rPr lang="en-IN" dirty="0"/>
              <a:t/>
            </a:r>
            <a:br>
              <a:rPr lang="en-IN" dirty="0"/>
            </a:br>
            <a:r>
              <a:rPr lang="en-IN" dirty="0"/>
              <a:t/>
            </a:r>
            <a:br>
              <a:rPr lang="en-IN" dirty="0"/>
            </a:br>
            <a:r>
              <a:rPr lang="en-US" dirty="0" smtClean="0"/>
              <a:t> </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30" y="11850"/>
            <a:ext cx="2857500" cy="1114425"/>
          </a:xfrm>
          <a:prstGeom prst="rect">
            <a:avLst/>
          </a:prstGeom>
        </p:spPr>
      </p:pic>
      <p:sp>
        <p:nvSpPr>
          <p:cNvPr id="3" name="Content Placeholder 2"/>
          <p:cNvSpPr>
            <a:spLocks noGrp="1"/>
          </p:cNvSpPr>
          <p:nvPr>
            <p:ph idx="1"/>
          </p:nvPr>
        </p:nvSpPr>
        <p:spPr>
          <a:xfrm>
            <a:off x="432785" y="1222744"/>
            <a:ext cx="5159941"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b="1" dirty="0">
              <a:solidFill>
                <a:schemeClr val="accent1">
                  <a:lumMod val="50000"/>
                </a:schemeClr>
              </a:solidFill>
            </a:endParaRPr>
          </a:p>
        </p:txBody>
      </p:sp>
      <p:sp>
        <p:nvSpPr>
          <p:cNvPr id="8" name="Rectangle 7"/>
          <p:cNvSpPr/>
          <p:nvPr/>
        </p:nvSpPr>
        <p:spPr>
          <a:xfrm>
            <a:off x="432785" y="1031358"/>
            <a:ext cx="5340694" cy="529501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accent2">
                    <a:lumMod val="50000"/>
                  </a:schemeClr>
                </a:solidFill>
              </a:rPr>
              <a:t>Audit </a:t>
            </a:r>
            <a:r>
              <a:rPr lang="en-US" sz="1600" dirty="0">
                <a:solidFill>
                  <a:schemeClr val="accent2">
                    <a:lumMod val="50000"/>
                  </a:schemeClr>
                </a:solidFill>
              </a:rPr>
              <a:t>Page :https://www.gofrugal.com/retail/</a:t>
            </a:r>
          </a:p>
          <a:p>
            <a:r>
              <a:rPr lang="en-US" sz="1600" dirty="0" smtClean="0">
                <a:solidFill>
                  <a:schemeClr val="accent2">
                    <a:lumMod val="50000"/>
                  </a:schemeClr>
                </a:solidFill>
              </a:rPr>
              <a:t>Keyword </a:t>
            </a:r>
            <a:r>
              <a:rPr lang="en-US" sz="1600" dirty="0">
                <a:solidFill>
                  <a:schemeClr val="accent2">
                    <a:lumMod val="50000"/>
                  </a:schemeClr>
                </a:solidFill>
              </a:rPr>
              <a:t>: Retail POS </a:t>
            </a:r>
            <a:r>
              <a:rPr lang="en-US" sz="1600" dirty="0" smtClean="0">
                <a:solidFill>
                  <a:schemeClr val="accent2">
                    <a:lumMod val="50000"/>
                  </a:schemeClr>
                </a:solidFill>
              </a:rPr>
              <a:t>Software</a:t>
            </a:r>
          </a:p>
          <a:p>
            <a:endParaRPr lang="en-US" sz="1600" dirty="0">
              <a:solidFill>
                <a:schemeClr val="accent1">
                  <a:lumMod val="50000"/>
                </a:schemeClr>
              </a:solidFill>
            </a:endParaRPr>
          </a:p>
          <a:p>
            <a:r>
              <a:rPr lang="en-US" sz="1600" dirty="0">
                <a:solidFill>
                  <a:schemeClr val="accent2">
                    <a:lumMod val="50000"/>
                  </a:schemeClr>
                </a:solidFill>
              </a:rPr>
              <a:t>Title &amp; Meta Description</a:t>
            </a:r>
          </a:p>
          <a:p>
            <a:r>
              <a:rPr lang="en-US" sz="1600" dirty="0">
                <a:solidFill>
                  <a:schemeClr val="accent1">
                    <a:lumMod val="50000"/>
                  </a:schemeClr>
                </a:solidFill>
              </a:rPr>
              <a:t>The title and meta description are effectively optimized with the target keyword "Retail POS Software." They align with search engine requirements, ensuring relevance to user queries and improving click-through rates.</a:t>
            </a:r>
          </a:p>
          <a:p>
            <a:endParaRPr lang="en-US" sz="1600" dirty="0">
              <a:solidFill>
                <a:schemeClr val="accent1">
                  <a:lumMod val="50000"/>
                </a:schemeClr>
              </a:solidFill>
            </a:endParaRPr>
          </a:p>
          <a:p>
            <a:r>
              <a:rPr lang="en-US" sz="1600" dirty="0">
                <a:solidFill>
                  <a:schemeClr val="accent2">
                    <a:lumMod val="50000"/>
                  </a:schemeClr>
                </a:solidFill>
              </a:rPr>
              <a:t>Headers</a:t>
            </a:r>
          </a:p>
          <a:p>
            <a:r>
              <a:rPr lang="en-US" sz="1600" dirty="0">
                <a:solidFill>
                  <a:schemeClr val="accent1">
                    <a:lumMod val="50000"/>
                  </a:schemeClr>
                </a:solidFill>
              </a:rPr>
              <a:t>The headers are well-structured and appropriately used throughout the content. This organization aids in enhancing readability and user experience by breaking down the information effectively, making it easier for readers to navigate and understand the material.</a:t>
            </a:r>
          </a:p>
        </p:txBody>
      </p:sp>
      <p:pic>
        <p:nvPicPr>
          <p:cNvPr id="9" name="Picture 8"/>
          <p:cNvPicPr/>
          <p:nvPr/>
        </p:nvPicPr>
        <p:blipFill>
          <a:blip r:embed="rId3"/>
          <a:stretch>
            <a:fillRect/>
          </a:stretch>
        </p:blipFill>
        <p:spPr>
          <a:xfrm>
            <a:off x="5897954" y="1031358"/>
            <a:ext cx="5117376" cy="2147777"/>
          </a:xfrm>
          <a:prstGeom prst="rect">
            <a:avLst/>
          </a:prstGeom>
        </p:spPr>
      </p:pic>
      <p:pic>
        <p:nvPicPr>
          <p:cNvPr id="10" name="Picture 9"/>
          <p:cNvPicPr/>
          <p:nvPr/>
        </p:nvPicPr>
        <p:blipFill>
          <a:blip r:embed="rId4"/>
          <a:stretch>
            <a:fillRect/>
          </a:stretch>
        </p:blipFill>
        <p:spPr>
          <a:xfrm>
            <a:off x="5897954" y="3179136"/>
            <a:ext cx="5117376" cy="1945757"/>
          </a:xfrm>
          <a:prstGeom prst="rect">
            <a:avLst/>
          </a:prstGeom>
        </p:spPr>
      </p:pic>
      <p:pic>
        <p:nvPicPr>
          <p:cNvPr id="11" name="Picture 10"/>
          <p:cNvPicPr/>
          <p:nvPr/>
        </p:nvPicPr>
        <p:blipFill>
          <a:blip r:embed="rId5"/>
          <a:stretch>
            <a:fillRect/>
          </a:stretch>
        </p:blipFill>
        <p:spPr>
          <a:xfrm>
            <a:off x="5897954" y="4912243"/>
            <a:ext cx="5117376" cy="1796902"/>
          </a:xfrm>
          <a:prstGeom prst="rect">
            <a:avLst/>
          </a:prstGeom>
        </p:spPr>
      </p:pic>
    </p:spTree>
    <p:extLst>
      <p:ext uri="{BB962C8B-B14F-4D97-AF65-F5344CB8AC3E}">
        <p14:creationId xmlns:p14="http://schemas.microsoft.com/office/powerpoint/2010/main" val="293331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64" y="246542"/>
            <a:ext cx="8596668" cy="645042"/>
          </a:xfrm>
        </p:spPr>
        <p:txBody>
          <a:bodyPr>
            <a:normAutofit fontScale="90000"/>
          </a:bodyPr>
          <a:lstStyle/>
          <a:p>
            <a:r>
              <a:rPr lang="en-IN" dirty="0" smtClean="0"/>
              <a:t> </a:t>
            </a:r>
            <a:r>
              <a:rPr lang="en-IN" b="1" dirty="0"/>
              <a:t>On-Page SEO Optimization </a:t>
            </a:r>
            <a:r>
              <a:rPr lang="en-IN" b="1" dirty="0" smtClean="0"/>
              <a:t>Audit – Task 3</a:t>
            </a:r>
            <a:r>
              <a:rPr lang="en-IN" dirty="0"/>
              <a:t/>
            </a:r>
            <a:br>
              <a:rPr lang="en-IN" dirty="0"/>
            </a:br>
            <a:r>
              <a:rPr lang="en-IN" dirty="0"/>
              <a:t/>
            </a:r>
            <a:br>
              <a:rPr lang="en-IN" dirty="0"/>
            </a:br>
            <a:r>
              <a:rPr lang="en-US" dirty="0" smtClean="0"/>
              <a:t> </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30" y="11850"/>
            <a:ext cx="2857500" cy="1114425"/>
          </a:xfrm>
          <a:prstGeom prst="rect">
            <a:avLst/>
          </a:prstGeom>
        </p:spPr>
      </p:pic>
      <p:sp>
        <p:nvSpPr>
          <p:cNvPr id="3" name="Content Placeholder 2"/>
          <p:cNvSpPr>
            <a:spLocks noGrp="1"/>
          </p:cNvSpPr>
          <p:nvPr>
            <p:ph idx="1"/>
          </p:nvPr>
        </p:nvSpPr>
        <p:spPr>
          <a:xfrm>
            <a:off x="432785" y="1222744"/>
            <a:ext cx="5159941"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b="1" dirty="0">
              <a:solidFill>
                <a:schemeClr val="accent1">
                  <a:lumMod val="50000"/>
                </a:schemeClr>
              </a:solidFill>
            </a:endParaRPr>
          </a:p>
        </p:txBody>
      </p:sp>
      <p:sp>
        <p:nvSpPr>
          <p:cNvPr id="8" name="Rectangle 7"/>
          <p:cNvSpPr/>
          <p:nvPr/>
        </p:nvSpPr>
        <p:spPr>
          <a:xfrm>
            <a:off x="432785" y="1275907"/>
            <a:ext cx="9391699" cy="529501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accent2">
                    <a:lumMod val="50000"/>
                  </a:schemeClr>
                </a:solidFill>
              </a:rPr>
              <a:t>Audit </a:t>
            </a:r>
            <a:r>
              <a:rPr lang="en-US" sz="1600" b="1" dirty="0">
                <a:solidFill>
                  <a:schemeClr val="accent2">
                    <a:lumMod val="50000"/>
                  </a:schemeClr>
                </a:solidFill>
              </a:rPr>
              <a:t>Page :https://www.gofrugal.com/retail/</a:t>
            </a:r>
          </a:p>
          <a:p>
            <a:r>
              <a:rPr lang="en-US" sz="1600" b="1" dirty="0" smtClean="0">
                <a:solidFill>
                  <a:schemeClr val="accent2">
                    <a:lumMod val="50000"/>
                  </a:schemeClr>
                </a:solidFill>
              </a:rPr>
              <a:t>Keyword </a:t>
            </a:r>
            <a:r>
              <a:rPr lang="en-US" sz="1600" b="1" dirty="0">
                <a:solidFill>
                  <a:schemeClr val="accent2">
                    <a:lumMod val="50000"/>
                  </a:schemeClr>
                </a:solidFill>
              </a:rPr>
              <a:t>: Retail POS </a:t>
            </a:r>
            <a:r>
              <a:rPr lang="en-US" sz="1600" b="1" dirty="0" smtClean="0">
                <a:solidFill>
                  <a:schemeClr val="accent2">
                    <a:lumMod val="50000"/>
                  </a:schemeClr>
                </a:solidFill>
              </a:rPr>
              <a:t>Software</a:t>
            </a:r>
          </a:p>
          <a:p>
            <a:endParaRPr lang="en-US" sz="1600" dirty="0">
              <a:solidFill>
                <a:schemeClr val="accent1">
                  <a:lumMod val="50000"/>
                </a:schemeClr>
              </a:solidFill>
            </a:endParaRPr>
          </a:p>
          <a:p>
            <a:r>
              <a:rPr lang="en-US" sz="1600" b="1" dirty="0">
                <a:solidFill>
                  <a:schemeClr val="accent2">
                    <a:lumMod val="50000"/>
                  </a:schemeClr>
                </a:solidFill>
              </a:rPr>
              <a:t>Positive Aspects:</a:t>
            </a:r>
          </a:p>
          <a:p>
            <a:r>
              <a:rPr lang="en-US" sz="1600" b="1" dirty="0">
                <a:solidFill>
                  <a:schemeClr val="accent2">
                    <a:lumMod val="50000"/>
                  </a:schemeClr>
                </a:solidFill>
              </a:rPr>
              <a:t>Effective Internal Linking:</a:t>
            </a:r>
          </a:p>
          <a:p>
            <a:r>
              <a:rPr lang="en-US" sz="1600" dirty="0" smtClean="0">
                <a:solidFill>
                  <a:schemeClr val="accent2">
                    <a:lumMod val="50000"/>
                  </a:schemeClr>
                </a:solidFill>
              </a:rPr>
              <a:t>The </a:t>
            </a:r>
            <a:r>
              <a:rPr lang="en-US" sz="1600" dirty="0">
                <a:solidFill>
                  <a:schemeClr val="accent2">
                    <a:lumMod val="50000"/>
                  </a:schemeClr>
                </a:solidFill>
              </a:rPr>
              <a:t>internal linking structure is well-optimized, enhancing navigation and related content discovery.</a:t>
            </a:r>
          </a:p>
          <a:p>
            <a:r>
              <a:rPr lang="en-US" sz="1600" dirty="0">
                <a:solidFill>
                  <a:schemeClr val="accent2">
                    <a:lumMod val="50000"/>
                  </a:schemeClr>
                </a:solidFill>
              </a:rPr>
              <a:t>This practice distributes page authority, benefiting overall SEO performance.</a:t>
            </a:r>
          </a:p>
          <a:p>
            <a:endParaRPr lang="en-US" sz="1600" dirty="0" smtClean="0">
              <a:solidFill>
                <a:schemeClr val="accent2">
                  <a:lumMod val="50000"/>
                </a:schemeClr>
              </a:solidFill>
            </a:endParaRPr>
          </a:p>
          <a:p>
            <a:r>
              <a:rPr lang="en-US" sz="1600" b="1" dirty="0" smtClean="0">
                <a:solidFill>
                  <a:schemeClr val="accent2">
                    <a:lumMod val="50000"/>
                  </a:schemeClr>
                </a:solidFill>
              </a:rPr>
              <a:t>Optimized </a:t>
            </a:r>
            <a:r>
              <a:rPr lang="en-US" sz="1600" b="1" dirty="0">
                <a:solidFill>
                  <a:schemeClr val="accent2">
                    <a:lumMod val="50000"/>
                  </a:schemeClr>
                </a:solidFill>
              </a:rPr>
              <a:t>Image Use:</a:t>
            </a:r>
          </a:p>
          <a:p>
            <a:r>
              <a:rPr lang="en-US" sz="1600" dirty="0" smtClean="0">
                <a:solidFill>
                  <a:schemeClr val="accent2">
                    <a:lumMod val="50000"/>
                  </a:schemeClr>
                </a:solidFill>
              </a:rPr>
              <a:t>Images </a:t>
            </a:r>
            <a:r>
              <a:rPr lang="en-US" sz="1600" dirty="0">
                <a:solidFill>
                  <a:schemeClr val="accent2">
                    <a:lumMod val="50000"/>
                  </a:schemeClr>
                </a:solidFill>
              </a:rPr>
              <a:t>include relevant ALT tags and descriptive filenames.</a:t>
            </a:r>
          </a:p>
          <a:p>
            <a:r>
              <a:rPr lang="en-US" sz="1600" dirty="0">
                <a:solidFill>
                  <a:schemeClr val="accent2">
                    <a:lumMod val="50000"/>
                  </a:schemeClr>
                </a:solidFill>
              </a:rPr>
              <a:t>This improves accessibility for users with visual impairments and boosts search engine visibility</a:t>
            </a:r>
            <a:r>
              <a:rPr lang="en-US" sz="1600" dirty="0" smtClean="0">
                <a:solidFill>
                  <a:schemeClr val="accent2">
                    <a:lumMod val="50000"/>
                  </a:schemeClr>
                </a:solidFill>
              </a:rPr>
              <a:t>.</a:t>
            </a:r>
          </a:p>
          <a:p>
            <a:endParaRPr lang="en-US" sz="1600" dirty="0">
              <a:solidFill>
                <a:schemeClr val="accent2">
                  <a:lumMod val="50000"/>
                </a:schemeClr>
              </a:solidFill>
            </a:endParaRPr>
          </a:p>
          <a:p>
            <a:r>
              <a:rPr lang="en-US" sz="1600" b="1" dirty="0">
                <a:solidFill>
                  <a:schemeClr val="accent2">
                    <a:lumMod val="50000"/>
                  </a:schemeClr>
                </a:solidFill>
              </a:rPr>
              <a:t>Areas for Improvement:</a:t>
            </a:r>
          </a:p>
          <a:p>
            <a:r>
              <a:rPr lang="en-US" sz="1600" b="1" dirty="0">
                <a:solidFill>
                  <a:schemeClr val="accent2">
                    <a:lumMod val="50000"/>
                  </a:schemeClr>
                </a:solidFill>
              </a:rPr>
              <a:t>Keyword Usage Concerns:</a:t>
            </a:r>
          </a:p>
          <a:p>
            <a:r>
              <a:rPr lang="en-US" sz="1600" dirty="0">
                <a:solidFill>
                  <a:schemeClr val="accent2">
                    <a:lumMod val="50000"/>
                  </a:schemeClr>
                </a:solidFill>
              </a:rPr>
              <a:t>The target keyword "Retail POS Software" is used </a:t>
            </a:r>
            <a:r>
              <a:rPr lang="en-US" sz="1600" dirty="0" smtClean="0">
                <a:solidFill>
                  <a:schemeClr val="accent2">
                    <a:lumMod val="50000"/>
                  </a:schemeClr>
                </a:solidFill>
              </a:rPr>
              <a:t>6 </a:t>
            </a:r>
            <a:r>
              <a:rPr lang="en-US" sz="1600" dirty="0">
                <a:solidFill>
                  <a:schemeClr val="accent2">
                    <a:lumMod val="50000"/>
                  </a:schemeClr>
                </a:solidFill>
              </a:rPr>
              <a:t>times in the content.</a:t>
            </a:r>
          </a:p>
          <a:p>
            <a:r>
              <a:rPr lang="en-US" sz="1600" dirty="0">
                <a:solidFill>
                  <a:schemeClr val="accent2">
                    <a:lumMod val="50000"/>
                  </a:schemeClr>
                </a:solidFill>
              </a:rPr>
              <a:t>This overuse constitutes keyword stuffing, which can harm both search engine rankings and user experience</a:t>
            </a:r>
            <a:r>
              <a:rPr lang="en-US" sz="1600" dirty="0" smtClean="0">
                <a:solidFill>
                  <a:schemeClr val="accent2">
                    <a:lumMod val="50000"/>
                  </a:schemeClr>
                </a:solidFill>
              </a:rPr>
              <a:t>.</a:t>
            </a:r>
          </a:p>
          <a:p>
            <a:endParaRPr lang="en-US" sz="1600" dirty="0">
              <a:solidFill>
                <a:schemeClr val="accent2">
                  <a:lumMod val="50000"/>
                </a:schemeClr>
              </a:solidFill>
            </a:endParaRPr>
          </a:p>
          <a:p>
            <a:r>
              <a:rPr lang="en-US" sz="1600" b="1" dirty="0">
                <a:solidFill>
                  <a:schemeClr val="accent2">
                    <a:lumMod val="50000"/>
                  </a:schemeClr>
                </a:solidFill>
              </a:rPr>
              <a:t>Recommendation</a:t>
            </a:r>
            <a:r>
              <a:rPr lang="en-US" sz="1600" dirty="0">
                <a:solidFill>
                  <a:schemeClr val="accent2">
                    <a:lumMod val="50000"/>
                  </a:schemeClr>
                </a:solidFill>
              </a:rPr>
              <a:t>: </a:t>
            </a:r>
            <a:endParaRPr lang="en-US" sz="1600" dirty="0" smtClean="0">
              <a:solidFill>
                <a:schemeClr val="accent2">
                  <a:lumMod val="50000"/>
                </a:schemeClr>
              </a:solidFill>
            </a:endParaRPr>
          </a:p>
          <a:p>
            <a:r>
              <a:rPr lang="en-US" sz="1600" dirty="0" smtClean="0">
                <a:solidFill>
                  <a:schemeClr val="accent2">
                    <a:lumMod val="50000"/>
                  </a:schemeClr>
                </a:solidFill>
              </a:rPr>
              <a:t>Distribute </a:t>
            </a:r>
            <a:r>
              <a:rPr lang="en-US" sz="1600" dirty="0">
                <a:solidFill>
                  <a:schemeClr val="accent2">
                    <a:lumMod val="50000"/>
                  </a:schemeClr>
                </a:solidFill>
              </a:rPr>
              <a:t>the keyword more naturally to enhance readability and optimize SEO.</a:t>
            </a:r>
            <a:endParaRPr lang="en-US" sz="1600" dirty="0">
              <a:solidFill>
                <a:schemeClr val="accent1">
                  <a:lumMod val="50000"/>
                </a:schemeClr>
              </a:solidFill>
            </a:endParaRPr>
          </a:p>
        </p:txBody>
      </p:sp>
    </p:spTree>
    <p:extLst>
      <p:ext uri="{BB962C8B-B14F-4D97-AF65-F5344CB8AC3E}">
        <p14:creationId xmlns:p14="http://schemas.microsoft.com/office/powerpoint/2010/main" val="2612343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2826" y="230002"/>
            <a:ext cx="2857500" cy="1114425"/>
          </a:xfrm>
        </p:spPr>
      </p:pic>
      <p:sp>
        <p:nvSpPr>
          <p:cNvPr id="5" name="Rectangle 4"/>
          <p:cNvSpPr/>
          <p:nvPr/>
        </p:nvSpPr>
        <p:spPr>
          <a:xfrm>
            <a:off x="273297" y="1456420"/>
            <a:ext cx="7909295" cy="4306186"/>
          </a:xfrm>
          <a:prstGeom prst="rect">
            <a:avLst/>
          </a:prstGeom>
          <a:ln>
            <a:noFill/>
          </a:ln>
          <a:effectLst>
            <a:outerShdw blurRad="63500" sx="102000" sy="102000" algn="ctr"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GoFrugal.com is the online platform for GoFrugal Technologies, a leading provider of innovative software solutions for businesses. The site offers a range of products, including enterprise resource planning (ERP), supply chain management, and business intelligence tools, designed to enhance operational efficiency and drive growth across various industries. With a focus on customer-centric solutions and cutting-edge technology, GoFrugal.com aims to empower organizations to optimize their processes and achieve their business </a:t>
            </a:r>
            <a:r>
              <a:rPr lang="en-US" sz="1600" dirty="0" smtClean="0">
                <a:solidFill>
                  <a:schemeClr val="bg1"/>
                </a:solidFill>
              </a:rPr>
              <a:t>objectives.</a:t>
            </a:r>
          </a:p>
          <a:p>
            <a:endParaRPr lang="en-US" sz="1600" dirty="0">
              <a:solidFill>
                <a:schemeClr val="accent1">
                  <a:lumMod val="50000"/>
                </a:schemeClr>
              </a:solidFill>
            </a:endParaRPr>
          </a:p>
          <a:p>
            <a:endParaRPr lang="en-US" sz="1600" dirty="0"/>
          </a:p>
          <a:p>
            <a:r>
              <a:rPr lang="en-US" sz="1600" b="1" dirty="0"/>
              <a:t>Kumar Vembu, CEO of Go Frugal</a:t>
            </a:r>
            <a:endParaRPr lang="en-US" sz="1600" dirty="0"/>
          </a:p>
          <a:p>
            <a:r>
              <a:rPr lang="en-US" sz="1600" dirty="0"/>
              <a:t>Under the leadership of Kumar Vembu, Go Frugal has prioritized the development of innovative software solutions aimed at enhancing efficiency and fostering growth for businesses across diverse sectors. His vision and commitment have positioned the company as a leader in delivering impactful technology that meets the evolving needs of the marketplace.</a:t>
            </a:r>
          </a:p>
          <a:p>
            <a:endParaRPr lang="en-US" sz="1600" dirty="0" smtClean="0">
              <a:solidFill>
                <a:schemeClr val="accent1">
                  <a:lumMod val="50000"/>
                </a:schemeClr>
              </a:solidFill>
            </a:endParaRPr>
          </a:p>
        </p:txBody>
      </p:sp>
      <p:sp>
        <p:nvSpPr>
          <p:cNvPr id="6" name="Title 1"/>
          <p:cNvSpPr>
            <a:spLocks noGrp="1"/>
          </p:cNvSpPr>
          <p:nvPr>
            <p:ph type="title"/>
          </p:nvPr>
        </p:nvSpPr>
        <p:spPr>
          <a:xfrm>
            <a:off x="454050" y="464693"/>
            <a:ext cx="8596668" cy="645042"/>
          </a:xfrm>
        </p:spPr>
        <p:txBody>
          <a:bodyPr/>
          <a:lstStyle/>
          <a:p>
            <a:r>
              <a:rPr lang="en-US" dirty="0" smtClean="0"/>
              <a:t>Introduction-GoFrugal</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9093" y="1692662"/>
            <a:ext cx="2447925" cy="14097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9093" y="3450597"/>
            <a:ext cx="2619375" cy="17430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84010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64" y="246542"/>
            <a:ext cx="8596668" cy="645042"/>
          </a:xfrm>
        </p:spPr>
        <p:txBody>
          <a:bodyPr>
            <a:normAutofit fontScale="90000"/>
          </a:bodyPr>
          <a:lstStyle/>
          <a:p>
            <a:r>
              <a:rPr lang="en-IN" dirty="0" smtClean="0"/>
              <a:t> </a:t>
            </a:r>
            <a:r>
              <a:rPr lang="en-IN" b="1" dirty="0"/>
              <a:t>On-Page SEO Optimization </a:t>
            </a:r>
            <a:r>
              <a:rPr lang="en-IN" b="1" dirty="0" smtClean="0"/>
              <a:t>Audit – Task 3</a:t>
            </a:r>
            <a:r>
              <a:rPr lang="en-IN" dirty="0"/>
              <a:t/>
            </a:r>
            <a:br>
              <a:rPr lang="en-IN" dirty="0"/>
            </a:br>
            <a:r>
              <a:rPr lang="en-IN" dirty="0"/>
              <a:t/>
            </a:r>
            <a:br>
              <a:rPr lang="en-IN" dirty="0"/>
            </a:br>
            <a:r>
              <a:rPr lang="en-US" dirty="0" smtClean="0"/>
              <a:t> </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30" y="11850"/>
            <a:ext cx="2857500" cy="1114425"/>
          </a:xfrm>
          <a:prstGeom prst="rect">
            <a:avLst/>
          </a:prstGeom>
        </p:spPr>
      </p:pic>
      <p:sp>
        <p:nvSpPr>
          <p:cNvPr id="3" name="Content Placeholder 2"/>
          <p:cNvSpPr>
            <a:spLocks noGrp="1"/>
          </p:cNvSpPr>
          <p:nvPr>
            <p:ph idx="1"/>
          </p:nvPr>
        </p:nvSpPr>
        <p:spPr>
          <a:xfrm>
            <a:off x="432785" y="1222744"/>
            <a:ext cx="5159941"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b="1" dirty="0">
              <a:solidFill>
                <a:schemeClr val="accent1">
                  <a:lumMod val="50000"/>
                </a:schemeClr>
              </a:solidFill>
            </a:endParaRPr>
          </a:p>
        </p:txBody>
      </p:sp>
      <p:sp>
        <p:nvSpPr>
          <p:cNvPr id="8" name="Rectangle 7"/>
          <p:cNvSpPr/>
          <p:nvPr/>
        </p:nvSpPr>
        <p:spPr>
          <a:xfrm>
            <a:off x="432785" y="1031358"/>
            <a:ext cx="5340694" cy="529501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accent2">
                    <a:lumMod val="50000"/>
                  </a:schemeClr>
                </a:solidFill>
              </a:rPr>
              <a:t>Audit </a:t>
            </a:r>
            <a:r>
              <a:rPr lang="en-US" sz="1400" dirty="0">
                <a:solidFill>
                  <a:schemeClr val="accent2">
                    <a:lumMod val="50000"/>
                  </a:schemeClr>
                </a:solidFill>
              </a:rPr>
              <a:t>Page :https://</a:t>
            </a:r>
            <a:r>
              <a:rPr lang="en-US" sz="1400" dirty="0" smtClean="0">
                <a:solidFill>
                  <a:schemeClr val="accent2">
                    <a:lumMod val="50000"/>
                  </a:schemeClr>
                </a:solidFill>
              </a:rPr>
              <a:t>www.gofrugal.com/restaurant/</a:t>
            </a:r>
            <a:endParaRPr lang="en-US" sz="1400" dirty="0">
              <a:solidFill>
                <a:schemeClr val="accent2">
                  <a:lumMod val="50000"/>
                </a:schemeClr>
              </a:solidFill>
            </a:endParaRPr>
          </a:p>
          <a:p>
            <a:r>
              <a:rPr lang="en-US" sz="1400" dirty="0" smtClean="0">
                <a:solidFill>
                  <a:schemeClr val="accent2">
                    <a:lumMod val="50000"/>
                  </a:schemeClr>
                </a:solidFill>
              </a:rPr>
              <a:t>Keyword :Restaurant ERP Software</a:t>
            </a:r>
          </a:p>
          <a:p>
            <a:endParaRPr lang="en-US" sz="1400" dirty="0">
              <a:solidFill>
                <a:schemeClr val="accent1">
                  <a:lumMod val="50000"/>
                </a:schemeClr>
              </a:solidFill>
            </a:endParaRPr>
          </a:p>
          <a:p>
            <a:r>
              <a:rPr lang="en-US" sz="1400" b="1" dirty="0">
                <a:solidFill>
                  <a:schemeClr val="accent2">
                    <a:lumMod val="50000"/>
                  </a:schemeClr>
                </a:solidFill>
              </a:rPr>
              <a:t>Keyword Utilization Insights</a:t>
            </a:r>
          </a:p>
          <a:p>
            <a:endParaRPr lang="en-US" sz="1400" dirty="0">
              <a:solidFill>
                <a:schemeClr val="accent2">
                  <a:lumMod val="50000"/>
                </a:schemeClr>
              </a:solidFill>
            </a:endParaRPr>
          </a:p>
          <a:p>
            <a:r>
              <a:rPr lang="en-US" sz="1400" b="1" dirty="0">
                <a:solidFill>
                  <a:schemeClr val="accent2">
                    <a:lumMod val="50000"/>
                  </a:schemeClr>
                </a:solidFill>
              </a:rPr>
              <a:t>Observation</a:t>
            </a:r>
            <a:r>
              <a:rPr lang="en-US" sz="1400" dirty="0">
                <a:solidFill>
                  <a:schemeClr val="accent2">
                    <a:lumMod val="50000"/>
                  </a:schemeClr>
                </a:solidFill>
              </a:rPr>
              <a:t>: The keyword "Restaurant Management System" </a:t>
            </a:r>
            <a:r>
              <a:rPr lang="en-US" sz="1400" dirty="0" smtClean="0">
                <a:solidFill>
                  <a:schemeClr val="accent2">
                    <a:lumMod val="50000"/>
                  </a:schemeClr>
                </a:solidFill>
              </a:rPr>
              <a:t>appears 9 times </a:t>
            </a:r>
            <a:r>
              <a:rPr lang="en-US" sz="1400" dirty="0">
                <a:solidFill>
                  <a:schemeClr val="accent2">
                    <a:lumMod val="50000"/>
                  </a:schemeClr>
                </a:solidFill>
              </a:rPr>
              <a:t>in the content.</a:t>
            </a:r>
          </a:p>
          <a:p>
            <a:r>
              <a:rPr lang="en-US" sz="1400" b="1" dirty="0">
                <a:solidFill>
                  <a:schemeClr val="accent2">
                    <a:lumMod val="50000"/>
                  </a:schemeClr>
                </a:solidFill>
              </a:rPr>
              <a:t>Issue</a:t>
            </a:r>
            <a:r>
              <a:rPr lang="en-US" sz="1400" dirty="0">
                <a:solidFill>
                  <a:schemeClr val="accent2">
                    <a:lumMod val="50000"/>
                  </a:schemeClr>
                </a:solidFill>
              </a:rPr>
              <a:t>: This overuse constitutes keyword stuffing, which can negatively impact search engine rankings and user experience. It may lead to penalties and reduce readability, making the content less engaging.</a:t>
            </a:r>
          </a:p>
          <a:p>
            <a:endParaRPr lang="en-US" sz="1400" dirty="0">
              <a:solidFill>
                <a:schemeClr val="accent2">
                  <a:lumMod val="50000"/>
                </a:schemeClr>
              </a:solidFill>
            </a:endParaRPr>
          </a:p>
          <a:p>
            <a:r>
              <a:rPr lang="en-US" sz="1400" b="1" dirty="0">
                <a:solidFill>
                  <a:schemeClr val="accent2">
                    <a:lumMod val="50000"/>
                  </a:schemeClr>
                </a:solidFill>
              </a:rPr>
              <a:t>Internal Linking Effectiveness</a:t>
            </a:r>
          </a:p>
          <a:p>
            <a:r>
              <a:rPr lang="en-US" sz="1400" b="1" dirty="0">
                <a:solidFill>
                  <a:schemeClr val="accent2">
                    <a:lumMod val="50000"/>
                  </a:schemeClr>
                </a:solidFill>
              </a:rPr>
              <a:t>Observation</a:t>
            </a:r>
            <a:r>
              <a:rPr lang="en-US" sz="1400" dirty="0">
                <a:solidFill>
                  <a:schemeClr val="accent2">
                    <a:lumMod val="50000"/>
                  </a:schemeClr>
                </a:solidFill>
              </a:rPr>
              <a:t>: Internal links are well-optimized.</a:t>
            </a:r>
          </a:p>
          <a:p>
            <a:r>
              <a:rPr lang="en-US" sz="1400" b="1" dirty="0">
                <a:solidFill>
                  <a:schemeClr val="accent2">
                    <a:lumMod val="50000"/>
                  </a:schemeClr>
                </a:solidFill>
              </a:rPr>
              <a:t>Details</a:t>
            </a:r>
            <a:r>
              <a:rPr lang="en-US" sz="1400" dirty="0">
                <a:solidFill>
                  <a:schemeClr val="accent2">
                    <a:lumMod val="50000"/>
                  </a:schemeClr>
                </a:solidFill>
              </a:rPr>
              <a:t>: Effective internal linking enhances site navigation, distributes page authority, and improves overall user experience. It helps users easily find related content and supports SEO by establishing a clear site structure.</a:t>
            </a:r>
          </a:p>
          <a:p>
            <a:endParaRPr lang="en-US" sz="1400" dirty="0">
              <a:solidFill>
                <a:schemeClr val="accent2">
                  <a:lumMod val="50000"/>
                </a:schemeClr>
              </a:solidFill>
            </a:endParaRPr>
          </a:p>
          <a:p>
            <a:r>
              <a:rPr lang="en-US" sz="1400" b="1" dirty="0">
                <a:solidFill>
                  <a:schemeClr val="accent2">
                    <a:lumMod val="50000"/>
                  </a:schemeClr>
                </a:solidFill>
              </a:rPr>
              <a:t>Image Accessibility</a:t>
            </a:r>
          </a:p>
          <a:p>
            <a:r>
              <a:rPr lang="en-US" sz="1400" b="1" dirty="0">
                <a:solidFill>
                  <a:schemeClr val="accent2">
                    <a:lumMod val="50000"/>
                  </a:schemeClr>
                </a:solidFill>
              </a:rPr>
              <a:t>Observation</a:t>
            </a:r>
            <a:r>
              <a:rPr lang="en-US" sz="1400" dirty="0">
                <a:solidFill>
                  <a:schemeClr val="accent2">
                    <a:lumMod val="50000"/>
                  </a:schemeClr>
                </a:solidFill>
              </a:rPr>
              <a:t>: Images are optimized with descriptive ALT tags.</a:t>
            </a:r>
          </a:p>
          <a:p>
            <a:r>
              <a:rPr lang="en-US" sz="1400" b="1" dirty="0">
                <a:solidFill>
                  <a:schemeClr val="accent2">
                    <a:lumMod val="50000"/>
                  </a:schemeClr>
                </a:solidFill>
              </a:rPr>
              <a:t>Details</a:t>
            </a:r>
            <a:r>
              <a:rPr lang="en-US" sz="1400" dirty="0">
                <a:solidFill>
                  <a:schemeClr val="accent2">
                    <a:lumMod val="50000"/>
                  </a:schemeClr>
                </a:solidFill>
              </a:rPr>
              <a:t>: Properly optimized images enhance accessibility for visually impaired users and contribute to better search engine rankings by providing context for the image content.</a:t>
            </a:r>
          </a:p>
        </p:txBody>
      </p:sp>
      <p:pic>
        <p:nvPicPr>
          <p:cNvPr id="12" name="Picture 11"/>
          <p:cNvPicPr/>
          <p:nvPr/>
        </p:nvPicPr>
        <p:blipFill>
          <a:blip r:embed="rId3"/>
          <a:stretch>
            <a:fillRect/>
          </a:stretch>
        </p:blipFill>
        <p:spPr>
          <a:xfrm>
            <a:off x="5885793" y="1031358"/>
            <a:ext cx="4983740" cy="2489607"/>
          </a:xfrm>
          <a:prstGeom prst="rect">
            <a:avLst/>
          </a:prstGeom>
        </p:spPr>
      </p:pic>
      <p:pic>
        <p:nvPicPr>
          <p:cNvPr id="13" name="Picture 12"/>
          <p:cNvPicPr/>
          <p:nvPr/>
        </p:nvPicPr>
        <p:blipFill>
          <a:blip r:embed="rId4"/>
          <a:stretch>
            <a:fillRect/>
          </a:stretch>
        </p:blipFill>
        <p:spPr>
          <a:xfrm>
            <a:off x="5885793" y="3678866"/>
            <a:ext cx="4983740" cy="1282018"/>
          </a:xfrm>
          <a:prstGeom prst="rect">
            <a:avLst/>
          </a:prstGeom>
        </p:spPr>
      </p:pic>
      <p:pic>
        <p:nvPicPr>
          <p:cNvPr id="14" name="Picture 13"/>
          <p:cNvPicPr/>
          <p:nvPr/>
        </p:nvPicPr>
        <p:blipFill>
          <a:blip r:embed="rId5"/>
          <a:stretch>
            <a:fillRect/>
          </a:stretch>
        </p:blipFill>
        <p:spPr>
          <a:xfrm>
            <a:off x="5885793" y="5059308"/>
            <a:ext cx="4983740" cy="1554143"/>
          </a:xfrm>
          <a:prstGeom prst="rect">
            <a:avLst/>
          </a:prstGeom>
        </p:spPr>
      </p:pic>
    </p:spTree>
    <p:extLst>
      <p:ext uri="{BB962C8B-B14F-4D97-AF65-F5344CB8AC3E}">
        <p14:creationId xmlns:p14="http://schemas.microsoft.com/office/powerpoint/2010/main" val="3597712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40" y="165374"/>
            <a:ext cx="8596668" cy="645042"/>
          </a:xfrm>
        </p:spPr>
        <p:txBody>
          <a:bodyPr>
            <a:normAutofit fontScale="90000"/>
          </a:bodyPr>
          <a:lstStyle/>
          <a:p>
            <a:r>
              <a:rPr lang="en-IN" dirty="0" smtClean="0"/>
              <a:t> </a:t>
            </a:r>
            <a:r>
              <a:rPr lang="en-IN" b="1" dirty="0"/>
              <a:t>On-Page SEO Optimization </a:t>
            </a:r>
            <a:r>
              <a:rPr lang="en-IN" b="1" dirty="0" smtClean="0"/>
              <a:t>Audit – Task 3</a:t>
            </a:r>
            <a:r>
              <a:rPr lang="en-IN" dirty="0"/>
              <a:t/>
            </a:r>
            <a:br>
              <a:rPr lang="en-IN" dirty="0"/>
            </a:br>
            <a:r>
              <a:rPr lang="en-IN" dirty="0"/>
              <a:t/>
            </a:r>
            <a:br>
              <a:rPr lang="en-IN" dirty="0"/>
            </a:br>
            <a:r>
              <a:rPr lang="en-US" dirty="0" smtClean="0"/>
              <a:t> </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9361" y="-103763"/>
            <a:ext cx="2857500" cy="1114425"/>
          </a:xfrm>
          <a:prstGeom prst="rect">
            <a:avLst/>
          </a:prstGeom>
        </p:spPr>
      </p:pic>
      <p:sp>
        <p:nvSpPr>
          <p:cNvPr id="3" name="Content Placeholder 2"/>
          <p:cNvSpPr>
            <a:spLocks noGrp="1"/>
          </p:cNvSpPr>
          <p:nvPr>
            <p:ph idx="1"/>
          </p:nvPr>
        </p:nvSpPr>
        <p:spPr>
          <a:xfrm>
            <a:off x="432785" y="1222744"/>
            <a:ext cx="5159941"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b="1" dirty="0">
              <a:solidFill>
                <a:schemeClr val="accent1">
                  <a:lumMod val="50000"/>
                </a:schemeClr>
              </a:solidFill>
            </a:endParaRPr>
          </a:p>
        </p:txBody>
      </p:sp>
      <p:sp>
        <p:nvSpPr>
          <p:cNvPr id="8" name="Rectangle 7"/>
          <p:cNvSpPr/>
          <p:nvPr/>
        </p:nvSpPr>
        <p:spPr>
          <a:xfrm>
            <a:off x="262665" y="735724"/>
            <a:ext cx="6463956" cy="604344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accent1">
                    <a:lumMod val="50000"/>
                  </a:schemeClr>
                </a:solidFill>
              </a:rPr>
              <a:t>Keyword Strategy Suggestions</a:t>
            </a:r>
          </a:p>
          <a:p>
            <a:r>
              <a:rPr lang="en-US" sz="1400" b="1" dirty="0">
                <a:solidFill>
                  <a:schemeClr val="accent1">
                    <a:lumMod val="50000"/>
                  </a:schemeClr>
                </a:solidFill>
              </a:rPr>
              <a:t>Balance Keyword </a:t>
            </a:r>
            <a:r>
              <a:rPr lang="en-US" sz="1400" b="1" dirty="0" smtClean="0">
                <a:solidFill>
                  <a:schemeClr val="accent1">
                    <a:lumMod val="50000"/>
                  </a:schemeClr>
                </a:solidFill>
              </a:rPr>
              <a:t>Density</a:t>
            </a:r>
            <a:endParaRPr lang="en-US" sz="1400" b="1" dirty="0">
              <a:solidFill>
                <a:schemeClr val="accent1">
                  <a:lumMod val="50000"/>
                </a:schemeClr>
              </a:solidFill>
            </a:endParaRPr>
          </a:p>
          <a:p>
            <a:endParaRPr lang="en-US" sz="1400" dirty="0">
              <a:solidFill>
                <a:schemeClr val="accent1">
                  <a:lumMod val="50000"/>
                </a:schemeClr>
              </a:solidFill>
            </a:endParaRPr>
          </a:p>
          <a:p>
            <a:r>
              <a:rPr lang="en-US" sz="1400" dirty="0">
                <a:solidFill>
                  <a:schemeClr val="accent1">
                    <a:lumMod val="50000"/>
                  </a:schemeClr>
                </a:solidFill>
              </a:rPr>
              <a:t>Reduce the frequency of the target keyword to avoid stuffing. Focus on integrating the keyword naturally within the content to maintain readability and enhance the user experience</a:t>
            </a:r>
            <a:r>
              <a:rPr lang="en-US" sz="1400" dirty="0" smtClean="0">
                <a:solidFill>
                  <a:schemeClr val="accent1">
                    <a:lumMod val="50000"/>
                  </a:schemeClr>
                </a:solidFill>
              </a:rPr>
              <a:t>.</a:t>
            </a:r>
          </a:p>
          <a:p>
            <a:endParaRPr lang="en-US" sz="1400" dirty="0">
              <a:solidFill>
                <a:schemeClr val="accent1">
                  <a:lumMod val="50000"/>
                </a:schemeClr>
              </a:solidFill>
            </a:endParaRPr>
          </a:p>
          <a:p>
            <a:r>
              <a:rPr lang="en-US" sz="1400" b="1" dirty="0">
                <a:solidFill>
                  <a:schemeClr val="accent1">
                    <a:lumMod val="50000"/>
                  </a:schemeClr>
                </a:solidFill>
              </a:rPr>
              <a:t>Incorporate </a:t>
            </a:r>
            <a:r>
              <a:rPr lang="en-US" sz="1400" b="1" dirty="0" smtClean="0">
                <a:solidFill>
                  <a:schemeClr val="accent1">
                    <a:lumMod val="50000"/>
                  </a:schemeClr>
                </a:solidFill>
              </a:rPr>
              <a:t>Variations</a:t>
            </a:r>
            <a:endParaRPr lang="en-US" sz="1400" b="1" dirty="0">
              <a:solidFill>
                <a:schemeClr val="accent1">
                  <a:lumMod val="50000"/>
                </a:schemeClr>
              </a:solidFill>
            </a:endParaRPr>
          </a:p>
          <a:p>
            <a:r>
              <a:rPr lang="en-US" sz="1400" dirty="0" smtClean="0">
                <a:solidFill>
                  <a:schemeClr val="accent1">
                    <a:lumMod val="50000"/>
                  </a:schemeClr>
                </a:solidFill>
              </a:rPr>
              <a:t>Use </a:t>
            </a:r>
            <a:r>
              <a:rPr lang="en-US" sz="1400" dirty="0">
                <a:solidFill>
                  <a:schemeClr val="accent1">
                    <a:lumMod val="50000"/>
                  </a:schemeClr>
                </a:solidFill>
              </a:rPr>
              <a:t>synonyms and related terms to diversify keyword usage. This enriches the content without overloading on the primary keyword</a:t>
            </a:r>
            <a:r>
              <a:rPr lang="en-US" sz="1400" dirty="0" smtClean="0">
                <a:solidFill>
                  <a:schemeClr val="accent1">
                    <a:lumMod val="50000"/>
                  </a:schemeClr>
                </a:solidFill>
              </a:rPr>
              <a:t>.</a:t>
            </a:r>
          </a:p>
          <a:p>
            <a:endParaRPr lang="en-US" sz="1400" b="1" dirty="0">
              <a:solidFill>
                <a:schemeClr val="accent1">
                  <a:lumMod val="50000"/>
                </a:schemeClr>
              </a:solidFill>
            </a:endParaRPr>
          </a:p>
          <a:p>
            <a:r>
              <a:rPr lang="en-US" sz="1400" b="1" dirty="0">
                <a:solidFill>
                  <a:schemeClr val="accent1">
                    <a:lumMod val="50000"/>
                  </a:schemeClr>
                </a:solidFill>
              </a:rPr>
              <a:t>Strengths to Preserve</a:t>
            </a:r>
          </a:p>
          <a:p>
            <a:r>
              <a:rPr lang="en-US" sz="1400" b="1" dirty="0">
                <a:solidFill>
                  <a:schemeClr val="accent1">
                    <a:lumMod val="50000"/>
                  </a:schemeClr>
                </a:solidFill>
              </a:rPr>
              <a:t>Internal </a:t>
            </a:r>
            <a:r>
              <a:rPr lang="en-US" sz="1400" b="1" dirty="0" smtClean="0">
                <a:solidFill>
                  <a:schemeClr val="accent1">
                    <a:lumMod val="50000"/>
                  </a:schemeClr>
                </a:solidFill>
              </a:rPr>
              <a:t>Linking</a:t>
            </a:r>
            <a:endParaRPr lang="en-US" sz="1400" b="1" dirty="0">
              <a:solidFill>
                <a:schemeClr val="accent1">
                  <a:lumMod val="50000"/>
                </a:schemeClr>
              </a:solidFill>
            </a:endParaRPr>
          </a:p>
          <a:p>
            <a:r>
              <a:rPr lang="en-US" sz="1400" dirty="0" smtClean="0">
                <a:solidFill>
                  <a:schemeClr val="accent1">
                    <a:lumMod val="50000"/>
                  </a:schemeClr>
                </a:solidFill>
              </a:rPr>
              <a:t>Continue </a:t>
            </a:r>
            <a:r>
              <a:rPr lang="en-US" sz="1400" dirty="0">
                <a:solidFill>
                  <a:schemeClr val="accent1">
                    <a:lumMod val="50000"/>
                  </a:schemeClr>
                </a:solidFill>
              </a:rPr>
              <a:t>to leverage internal links to enhance site navigation and improve SEO performance. Ensure that all links are relevant and add value for the user.</a:t>
            </a:r>
          </a:p>
          <a:p>
            <a:endParaRPr lang="en-US" sz="1400" dirty="0" smtClean="0">
              <a:solidFill>
                <a:schemeClr val="accent1">
                  <a:lumMod val="50000"/>
                </a:schemeClr>
              </a:solidFill>
            </a:endParaRPr>
          </a:p>
          <a:p>
            <a:r>
              <a:rPr lang="en-US" sz="1400" b="1" dirty="0" smtClean="0">
                <a:solidFill>
                  <a:schemeClr val="accent1">
                    <a:lumMod val="50000"/>
                  </a:schemeClr>
                </a:solidFill>
              </a:rPr>
              <a:t>Image Optimization</a:t>
            </a:r>
            <a:endParaRPr lang="en-US" sz="1400" b="1" dirty="0">
              <a:solidFill>
                <a:schemeClr val="accent1">
                  <a:lumMod val="50000"/>
                </a:schemeClr>
              </a:solidFill>
            </a:endParaRPr>
          </a:p>
          <a:p>
            <a:r>
              <a:rPr lang="en-US" sz="1400" dirty="0" smtClean="0">
                <a:solidFill>
                  <a:schemeClr val="accent1">
                    <a:lumMod val="50000"/>
                  </a:schemeClr>
                </a:solidFill>
              </a:rPr>
              <a:t>Maintain </a:t>
            </a:r>
            <a:r>
              <a:rPr lang="en-US" sz="1400" dirty="0">
                <a:solidFill>
                  <a:schemeClr val="accent1">
                    <a:lumMod val="50000"/>
                  </a:schemeClr>
                </a:solidFill>
              </a:rPr>
              <a:t>the practice of optimizing images with descriptive ALT tags and filenames. Regularly review and update images to ensure they remain relevant and effective</a:t>
            </a:r>
            <a:r>
              <a:rPr lang="en-US" sz="1400" dirty="0" smtClean="0">
                <a:solidFill>
                  <a:schemeClr val="accent1">
                    <a:lumMod val="50000"/>
                  </a:schemeClr>
                </a:solidFill>
              </a:rPr>
              <a:t>.</a:t>
            </a:r>
          </a:p>
          <a:p>
            <a:endParaRPr lang="en-US" sz="1400" dirty="0">
              <a:solidFill>
                <a:schemeClr val="accent1">
                  <a:lumMod val="50000"/>
                </a:schemeClr>
              </a:solidFill>
            </a:endParaRPr>
          </a:p>
          <a:p>
            <a:r>
              <a:rPr lang="en-US" sz="1400" b="1" dirty="0">
                <a:solidFill>
                  <a:schemeClr val="accent1">
                    <a:lumMod val="50000"/>
                  </a:schemeClr>
                </a:solidFill>
              </a:rPr>
              <a:t>Title Enhancement</a:t>
            </a:r>
          </a:p>
          <a:p>
            <a:r>
              <a:rPr lang="en-US" sz="1400" b="1" dirty="0">
                <a:solidFill>
                  <a:schemeClr val="accent1">
                    <a:lumMod val="50000"/>
                  </a:schemeClr>
                </a:solidFill>
              </a:rPr>
              <a:t>Refine the </a:t>
            </a:r>
            <a:r>
              <a:rPr lang="en-US" sz="1400" b="1" dirty="0" smtClean="0">
                <a:solidFill>
                  <a:schemeClr val="accent1">
                    <a:lumMod val="50000"/>
                  </a:schemeClr>
                </a:solidFill>
              </a:rPr>
              <a:t>Title</a:t>
            </a:r>
            <a:endParaRPr lang="en-US" sz="1400" b="1" dirty="0">
              <a:solidFill>
                <a:schemeClr val="accent1">
                  <a:lumMod val="50000"/>
                </a:schemeClr>
              </a:solidFill>
            </a:endParaRPr>
          </a:p>
          <a:p>
            <a:r>
              <a:rPr lang="en-US" sz="1400" dirty="0">
                <a:solidFill>
                  <a:schemeClr val="accent1">
                    <a:lumMod val="50000"/>
                  </a:schemeClr>
                </a:solidFill>
              </a:rPr>
              <a:t>Adjust the title to better reflect the content while incorporating keywords more naturally. Ensure it is engaging and accurately represents the information, which can improve search visibility and user engagement</a:t>
            </a:r>
            <a:r>
              <a:rPr lang="en-US" sz="1400" dirty="0" smtClean="0">
                <a:solidFill>
                  <a:schemeClr val="accent1">
                    <a:lumMod val="50000"/>
                  </a:schemeClr>
                </a:solidFill>
              </a:rPr>
              <a:t>.</a:t>
            </a:r>
          </a:p>
          <a:p>
            <a:endParaRPr lang="en-US" sz="1400" dirty="0">
              <a:solidFill>
                <a:schemeClr val="accent1">
                  <a:lumMod val="50000"/>
                </a:schemeClr>
              </a:solidFill>
            </a:endParaRPr>
          </a:p>
        </p:txBody>
      </p:sp>
      <p:sp>
        <p:nvSpPr>
          <p:cNvPr id="4" name="Rectangle 3"/>
          <p:cNvSpPr/>
          <p:nvPr/>
        </p:nvSpPr>
        <p:spPr>
          <a:xfrm>
            <a:off x="6896742" y="1010662"/>
            <a:ext cx="3151148" cy="514839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Recommendations for Keyword </a:t>
            </a:r>
            <a:r>
              <a:rPr lang="en-US" b="1" dirty="0" smtClean="0"/>
              <a:t>Optimization</a:t>
            </a:r>
          </a:p>
          <a:p>
            <a:pPr algn="ctr"/>
            <a:endParaRPr lang="en-US" dirty="0"/>
          </a:p>
          <a:p>
            <a:r>
              <a:rPr lang="en-US" sz="1600" b="1" dirty="0"/>
              <a:t>Limit Keyword </a:t>
            </a:r>
            <a:r>
              <a:rPr lang="en-US" sz="1600" b="1" dirty="0" smtClean="0"/>
              <a:t>Frequency</a:t>
            </a:r>
            <a:endParaRPr lang="en-US" sz="1600" b="1" dirty="0"/>
          </a:p>
          <a:p>
            <a:r>
              <a:rPr lang="en-US" sz="1600" dirty="0"/>
              <a:t>Reduce the number of times the keyword appears for better readability.</a:t>
            </a:r>
          </a:p>
          <a:p>
            <a:endParaRPr lang="en-US" sz="1600" dirty="0"/>
          </a:p>
          <a:p>
            <a:r>
              <a:rPr lang="en-US" sz="1600" b="1" dirty="0"/>
              <a:t>Incorporate </a:t>
            </a:r>
            <a:r>
              <a:rPr lang="en-US" sz="1600" b="1" dirty="0" smtClean="0"/>
              <a:t>Variants</a:t>
            </a:r>
            <a:endParaRPr lang="en-US" sz="1600" b="1" dirty="0"/>
          </a:p>
          <a:p>
            <a:r>
              <a:rPr lang="en-US" sz="1600" dirty="0"/>
              <a:t>Use synonyms and related terms (e.g., "Restaurant ERP software") to diversify usage.</a:t>
            </a:r>
          </a:p>
          <a:p>
            <a:endParaRPr lang="en-US" sz="1600" dirty="0"/>
          </a:p>
          <a:p>
            <a:r>
              <a:rPr lang="en-US" sz="1600" b="1" dirty="0"/>
              <a:t>Emphasize Quality </a:t>
            </a:r>
            <a:r>
              <a:rPr lang="en-US" sz="1600" b="1" dirty="0" smtClean="0"/>
              <a:t>Content</a:t>
            </a:r>
            <a:endParaRPr lang="en-US" sz="1600" b="1" dirty="0"/>
          </a:p>
          <a:p>
            <a:r>
              <a:rPr lang="en-US" sz="1600" dirty="0"/>
              <a:t>Focus on creating high-quality, informative content that naturally includes target keywords.</a:t>
            </a:r>
          </a:p>
          <a:p>
            <a:endParaRPr lang="en-US" sz="1600" dirty="0"/>
          </a:p>
        </p:txBody>
      </p:sp>
    </p:spTree>
    <p:extLst>
      <p:ext uri="{BB962C8B-B14F-4D97-AF65-F5344CB8AC3E}">
        <p14:creationId xmlns:p14="http://schemas.microsoft.com/office/powerpoint/2010/main" val="3713329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64" y="246542"/>
            <a:ext cx="8596668" cy="645042"/>
          </a:xfrm>
        </p:spPr>
        <p:txBody>
          <a:bodyPr>
            <a:normAutofit fontScale="90000"/>
          </a:bodyPr>
          <a:lstStyle/>
          <a:p>
            <a:r>
              <a:rPr lang="en-IN" dirty="0" smtClean="0"/>
              <a:t> </a:t>
            </a:r>
            <a:r>
              <a:rPr lang="en-IN" b="1" dirty="0"/>
              <a:t>On-Page SEO Optimization </a:t>
            </a:r>
            <a:r>
              <a:rPr lang="en-IN" b="1" dirty="0" smtClean="0"/>
              <a:t>Audit – Task 3</a:t>
            </a:r>
            <a:r>
              <a:rPr lang="en-IN" dirty="0"/>
              <a:t/>
            </a:r>
            <a:br>
              <a:rPr lang="en-IN" dirty="0"/>
            </a:br>
            <a:r>
              <a:rPr lang="en-IN" dirty="0"/>
              <a:t/>
            </a:r>
            <a:br>
              <a:rPr lang="en-IN" dirty="0"/>
            </a:br>
            <a:r>
              <a:rPr lang="en-US" dirty="0" smtClean="0"/>
              <a:t> </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30" y="11850"/>
            <a:ext cx="2857500" cy="1114425"/>
          </a:xfrm>
          <a:prstGeom prst="rect">
            <a:avLst/>
          </a:prstGeom>
        </p:spPr>
      </p:pic>
      <p:sp>
        <p:nvSpPr>
          <p:cNvPr id="3" name="Content Placeholder 2"/>
          <p:cNvSpPr>
            <a:spLocks noGrp="1"/>
          </p:cNvSpPr>
          <p:nvPr>
            <p:ph idx="1"/>
          </p:nvPr>
        </p:nvSpPr>
        <p:spPr>
          <a:xfrm>
            <a:off x="432785" y="1222744"/>
            <a:ext cx="5159941"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b="1" dirty="0">
              <a:solidFill>
                <a:schemeClr val="accent1">
                  <a:lumMod val="50000"/>
                </a:schemeClr>
              </a:solidFill>
            </a:endParaRPr>
          </a:p>
        </p:txBody>
      </p:sp>
      <p:sp>
        <p:nvSpPr>
          <p:cNvPr id="8" name="Rectangle 7"/>
          <p:cNvSpPr/>
          <p:nvPr/>
        </p:nvSpPr>
        <p:spPr>
          <a:xfrm>
            <a:off x="432785" y="1031357"/>
            <a:ext cx="5340694" cy="567778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accent2">
                    <a:lumMod val="50000"/>
                  </a:schemeClr>
                </a:solidFill>
              </a:rPr>
              <a:t>Audit </a:t>
            </a:r>
            <a:r>
              <a:rPr lang="en-US" sz="1600" dirty="0">
                <a:solidFill>
                  <a:schemeClr val="accent2">
                    <a:lumMod val="50000"/>
                  </a:schemeClr>
                </a:solidFill>
              </a:rPr>
              <a:t>Page :https://</a:t>
            </a:r>
            <a:r>
              <a:rPr lang="en-US" sz="1600" dirty="0" smtClean="0">
                <a:solidFill>
                  <a:schemeClr val="accent2">
                    <a:lumMod val="50000"/>
                  </a:schemeClr>
                </a:solidFill>
              </a:rPr>
              <a:t>www.gofrugal.com/distribution/</a:t>
            </a:r>
            <a:endParaRPr lang="en-US" sz="1600" dirty="0">
              <a:solidFill>
                <a:schemeClr val="accent2">
                  <a:lumMod val="50000"/>
                </a:schemeClr>
              </a:solidFill>
            </a:endParaRPr>
          </a:p>
          <a:p>
            <a:r>
              <a:rPr lang="en-US" sz="1600" dirty="0" smtClean="0">
                <a:solidFill>
                  <a:schemeClr val="accent2">
                    <a:lumMod val="50000"/>
                  </a:schemeClr>
                </a:solidFill>
              </a:rPr>
              <a:t>Keyword </a:t>
            </a:r>
            <a:r>
              <a:rPr lang="en-US" sz="1600" dirty="0">
                <a:solidFill>
                  <a:schemeClr val="accent2">
                    <a:lumMod val="50000"/>
                  </a:schemeClr>
                </a:solidFill>
              </a:rPr>
              <a:t>: </a:t>
            </a:r>
            <a:r>
              <a:rPr lang="en-US" sz="1600" dirty="0" smtClean="0">
                <a:solidFill>
                  <a:schemeClr val="accent2">
                    <a:lumMod val="50000"/>
                  </a:schemeClr>
                </a:solidFill>
              </a:rPr>
              <a:t>Distribution Management Software</a:t>
            </a:r>
          </a:p>
          <a:p>
            <a:endParaRPr lang="en-US" sz="1600" dirty="0">
              <a:solidFill>
                <a:schemeClr val="accent1">
                  <a:lumMod val="50000"/>
                </a:schemeClr>
              </a:solidFill>
            </a:endParaRPr>
          </a:p>
          <a:p>
            <a:r>
              <a:rPr lang="en-US" sz="1600" b="1" dirty="0">
                <a:solidFill>
                  <a:schemeClr val="accent2">
                    <a:lumMod val="50000"/>
                  </a:schemeClr>
                </a:solidFill>
              </a:rPr>
              <a:t>Title &amp; Meta Description Analysis</a:t>
            </a:r>
          </a:p>
          <a:p>
            <a:r>
              <a:rPr lang="en-US" sz="1600" dirty="0">
                <a:solidFill>
                  <a:schemeClr val="accent2">
                    <a:lumMod val="50000"/>
                  </a:schemeClr>
                </a:solidFill>
              </a:rPr>
              <a:t>The title and meta description are well-optimized with the target keyword "Distribution management software," but there's an issue with over-optimization due to excessive repetition.</a:t>
            </a:r>
          </a:p>
          <a:p>
            <a:endParaRPr lang="en-US" sz="1600" dirty="0" smtClean="0">
              <a:solidFill>
                <a:schemeClr val="accent2">
                  <a:lumMod val="50000"/>
                </a:schemeClr>
              </a:solidFill>
            </a:endParaRPr>
          </a:p>
          <a:p>
            <a:r>
              <a:rPr lang="en-US" sz="1600" b="1" dirty="0" smtClean="0">
                <a:solidFill>
                  <a:schemeClr val="accent2">
                    <a:lumMod val="50000"/>
                  </a:schemeClr>
                </a:solidFill>
              </a:rPr>
              <a:t>Header </a:t>
            </a:r>
            <a:r>
              <a:rPr lang="en-US" sz="1600" b="1" dirty="0">
                <a:solidFill>
                  <a:schemeClr val="accent2">
                    <a:lumMod val="50000"/>
                  </a:schemeClr>
                </a:solidFill>
              </a:rPr>
              <a:t>Optimization</a:t>
            </a:r>
          </a:p>
          <a:p>
            <a:r>
              <a:rPr lang="en-US" sz="1600" b="1" dirty="0" smtClean="0">
                <a:solidFill>
                  <a:schemeClr val="accent2">
                    <a:lumMod val="50000"/>
                  </a:schemeClr>
                </a:solidFill>
              </a:rPr>
              <a:t>Strengths</a:t>
            </a:r>
            <a:endParaRPr lang="en-US" sz="1600" b="1" dirty="0">
              <a:solidFill>
                <a:schemeClr val="accent2">
                  <a:lumMod val="50000"/>
                </a:schemeClr>
              </a:solidFill>
            </a:endParaRPr>
          </a:p>
          <a:p>
            <a:endParaRPr lang="en-US" sz="1600" dirty="0">
              <a:solidFill>
                <a:schemeClr val="accent2">
                  <a:lumMod val="50000"/>
                </a:schemeClr>
              </a:solidFill>
            </a:endParaRPr>
          </a:p>
          <a:p>
            <a:r>
              <a:rPr lang="en-US" sz="1600" b="1" dirty="0">
                <a:solidFill>
                  <a:schemeClr val="accent2">
                    <a:lumMod val="50000"/>
                  </a:schemeClr>
                </a:solidFill>
              </a:rPr>
              <a:t>Internal </a:t>
            </a:r>
            <a:r>
              <a:rPr lang="en-US" sz="1600" b="1" dirty="0" smtClean="0">
                <a:solidFill>
                  <a:schemeClr val="accent2">
                    <a:lumMod val="50000"/>
                  </a:schemeClr>
                </a:solidFill>
              </a:rPr>
              <a:t>Links</a:t>
            </a:r>
            <a:endParaRPr lang="en-US" sz="1600" b="1" dirty="0">
              <a:solidFill>
                <a:schemeClr val="accent2">
                  <a:lumMod val="50000"/>
                </a:schemeClr>
              </a:solidFill>
            </a:endParaRPr>
          </a:p>
          <a:p>
            <a:r>
              <a:rPr lang="en-US" sz="1600" dirty="0">
                <a:solidFill>
                  <a:schemeClr val="accent2">
                    <a:lumMod val="50000"/>
                  </a:schemeClr>
                </a:solidFill>
              </a:rPr>
              <a:t>Well-optimized internal links enhance site navigation and positively impact SEO, making it easier for users to find related content and improving website structure.</a:t>
            </a:r>
          </a:p>
          <a:p>
            <a:endParaRPr lang="en-US" sz="1600" dirty="0">
              <a:solidFill>
                <a:schemeClr val="accent2">
                  <a:lumMod val="50000"/>
                </a:schemeClr>
              </a:solidFill>
            </a:endParaRPr>
          </a:p>
          <a:p>
            <a:r>
              <a:rPr lang="en-US" sz="1600" b="1" dirty="0">
                <a:solidFill>
                  <a:schemeClr val="accent2">
                    <a:lumMod val="50000"/>
                  </a:schemeClr>
                </a:solidFill>
              </a:rPr>
              <a:t>Image </a:t>
            </a:r>
            <a:r>
              <a:rPr lang="en-US" sz="1600" b="1" dirty="0" smtClean="0">
                <a:solidFill>
                  <a:schemeClr val="accent2">
                    <a:lumMod val="50000"/>
                  </a:schemeClr>
                </a:solidFill>
              </a:rPr>
              <a:t>Optimization</a:t>
            </a:r>
            <a:endParaRPr lang="en-US" sz="1600" b="1" dirty="0">
              <a:solidFill>
                <a:schemeClr val="accent2">
                  <a:lumMod val="50000"/>
                </a:schemeClr>
              </a:solidFill>
            </a:endParaRPr>
          </a:p>
          <a:p>
            <a:r>
              <a:rPr lang="en-US" sz="1600" dirty="0">
                <a:solidFill>
                  <a:schemeClr val="accent2">
                    <a:lumMod val="50000"/>
                  </a:schemeClr>
                </a:solidFill>
              </a:rPr>
              <a:t>Images are optimized with descriptive ALT tags and filenames, enhancing accessibility for visually impaired users and improving search visibility by providing context to search engines.</a:t>
            </a:r>
            <a:endParaRPr lang="en-US" sz="1600" dirty="0">
              <a:solidFill>
                <a:schemeClr val="accent1">
                  <a:lumMod val="50000"/>
                </a:schemeClr>
              </a:solidFill>
            </a:endParaRPr>
          </a:p>
        </p:txBody>
      </p:sp>
      <p:pic>
        <p:nvPicPr>
          <p:cNvPr id="12" name="Picture 11"/>
          <p:cNvPicPr/>
          <p:nvPr/>
        </p:nvPicPr>
        <p:blipFill>
          <a:blip r:embed="rId3"/>
          <a:stretch>
            <a:fillRect/>
          </a:stretch>
        </p:blipFill>
        <p:spPr>
          <a:xfrm>
            <a:off x="5993577" y="1031357"/>
            <a:ext cx="5021753" cy="1722353"/>
          </a:xfrm>
          <a:prstGeom prst="rect">
            <a:avLst/>
          </a:prstGeom>
        </p:spPr>
      </p:pic>
      <p:pic>
        <p:nvPicPr>
          <p:cNvPr id="13" name="Picture 12"/>
          <p:cNvPicPr/>
          <p:nvPr/>
        </p:nvPicPr>
        <p:blipFill>
          <a:blip r:embed="rId4"/>
          <a:stretch>
            <a:fillRect/>
          </a:stretch>
        </p:blipFill>
        <p:spPr>
          <a:xfrm>
            <a:off x="5993576" y="2753710"/>
            <a:ext cx="5021753" cy="1853649"/>
          </a:xfrm>
          <a:prstGeom prst="rect">
            <a:avLst/>
          </a:prstGeom>
        </p:spPr>
      </p:pic>
      <p:pic>
        <p:nvPicPr>
          <p:cNvPr id="14" name="Picture 13"/>
          <p:cNvPicPr/>
          <p:nvPr/>
        </p:nvPicPr>
        <p:blipFill>
          <a:blip r:embed="rId5"/>
          <a:stretch>
            <a:fillRect/>
          </a:stretch>
        </p:blipFill>
        <p:spPr>
          <a:xfrm>
            <a:off x="5993577" y="4615836"/>
            <a:ext cx="5021752" cy="1862126"/>
          </a:xfrm>
          <a:prstGeom prst="rect">
            <a:avLst/>
          </a:prstGeom>
        </p:spPr>
      </p:pic>
    </p:spTree>
    <p:extLst>
      <p:ext uri="{BB962C8B-B14F-4D97-AF65-F5344CB8AC3E}">
        <p14:creationId xmlns:p14="http://schemas.microsoft.com/office/powerpoint/2010/main" val="1404975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64" y="246542"/>
            <a:ext cx="8596668" cy="645042"/>
          </a:xfrm>
        </p:spPr>
        <p:txBody>
          <a:bodyPr>
            <a:normAutofit fontScale="90000"/>
          </a:bodyPr>
          <a:lstStyle/>
          <a:p>
            <a:r>
              <a:rPr lang="en-IN" dirty="0" smtClean="0"/>
              <a:t> </a:t>
            </a:r>
            <a:r>
              <a:rPr lang="en-IN" b="1" dirty="0"/>
              <a:t>On-Page SEO Optimization </a:t>
            </a:r>
            <a:r>
              <a:rPr lang="en-IN" b="1" dirty="0" smtClean="0"/>
              <a:t>Audit – Task 3</a:t>
            </a:r>
            <a:r>
              <a:rPr lang="en-IN" dirty="0"/>
              <a:t/>
            </a:r>
            <a:br>
              <a:rPr lang="en-IN" dirty="0"/>
            </a:br>
            <a:r>
              <a:rPr lang="en-IN" dirty="0"/>
              <a:t/>
            </a:r>
            <a:br>
              <a:rPr lang="en-IN" dirty="0"/>
            </a:br>
            <a:r>
              <a:rPr lang="en-US" dirty="0" smtClean="0"/>
              <a:t> </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30" y="11850"/>
            <a:ext cx="2857500" cy="1114425"/>
          </a:xfrm>
          <a:prstGeom prst="rect">
            <a:avLst/>
          </a:prstGeom>
        </p:spPr>
      </p:pic>
      <p:sp>
        <p:nvSpPr>
          <p:cNvPr id="3" name="Content Placeholder 2"/>
          <p:cNvSpPr>
            <a:spLocks noGrp="1"/>
          </p:cNvSpPr>
          <p:nvPr>
            <p:ph idx="1"/>
          </p:nvPr>
        </p:nvSpPr>
        <p:spPr>
          <a:xfrm>
            <a:off x="432785" y="1222744"/>
            <a:ext cx="5159941" cy="5390707"/>
          </a:xfrm>
        </p:spPr>
        <p:txBody>
          <a:bodyPr>
            <a:normAutofit/>
          </a:bodyPr>
          <a:lstStyle/>
          <a:p>
            <a:pPr marL="0" indent="0">
              <a:buNone/>
            </a:pPr>
            <a:endParaRPr lang="en-US" b="1"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b="1" dirty="0">
              <a:solidFill>
                <a:schemeClr val="accent1">
                  <a:lumMod val="50000"/>
                </a:schemeClr>
              </a:solidFill>
            </a:endParaRPr>
          </a:p>
        </p:txBody>
      </p:sp>
      <p:sp>
        <p:nvSpPr>
          <p:cNvPr id="8" name="Rectangle 7"/>
          <p:cNvSpPr/>
          <p:nvPr/>
        </p:nvSpPr>
        <p:spPr>
          <a:xfrm>
            <a:off x="432785" y="1275907"/>
            <a:ext cx="5159941" cy="529501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1">
                    <a:lumMod val="50000"/>
                  </a:schemeClr>
                </a:solidFill>
              </a:rPr>
              <a:t>Weaknesses Identified</a:t>
            </a:r>
          </a:p>
          <a:p>
            <a:r>
              <a:rPr lang="en-US" sz="1600" b="1" dirty="0">
                <a:solidFill>
                  <a:schemeClr val="accent1">
                    <a:lumMod val="50000"/>
                  </a:schemeClr>
                </a:solidFill>
              </a:rPr>
              <a:t>Keyword </a:t>
            </a:r>
            <a:r>
              <a:rPr lang="en-US" sz="1600" b="1" dirty="0" smtClean="0">
                <a:solidFill>
                  <a:schemeClr val="accent1">
                    <a:lumMod val="50000"/>
                  </a:schemeClr>
                </a:solidFill>
              </a:rPr>
              <a:t>Stuffing</a:t>
            </a:r>
            <a:endParaRPr lang="en-US" sz="1600" b="1" dirty="0">
              <a:solidFill>
                <a:schemeClr val="accent1">
                  <a:lumMod val="50000"/>
                </a:schemeClr>
              </a:solidFill>
            </a:endParaRPr>
          </a:p>
          <a:p>
            <a:r>
              <a:rPr lang="en-US" sz="1600" dirty="0">
                <a:solidFill>
                  <a:schemeClr val="accent1">
                    <a:lumMod val="50000"/>
                  </a:schemeClr>
                </a:solidFill>
              </a:rPr>
              <a:t>The target keyword "Distribution management software" appears excessively (10 times) throughout the content. This overuse leads to keyword stuffing, which can negatively impact search rankings and reduce readability. Search engines may penalize content perceived as </a:t>
            </a:r>
            <a:r>
              <a:rPr lang="en-US" sz="1600" dirty="0" smtClean="0">
                <a:solidFill>
                  <a:schemeClr val="accent1">
                    <a:lumMod val="50000"/>
                  </a:schemeClr>
                </a:solidFill>
              </a:rPr>
              <a:t>spams </a:t>
            </a:r>
            <a:r>
              <a:rPr lang="en-US" sz="1600" dirty="0">
                <a:solidFill>
                  <a:schemeClr val="accent1">
                    <a:lumMod val="50000"/>
                  </a:schemeClr>
                </a:solidFill>
              </a:rPr>
              <a:t>or artificially optimized.</a:t>
            </a:r>
          </a:p>
          <a:p>
            <a:endParaRPr lang="en-US" sz="1600" dirty="0">
              <a:solidFill>
                <a:schemeClr val="accent1">
                  <a:lumMod val="50000"/>
                </a:schemeClr>
              </a:solidFill>
            </a:endParaRPr>
          </a:p>
          <a:p>
            <a:r>
              <a:rPr lang="en-US" sz="1600" b="1" dirty="0">
                <a:solidFill>
                  <a:schemeClr val="accent1">
                    <a:lumMod val="50000"/>
                  </a:schemeClr>
                </a:solidFill>
              </a:rPr>
              <a:t>Title Optimization </a:t>
            </a:r>
            <a:r>
              <a:rPr lang="en-US" sz="1600" b="1" dirty="0" smtClean="0">
                <a:solidFill>
                  <a:schemeClr val="accent1">
                    <a:lumMod val="50000"/>
                  </a:schemeClr>
                </a:solidFill>
              </a:rPr>
              <a:t>Issues</a:t>
            </a:r>
            <a:endParaRPr lang="en-US" sz="1600" b="1" dirty="0">
              <a:solidFill>
                <a:schemeClr val="accent1">
                  <a:lumMod val="50000"/>
                </a:schemeClr>
              </a:solidFill>
            </a:endParaRPr>
          </a:p>
          <a:p>
            <a:r>
              <a:rPr lang="en-US" sz="1600" dirty="0">
                <a:solidFill>
                  <a:schemeClr val="accent1">
                    <a:lumMod val="50000"/>
                  </a:schemeClr>
                </a:solidFill>
              </a:rPr>
              <a:t>The title does not accurately reflect the content or incorporate necessary keywords in a balanced way. Enhancing the title could better align with search engine best practices and improve click-through rates.</a:t>
            </a:r>
          </a:p>
          <a:p>
            <a:endParaRPr lang="en-US" sz="1600" dirty="0">
              <a:solidFill>
                <a:schemeClr val="accent1">
                  <a:lumMod val="50000"/>
                </a:schemeClr>
              </a:solidFill>
            </a:endParaRPr>
          </a:p>
          <a:p>
            <a:endParaRPr lang="en-US" sz="1600" dirty="0">
              <a:solidFill>
                <a:schemeClr val="accent1">
                  <a:lumMod val="50000"/>
                </a:schemeClr>
              </a:solidFill>
            </a:endParaRPr>
          </a:p>
        </p:txBody>
      </p:sp>
      <p:sp>
        <p:nvSpPr>
          <p:cNvPr id="4" name="Rectangle 3"/>
          <p:cNvSpPr/>
          <p:nvPr/>
        </p:nvSpPr>
        <p:spPr>
          <a:xfrm>
            <a:off x="6064469" y="1360967"/>
            <a:ext cx="3710152" cy="52099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b="1" dirty="0"/>
              <a:t>Recommendations for Enhancement</a:t>
            </a:r>
          </a:p>
          <a:p>
            <a:endParaRPr lang="en-US" sz="1600" dirty="0" smtClean="0"/>
          </a:p>
          <a:p>
            <a:r>
              <a:rPr lang="en-US" sz="1600" b="1" dirty="0" smtClean="0"/>
              <a:t>Limit </a:t>
            </a:r>
            <a:r>
              <a:rPr lang="en-US" sz="1600" b="1" dirty="0"/>
              <a:t>Keyword </a:t>
            </a:r>
            <a:r>
              <a:rPr lang="en-US" sz="1600" b="1" dirty="0" smtClean="0"/>
              <a:t>Usage</a:t>
            </a:r>
            <a:endParaRPr lang="en-US" sz="1600" b="1" dirty="0"/>
          </a:p>
          <a:p>
            <a:r>
              <a:rPr lang="en-US" sz="1600" dirty="0"/>
              <a:t>Decrease the frequency of the target keyword for improved readability.</a:t>
            </a:r>
          </a:p>
          <a:p>
            <a:endParaRPr lang="en-US" sz="1600" dirty="0"/>
          </a:p>
          <a:p>
            <a:r>
              <a:rPr lang="en-US" sz="1600" b="1" dirty="0"/>
              <a:t>Incorporate </a:t>
            </a:r>
            <a:r>
              <a:rPr lang="en-US" sz="1600" b="1" dirty="0" smtClean="0"/>
              <a:t>Synonyms</a:t>
            </a:r>
            <a:endParaRPr lang="en-US" sz="1600" b="1" dirty="0"/>
          </a:p>
          <a:p>
            <a:r>
              <a:rPr lang="en-US" sz="1600" dirty="0"/>
              <a:t>Use related terms to diversify and enrich keyword presence.</a:t>
            </a:r>
          </a:p>
          <a:p>
            <a:endParaRPr lang="en-US" sz="1600" dirty="0"/>
          </a:p>
          <a:p>
            <a:r>
              <a:rPr lang="en-US" sz="1600" b="1" dirty="0"/>
              <a:t>Adjust </a:t>
            </a:r>
            <a:r>
              <a:rPr lang="en-US" sz="1600" b="1" dirty="0" smtClean="0"/>
              <a:t>Title</a:t>
            </a:r>
            <a:endParaRPr lang="en-US" sz="1600" b="1" dirty="0"/>
          </a:p>
          <a:p>
            <a:r>
              <a:rPr lang="en-US" sz="1600" dirty="0"/>
              <a:t>Revise the title to better match the content and keywords effectively.</a:t>
            </a:r>
          </a:p>
          <a:p>
            <a:endParaRPr lang="en-US" sz="1600" dirty="0"/>
          </a:p>
          <a:p>
            <a:r>
              <a:rPr lang="en-US" sz="1600" b="1" dirty="0"/>
              <a:t>Emphasize Quality </a:t>
            </a:r>
            <a:r>
              <a:rPr lang="en-US" sz="1600" b="1" dirty="0" smtClean="0"/>
              <a:t>Content</a:t>
            </a:r>
            <a:endParaRPr lang="en-US" sz="1600" b="1" dirty="0"/>
          </a:p>
          <a:p>
            <a:r>
              <a:rPr lang="en-US" sz="1600" dirty="0"/>
              <a:t>Focus on creating engaging, informative content that naturally integrates keywords.</a:t>
            </a:r>
            <a:endParaRPr lang="en-IN" sz="1600" dirty="0"/>
          </a:p>
        </p:txBody>
      </p:sp>
    </p:spTree>
    <p:extLst>
      <p:ext uri="{BB962C8B-B14F-4D97-AF65-F5344CB8AC3E}">
        <p14:creationId xmlns:p14="http://schemas.microsoft.com/office/powerpoint/2010/main" val="819026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730" y="378372"/>
            <a:ext cx="8596668" cy="645042"/>
          </a:xfrm>
        </p:spPr>
        <p:txBody>
          <a:bodyPr/>
          <a:lstStyle/>
          <a:p>
            <a:r>
              <a:rPr lang="en-US" dirty="0"/>
              <a:t>Technical </a:t>
            </a:r>
            <a:r>
              <a:rPr lang="en-US" dirty="0" smtClean="0"/>
              <a:t>SEO : Task 4</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991" y="143680"/>
            <a:ext cx="2857500" cy="1114425"/>
          </a:xfrm>
          <a:prstGeom prst="rect">
            <a:avLst/>
          </a:prstGeom>
        </p:spPr>
      </p:pic>
      <p:pic>
        <p:nvPicPr>
          <p:cNvPr id="7" name="Picture 6"/>
          <p:cNvPicPr/>
          <p:nvPr/>
        </p:nvPicPr>
        <p:blipFill>
          <a:blip r:embed="rId3"/>
          <a:stretch>
            <a:fillRect/>
          </a:stretch>
        </p:blipFill>
        <p:spPr>
          <a:xfrm>
            <a:off x="5675733" y="1130515"/>
            <a:ext cx="4435830" cy="1612685"/>
          </a:xfrm>
          <a:prstGeom prst="rect">
            <a:avLst/>
          </a:prstGeom>
        </p:spPr>
      </p:pic>
      <p:pic>
        <p:nvPicPr>
          <p:cNvPr id="8" name="Picture 7"/>
          <p:cNvPicPr/>
          <p:nvPr/>
        </p:nvPicPr>
        <p:blipFill>
          <a:blip r:embed="rId4"/>
          <a:stretch>
            <a:fillRect/>
          </a:stretch>
        </p:blipFill>
        <p:spPr>
          <a:xfrm>
            <a:off x="5611510" y="2850301"/>
            <a:ext cx="4446462" cy="1902452"/>
          </a:xfrm>
          <a:prstGeom prst="rect">
            <a:avLst/>
          </a:prstGeom>
        </p:spPr>
      </p:pic>
      <p:sp>
        <p:nvSpPr>
          <p:cNvPr id="12" name="Rectangle 11"/>
          <p:cNvSpPr/>
          <p:nvPr/>
        </p:nvSpPr>
        <p:spPr>
          <a:xfrm>
            <a:off x="451525" y="1258105"/>
            <a:ext cx="5018568" cy="5116445"/>
          </a:xfrm>
          <a:prstGeom prst="rect">
            <a:avLst/>
          </a:prstGeom>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t>Broken Links</a:t>
            </a:r>
          </a:p>
          <a:p>
            <a:r>
              <a:rPr lang="en-IN" sz="1400" b="1" dirty="0"/>
              <a:t>Issue Identified: </a:t>
            </a:r>
            <a:r>
              <a:rPr lang="en-IN" sz="1400" dirty="0"/>
              <a:t>During our analysis, we discovered 20 broken links on the site. While the majority of these broken links direct to YouTube videos and external article content, the implications of having these links remain significant.</a:t>
            </a:r>
          </a:p>
          <a:p>
            <a:endParaRPr lang="en-IN" sz="1400" dirty="0"/>
          </a:p>
          <a:p>
            <a:r>
              <a:rPr lang="en-IN" sz="1400" b="1" dirty="0"/>
              <a:t>Impact: </a:t>
            </a:r>
            <a:r>
              <a:rPr lang="en-IN" sz="1400" dirty="0"/>
              <a:t>Broken links result in 404 errors, which can severely diminish user experience by preventing visitors from accessing the intended content. This not only frustrates users but can also lead to higher bounce rates, as they may leave the site in search of the information they need elsewhere</a:t>
            </a:r>
            <a:r>
              <a:rPr lang="en-IN" sz="1400" dirty="0" smtClean="0"/>
              <a:t>.</a:t>
            </a:r>
          </a:p>
          <a:p>
            <a:endParaRPr lang="en-IN" sz="1400" dirty="0"/>
          </a:p>
          <a:p>
            <a:r>
              <a:rPr lang="en-US" sz="1400" dirty="0"/>
              <a:t>From an SEO perspective, broken links can waste crawl budget, limiting the number of pages search engines can index. When search engines find multiple broken links, it hinders their ability to discover valuable content. Additionally, a high number of broken links can diminish your site’s authority and trustworthiness, potentially impacting overall rankings.</a:t>
            </a:r>
            <a:endParaRPr lang="en-IN" sz="1400" dirty="0"/>
          </a:p>
        </p:txBody>
      </p:sp>
      <p:pic>
        <p:nvPicPr>
          <p:cNvPr id="9" name="Picture 8"/>
          <p:cNvPicPr/>
          <p:nvPr/>
        </p:nvPicPr>
        <p:blipFill>
          <a:blip r:embed="rId5"/>
          <a:stretch>
            <a:fillRect/>
          </a:stretch>
        </p:blipFill>
        <p:spPr>
          <a:xfrm>
            <a:off x="5611510" y="4752753"/>
            <a:ext cx="4446462" cy="1913861"/>
          </a:xfrm>
          <a:prstGeom prst="rect">
            <a:avLst/>
          </a:prstGeom>
        </p:spPr>
      </p:pic>
    </p:spTree>
    <p:extLst>
      <p:ext uri="{BB962C8B-B14F-4D97-AF65-F5344CB8AC3E}">
        <p14:creationId xmlns:p14="http://schemas.microsoft.com/office/powerpoint/2010/main" val="3665406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94" y="155737"/>
            <a:ext cx="8596668" cy="645042"/>
          </a:xfrm>
        </p:spPr>
        <p:txBody>
          <a:bodyPr/>
          <a:lstStyle/>
          <a:p>
            <a:r>
              <a:rPr lang="en-US" dirty="0"/>
              <a:t>Technical </a:t>
            </a:r>
            <a:r>
              <a:rPr lang="en-US" dirty="0" smtClean="0"/>
              <a:t>SEO : Task 4</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624" y="-78955"/>
            <a:ext cx="2857500" cy="1114425"/>
          </a:xfrm>
          <a:prstGeom prst="rect">
            <a:avLst/>
          </a:prstGeom>
        </p:spPr>
      </p:pic>
      <p:pic>
        <p:nvPicPr>
          <p:cNvPr id="6" name="Picture 5"/>
          <p:cNvPicPr/>
          <p:nvPr/>
        </p:nvPicPr>
        <p:blipFill>
          <a:blip r:embed="rId3"/>
          <a:stretch>
            <a:fillRect/>
          </a:stretch>
        </p:blipFill>
        <p:spPr>
          <a:xfrm>
            <a:off x="6005343" y="1184693"/>
            <a:ext cx="5731510" cy="3053715"/>
          </a:xfrm>
          <a:prstGeom prst="rect">
            <a:avLst/>
          </a:prstGeom>
        </p:spPr>
      </p:pic>
      <p:sp>
        <p:nvSpPr>
          <p:cNvPr id="4" name="Rectangle 3"/>
          <p:cNvSpPr/>
          <p:nvPr/>
        </p:nvSpPr>
        <p:spPr>
          <a:xfrm>
            <a:off x="6210130" y="4582988"/>
            <a:ext cx="5321935" cy="1392865"/>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Duplicate Links</a:t>
            </a:r>
            <a:endParaRPr lang="en-US" sz="1400" dirty="0"/>
          </a:p>
          <a:p>
            <a:r>
              <a:rPr lang="en-US" sz="1400" b="1" dirty="0"/>
              <a:t>Issue Identified</a:t>
            </a:r>
            <a:r>
              <a:rPr lang="en-US" sz="1400" dirty="0"/>
              <a:t>: Four duplicate links detected on the site.</a:t>
            </a:r>
          </a:p>
          <a:p>
            <a:r>
              <a:rPr lang="en-US" sz="1400" b="1" dirty="0"/>
              <a:t>Impact</a:t>
            </a:r>
            <a:r>
              <a:rPr lang="en-US" sz="1400" dirty="0"/>
              <a:t>: Duplicate links can create confusion for both users and search engines, weaken link authority, and hinder proper indexing.</a:t>
            </a:r>
          </a:p>
        </p:txBody>
      </p:sp>
      <p:pic>
        <p:nvPicPr>
          <p:cNvPr id="9" name="Picture 8"/>
          <p:cNvPicPr/>
          <p:nvPr/>
        </p:nvPicPr>
        <p:blipFill>
          <a:blip r:embed="rId4"/>
          <a:stretch>
            <a:fillRect/>
          </a:stretch>
        </p:blipFill>
        <p:spPr>
          <a:xfrm>
            <a:off x="234615" y="3953776"/>
            <a:ext cx="5731510" cy="2651288"/>
          </a:xfrm>
          <a:prstGeom prst="rect">
            <a:avLst/>
          </a:prstGeom>
        </p:spPr>
      </p:pic>
      <p:pic>
        <p:nvPicPr>
          <p:cNvPr id="10" name="Picture 9"/>
          <p:cNvPicPr/>
          <p:nvPr/>
        </p:nvPicPr>
        <p:blipFill>
          <a:blip r:embed="rId5"/>
          <a:stretch>
            <a:fillRect/>
          </a:stretch>
        </p:blipFill>
        <p:spPr>
          <a:xfrm>
            <a:off x="195396" y="971968"/>
            <a:ext cx="5731510" cy="2738795"/>
          </a:xfrm>
          <a:prstGeom prst="rect">
            <a:avLst/>
          </a:prstGeom>
        </p:spPr>
      </p:pic>
    </p:spTree>
    <p:extLst>
      <p:ext uri="{BB962C8B-B14F-4D97-AF65-F5344CB8AC3E}">
        <p14:creationId xmlns:p14="http://schemas.microsoft.com/office/powerpoint/2010/main" val="1721311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30" y="311621"/>
            <a:ext cx="8596668" cy="645042"/>
          </a:xfrm>
        </p:spPr>
        <p:txBody>
          <a:bodyPr/>
          <a:lstStyle/>
          <a:p>
            <a:r>
              <a:rPr lang="en-US" dirty="0"/>
              <a:t>Technical </a:t>
            </a:r>
            <a:r>
              <a:rPr lang="en-US" dirty="0" smtClean="0"/>
              <a:t>SEO : Task 4</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991" y="143680"/>
            <a:ext cx="2857500" cy="1114425"/>
          </a:xfrm>
          <a:prstGeom prst="rect">
            <a:avLst/>
          </a:prstGeom>
        </p:spPr>
      </p:pic>
      <p:sp>
        <p:nvSpPr>
          <p:cNvPr id="3" name="Rectangle 2"/>
          <p:cNvSpPr/>
          <p:nvPr/>
        </p:nvSpPr>
        <p:spPr>
          <a:xfrm>
            <a:off x="274431" y="1041991"/>
            <a:ext cx="7466072" cy="5528930"/>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b="1" dirty="0"/>
              <a:t>Improving site and web page speed is essential for enhancing user experience and boosting SEO rankings. Here are five key practices to achieve faster loading times</a:t>
            </a:r>
            <a:r>
              <a:rPr lang="en-US" sz="1300" b="1" dirty="0" smtClean="0"/>
              <a:t>:</a:t>
            </a:r>
          </a:p>
          <a:p>
            <a:endParaRPr lang="en-US" sz="1300" b="1" dirty="0"/>
          </a:p>
          <a:p>
            <a:r>
              <a:rPr lang="en-US" sz="1300" b="1" dirty="0" smtClean="0"/>
              <a:t>Image </a:t>
            </a:r>
            <a:r>
              <a:rPr lang="en-US" sz="1300" b="1" dirty="0"/>
              <a:t>and Media Optimization</a:t>
            </a:r>
          </a:p>
          <a:p>
            <a:r>
              <a:rPr lang="en-US" sz="1300" b="1" dirty="0"/>
              <a:t>Compression:</a:t>
            </a:r>
            <a:r>
              <a:rPr lang="en-US" sz="1300" dirty="0"/>
              <a:t> Use formats like WebP for efficient compression of images and videos.</a:t>
            </a:r>
          </a:p>
          <a:p>
            <a:r>
              <a:rPr lang="en-US" sz="1300" b="1" dirty="0"/>
              <a:t>Responsive Images: </a:t>
            </a:r>
            <a:r>
              <a:rPr lang="en-US" sz="1300" dirty="0"/>
              <a:t>Deliver images sized for the user's device and screen resolution.</a:t>
            </a:r>
          </a:p>
          <a:p>
            <a:r>
              <a:rPr lang="en-US" sz="1300" b="1" dirty="0"/>
              <a:t>Lazy Loading: </a:t>
            </a:r>
            <a:r>
              <a:rPr lang="en-US" sz="1300" dirty="0"/>
              <a:t>Load media only when in the viewport to speed up initial load times</a:t>
            </a:r>
            <a:r>
              <a:rPr lang="en-US" sz="1300" dirty="0" smtClean="0"/>
              <a:t>.</a:t>
            </a:r>
          </a:p>
          <a:p>
            <a:endParaRPr lang="en-US" sz="1300" b="1" dirty="0"/>
          </a:p>
          <a:p>
            <a:r>
              <a:rPr lang="en-US" sz="1300" b="1" dirty="0"/>
              <a:t>Reduce HTTP Requests</a:t>
            </a:r>
          </a:p>
          <a:p>
            <a:r>
              <a:rPr lang="en-US" sz="1300" b="1" dirty="0"/>
              <a:t>Combine Files: </a:t>
            </a:r>
            <a:r>
              <a:rPr lang="en-US" sz="1300" dirty="0"/>
              <a:t>Merge CSS and JS files to cut down on requests.</a:t>
            </a:r>
          </a:p>
          <a:p>
            <a:r>
              <a:rPr lang="en-US" sz="1300" b="1" dirty="0"/>
              <a:t>CSS Sprites: </a:t>
            </a:r>
            <a:r>
              <a:rPr lang="en-US" sz="1300" dirty="0"/>
              <a:t>Combine multiple images into one sprite sheet to minimize requests</a:t>
            </a:r>
            <a:r>
              <a:rPr lang="en-US" sz="1300" dirty="0" smtClean="0"/>
              <a:t>.</a:t>
            </a:r>
          </a:p>
          <a:p>
            <a:endParaRPr lang="en-US" sz="1300" dirty="0"/>
          </a:p>
          <a:p>
            <a:r>
              <a:rPr lang="en-US" sz="1300" b="1" dirty="0"/>
              <a:t>Enhance Browser Caching</a:t>
            </a:r>
          </a:p>
          <a:p>
            <a:r>
              <a:rPr lang="en-US" sz="1300" b="1" dirty="0"/>
              <a:t>Cache-Control Headers: </a:t>
            </a:r>
            <a:r>
              <a:rPr lang="en-US" sz="1300" dirty="0"/>
              <a:t>Set headers to enable efficient caching of resources.</a:t>
            </a:r>
          </a:p>
          <a:p>
            <a:r>
              <a:rPr lang="en-US" sz="1300" b="1" dirty="0"/>
              <a:t>Expiration Dates: </a:t>
            </a:r>
            <a:r>
              <a:rPr lang="en-US" sz="1300" dirty="0"/>
              <a:t>Define long expiration dates for static files to extend caching duration</a:t>
            </a:r>
            <a:r>
              <a:rPr lang="en-US" sz="1300" dirty="0" smtClean="0"/>
              <a:t>.</a:t>
            </a:r>
          </a:p>
          <a:p>
            <a:endParaRPr lang="en-US" sz="1300" dirty="0"/>
          </a:p>
          <a:p>
            <a:r>
              <a:rPr lang="en-US" sz="1300" b="1" dirty="0"/>
              <a:t>Minify and Compress Code</a:t>
            </a:r>
          </a:p>
          <a:p>
            <a:r>
              <a:rPr lang="en-US" sz="1300" b="1" dirty="0"/>
              <a:t>Minification: </a:t>
            </a:r>
            <a:r>
              <a:rPr lang="en-US" sz="1300" dirty="0"/>
              <a:t>Strip out unnecessary characters from HTML, CSS, and JS.</a:t>
            </a:r>
          </a:p>
          <a:p>
            <a:r>
              <a:rPr lang="en-US" sz="1300" b="1" dirty="0"/>
              <a:t>Gzip/</a:t>
            </a:r>
            <a:r>
              <a:rPr lang="en-US" sz="1300" b="1" dirty="0" err="1"/>
              <a:t>Brotli</a:t>
            </a:r>
            <a:r>
              <a:rPr lang="en-US" sz="1300" b="1" dirty="0"/>
              <a:t> Compression: </a:t>
            </a:r>
            <a:r>
              <a:rPr lang="en-US" sz="1300" dirty="0"/>
              <a:t>Enable server-side compression to reduce file sizes</a:t>
            </a:r>
            <a:r>
              <a:rPr lang="en-US" sz="1300" dirty="0" smtClean="0"/>
              <a:t>.</a:t>
            </a:r>
          </a:p>
          <a:p>
            <a:endParaRPr lang="en-US" sz="1300" b="1" dirty="0"/>
          </a:p>
          <a:p>
            <a:r>
              <a:rPr lang="en-US" sz="1300" b="1" dirty="0"/>
              <a:t>Optimize Hosting Configuration</a:t>
            </a:r>
          </a:p>
          <a:p>
            <a:r>
              <a:rPr lang="en-US" sz="1300" b="1" dirty="0"/>
              <a:t>Content Delivery Network (CDN): </a:t>
            </a:r>
            <a:r>
              <a:rPr lang="en-US" sz="1300" dirty="0"/>
              <a:t>Utilize a CDN for global content distribution, improving load times.</a:t>
            </a:r>
          </a:p>
          <a:p>
            <a:r>
              <a:rPr lang="en-US" sz="1300" b="1" dirty="0"/>
              <a:t>Server Response Time: </a:t>
            </a:r>
            <a:r>
              <a:rPr lang="en-US" sz="1300" dirty="0"/>
              <a:t>Select a reliable hosting provider and optimize server settings, using HTTP/2 for enhanced performance</a:t>
            </a:r>
            <a:r>
              <a:rPr lang="en-US" sz="1300" dirty="0" smtClean="0"/>
              <a:t>.</a:t>
            </a:r>
          </a:p>
          <a:p>
            <a:endParaRPr lang="en-US" sz="1300" dirty="0"/>
          </a:p>
          <a:p>
            <a:r>
              <a:rPr lang="en-US" sz="1300" dirty="0"/>
              <a:t>Implementing these strategies can significantly boost your website's speed, improving user experience and search engine rankings.</a:t>
            </a:r>
            <a:endParaRPr lang="en-IN" sz="13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3751" y="1523919"/>
            <a:ext cx="2646399" cy="21240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1250" y="4162978"/>
            <a:ext cx="2628900" cy="17430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3444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730" y="378372"/>
            <a:ext cx="8596668" cy="645042"/>
          </a:xfrm>
        </p:spPr>
        <p:txBody>
          <a:bodyPr/>
          <a:lstStyle/>
          <a:p>
            <a:r>
              <a:rPr lang="en-US" dirty="0" smtClean="0"/>
              <a:t>Content Strategy – Task 5</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991" y="143680"/>
            <a:ext cx="2857500" cy="1114425"/>
          </a:xfrm>
          <a:prstGeom prst="rect">
            <a:avLst/>
          </a:prstGeom>
        </p:spPr>
      </p:pic>
      <p:sp>
        <p:nvSpPr>
          <p:cNvPr id="3" name="Rectangle 2"/>
          <p:cNvSpPr/>
          <p:nvPr/>
        </p:nvSpPr>
        <p:spPr>
          <a:xfrm>
            <a:off x="431200" y="1023414"/>
            <a:ext cx="9350753" cy="562963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r>
              <a:rPr lang="en-US" sz="1600" b="1" dirty="0" smtClean="0"/>
              <a:t>1.Objectives</a:t>
            </a:r>
            <a:endParaRPr lang="en-US" sz="1600" b="1" dirty="0"/>
          </a:p>
          <a:p>
            <a:r>
              <a:rPr lang="en-US" sz="1600" dirty="0"/>
              <a:t>Enhance organic search visibility for targeted keywords.</a:t>
            </a:r>
          </a:p>
          <a:p>
            <a:r>
              <a:rPr lang="en-US" sz="1600" dirty="0"/>
              <a:t>Increase website traffic and improve user engagement.</a:t>
            </a:r>
          </a:p>
          <a:p>
            <a:r>
              <a:rPr lang="en-US" sz="1600" dirty="0"/>
              <a:t>Generate qualified leads through optimized content</a:t>
            </a:r>
            <a:r>
              <a:rPr lang="en-US" sz="1600" dirty="0" smtClean="0"/>
              <a:t>.</a:t>
            </a:r>
          </a:p>
          <a:p>
            <a:endParaRPr lang="en-US" sz="1600" dirty="0"/>
          </a:p>
          <a:p>
            <a:r>
              <a:rPr lang="en-US" sz="1600" b="1" dirty="0"/>
              <a:t>2. Keyword Research</a:t>
            </a:r>
          </a:p>
          <a:p>
            <a:r>
              <a:rPr lang="en-US" sz="1600" dirty="0"/>
              <a:t>Conduct comprehensive keyword research to identify primary and long-tail keywords relevant to the retail and ERP software </a:t>
            </a:r>
            <a:r>
              <a:rPr lang="en-US" sz="1600" dirty="0" smtClean="0"/>
              <a:t>industry. Analyze </a:t>
            </a:r>
            <a:r>
              <a:rPr lang="en-US" sz="1600" dirty="0"/>
              <a:t>competitor keywords and search trends to uncover opportunities</a:t>
            </a:r>
            <a:r>
              <a:rPr lang="en-US" sz="1600" dirty="0" smtClean="0"/>
              <a:t>.</a:t>
            </a:r>
          </a:p>
          <a:p>
            <a:endParaRPr lang="en-US" sz="1600" dirty="0"/>
          </a:p>
          <a:p>
            <a:r>
              <a:rPr lang="en-US" sz="1600" b="1" dirty="0"/>
              <a:t>3. Content Development</a:t>
            </a:r>
          </a:p>
          <a:p>
            <a:r>
              <a:rPr lang="en-US" sz="1600" b="1" dirty="0"/>
              <a:t>Blog Posts: </a:t>
            </a:r>
            <a:r>
              <a:rPr lang="en-US" sz="1600" dirty="0"/>
              <a:t>Create informative articles targeting specific keywords and addressing audience pain points. Topics could include "Benefits of Retail POS Software" and "How to Choose an ERP System</a:t>
            </a:r>
            <a:r>
              <a:rPr lang="en-US" sz="1600" dirty="0" smtClean="0"/>
              <a:t>.“</a:t>
            </a:r>
          </a:p>
          <a:p>
            <a:endParaRPr lang="en-US" sz="1600" dirty="0" smtClean="0"/>
          </a:p>
          <a:p>
            <a:r>
              <a:rPr lang="en-US" sz="1600" b="1" dirty="0" smtClean="0"/>
              <a:t>Guides </a:t>
            </a:r>
            <a:r>
              <a:rPr lang="en-US" sz="1600" b="1" dirty="0"/>
              <a:t>and Resources: </a:t>
            </a:r>
            <a:r>
              <a:rPr lang="en-US" sz="1600" dirty="0"/>
              <a:t>Develop comprehensive guides and e-books that can be gated for lead generation (e.g., "Ultimate Guide to Distribution Management Software").</a:t>
            </a:r>
          </a:p>
          <a:p>
            <a:r>
              <a:rPr lang="en-US" sz="1600" b="1" dirty="0"/>
              <a:t>Case Studies: </a:t>
            </a:r>
            <a:r>
              <a:rPr lang="en-US" sz="1600" dirty="0"/>
              <a:t>Showcase successful implementations to build credibility and attract potential customers</a:t>
            </a:r>
            <a:r>
              <a:rPr lang="en-US" sz="1600" dirty="0" smtClean="0"/>
              <a:t>.</a:t>
            </a:r>
          </a:p>
          <a:p>
            <a:endParaRPr lang="en-US" sz="1600" dirty="0"/>
          </a:p>
          <a:p>
            <a:r>
              <a:rPr lang="en-US" sz="1600" b="1" dirty="0"/>
              <a:t>FAQs: </a:t>
            </a:r>
            <a:r>
              <a:rPr lang="en-US" sz="1600" dirty="0"/>
              <a:t>Develop a FAQ section addressing common queries related to your products and services, optimizing for voice search and featured snippets</a:t>
            </a:r>
            <a:r>
              <a:rPr lang="en-US" sz="1600" dirty="0" smtClean="0"/>
              <a:t>.</a:t>
            </a:r>
            <a:endParaRPr lang="en-US" sz="1600" dirty="0"/>
          </a:p>
        </p:txBody>
      </p:sp>
    </p:spTree>
    <p:extLst>
      <p:ext uri="{BB962C8B-B14F-4D97-AF65-F5344CB8AC3E}">
        <p14:creationId xmlns:p14="http://schemas.microsoft.com/office/powerpoint/2010/main" val="782705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730" y="378372"/>
            <a:ext cx="8596668" cy="645042"/>
          </a:xfrm>
        </p:spPr>
        <p:txBody>
          <a:bodyPr/>
          <a:lstStyle/>
          <a:p>
            <a:r>
              <a:rPr lang="en-US" dirty="0" smtClean="0"/>
              <a:t>Content Strategy – Task 5</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991" y="143680"/>
            <a:ext cx="2857500" cy="1114425"/>
          </a:xfrm>
          <a:prstGeom prst="rect">
            <a:avLst/>
          </a:prstGeom>
        </p:spPr>
      </p:pic>
      <p:sp>
        <p:nvSpPr>
          <p:cNvPr id="7" name="Rectangle 6"/>
          <p:cNvSpPr/>
          <p:nvPr/>
        </p:nvSpPr>
        <p:spPr>
          <a:xfrm>
            <a:off x="265815" y="1158949"/>
            <a:ext cx="9909543" cy="5571460"/>
          </a:xfrm>
          <a:prstGeom prst="rect">
            <a:avLst/>
          </a:prstGeom>
          <a:solidFill>
            <a:schemeClr val="accent1">
              <a:lumMod val="75000"/>
            </a:schemeClr>
          </a:solidFill>
          <a:ln>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r>
              <a:rPr lang="en-US" sz="1400" dirty="0" smtClean="0"/>
              <a:t>4.On-Page </a:t>
            </a:r>
            <a:r>
              <a:rPr lang="en-US" sz="1400" dirty="0"/>
              <a:t>SEO Optimization</a:t>
            </a:r>
          </a:p>
          <a:p>
            <a:r>
              <a:rPr lang="en-US" sz="1400" dirty="0"/>
              <a:t>Optimize title tags, meta descriptions, headers, and content for targeted keywords.</a:t>
            </a:r>
          </a:p>
          <a:p>
            <a:r>
              <a:rPr lang="en-US" sz="1400" dirty="0"/>
              <a:t>Use internal linking to connect related articles and enhance site </a:t>
            </a:r>
            <a:r>
              <a:rPr lang="en-US" sz="1400" dirty="0" smtClean="0"/>
              <a:t>structure. Ensure </a:t>
            </a:r>
            <a:r>
              <a:rPr lang="en-US" sz="1400" dirty="0"/>
              <a:t>all images have descriptive ALT tags and filenames for better search engine indexing</a:t>
            </a:r>
            <a:r>
              <a:rPr lang="en-US" sz="1400" dirty="0" smtClean="0"/>
              <a:t>.</a:t>
            </a:r>
          </a:p>
          <a:p>
            <a:endParaRPr lang="en-US" sz="1400" dirty="0"/>
          </a:p>
          <a:p>
            <a:r>
              <a:rPr lang="en-US" sz="1400" b="1" dirty="0"/>
              <a:t>5. Content Calendar</a:t>
            </a:r>
          </a:p>
          <a:p>
            <a:r>
              <a:rPr lang="en-US" sz="1400" dirty="0"/>
              <a:t>Create a content calendar with a mix of content types and publication frequency (e.g., weekly blog posts, monthly guides).</a:t>
            </a:r>
          </a:p>
          <a:p>
            <a:r>
              <a:rPr lang="en-US" sz="1400" dirty="0"/>
              <a:t>Include seasonal topics or industry events to keep content relevant</a:t>
            </a:r>
            <a:r>
              <a:rPr lang="en-US" sz="1400" dirty="0" smtClean="0"/>
              <a:t>.</a:t>
            </a:r>
          </a:p>
          <a:p>
            <a:endParaRPr lang="en-US" sz="1400" dirty="0"/>
          </a:p>
          <a:p>
            <a:r>
              <a:rPr lang="en-US" sz="1400" b="1" dirty="0"/>
              <a:t>6. Promotion and Link Building</a:t>
            </a:r>
          </a:p>
          <a:p>
            <a:r>
              <a:rPr lang="en-US" sz="1400" dirty="0"/>
              <a:t>Share content across social media platforms and relevant online </a:t>
            </a:r>
            <a:r>
              <a:rPr lang="en-US" sz="1400" dirty="0" smtClean="0"/>
              <a:t>communities. Engage </a:t>
            </a:r>
            <a:r>
              <a:rPr lang="en-US" sz="1400" dirty="0"/>
              <a:t>in outreach to industry influencers and bloggers for guest posting and backlink </a:t>
            </a:r>
            <a:r>
              <a:rPr lang="en-US" sz="1400" dirty="0" smtClean="0"/>
              <a:t>opportunities. Utilize </a:t>
            </a:r>
            <a:r>
              <a:rPr lang="en-US" sz="1400" dirty="0"/>
              <a:t>email marketing to distribute content and drive traffic to the site</a:t>
            </a:r>
            <a:r>
              <a:rPr lang="en-US" sz="1400" dirty="0" smtClean="0"/>
              <a:t>.</a:t>
            </a:r>
          </a:p>
          <a:p>
            <a:endParaRPr lang="en-US" sz="1400" dirty="0"/>
          </a:p>
          <a:p>
            <a:r>
              <a:rPr lang="en-US" sz="1400" b="1" dirty="0"/>
              <a:t>7. Analytics and Performance Tracking</a:t>
            </a:r>
          </a:p>
          <a:p>
            <a:r>
              <a:rPr lang="en-US" sz="1400" dirty="0"/>
              <a:t>Use tools like Google Analytics and Google Search Console to monitor traffic, user behavior, and keyword rankings.</a:t>
            </a:r>
          </a:p>
          <a:p>
            <a:r>
              <a:rPr lang="en-US" sz="1400" dirty="0"/>
              <a:t>Track KPIs such as organic traffic growth, bounce rates, and conversions to measure success.</a:t>
            </a:r>
          </a:p>
          <a:p>
            <a:endParaRPr lang="en-US" sz="1400" dirty="0" smtClean="0"/>
          </a:p>
          <a:p>
            <a:r>
              <a:rPr lang="en-US" sz="1400" b="1" dirty="0" smtClean="0"/>
              <a:t>8</a:t>
            </a:r>
            <a:r>
              <a:rPr lang="en-US" sz="1400" b="1" dirty="0"/>
              <a:t>. Continuous Optimization</a:t>
            </a:r>
          </a:p>
          <a:p>
            <a:r>
              <a:rPr lang="en-US" sz="1400" dirty="0"/>
              <a:t>Regularly review and update existing content to keep it fresh and </a:t>
            </a:r>
            <a:r>
              <a:rPr lang="en-US" sz="1400" dirty="0" smtClean="0"/>
              <a:t>relevant. Adjust </a:t>
            </a:r>
            <a:r>
              <a:rPr lang="en-US" sz="1400" dirty="0"/>
              <a:t>the strategy based on performance data and emerging SEO trends.</a:t>
            </a:r>
            <a:endParaRPr lang="en-IN" sz="1400" dirty="0"/>
          </a:p>
        </p:txBody>
      </p:sp>
    </p:spTree>
    <p:extLst>
      <p:ext uri="{BB962C8B-B14F-4D97-AF65-F5344CB8AC3E}">
        <p14:creationId xmlns:p14="http://schemas.microsoft.com/office/powerpoint/2010/main" val="3690053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273" y="261900"/>
            <a:ext cx="8596668" cy="645042"/>
          </a:xfrm>
        </p:spPr>
        <p:txBody>
          <a:bodyPr/>
          <a:lstStyle/>
          <a:p>
            <a:r>
              <a:rPr lang="en-US" dirty="0" smtClean="0"/>
              <a:t> Off Page SEO – Task </a:t>
            </a:r>
            <a:r>
              <a:rPr lang="en-US" dirty="0"/>
              <a:t>6</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399" y="0"/>
            <a:ext cx="2857500" cy="1114425"/>
          </a:xfrm>
          <a:prstGeom prst="rect">
            <a:avLst/>
          </a:prstGeom>
        </p:spPr>
      </p:pic>
      <p:sp>
        <p:nvSpPr>
          <p:cNvPr id="3" name="Content Placeholder 2"/>
          <p:cNvSpPr>
            <a:spLocks noGrp="1"/>
          </p:cNvSpPr>
          <p:nvPr>
            <p:ph idx="1"/>
          </p:nvPr>
        </p:nvSpPr>
        <p:spPr>
          <a:xfrm>
            <a:off x="592273" y="1180214"/>
            <a:ext cx="8596668" cy="5390707"/>
          </a:xfrm>
        </p:spPr>
        <p:txBody>
          <a:bodyPr>
            <a:normAutofit/>
          </a:bodyPr>
          <a:lstStyle/>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smtClean="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794725" y="1429013"/>
            <a:ext cx="8406949" cy="4993052"/>
          </a:xfrm>
          <a:prstGeom prst="rect">
            <a:avLst/>
          </a:prstGeom>
        </p:spPr>
      </p:pic>
    </p:spTree>
    <p:extLst>
      <p:ext uri="{BB962C8B-B14F-4D97-AF65-F5344CB8AC3E}">
        <p14:creationId xmlns:p14="http://schemas.microsoft.com/office/powerpoint/2010/main" val="1431554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IN" dirty="0"/>
          </a:p>
        </p:txBody>
      </p:sp>
      <p:sp>
        <p:nvSpPr>
          <p:cNvPr id="4" name="Rectangle 3"/>
          <p:cNvSpPr/>
          <p:nvPr/>
        </p:nvSpPr>
        <p:spPr>
          <a:xfrm>
            <a:off x="198870" y="2014279"/>
            <a:ext cx="6180665" cy="380054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1">
                    <a:lumMod val="50000"/>
                  </a:schemeClr>
                </a:solidFill>
              </a:rPr>
              <a:t>This project is designed to evaluate and address existing SEO challenges, implement industry best practices, and enhance the website's visibility and search engine rankings to facilitate business growth and improve its online </a:t>
            </a:r>
            <a:r>
              <a:rPr lang="en-US" sz="1600" dirty="0" smtClean="0">
                <a:solidFill>
                  <a:schemeClr val="accent1">
                    <a:lumMod val="50000"/>
                  </a:schemeClr>
                </a:solidFill>
              </a:rPr>
              <a:t>presence.We will </a:t>
            </a:r>
            <a:r>
              <a:rPr lang="en-US" sz="1600" dirty="0">
                <a:solidFill>
                  <a:schemeClr val="accent1">
                    <a:lumMod val="50000"/>
                  </a:schemeClr>
                </a:solidFill>
              </a:rPr>
              <a:t>conduct a comprehensive SEO audit and implement optimization strategies aimed at</a:t>
            </a:r>
            <a:r>
              <a:rPr lang="en-US" sz="1600" dirty="0" smtClean="0">
                <a:solidFill>
                  <a:schemeClr val="accent1">
                    <a:lumMod val="50000"/>
                  </a:schemeClr>
                </a:solidFill>
              </a:rPr>
              <a:t>:</a:t>
            </a:r>
          </a:p>
          <a:p>
            <a:endParaRPr lang="en-US" sz="1600" dirty="0">
              <a:solidFill>
                <a:schemeClr val="accent1">
                  <a:lumMod val="50000"/>
                </a:schemeClr>
              </a:solidFill>
            </a:endParaRPr>
          </a:p>
          <a:p>
            <a:pPr marL="285750" indent="-285750">
              <a:buFont typeface="Wingdings" panose="05000000000000000000" pitchFamily="2" charset="2"/>
              <a:buChar char="Ø"/>
            </a:pPr>
            <a:r>
              <a:rPr lang="en-US" sz="1600" dirty="0" smtClean="0">
                <a:solidFill>
                  <a:schemeClr val="accent1">
                    <a:lumMod val="50000"/>
                  </a:schemeClr>
                </a:solidFill>
              </a:rPr>
              <a:t>Increasing </a:t>
            </a:r>
            <a:r>
              <a:rPr lang="en-US" sz="1600" dirty="0">
                <a:solidFill>
                  <a:schemeClr val="accent1">
                    <a:lumMod val="50000"/>
                  </a:schemeClr>
                </a:solidFill>
              </a:rPr>
              <a:t>organic </a:t>
            </a:r>
            <a:r>
              <a:rPr lang="en-US" sz="1600" dirty="0" smtClean="0">
                <a:solidFill>
                  <a:schemeClr val="accent1">
                    <a:lumMod val="50000"/>
                  </a:schemeClr>
                </a:solidFill>
              </a:rPr>
              <a:t>traffic</a:t>
            </a:r>
          </a:p>
          <a:p>
            <a:pPr marL="285750" indent="-285750">
              <a:buFont typeface="Wingdings" panose="05000000000000000000" pitchFamily="2" charset="2"/>
              <a:buChar char="Ø"/>
            </a:pPr>
            <a:r>
              <a:rPr lang="en-US" sz="1600" dirty="0" smtClean="0">
                <a:solidFill>
                  <a:schemeClr val="accent1">
                    <a:lumMod val="50000"/>
                  </a:schemeClr>
                </a:solidFill>
              </a:rPr>
              <a:t>Elevating </a:t>
            </a:r>
            <a:r>
              <a:rPr lang="en-US" sz="1600" dirty="0">
                <a:solidFill>
                  <a:schemeClr val="accent1">
                    <a:lumMod val="50000"/>
                  </a:schemeClr>
                </a:solidFill>
              </a:rPr>
              <a:t>search engine </a:t>
            </a:r>
            <a:r>
              <a:rPr lang="en-US" sz="1600" dirty="0" smtClean="0">
                <a:solidFill>
                  <a:schemeClr val="accent1">
                    <a:lumMod val="50000"/>
                  </a:schemeClr>
                </a:solidFill>
              </a:rPr>
              <a:t>rankings</a:t>
            </a:r>
          </a:p>
          <a:p>
            <a:pPr marL="285750" indent="-285750">
              <a:buFont typeface="Wingdings" panose="05000000000000000000" pitchFamily="2" charset="2"/>
              <a:buChar char="Ø"/>
            </a:pPr>
            <a:r>
              <a:rPr lang="en-US" sz="1600" dirty="0" smtClean="0">
                <a:solidFill>
                  <a:schemeClr val="accent1">
                    <a:lumMod val="50000"/>
                  </a:schemeClr>
                </a:solidFill>
              </a:rPr>
              <a:t>Strengthening </a:t>
            </a:r>
            <a:r>
              <a:rPr lang="en-US" sz="1600" dirty="0">
                <a:solidFill>
                  <a:schemeClr val="accent1">
                    <a:lumMod val="50000"/>
                  </a:schemeClr>
                </a:solidFill>
              </a:rPr>
              <a:t>overall online </a:t>
            </a:r>
            <a:r>
              <a:rPr lang="en-US" sz="1600" dirty="0" smtClean="0">
                <a:solidFill>
                  <a:schemeClr val="accent1">
                    <a:lumMod val="50000"/>
                  </a:schemeClr>
                </a:solidFill>
              </a:rPr>
              <a:t>visibility</a:t>
            </a:r>
          </a:p>
          <a:p>
            <a:endParaRPr lang="en-US" sz="1600" dirty="0">
              <a:solidFill>
                <a:schemeClr val="accent1">
                  <a:lumMod val="50000"/>
                </a:schemeClr>
              </a:solidFill>
            </a:endParaRPr>
          </a:p>
          <a:p>
            <a:r>
              <a:rPr lang="en-US" sz="1600" dirty="0" smtClean="0">
                <a:solidFill>
                  <a:schemeClr val="accent1">
                    <a:lumMod val="50000"/>
                  </a:schemeClr>
                </a:solidFill>
              </a:rPr>
              <a:t>Through </a:t>
            </a:r>
            <a:r>
              <a:rPr lang="en-US" sz="1600" dirty="0">
                <a:solidFill>
                  <a:schemeClr val="accent1">
                    <a:lumMod val="50000"/>
                  </a:schemeClr>
                </a:solidFill>
              </a:rPr>
              <a:t>these efforts, we aim to create a more robust and effective digital presence for the organization.</a:t>
            </a:r>
            <a:endParaRPr lang="en-IN" sz="1600" dirty="0">
              <a:solidFill>
                <a:schemeClr val="accent1">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677" y="2103492"/>
            <a:ext cx="5304650" cy="34543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4358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246" y="582612"/>
            <a:ext cx="8596668" cy="645042"/>
          </a:xfrm>
        </p:spPr>
        <p:txBody>
          <a:bodyPr/>
          <a:lstStyle/>
          <a:p>
            <a:r>
              <a:rPr lang="en-US" dirty="0" smtClean="0"/>
              <a:t> Off Page SEO – Task </a:t>
            </a:r>
            <a:r>
              <a:rPr lang="en-US" dirty="0"/>
              <a:t>6</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261900"/>
            <a:ext cx="2857500" cy="1114425"/>
          </a:xfrm>
          <a:prstGeom prst="rect">
            <a:avLst/>
          </a:prstGeom>
        </p:spPr>
      </p:pic>
      <p:sp>
        <p:nvSpPr>
          <p:cNvPr id="6" name="TextBox 5"/>
          <p:cNvSpPr txBox="1"/>
          <p:nvPr/>
        </p:nvSpPr>
        <p:spPr>
          <a:xfrm>
            <a:off x="494412" y="1697037"/>
            <a:ext cx="6090256" cy="4278094"/>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smtClean="0">
                <a:solidFill>
                  <a:schemeClr val="accent1">
                    <a:lumMod val="50000"/>
                  </a:schemeClr>
                </a:solidFill>
              </a:rPr>
              <a:t>Back Link - Summary</a:t>
            </a:r>
          </a:p>
          <a:p>
            <a:endParaRPr lang="en-US" sz="1600" dirty="0">
              <a:solidFill>
                <a:schemeClr val="accent1">
                  <a:lumMod val="50000"/>
                </a:schemeClr>
              </a:solidFill>
            </a:endParaRPr>
          </a:p>
          <a:p>
            <a:r>
              <a:rPr lang="en-US" sz="1600" dirty="0" smtClean="0">
                <a:solidFill>
                  <a:schemeClr val="accent1">
                    <a:lumMod val="50000"/>
                  </a:schemeClr>
                </a:solidFill>
              </a:rPr>
              <a:t>The </a:t>
            </a:r>
            <a:r>
              <a:rPr lang="en-US" sz="1600" dirty="0">
                <a:solidFill>
                  <a:schemeClr val="accent1">
                    <a:lumMod val="50000"/>
                  </a:schemeClr>
                </a:solidFill>
              </a:rPr>
              <a:t>website boasts high-quality backlinks from authoritative and relevant sources</a:t>
            </a:r>
            <a:r>
              <a:rPr lang="en-US" sz="1600" dirty="0" smtClean="0">
                <a:solidFill>
                  <a:schemeClr val="accent1">
                    <a:lumMod val="50000"/>
                  </a:schemeClr>
                </a:solidFill>
              </a:rPr>
              <a:t>.</a:t>
            </a:r>
          </a:p>
          <a:p>
            <a:endParaRPr lang="en-US" sz="1600" dirty="0">
              <a:solidFill>
                <a:schemeClr val="accent1">
                  <a:lumMod val="50000"/>
                </a:schemeClr>
              </a:solidFill>
            </a:endParaRPr>
          </a:p>
          <a:p>
            <a:r>
              <a:rPr lang="en-US" sz="1600" dirty="0">
                <a:solidFill>
                  <a:schemeClr val="accent1">
                    <a:lumMod val="50000"/>
                  </a:schemeClr>
                </a:solidFill>
              </a:rPr>
              <a:t>The anchor text utilized in these backlinks is both relevant and diverse</a:t>
            </a:r>
            <a:r>
              <a:rPr lang="en-US" sz="1600" dirty="0" smtClean="0">
                <a:solidFill>
                  <a:schemeClr val="accent1">
                    <a:lumMod val="50000"/>
                  </a:schemeClr>
                </a:solidFill>
              </a:rPr>
              <a:t>.</a:t>
            </a:r>
          </a:p>
          <a:p>
            <a:endParaRPr lang="en-US" sz="1600" dirty="0">
              <a:solidFill>
                <a:schemeClr val="accent1">
                  <a:lumMod val="50000"/>
                </a:schemeClr>
              </a:solidFill>
            </a:endParaRPr>
          </a:p>
          <a:p>
            <a:r>
              <a:rPr lang="en-US" sz="1600" dirty="0">
                <a:solidFill>
                  <a:schemeClr val="accent1">
                    <a:lumMod val="50000"/>
                  </a:schemeClr>
                </a:solidFill>
              </a:rPr>
              <a:t>A total of </a:t>
            </a:r>
            <a:r>
              <a:rPr lang="en-US" sz="1600" dirty="0" smtClean="0">
                <a:solidFill>
                  <a:schemeClr val="accent1">
                    <a:lumMod val="50000"/>
                  </a:schemeClr>
                </a:solidFill>
              </a:rPr>
              <a:t>6,400 </a:t>
            </a:r>
            <a:r>
              <a:rPr lang="en-US" sz="1600" dirty="0">
                <a:solidFill>
                  <a:schemeClr val="accent1">
                    <a:lumMod val="50000"/>
                  </a:schemeClr>
                </a:solidFill>
              </a:rPr>
              <a:t>backlinks have been identified, with 42% classified as "do follow," contributing positively to the destination site's search rankings</a:t>
            </a:r>
            <a:r>
              <a:rPr lang="en-US" sz="1600" dirty="0" smtClean="0">
                <a:solidFill>
                  <a:schemeClr val="accent1">
                    <a:lumMod val="50000"/>
                  </a:schemeClr>
                </a:solidFill>
              </a:rPr>
              <a:t>.</a:t>
            </a:r>
          </a:p>
          <a:p>
            <a:endParaRPr lang="en-US" sz="1600" dirty="0">
              <a:solidFill>
                <a:schemeClr val="accent1">
                  <a:lumMod val="50000"/>
                </a:schemeClr>
              </a:solidFill>
            </a:endParaRPr>
          </a:p>
          <a:p>
            <a:r>
              <a:rPr lang="en-US" sz="1600" dirty="0">
                <a:solidFill>
                  <a:schemeClr val="accent1">
                    <a:lumMod val="50000"/>
                  </a:schemeClr>
                </a:solidFill>
              </a:rPr>
              <a:t>There are </a:t>
            </a:r>
            <a:r>
              <a:rPr lang="en-US" sz="1600" dirty="0" smtClean="0">
                <a:solidFill>
                  <a:schemeClr val="accent1">
                    <a:lumMod val="50000"/>
                  </a:schemeClr>
                </a:solidFill>
              </a:rPr>
              <a:t>881 </a:t>
            </a:r>
            <a:r>
              <a:rPr lang="en-US" sz="1600" dirty="0">
                <a:solidFill>
                  <a:schemeClr val="accent1">
                    <a:lumMod val="50000"/>
                  </a:schemeClr>
                </a:solidFill>
              </a:rPr>
              <a:t>linking domains, with </a:t>
            </a:r>
            <a:r>
              <a:rPr lang="en-US" sz="1600" dirty="0" smtClean="0">
                <a:solidFill>
                  <a:schemeClr val="accent1">
                    <a:lumMod val="50000"/>
                  </a:schemeClr>
                </a:solidFill>
              </a:rPr>
              <a:t>42% </a:t>
            </a:r>
            <a:r>
              <a:rPr lang="en-US" sz="1600" dirty="0">
                <a:solidFill>
                  <a:schemeClr val="accent1">
                    <a:lumMod val="50000"/>
                  </a:schemeClr>
                </a:solidFill>
              </a:rPr>
              <a:t>of them being "do follow" links</a:t>
            </a:r>
            <a:r>
              <a:rPr lang="en-US" sz="1600" dirty="0" smtClean="0">
                <a:solidFill>
                  <a:schemeClr val="accent1">
                    <a:lumMod val="50000"/>
                  </a:schemeClr>
                </a:solidFill>
              </a:rPr>
              <a:t>.</a:t>
            </a:r>
          </a:p>
          <a:p>
            <a:endParaRPr lang="en-US" sz="1600" dirty="0">
              <a:solidFill>
                <a:schemeClr val="accent1">
                  <a:lumMod val="50000"/>
                </a:schemeClr>
              </a:solidFill>
            </a:endParaRPr>
          </a:p>
          <a:p>
            <a:r>
              <a:rPr lang="en-US" sz="1600" dirty="0" smtClean="0">
                <a:solidFill>
                  <a:schemeClr val="accent1">
                    <a:lumMod val="50000"/>
                  </a:schemeClr>
                </a:solidFill>
              </a:rPr>
              <a:t>The </a:t>
            </a:r>
            <a:r>
              <a:rPr lang="en-US" sz="1600" dirty="0">
                <a:solidFill>
                  <a:schemeClr val="accent1">
                    <a:lumMod val="50000"/>
                  </a:schemeClr>
                </a:solidFill>
              </a:rPr>
              <a:t>overall domain rating for these backlinks is </a:t>
            </a:r>
            <a:r>
              <a:rPr lang="en-US" sz="1600" dirty="0" smtClean="0">
                <a:solidFill>
                  <a:schemeClr val="accent1">
                    <a:lumMod val="50000"/>
                  </a:schemeClr>
                </a:solidFill>
              </a:rPr>
              <a:t>55, </a:t>
            </a:r>
            <a:r>
              <a:rPr lang="en-US" sz="1600" dirty="0">
                <a:solidFill>
                  <a:schemeClr val="accent1">
                    <a:lumMod val="50000"/>
                  </a:schemeClr>
                </a:solidFill>
              </a:rPr>
              <a:t>indicating a strong performance.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255" y="2585545"/>
            <a:ext cx="3216166" cy="2532993"/>
          </a:xfrm>
          <a:prstGeom prst="rect">
            <a:avLst/>
          </a:prstGeom>
        </p:spPr>
      </p:pic>
    </p:spTree>
    <p:extLst>
      <p:ext uri="{BB962C8B-B14F-4D97-AF65-F5344CB8AC3E}">
        <p14:creationId xmlns:p14="http://schemas.microsoft.com/office/powerpoint/2010/main" val="31696639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US" dirty="0" smtClean="0"/>
              <a:t>Summary </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261900"/>
            <a:ext cx="2857500" cy="1114425"/>
          </a:xfrm>
          <a:prstGeom prst="rect">
            <a:avLst/>
          </a:prstGeom>
        </p:spPr>
      </p:pic>
      <p:sp>
        <p:nvSpPr>
          <p:cNvPr id="6" name="TextBox 5"/>
          <p:cNvSpPr txBox="1"/>
          <p:nvPr/>
        </p:nvSpPr>
        <p:spPr>
          <a:xfrm>
            <a:off x="677334" y="1254642"/>
            <a:ext cx="7148229" cy="5016758"/>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chemeClr val="accent1">
                    <a:lumMod val="50000"/>
                  </a:schemeClr>
                </a:solidFill>
              </a:rPr>
              <a:t>Better SEO </a:t>
            </a:r>
            <a:r>
              <a:rPr lang="en-US" sz="1600" b="1" dirty="0" smtClean="0">
                <a:solidFill>
                  <a:schemeClr val="accent1">
                    <a:lumMod val="50000"/>
                  </a:schemeClr>
                </a:solidFill>
              </a:rPr>
              <a:t>Rankings</a:t>
            </a:r>
          </a:p>
          <a:p>
            <a:r>
              <a:rPr lang="en-US" sz="1600" dirty="0" smtClean="0">
                <a:solidFill>
                  <a:schemeClr val="accent1">
                    <a:lumMod val="50000"/>
                  </a:schemeClr>
                </a:solidFill>
              </a:rPr>
              <a:t>GoFrugal's </a:t>
            </a:r>
            <a:r>
              <a:rPr lang="en-US" sz="1600" dirty="0">
                <a:solidFill>
                  <a:schemeClr val="accent1">
                    <a:lumMod val="50000"/>
                  </a:schemeClr>
                </a:solidFill>
              </a:rPr>
              <a:t>website achieved better rankings for targeted keywords, resulting in increased organic traffic and greater visibility in search engine results.</a:t>
            </a:r>
          </a:p>
          <a:p>
            <a:endParaRPr lang="en-US" sz="1600" dirty="0">
              <a:solidFill>
                <a:schemeClr val="accent1">
                  <a:lumMod val="50000"/>
                </a:schemeClr>
              </a:solidFill>
            </a:endParaRPr>
          </a:p>
          <a:p>
            <a:r>
              <a:rPr lang="en-US" sz="1600" b="1" dirty="0">
                <a:solidFill>
                  <a:schemeClr val="accent1">
                    <a:lumMod val="50000"/>
                  </a:schemeClr>
                </a:solidFill>
              </a:rPr>
              <a:t>Boosted Organic Visitors</a:t>
            </a:r>
          </a:p>
          <a:p>
            <a:r>
              <a:rPr lang="en-US" sz="1600" dirty="0">
                <a:solidFill>
                  <a:schemeClr val="accent1">
                    <a:lumMod val="50000"/>
                  </a:schemeClr>
                </a:solidFill>
              </a:rPr>
              <a:t>Effective SEO strategies have significantly raised site traffic, enhancing user engagement with lower bounce rates and longer session durations.</a:t>
            </a:r>
          </a:p>
          <a:p>
            <a:endParaRPr lang="en-US" sz="1600" dirty="0">
              <a:solidFill>
                <a:schemeClr val="accent1">
                  <a:lumMod val="50000"/>
                </a:schemeClr>
              </a:solidFill>
            </a:endParaRPr>
          </a:p>
          <a:p>
            <a:r>
              <a:rPr lang="en-US" sz="1600" b="1" dirty="0">
                <a:solidFill>
                  <a:schemeClr val="accent1">
                    <a:lumMod val="50000"/>
                  </a:schemeClr>
                </a:solidFill>
              </a:rPr>
              <a:t>Amplified Online Engagement</a:t>
            </a:r>
          </a:p>
          <a:p>
            <a:r>
              <a:rPr lang="en-US" sz="1600" dirty="0">
                <a:solidFill>
                  <a:schemeClr val="accent1">
                    <a:lumMod val="50000"/>
                  </a:schemeClr>
                </a:solidFill>
              </a:rPr>
              <a:t>High-quality backlinks and active engagement on social media have bolstered GoFrugal's authority, credibility, and brand recognition.</a:t>
            </a:r>
          </a:p>
          <a:p>
            <a:endParaRPr lang="en-US" sz="1600" dirty="0">
              <a:solidFill>
                <a:schemeClr val="accent1">
                  <a:lumMod val="50000"/>
                </a:schemeClr>
              </a:solidFill>
            </a:endParaRPr>
          </a:p>
          <a:p>
            <a:r>
              <a:rPr lang="en-US" sz="1600" b="1" dirty="0">
                <a:solidFill>
                  <a:schemeClr val="accent1">
                    <a:lumMod val="50000"/>
                  </a:schemeClr>
                </a:solidFill>
              </a:rPr>
              <a:t>Elevated User Engagement</a:t>
            </a:r>
          </a:p>
          <a:p>
            <a:r>
              <a:rPr lang="en-US" sz="1600" dirty="0">
                <a:solidFill>
                  <a:schemeClr val="accent1">
                    <a:lumMod val="50000"/>
                  </a:schemeClr>
                </a:solidFill>
              </a:rPr>
              <a:t>Improvements in site speed and content relevance have led to higher user satisfaction, resulting in better retention and more qualified leads.</a:t>
            </a:r>
          </a:p>
          <a:p>
            <a:endParaRPr lang="en-US" sz="1600" dirty="0">
              <a:solidFill>
                <a:schemeClr val="accent1">
                  <a:lumMod val="50000"/>
                </a:schemeClr>
              </a:solidFill>
            </a:endParaRPr>
          </a:p>
          <a:p>
            <a:r>
              <a:rPr lang="en-US" sz="1600" b="1" dirty="0">
                <a:solidFill>
                  <a:schemeClr val="accent1">
                    <a:lumMod val="50000"/>
                  </a:schemeClr>
                </a:solidFill>
              </a:rPr>
              <a:t>Regional and Industry Visibility</a:t>
            </a:r>
          </a:p>
          <a:p>
            <a:r>
              <a:rPr lang="en-US" sz="1600" dirty="0">
                <a:solidFill>
                  <a:schemeClr val="accent1">
                    <a:lumMod val="50000"/>
                  </a:schemeClr>
                </a:solidFill>
              </a:rPr>
              <a:t>Consistent local citations and successful outreach efforts have established GoFrugal as a leading thought leader in the business software industry.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3939" y="2412527"/>
            <a:ext cx="3196572" cy="213820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74090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US" dirty="0" smtClean="0"/>
              <a:t>Conclusion</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261900"/>
            <a:ext cx="2857500" cy="1114425"/>
          </a:xfrm>
          <a:prstGeom prst="rect">
            <a:avLst/>
          </a:prstGeom>
        </p:spPr>
      </p:pic>
      <p:sp>
        <p:nvSpPr>
          <p:cNvPr id="6" name="TextBox 5"/>
          <p:cNvSpPr txBox="1"/>
          <p:nvPr/>
        </p:nvSpPr>
        <p:spPr>
          <a:xfrm>
            <a:off x="677334" y="1807536"/>
            <a:ext cx="5074879" cy="2800767"/>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sz="1600" dirty="0">
                <a:solidFill>
                  <a:schemeClr val="accent1">
                    <a:lumMod val="50000"/>
                  </a:schemeClr>
                </a:solidFill>
              </a:rPr>
              <a:t>The SEO project significantly boosted GoFrugal’s online visibility, traffic, and user engagement</a:t>
            </a:r>
            <a:r>
              <a:rPr lang="en-US" sz="1600" dirty="0" smtClean="0">
                <a:solidFill>
                  <a:schemeClr val="accent1">
                    <a:lumMod val="50000"/>
                  </a:schemeClr>
                </a:solidFill>
              </a:rPr>
              <a:t>.</a:t>
            </a:r>
          </a:p>
          <a:p>
            <a:pPr marL="285750" indent="-285750">
              <a:buFont typeface="Wingdings" panose="05000000000000000000" pitchFamily="2" charset="2"/>
              <a:buChar char="Ø"/>
            </a:pPr>
            <a:endParaRPr lang="en-US" sz="1600" dirty="0">
              <a:solidFill>
                <a:schemeClr val="accent1">
                  <a:lumMod val="50000"/>
                </a:schemeClr>
              </a:solidFill>
            </a:endParaRPr>
          </a:p>
          <a:p>
            <a:pPr marL="285750" indent="-285750">
              <a:buFont typeface="Wingdings" panose="05000000000000000000" pitchFamily="2" charset="2"/>
              <a:buChar char="Ø"/>
            </a:pPr>
            <a:r>
              <a:rPr lang="en-US" sz="1600" dirty="0" smtClean="0">
                <a:solidFill>
                  <a:schemeClr val="accent1">
                    <a:lumMod val="50000"/>
                  </a:schemeClr>
                </a:solidFill>
              </a:rPr>
              <a:t>Through </a:t>
            </a:r>
            <a:r>
              <a:rPr lang="en-US" sz="1600" dirty="0">
                <a:solidFill>
                  <a:schemeClr val="accent1">
                    <a:lumMod val="50000"/>
                  </a:schemeClr>
                </a:solidFill>
              </a:rPr>
              <a:t>the implementation of a comprehensive SEO strategy, GoFrugal achieved improved search rankings, solidified its industry presence, and enhanced user experience. </a:t>
            </a:r>
            <a:endParaRPr lang="en-US" sz="1600" dirty="0" smtClean="0">
              <a:solidFill>
                <a:schemeClr val="accent1">
                  <a:lumMod val="50000"/>
                </a:schemeClr>
              </a:solidFill>
            </a:endParaRPr>
          </a:p>
          <a:p>
            <a:pPr marL="285750" indent="-285750">
              <a:buFont typeface="Wingdings" panose="05000000000000000000" pitchFamily="2" charset="2"/>
              <a:buChar char="Ø"/>
            </a:pPr>
            <a:endParaRPr lang="en-US" sz="1600" dirty="0">
              <a:solidFill>
                <a:schemeClr val="accent1">
                  <a:lumMod val="50000"/>
                </a:schemeClr>
              </a:solidFill>
            </a:endParaRPr>
          </a:p>
          <a:p>
            <a:pPr marL="285750" indent="-285750">
              <a:buFont typeface="Wingdings" panose="05000000000000000000" pitchFamily="2" charset="2"/>
              <a:buChar char="Ø"/>
            </a:pPr>
            <a:r>
              <a:rPr lang="en-US" sz="1600" dirty="0" smtClean="0">
                <a:solidFill>
                  <a:schemeClr val="accent1">
                    <a:lumMod val="50000"/>
                  </a:schemeClr>
                </a:solidFill>
              </a:rPr>
              <a:t>These </a:t>
            </a:r>
            <a:r>
              <a:rPr lang="en-US" sz="1600" dirty="0">
                <a:solidFill>
                  <a:schemeClr val="accent1">
                    <a:lumMod val="50000"/>
                  </a:schemeClr>
                </a:solidFill>
              </a:rPr>
              <a:t>efforts have positioned the company for sustained growth and a competitive edge in the market.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377" y="1798219"/>
            <a:ext cx="3318270" cy="28100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10100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924493"/>
            <a:ext cx="4763386" cy="30940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780123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458" y="91780"/>
            <a:ext cx="2857500" cy="1114425"/>
          </a:xfrm>
          <a:prstGeom prst="rect">
            <a:avLst/>
          </a:prstGeom>
        </p:spPr>
      </p:pic>
      <p:graphicFrame>
        <p:nvGraphicFramePr>
          <p:cNvPr id="5" name="Diagram 4"/>
          <p:cNvGraphicFramePr/>
          <p:nvPr>
            <p:extLst>
              <p:ext uri="{D42A27DB-BD31-4B8C-83A1-F6EECF244321}">
                <p14:modId xmlns:p14="http://schemas.microsoft.com/office/powerpoint/2010/main" val="3400507200"/>
              </p:ext>
            </p:extLst>
          </p:nvPr>
        </p:nvGraphicFramePr>
        <p:xfrm>
          <a:off x="447747" y="1132542"/>
          <a:ext cx="8292215" cy="5713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nvPr>
        </p:nvSpPr>
        <p:spPr>
          <a:xfrm>
            <a:off x="447747" y="289640"/>
            <a:ext cx="8596668" cy="645042"/>
          </a:xfrm>
        </p:spPr>
        <p:txBody>
          <a:bodyPr/>
          <a:lstStyle/>
          <a:p>
            <a:r>
              <a:rPr lang="en-US" dirty="0" smtClean="0"/>
              <a:t>GoFrugal’s Key Offerings</a:t>
            </a:r>
            <a:endParaRPr lang="en-IN"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10084" y="1886896"/>
            <a:ext cx="3041797" cy="21389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69868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US" dirty="0" smtClean="0"/>
              <a:t> Initial Audit – Task 1</a:t>
            </a:r>
            <a:endParaRPr lang="en-IN"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502" y="261900"/>
            <a:ext cx="2857500" cy="1114425"/>
          </a:xfrm>
          <a:prstGeom prst="rect">
            <a:avLst/>
          </a:prstGeom>
        </p:spPr>
      </p:pic>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1202181456"/>
              </p:ext>
            </p:extLst>
          </p:nvPr>
        </p:nvGraphicFramePr>
        <p:xfrm>
          <a:off x="871882" y="3036184"/>
          <a:ext cx="5738234" cy="3513472"/>
        </p:xfrm>
        <a:graphic>
          <a:graphicData uri="http://schemas.openxmlformats.org/presentationml/2006/ole">
            <mc:AlternateContent xmlns:mc="http://schemas.openxmlformats.org/markup-compatibility/2006">
              <mc:Choice xmlns:v="urn:schemas-microsoft-com:vml" Requires="v">
                <p:oleObj spid="_x0000_s2233" name="Acrobat Document" r:id="rId4" imgW="5829101" imgH="7543800" progId="Acrobat.Document.DC">
                  <p:embed/>
                </p:oleObj>
              </mc:Choice>
              <mc:Fallback>
                <p:oleObj name="Acrobat Document" r:id="rId4" imgW="5829101" imgH="7543800" progId="Acrobat.Document.DC">
                  <p:embed/>
                  <p:pic>
                    <p:nvPicPr>
                      <p:cNvPr id="0" name=""/>
                      <p:cNvPicPr/>
                      <p:nvPr/>
                    </p:nvPicPr>
                    <p:blipFill>
                      <a:blip r:embed="rId5"/>
                      <a:stretch>
                        <a:fillRect/>
                      </a:stretch>
                    </p:blipFill>
                    <p:spPr>
                      <a:xfrm>
                        <a:off x="871882" y="3036184"/>
                        <a:ext cx="5738234" cy="3513472"/>
                      </a:xfrm>
                      <a:prstGeom prst="rect">
                        <a:avLst/>
                      </a:prstGeom>
                    </p:spPr>
                  </p:pic>
                </p:oleObj>
              </mc:Fallback>
            </mc:AlternateContent>
          </a:graphicData>
        </a:graphic>
      </p:graphicFrame>
      <p:pic>
        <p:nvPicPr>
          <p:cNvPr id="7" name="Picture 6"/>
          <p:cNvPicPr/>
          <p:nvPr/>
        </p:nvPicPr>
        <p:blipFill>
          <a:blip r:embed="rId6"/>
          <a:stretch>
            <a:fillRect/>
          </a:stretch>
        </p:blipFill>
        <p:spPr>
          <a:xfrm>
            <a:off x="684992" y="1523312"/>
            <a:ext cx="5731510" cy="1365885"/>
          </a:xfrm>
          <a:prstGeom prst="rect">
            <a:avLst/>
          </a:prstGeom>
        </p:spPr>
      </p:pic>
      <p:pic>
        <p:nvPicPr>
          <p:cNvPr id="8" name="Picture 7"/>
          <p:cNvPicPr/>
          <p:nvPr/>
        </p:nvPicPr>
        <p:blipFill>
          <a:blip r:embed="rId7"/>
          <a:stretch>
            <a:fillRect/>
          </a:stretch>
        </p:blipFill>
        <p:spPr>
          <a:xfrm>
            <a:off x="7098672" y="1394466"/>
            <a:ext cx="2524125" cy="5439410"/>
          </a:xfrm>
          <a:prstGeom prst="rect">
            <a:avLst/>
          </a:prstGeom>
        </p:spPr>
      </p:pic>
    </p:spTree>
    <p:extLst>
      <p:ext uri="{BB962C8B-B14F-4D97-AF65-F5344CB8AC3E}">
        <p14:creationId xmlns:p14="http://schemas.microsoft.com/office/powerpoint/2010/main" val="303426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US" dirty="0" smtClean="0"/>
              <a:t> Initial Audit – Task 1</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261900"/>
            <a:ext cx="2857500" cy="1114425"/>
          </a:xfrm>
          <a:prstGeom prst="rect">
            <a:avLst/>
          </a:prstGeom>
        </p:spPr>
      </p:pic>
      <p:sp>
        <p:nvSpPr>
          <p:cNvPr id="3" name="Content Placeholder 2"/>
          <p:cNvSpPr>
            <a:spLocks noGrp="1"/>
          </p:cNvSpPr>
          <p:nvPr>
            <p:ph idx="1"/>
          </p:nvPr>
        </p:nvSpPr>
        <p:spPr>
          <a:xfrm>
            <a:off x="677334" y="1467293"/>
            <a:ext cx="8168954" cy="4965405"/>
          </a:xfrm>
        </p:spPr>
        <p:txBody>
          <a:bodyPr>
            <a:normAutofit lnSpcReduction="10000"/>
          </a:bodyPr>
          <a:lstStyle/>
          <a:p>
            <a:pPr marL="0" indent="0">
              <a:buNone/>
            </a:pPr>
            <a:r>
              <a:rPr lang="en-US" sz="1600" b="1" dirty="0" smtClean="0">
                <a:solidFill>
                  <a:schemeClr val="accent1">
                    <a:lumMod val="50000"/>
                  </a:schemeClr>
                </a:solidFill>
              </a:rPr>
              <a:t>Strength</a:t>
            </a:r>
          </a:p>
          <a:p>
            <a:pPr marL="0" indent="0">
              <a:buNone/>
            </a:pPr>
            <a:r>
              <a:rPr lang="en-US" sz="1600" b="1" dirty="0" smtClean="0">
                <a:solidFill>
                  <a:schemeClr val="accent1">
                    <a:lumMod val="50000"/>
                  </a:schemeClr>
                </a:solidFill>
              </a:rPr>
              <a:t>Title Optimization</a:t>
            </a:r>
          </a:p>
          <a:p>
            <a:pPr marL="0" indent="0">
              <a:buNone/>
            </a:pPr>
            <a:r>
              <a:rPr lang="en-US" sz="1600" dirty="0">
                <a:solidFill>
                  <a:schemeClr val="accent1">
                    <a:lumMod val="50000"/>
                  </a:schemeClr>
                </a:solidFill>
              </a:rPr>
              <a:t>The SEO title is well-optimized and includes relevant </a:t>
            </a:r>
            <a:r>
              <a:rPr lang="en-US" sz="1600" dirty="0" smtClean="0">
                <a:solidFill>
                  <a:schemeClr val="accent1">
                    <a:lumMod val="50000"/>
                  </a:schemeClr>
                </a:solidFill>
              </a:rPr>
              <a:t>keywords with 73 Characteristics.</a:t>
            </a:r>
            <a:endParaRPr lang="en-US" sz="1600" dirty="0">
              <a:solidFill>
                <a:schemeClr val="accent1">
                  <a:lumMod val="50000"/>
                </a:schemeClr>
              </a:solidFill>
            </a:endParaRPr>
          </a:p>
          <a:p>
            <a:pPr marL="0" indent="0">
              <a:buNone/>
            </a:pPr>
            <a:r>
              <a:rPr lang="en-IN" sz="1600" i="1" u="sng" dirty="0" err="1" smtClean="0">
                <a:solidFill>
                  <a:schemeClr val="accent1">
                    <a:lumMod val="50000"/>
                  </a:schemeClr>
                </a:solidFill>
              </a:rPr>
              <a:t>Gofrugal</a:t>
            </a:r>
            <a:r>
              <a:rPr lang="en-IN" sz="1600" i="1" u="sng" dirty="0" smtClean="0">
                <a:solidFill>
                  <a:schemeClr val="accent1">
                    <a:lumMod val="50000"/>
                  </a:schemeClr>
                </a:solidFill>
              </a:rPr>
              <a:t> </a:t>
            </a:r>
            <a:r>
              <a:rPr lang="en-IN" sz="1600" i="1" u="sng" dirty="0">
                <a:solidFill>
                  <a:schemeClr val="accent1">
                    <a:lumMod val="50000"/>
                  </a:schemeClr>
                </a:solidFill>
              </a:rPr>
              <a:t>| ERP Software for Retail, Restaurant, &amp; Distribution </a:t>
            </a:r>
            <a:r>
              <a:rPr lang="en-IN" sz="1600" i="1" u="sng" dirty="0" smtClean="0">
                <a:solidFill>
                  <a:schemeClr val="accent1">
                    <a:lumMod val="50000"/>
                  </a:schemeClr>
                </a:solidFill>
              </a:rPr>
              <a:t>Industries</a:t>
            </a:r>
          </a:p>
          <a:p>
            <a:pPr marL="0" indent="0">
              <a:buNone/>
            </a:pPr>
            <a:endParaRPr lang="en-US" sz="1600" dirty="0">
              <a:solidFill>
                <a:schemeClr val="accent1">
                  <a:lumMod val="50000"/>
                </a:schemeClr>
              </a:solidFill>
            </a:endParaRPr>
          </a:p>
          <a:p>
            <a:pPr marL="0" indent="0">
              <a:buNone/>
            </a:pPr>
            <a:r>
              <a:rPr lang="en-US" sz="1600" b="1" dirty="0" smtClean="0">
                <a:solidFill>
                  <a:schemeClr val="accent1">
                    <a:lumMod val="50000"/>
                  </a:schemeClr>
                </a:solidFill>
              </a:rPr>
              <a:t>Keywords in Title and Description</a:t>
            </a:r>
          </a:p>
          <a:p>
            <a:pPr marL="0" indent="0">
              <a:buNone/>
            </a:pPr>
            <a:r>
              <a:rPr lang="en-US" sz="1600" dirty="0">
                <a:solidFill>
                  <a:schemeClr val="accent1">
                    <a:lumMod val="50000"/>
                  </a:schemeClr>
                </a:solidFill>
              </a:rPr>
              <a:t>Incorporating the same keywords in both the title and meta description reflects effective optimization practices. This consistency enhances clarity regarding the page's focus, thereby facilitating search engines' ability to recognize and accurately rank the content. Such alignment not only improves search visibility but also increases the likelihood of attracting relevant traffic by clearly conveying the page's intent to users</a:t>
            </a:r>
            <a:r>
              <a:rPr lang="en-US" sz="1600" dirty="0" smtClean="0">
                <a:solidFill>
                  <a:schemeClr val="accent1">
                    <a:lumMod val="50000"/>
                  </a:schemeClr>
                </a:solidFill>
              </a:rPr>
              <a:t>.</a:t>
            </a:r>
          </a:p>
          <a:p>
            <a:pPr marL="0" indent="0">
              <a:buNone/>
            </a:pPr>
            <a:endParaRPr lang="en-US" sz="1600" b="1" dirty="0">
              <a:solidFill>
                <a:schemeClr val="accent1">
                  <a:lumMod val="50000"/>
                </a:schemeClr>
              </a:solidFill>
            </a:endParaRPr>
          </a:p>
          <a:p>
            <a:pPr marL="0" indent="0">
              <a:buNone/>
            </a:pPr>
            <a:r>
              <a:rPr lang="en-US" sz="1600" b="1" i="1" u="sng" dirty="0">
                <a:solidFill>
                  <a:schemeClr val="accent1">
                    <a:lumMod val="50000"/>
                  </a:schemeClr>
                </a:solidFill>
              </a:rPr>
              <a:t>Title:</a:t>
            </a:r>
            <a:r>
              <a:rPr lang="en-US" sz="1600" i="1" u="sng" dirty="0">
                <a:solidFill>
                  <a:schemeClr val="accent1">
                    <a:lumMod val="50000"/>
                  </a:schemeClr>
                </a:solidFill>
              </a:rPr>
              <a:t> </a:t>
            </a:r>
            <a:r>
              <a:rPr lang="en-US" sz="1600" i="1" u="sng" dirty="0" err="1">
                <a:solidFill>
                  <a:schemeClr val="accent1">
                    <a:lumMod val="50000"/>
                  </a:schemeClr>
                </a:solidFill>
              </a:rPr>
              <a:t>gofrugal</a:t>
            </a:r>
            <a:r>
              <a:rPr lang="en-US" sz="1600" i="1" u="sng" dirty="0">
                <a:solidFill>
                  <a:schemeClr val="accent1">
                    <a:lumMod val="50000"/>
                  </a:schemeClr>
                </a:solidFill>
              </a:rPr>
              <a:t>, </a:t>
            </a:r>
            <a:r>
              <a:rPr lang="en-US" sz="1600" i="1" u="sng" dirty="0" err="1">
                <a:solidFill>
                  <a:schemeClr val="accent1">
                    <a:lumMod val="50000"/>
                  </a:schemeClr>
                </a:solidFill>
              </a:rPr>
              <a:t>erp</a:t>
            </a:r>
            <a:r>
              <a:rPr lang="en-US" sz="1600" i="1" u="sng" dirty="0">
                <a:solidFill>
                  <a:schemeClr val="accent1">
                    <a:lumMod val="50000"/>
                  </a:schemeClr>
                </a:solidFill>
              </a:rPr>
              <a:t>, software</a:t>
            </a:r>
            <a:br>
              <a:rPr lang="en-US" sz="1600" i="1" u="sng" dirty="0">
                <a:solidFill>
                  <a:schemeClr val="accent1">
                    <a:lumMod val="50000"/>
                  </a:schemeClr>
                </a:solidFill>
              </a:rPr>
            </a:br>
            <a:r>
              <a:rPr lang="en-US" sz="1600" b="1" i="1" u="sng" dirty="0">
                <a:solidFill>
                  <a:schemeClr val="accent1">
                    <a:lumMod val="50000"/>
                  </a:schemeClr>
                </a:solidFill>
              </a:rPr>
              <a:t>Description:</a:t>
            </a:r>
            <a:r>
              <a:rPr lang="en-US" sz="1600" i="1" u="sng" dirty="0">
                <a:solidFill>
                  <a:schemeClr val="accent1">
                    <a:lumMod val="50000"/>
                  </a:schemeClr>
                </a:solidFill>
              </a:rPr>
              <a:t> </a:t>
            </a:r>
            <a:r>
              <a:rPr lang="en-US" sz="1600" i="1" u="sng" dirty="0" err="1">
                <a:solidFill>
                  <a:schemeClr val="accent1">
                    <a:lumMod val="50000"/>
                  </a:schemeClr>
                </a:solidFill>
              </a:rPr>
              <a:t>erp</a:t>
            </a:r>
            <a:r>
              <a:rPr lang="en-US" sz="1600" i="1" u="sng" dirty="0">
                <a:solidFill>
                  <a:schemeClr val="accent1">
                    <a:lumMod val="50000"/>
                  </a:schemeClr>
                </a:solidFill>
              </a:rPr>
              <a:t>, </a:t>
            </a:r>
            <a:r>
              <a:rPr lang="en-US" sz="1600" i="1" u="sng" dirty="0" err="1">
                <a:solidFill>
                  <a:schemeClr val="accent1">
                    <a:lumMod val="50000"/>
                  </a:schemeClr>
                </a:solidFill>
              </a:rPr>
              <a:t>gofrugal</a:t>
            </a:r>
            <a:endParaRPr lang="en-IN" sz="1600" b="1" i="1" u="sng" dirty="0">
              <a:solidFill>
                <a:schemeClr val="accent1">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469" y="2435520"/>
            <a:ext cx="3028950" cy="1514475"/>
          </a:xfrm>
          <a:prstGeom prst="rect">
            <a:avLst/>
          </a:prstGeom>
        </p:spPr>
      </p:pic>
    </p:spTree>
    <p:extLst>
      <p:ext uri="{BB962C8B-B14F-4D97-AF65-F5344CB8AC3E}">
        <p14:creationId xmlns:p14="http://schemas.microsoft.com/office/powerpoint/2010/main" val="201011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US" dirty="0" smtClean="0"/>
              <a:t> Initial Audit – Task 1</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261900"/>
            <a:ext cx="2857500" cy="1114425"/>
          </a:xfrm>
          <a:prstGeom prst="rect">
            <a:avLst/>
          </a:prstGeom>
        </p:spPr>
      </p:pic>
      <p:sp>
        <p:nvSpPr>
          <p:cNvPr id="3" name="Content Placeholder 2"/>
          <p:cNvSpPr>
            <a:spLocks noGrp="1"/>
          </p:cNvSpPr>
          <p:nvPr>
            <p:ph idx="1"/>
          </p:nvPr>
        </p:nvSpPr>
        <p:spPr>
          <a:xfrm>
            <a:off x="677334" y="1467293"/>
            <a:ext cx="8891968" cy="5167423"/>
          </a:xfrm>
        </p:spPr>
        <p:txBody>
          <a:bodyPr>
            <a:normAutofit/>
          </a:bodyPr>
          <a:lstStyle/>
          <a:p>
            <a:pPr marL="0" indent="0">
              <a:buNone/>
            </a:pPr>
            <a:r>
              <a:rPr lang="en-US" b="1" dirty="0" smtClean="0">
                <a:solidFill>
                  <a:schemeClr val="accent1">
                    <a:lumMod val="50000"/>
                  </a:schemeClr>
                </a:solidFill>
              </a:rPr>
              <a:t>H1 and H2 Tags</a:t>
            </a:r>
          </a:p>
          <a:p>
            <a:pPr marL="0" indent="0">
              <a:buNone/>
            </a:pPr>
            <a:endParaRPr lang="en-US" b="1" dirty="0" smtClean="0">
              <a:solidFill>
                <a:schemeClr val="accent1">
                  <a:lumMod val="50000"/>
                </a:schemeClr>
              </a:solidFill>
            </a:endParaRPr>
          </a:p>
          <a:p>
            <a:pPr marL="0" indent="0">
              <a:buNone/>
            </a:pPr>
            <a:r>
              <a:rPr lang="en-US" sz="1600" dirty="0">
                <a:solidFill>
                  <a:schemeClr val="accent1">
                    <a:lumMod val="50000"/>
                  </a:schemeClr>
                </a:solidFill>
              </a:rPr>
              <a:t>The H1 tag effectively emphasizes "Omnichannel ERP" solutions tailored for specific industries. Its relevance aids both users and search engines in understanding the primary topic of the page. Furthermore, the inclusion of key keywords within the H1 tag enhances search engine optimization (SEO), improving the page's visibility and relevance in search results</a:t>
            </a:r>
            <a:r>
              <a:rPr lang="en-US" sz="1600" dirty="0" smtClean="0">
                <a:solidFill>
                  <a:schemeClr val="accent1">
                    <a:lumMod val="50000"/>
                  </a:schemeClr>
                </a:solidFill>
              </a:rPr>
              <a:t>.</a:t>
            </a:r>
          </a:p>
          <a:p>
            <a:pPr marL="0" indent="0">
              <a:buNone/>
            </a:pPr>
            <a:endParaRPr lang="en-US" sz="1600" dirty="0">
              <a:solidFill>
                <a:schemeClr val="accent1">
                  <a:lumMod val="50000"/>
                </a:schemeClr>
              </a:solidFill>
            </a:endParaRPr>
          </a:p>
          <a:p>
            <a:pPr marL="0" indent="0">
              <a:buNone/>
            </a:pPr>
            <a:r>
              <a:rPr lang="en-US" sz="1600" dirty="0">
                <a:solidFill>
                  <a:schemeClr val="accent1">
                    <a:lumMod val="50000"/>
                  </a:schemeClr>
                </a:solidFill>
              </a:rPr>
              <a:t>The H2 tags are strategically optimized, contributing to an improved content structure and readability. By segmenting the text into manageable sections, these tags enhance both search engine optimization (SEO) and the overall user experience, facilitating easier navigation throughout the content.</a:t>
            </a:r>
          </a:p>
          <a:p>
            <a:pPr marL="0" indent="0">
              <a:buNone/>
            </a:pPr>
            <a:endParaRPr lang="en-US" dirty="0" smtClean="0">
              <a:solidFill>
                <a:schemeClr val="accent1">
                  <a:lumMod val="50000"/>
                </a:schemeClr>
              </a:solidFill>
            </a:endParaRPr>
          </a:p>
        </p:txBody>
      </p:sp>
      <p:pic>
        <p:nvPicPr>
          <p:cNvPr id="6" name="Picture 5"/>
          <p:cNvPicPr/>
          <p:nvPr/>
        </p:nvPicPr>
        <p:blipFill>
          <a:blip r:embed="rId3"/>
          <a:stretch>
            <a:fillRect/>
          </a:stretch>
        </p:blipFill>
        <p:spPr>
          <a:xfrm>
            <a:off x="677334" y="5218681"/>
            <a:ext cx="7359783" cy="969468"/>
          </a:xfrm>
          <a:prstGeom prst="rect">
            <a:avLst/>
          </a:prstGeom>
        </p:spPr>
      </p:pic>
    </p:spTree>
    <p:extLst>
      <p:ext uri="{BB962C8B-B14F-4D97-AF65-F5344CB8AC3E}">
        <p14:creationId xmlns:p14="http://schemas.microsoft.com/office/powerpoint/2010/main" val="909865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494" y="291583"/>
            <a:ext cx="8596668" cy="645042"/>
          </a:xfrm>
        </p:spPr>
        <p:txBody>
          <a:bodyPr/>
          <a:lstStyle/>
          <a:p>
            <a:r>
              <a:rPr lang="en-US" dirty="0" smtClean="0"/>
              <a:t> Initial Audit – Task 1</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074" y="17831"/>
            <a:ext cx="2857500" cy="1114425"/>
          </a:xfrm>
          <a:prstGeom prst="rect">
            <a:avLst/>
          </a:prstGeom>
        </p:spPr>
      </p:pic>
      <p:sp>
        <p:nvSpPr>
          <p:cNvPr id="3" name="Content Placeholder 2"/>
          <p:cNvSpPr>
            <a:spLocks noGrp="1"/>
          </p:cNvSpPr>
          <p:nvPr>
            <p:ph idx="1"/>
          </p:nvPr>
        </p:nvSpPr>
        <p:spPr>
          <a:xfrm>
            <a:off x="464682" y="1327887"/>
            <a:ext cx="9646880" cy="5179239"/>
          </a:xfrm>
        </p:spPr>
        <p:txBody>
          <a:bodyPr>
            <a:normAutofit/>
          </a:bodyPr>
          <a:lstStyle/>
          <a:p>
            <a:pPr marL="0" indent="0">
              <a:buNone/>
            </a:pPr>
            <a:r>
              <a:rPr lang="en-US" b="1" dirty="0" smtClean="0">
                <a:solidFill>
                  <a:schemeClr val="accent1">
                    <a:lumMod val="50000"/>
                  </a:schemeClr>
                </a:solidFill>
              </a:rPr>
              <a:t>Current Performance -  Desktop and  Mobile</a:t>
            </a:r>
          </a:p>
          <a:p>
            <a:pPr marL="0" indent="0">
              <a:buNone/>
            </a:pPr>
            <a:endParaRPr lang="en-US" b="1" dirty="0" smtClean="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smtClean="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33653" y="1658756"/>
            <a:ext cx="3911026" cy="2565621"/>
          </a:xfrm>
          <a:prstGeom prst="rect">
            <a:avLst/>
          </a:prstGeom>
        </p:spPr>
      </p:pic>
      <p:sp>
        <p:nvSpPr>
          <p:cNvPr id="7" name="TextBox 6"/>
          <p:cNvSpPr txBox="1"/>
          <p:nvPr/>
        </p:nvSpPr>
        <p:spPr>
          <a:xfrm>
            <a:off x="3944679" y="2402958"/>
            <a:ext cx="6241312" cy="1077218"/>
          </a:xfrm>
          <a:prstGeom prst="rect">
            <a:avLst/>
          </a:prstGeom>
          <a:noFill/>
        </p:spPr>
        <p:txBody>
          <a:bodyPr wrap="square" rtlCol="0">
            <a:spAutoFit/>
          </a:bodyPr>
          <a:lstStyle/>
          <a:p>
            <a:r>
              <a:rPr lang="en-US" sz="1600" dirty="0">
                <a:solidFill>
                  <a:schemeClr val="accent1">
                    <a:lumMod val="50000"/>
                  </a:schemeClr>
                </a:solidFill>
              </a:rPr>
              <a:t>The website delivers outstanding performance on desktop, featuring quick load times and a seamless user experience. This high level of performance contributes to user retention and boosts visitor satisfaction on desktop devices.</a:t>
            </a:r>
            <a:endParaRPr lang="en-IN" sz="1600" dirty="0">
              <a:solidFill>
                <a:schemeClr val="accent1">
                  <a:lumMod val="50000"/>
                </a:schemeClr>
              </a:solidFill>
            </a:endParaRPr>
          </a:p>
        </p:txBody>
      </p:sp>
      <p:pic>
        <p:nvPicPr>
          <p:cNvPr id="8" name="Picture 7"/>
          <p:cNvPicPr>
            <a:picLocks noChangeAspect="1"/>
          </p:cNvPicPr>
          <p:nvPr/>
        </p:nvPicPr>
        <p:blipFill>
          <a:blip r:embed="rId4"/>
          <a:stretch>
            <a:fillRect/>
          </a:stretch>
        </p:blipFill>
        <p:spPr>
          <a:xfrm>
            <a:off x="-39942" y="4211963"/>
            <a:ext cx="4058216" cy="2686425"/>
          </a:xfrm>
          <a:prstGeom prst="rect">
            <a:avLst/>
          </a:prstGeom>
        </p:spPr>
      </p:pic>
      <p:sp>
        <p:nvSpPr>
          <p:cNvPr id="9" name="TextBox 8"/>
          <p:cNvSpPr txBox="1"/>
          <p:nvPr/>
        </p:nvSpPr>
        <p:spPr>
          <a:xfrm>
            <a:off x="3870250" y="4660634"/>
            <a:ext cx="6241312" cy="1323439"/>
          </a:xfrm>
          <a:prstGeom prst="rect">
            <a:avLst/>
          </a:prstGeom>
          <a:noFill/>
        </p:spPr>
        <p:txBody>
          <a:bodyPr wrap="square" rtlCol="0">
            <a:spAutoFit/>
          </a:bodyPr>
          <a:lstStyle/>
          <a:p>
            <a:r>
              <a:rPr lang="en-US" sz="1600" dirty="0">
                <a:solidFill>
                  <a:schemeClr val="accent1">
                    <a:lumMod val="50000"/>
                  </a:schemeClr>
                </a:solidFill>
              </a:rPr>
              <a:t>The mobile performance score indicates considerable potential for improvement. A lower score can adversely affect user experience and SEO, especially with the rise in mobile traffic. Enhancing mobile performance is crucial for ensuring a better experience across all devices</a:t>
            </a:r>
            <a:endParaRPr lang="en-IN" sz="1600" dirty="0">
              <a:solidFill>
                <a:schemeClr val="accent1">
                  <a:lumMod val="50000"/>
                </a:schemeClr>
              </a:solidFill>
            </a:endParaRPr>
          </a:p>
        </p:txBody>
      </p:sp>
    </p:spTree>
    <p:extLst>
      <p:ext uri="{BB962C8B-B14F-4D97-AF65-F5344CB8AC3E}">
        <p14:creationId xmlns:p14="http://schemas.microsoft.com/office/powerpoint/2010/main" val="1542788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US" dirty="0" smtClean="0"/>
              <a:t> Initial Audit – Task 1</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502" y="261900"/>
            <a:ext cx="2857500" cy="1114425"/>
          </a:xfrm>
          <a:prstGeom prst="rect">
            <a:avLst/>
          </a:prstGeom>
        </p:spPr>
      </p:pic>
      <p:sp>
        <p:nvSpPr>
          <p:cNvPr id="8" name="TextBox 7"/>
          <p:cNvSpPr txBox="1"/>
          <p:nvPr/>
        </p:nvSpPr>
        <p:spPr>
          <a:xfrm>
            <a:off x="900617" y="1291265"/>
            <a:ext cx="5330062" cy="369332"/>
          </a:xfrm>
          <a:prstGeom prst="rect">
            <a:avLst/>
          </a:prstGeom>
          <a:noFill/>
        </p:spPr>
        <p:txBody>
          <a:bodyPr wrap="square" rtlCol="0">
            <a:spAutoFit/>
          </a:bodyPr>
          <a:lstStyle/>
          <a:p>
            <a:r>
              <a:rPr lang="en-US" b="1" dirty="0" smtClean="0">
                <a:solidFill>
                  <a:schemeClr val="accent1">
                    <a:lumMod val="50000"/>
                  </a:schemeClr>
                </a:solidFill>
              </a:rPr>
              <a:t>Weakness  and Recommended  Solutions</a:t>
            </a:r>
            <a:endParaRPr lang="en-IN" b="1" dirty="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1725704090"/>
              </p:ext>
            </p:extLst>
          </p:nvPr>
        </p:nvGraphicFramePr>
        <p:xfrm>
          <a:off x="414668" y="1872880"/>
          <a:ext cx="7586921"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5825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6755</TotalTime>
  <Words>3479</Words>
  <Application>Microsoft Office PowerPoint</Application>
  <PresentationFormat>Widescreen</PresentationFormat>
  <Paragraphs>455</Paragraphs>
  <Slides>33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Trebuchet MS</vt:lpstr>
      <vt:lpstr>Wingdings</vt:lpstr>
      <vt:lpstr>Wingdings 3</vt:lpstr>
      <vt:lpstr>Facet</vt:lpstr>
      <vt:lpstr>Adobe Acrobat Document</vt:lpstr>
      <vt:lpstr>SEO Audit &amp; Optimization   for Organic Traffic Growth</vt:lpstr>
      <vt:lpstr>Introduction-GoFrugal</vt:lpstr>
      <vt:lpstr>Project Objective</vt:lpstr>
      <vt:lpstr>GoFrugal’s Key Offerings</vt:lpstr>
      <vt:lpstr> Initial Audit – Task 1</vt:lpstr>
      <vt:lpstr> Initial Audit – Task 1</vt:lpstr>
      <vt:lpstr> Initial Audit – Task 1</vt:lpstr>
      <vt:lpstr> Initial Audit – Task 1</vt:lpstr>
      <vt:lpstr> Initial Audit – Task 1</vt:lpstr>
      <vt:lpstr> Initial Audit – Task 1</vt:lpstr>
      <vt:lpstr>Keyword Research – Task 2</vt:lpstr>
      <vt:lpstr>Keyword Research – Task 2</vt:lpstr>
      <vt:lpstr>Keyword Research – Task 2</vt:lpstr>
      <vt:lpstr>Keyword Research – Task 2</vt:lpstr>
      <vt:lpstr>Keyword Research – Task 2</vt:lpstr>
      <vt:lpstr>Keyword Research – Task 2</vt:lpstr>
      <vt:lpstr>Keyword Research – Task 2</vt:lpstr>
      <vt:lpstr> On-Page SEO Optimization Audit – Task 3   </vt:lpstr>
      <vt:lpstr> On-Page SEO Optimization Audit – Task 3   </vt:lpstr>
      <vt:lpstr> On-Page SEO Optimization Audit – Task 3   </vt:lpstr>
      <vt:lpstr> On-Page SEO Optimization Audit – Task 3   </vt:lpstr>
      <vt:lpstr> On-Page SEO Optimization Audit – Task 3   </vt:lpstr>
      <vt:lpstr> On-Page SEO Optimization Audit – Task 3   </vt:lpstr>
      <vt:lpstr>Technical SEO : Task 4</vt:lpstr>
      <vt:lpstr>Technical SEO : Task 4</vt:lpstr>
      <vt:lpstr>Technical SEO : Task 4</vt:lpstr>
      <vt:lpstr>Content Strategy – Task 5</vt:lpstr>
      <vt:lpstr>Content Strategy – Task 5</vt:lpstr>
      <vt:lpstr> Off Page SEO – Task 6</vt:lpstr>
      <vt:lpstr> Off Page SEO – Task 6</vt:lpstr>
      <vt:lpstr>Summary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Raghavan</dc:creator>
  <cp:lastModifiedBy>user</cp:lastModifiedBy>
  <cp:revision>161</cp:revision>
  <dcterms:created xsi:type="dcterms:W3CDTF">2024-10-15T14:10:42Z</dcterms:created>
  <dcterms:modified xsi:type="dcterms:W3CDTF">2024-10-24T05:55:24Z</dcterms:modified>
</cp:coreProperties>
</file>