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86" r:id="rId7"/>
    <p:sldId id="287" r:id="rId8"/>
    <p:sldId id="288" r:id="rId9"/>
    <p:sldId id="297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9" r:id="rId18"/>
    <p:sldId id="300" r:id="rId19"/>
    <p:sldId id="301" r:id="rId20"/>
    <p:sldId id="298" r:id="rId21"/>
    <p:sldId id="283" r:id="rId22"/>
    <p:sldId id="302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9/23/2024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913" y="340242"/>
            <a:ext cx="10572306" cy="2225182"/>
          </a:xfrm>
        </p:spPr>
        <p:txBody>
          <a:bodyPr/>
          <a:lstStyle/>
          <a:p>
            <a:r>
              <a:rPr lang="en-US" sz="4800" dirty="0" smtClean="0"/>
              <a:t>Disney Hot Star – Data Analysis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Ramya Raghavan</a:t>
            </a:r>
          </a:p>
          <a:p>
            <a:pPr marL="0" indent="0">
              <a:buNone/>
            </a:pPr>
            <a:r>
              <a:rPr lang="en-US" dirty="0" smtClean="0"/>
              <a:t>MB28</a:t>
            </a:r>
          </a:p>
          <a:p>
            <a:pPr marL="0" indent="0">
              <a:buNone/>
            </a:pPr>
            <a:r>
              <a:rPr lang="en-US" dirty="0" smtClean="0"/>
              <a:t>Capstone Project III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853" y="223283"/>
            <a:ext cx="2324986" cy="130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1" y="542925"/>
            <a:ext cx="10911072" cy="1421928"/>
          </a:xfrm>
        </p:spPr>
        <p:txBody>
          <a:bodyPr/>
          <a:lstStyle/>
          <a:p>
            <a:r>
              <a:rPr lang="en-US" dirty="0" smtClean="0"/>
              <a:t>Task </a:t>
            </a:r>
            <a:r>
              <a:rPr lang="en-US" dirty="0"/>
              <a:t>8</a:t>
            </a:r>
            <a:r>
              <a:rPr lang="en-US" dirty="0" smtClean="0"/>
              <a:t> : Correlation </a:t>
            </a:r>
            <a:r>
              <a:rPr lang="en-US" dirty="0"/>
              <a:t>Between Running Time and </a:t>
            </a:r>
            <a:r>
              <a:rPr lang="en-US" dirty="0" smtClean="0"/>
              <a:t>Year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4861931"/>
            <a:ext cx="963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scatter plot is created </a:t>
            </a:r>
            <a:r>
              <a:rPr lang="en-US" dirty="0"/>
              <a:t> </a:t>
            </a:r>
            <a:r>
              <a:rPr lang="en-US" dirty="0" smtClean="0"/>
              <a:t>to show the correlation between running time and year. Since there are two categories of show type is telecasted , the filter movie is used and the data are extracted in a table and sorted in descending order and displayed.</a:t>
            </a:r>
            <a:endParaRPr lang="en-IN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4500" y="1254509"/>
            <a:ext cx="5731510" cy="305181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6708"/>
              </p:ext>
            </p:extLst>
          </p:nvPr>
        </p:nvGraphicFramePr>
        <p:xfrm>
          <a:off x="6681381" y="1732664"/>
          <a:ext cx="2387600" cy="2095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89746312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504380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 Running_time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u="none" strike="noStrike">
                          <a:effectLst/>
                        </a:rPr>
                        <a:t>Year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71100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19646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144.71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3432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144.5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3623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02621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140.91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59596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140.83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87613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136.54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72575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135.5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14051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134.33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42370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134.06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1984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3819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228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1" y="542925"/>
            <a:ext cx="10911072" cy="1421928"/>
          </a:xfrm>
        </p:spPr>
        <p:txBody>
          <a:bodyPr/>
          <a:lstStyle/>
          <a:p>
            <a:r>
              <a:rPr lang="en-US" dirty="0" smtClean="0"/>
              <a:t>Task 9 : </a:t>
            </a:r>
            <a:r>
              <a:rPr lang="en-IN" dirty="0"/>
              <a:t>Genre Popularity Over Time</a:t>
            </a:r>
            <a:r>
              <a:rPr lang="en-US" b="0" dirty="0"/>
              <a:t/>
            </a:r>
            <a:br>
              <a:rPr lang="en-US" b="0" dirty="0"/>
            </a:b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4861931"/>
            <a:ext cx="9636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Line chart is created to show the genre popularity over the time. The data are extracted in a table and sorted in descending order and displayed.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29575" y="1293238"/>
            <a:ext cx="5731510" cy="305181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490762"/>
              </p:ext>
            </p:extLst>
          </p:nvPr>
        </p:nvGraphicFramePr>
        <p:xfrm>
          <a:off x="6987806" y="1771393"/>
          <a:ext cx="1562100" cy="2095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10724507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953298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genre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effectLst/>
                        </a:rPr>
                        <a:t>Year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95640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76698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3635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1213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51340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15513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9882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3728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1618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89796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2011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2694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0547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1" y="542925"/>
            <a:ext cx="10911072" cy="535531"/>
          </a:xfrm>
        </p:spPr>
        <p:txBody>
          <a:bodyPr/>
          <a:lstStyle/>
          <a:p>
            <a:r>
              <a:rPr lang="en-US" dirty="0" smtClean="0"/>
              <a:t>Task 10 : </a:t>
            </a:r>
            <a:r>
              <a:rPr lang="en-US" dirty="0"/>
              <a:t>Movies by Genre and Age Rating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4861931"/>
            <a:ext cx="963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stacked column chart created </a:t>
            </a:r>
            <a:r>
              <a:rPr lang="en-US" dirty="0"/>
              <a:t> </a:t>
            </a:r>
            <a:r>
              <a:rPr lang="en-US" dirty="0" smtClean="0"/>
              <a:t>to show the </a:t>
            </a:r>
            <a:r>
              <a:rPr lang="en-US" dirty="0"/>
              <a:t>m</a:t>
            </a:r>
            <a:r>
              <a:rPr lang="en-US" dirty="0" smtClean="0"/>
              <a:t>ovies </a:t>
            </a:r>
            <a:r>
              <a:rPr lang="en-US" dirty="0"/>
              <a:t>by </a:t>
            </a:r>
            <a:r>
              <a:rPr lang="en-US" dirty="0" smtClean="0"/>
              <a:t>genre </a:t>
            </a:r>
            <a:r>
              <a:rPr lang="en-US" dirty="0"/>
              <a:t>and Age Rating</a:t>
            </a:r>
            <a:r>
              <a:rPr lang="en-US" dirty="0" smtClean="0"/>
              <a:t>. Since there are two categories of show type is telecasted , the filter movie is used and the data are extracted in a table and sorted in descending order and displayed.</a:t>
            </a: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387136"/>
              </p:ext>
            </p:extLst>
          </p:nvPr>
        </p:nvGraphicFramePr>
        <p:xfrm>
          <a:off x="7117759" y="1847758"/>
          <a:ext cx="2962943" cy="2095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9736">
                  <a:extLst>
                    <a:ext uri="{9D8B030D-6E8A-4147-A177-3AD203B41FA5}">
                      <a16:colId xmlns:a16="http://schemas.microsoft.com/office/drawing/2014/main" val="1674529295"/>
                    </a:ext>
                  </a:extLst>
                </a:gridCol>
                <a:gridCol w="1476005">
                  <a:extLst>
                    <a:ext uri="{9D8B030D-6E8A-4147-A177-3AD203B41FA5}">
                      <a16:colId xmlns:a16="http://schemas.microsoft.com/office/drawing/2014/main" val="135301912"/>
                    </a:ext>
                  </a:extLst>
                </a:gridCol>
                <a:gridCol w="787202">
                  <a:extLst>
                    <a:ext uri="{9D8B030D-6E8A-4147-A177-3AD203B41FA5}">
                      <a16:colId xmlns:a16="http://schemas.microsoft.com/office/drawing/2014/main" val="191846770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effectLst/>
                        </a:rPr>
                        <a:t>Genre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Count of </a:t>
                      </a:r>
                      <a:r>
                        <a:rPr lang="en-IN" sz="1100" u="none" strike="noStrike" dirty="0" smtClean="0">
                          <a:effectLst/>
                        </a:rPr>
                        <a:t>movies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effectLst/>
                        </a:rPr>
                        <a:t>Age rating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94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1098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16+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196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6565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1989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Romance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9702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87991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16+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948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7+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55519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Animation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71123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U/A 7+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78185912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710329" y="1350785"/>
            <a:ext cx="5731510" cy="30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38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1" y="542925"/>
            <a:ext cx="10911072" cy="535531"/>
          </a:xfrm>
        </p:spPr>
        <p:txBody>
          <a:bodyPr/>
          <a:lstStyle/>
          <a:p>
            <a:r>
              <a:rPr lang="en-US" dirty="0" smtClean="0"/>
              <a:t>Task 11 : </a:t>
            </a:r>
            <a:r>
              <a:rPr lang="en-US" dirty="0"/>
              <a:t>Movies </a:t>
            </a:r>
            <a:r>
              <a:rPr lang="en-US" dirty="0" smtClean="0"/>
              <a:t>with Maximum episodes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4861931"/>
            <a:ext cx="963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stacked column chart created </a:t>
            </a:r>
            <a:r>
              <a:rPr lang="en-US" dirty="0"/>
              <a:t> </a:t>
            </a:r>
            <a:r>
              <a:rPr lang="en-US" dirty="0" smtClean="0"/>
              <a:t>to show the </a:t>
            </a:r>
            <a:r>
              <a:rPr lang="en-US" dirty="0"/>
              <a:t>m</a:t>
            </a:r>
            <a:r>
              <a:rPr lang="en-US" dirty="0" smtClean="0"/>
              <a:t>ovies with maximum episodes. Since there are two categories of show type is telecasted , the filter movie is used and the data are extracted in a table and sorted in descending order and displayed.</a:t>
            </a:r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29575" y="1275775"/>
            <a:ext cx="5731510" cy="305181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864048"/>
              </p:ext>
            </p:extLst>
          </p:nvPr>
        </p:nvGraphicFramePr>
        <p:xfrm>
          <a:off x="6724650" y="1827193"/>
          <a:ext cx="3619500" cy="2286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464813">
                  <a:extLst>
                    <a:ext uri="{9D8B030D-6E8A-4147-A177-3AD203B41FA5}">
                      <a16:colId xmlns:a16="http://schemas.microsoft.com/office/drawing/2014/main" val="3165650145"/>
                    </a:ext>
                  </a:extLst>
                </a:gridCol>
                <a:gridCol w="1154687">
                  <a:extLst>
                    <a:ext uri="{9D8B030D-6E8A-4147-A177-3AD203B41FA5}">
                      <a16:colId xmlns:a16="http://schemas.microsoft.com/office/drawing/2014/main" val="51303617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effectLst/>
                        </a:rPr>
                        <a:t>Title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episodes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46614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Rubaru Roshni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9985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Guru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0597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RRR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3063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Chandralekha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90882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Choices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70012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Hero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0939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Kanmani Rambo Khatija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16377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 Dhoni: The Untold Story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7122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Vishwaroopam 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87685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Adhikar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0356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Aladdin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6648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586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1" y="542925"/>
            <a:ext cx="10911072" cy="535531"/>
          </a:xfrm>
        </p:spPr>
        <p:txBody>
          <a:bodyPr/>
          <a:lstStyle/>
          <a:p>
            <a:r>
              <a:rPr lang="en-US" dirty="0" smtClean="0"/>
              <a:t>Task 12 : </a:t>
            </a:r>
            <a:r>
              <a:rPr lang="en-IN" dirty="0"/>
              <a:t>Distribution of Running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4861931"/>
            <a:ext cx="963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stacked column chart created </a:t>
            </a:r>
            <a:r>
              <a:rPr lang="en-US" dirty="0"/>
              <a:t> </a:t>
            </a:r>
            <a:r>
              <a:rPr lang="en-US" dirty="0" smtClean="0"/>
              <a:t>to show distribution of running time. Since there are two categories of show type is telecasted , the filter movie is used and the data are extracted in a table and sorted in descending order and displayed.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4636" y="1435752"/>
            <a:ext cx="5731510" cy="305181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526"/>
              </p:ext>
            </p:extLst>
          </p:nvPr>
        </p:nvGraphicFramePr>
        <p:xfrm>
          <a:off x="7001391" y="2198633"/>
          <a:ext cx="2387157" cy="2095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90820">
                  <a:extLst>
                    <a:ext uri="{9D8B030D-6E8A-4147-A177-3AD203B41FA5}">
                      <a16:colId xmlns:a16="http://schemas.microsoft.com/office/drawing/2014/main" val="3920676918"/>
                    </a:ext>
                  </a:extLst>
                </a:gridCol>
                <a:gridCol w="1296337">
                  <a:extLst>
                    <a:ext uri="{9D8B030D-6E8A-4147-A177-3AD203B41FA5}">
                      <a16:colId xmlns:a16="http://schemas.microsoft.com/office/drawing/2014/main" val="39465944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Running 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movies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162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149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538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705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4306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332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5121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0391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9100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7780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63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591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204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1" y="542925"/>
            <a:ext cx="10911072" cy="535531"/>
          </a:xfrm>
        </p:spPr>
        <p:txBody>
          <a:bodyPr/>
          <a:lstStyle/>
          <a:p>
            <a:r>
              <a:rPr lang="en-US" dirty="0" smtClean="0"/>
              <a:t>Task 12 : </a:t>
            </a:r>
            <a:r>
              <a:rPr lang="en-IN" dirty="0"/>
              <a:t>Distribution of Running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4861931"/>
            <a:ext cx="963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stacked column chart created </a:t>
            </a:r>
            <a:r>
              <a:rPr lang="en-US" dirty="0"/>
              <a:t> </a:t>
            </a:r>
            <a:r>
              <a:rPr lang="en-US" dirty="0" smtClean="0"/>
              <a:t>to show distribution of running time. Since there are two categories of show type is telecasted , the filter movie is used and the data are extracted in a table and sorted in descending order and displayed.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614636" y="1435752"/>
            <a:ext cx="5731510" cy="305181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3526"/>
              </p:ext>
            </p:extLst>
          </p:nvPr>
        </p:nvGraphicFramePr>
        <p:xfrm>
          <a:off x="7001391" y="2198633"/>
          <a:ext cx="2387157" cy="2095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090820">
                  <a:extLst>
                    <a:ext uri="{9D8B030D-6E8A-4147-A177-3AD203B41FA5}">
                      <a16:colId xmlns:a16="http://schemas.microsoft.com/office/drawing/2014/main" val="3920676918"/>
                    </a:ext>
                  </a:extLst>
                </a:gridCol>
                <a:gridCol w="1296337">
                  <a:extLst>
                    <a:ext uri="{9D8B030D-6E8A-4147-A177-3AD203B41FA5}">
                      <a16:colId xmlns:a16="http://schemas.microsoft.com/office/drawing/2014/main" val="394659442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Running 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movies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3162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614932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9538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7053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43065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3327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51211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0391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91009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7780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63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591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18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128" y="180049"/>
            <a:ext cx="10911072" cy="535531"/>
          </a:xfrm>
        </p:spPr>
        <p:txBody>
          <a:bodyPr/>
          <a:lstStyle/>
          <a:p>
            <a:r>
              <a:rPr lang="en-US" dirty="0" smtClean="0"/>
              <a:t>Task 13 : </a:t>
            </a:r>
            <a:r>
              <a:rPr lang="en-IN" dirty="0"/>
              <a:t>Analysis of Specific </a:t>
            </a:r>
            <a:r>
              <a:rPr lang="en-IN" dirty="0" smtClean="0"/>
              <a:t>Genre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341128" y="5597080"/>
            <a:ext cx="96362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stacked column chart are  created </a:t>
            </a:r>
            <a:r>
              <a:rPr lang="en-US" dirty="0"/>
              <a:t> </a:t>
            </a:r>
            <a:r>
              <a:rPr lang="en-US" dirty="0" smtClean="0"/>
              <a:t>to show the analysis of specific genre , the genre considered are Action, Adventure , Comedy and Crime. Since there are two categories of show type is telecasted , the filter movie is used and the data are extracted in a table and sorted in descending order and displayed.</a:t>
            </a:r>
            <a:endParaRPr lang="en-IN" dirty="0"/>
          </a:p>
        </p:txBody>
      </p:sp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5154" y="873324"/>
            <a:ext cx="5559469" cy="3051810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59647"/>
              </p:ext>
            </p:extLst>
          </p:nvPr>
        </p:nvGraphicFramePr>
        <p:xfrm>
          <a:off x="5706914" y="918605"/>
          <a:ext cx="3213100" cy="222564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6538022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256201379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9336694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9373936"/>
                    </a:ext>
                  </a:extLst>
                </a:gridCol>
              </a:tblGrid>
              <a:tr h="34043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Age Rating 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Count of </a:t>
                      </a:r>
                      <a:r>
                        <a:rPr lang="en-IN" sz="1100" u="none" strike="noStrike" dirty="0" smtClean="0">
                          <a:effectLst/>
                        </a:rPr>
                        <a:t>movies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Running time 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Genre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915082"/>
                  </a:ext>
                </a:extLst>
              </a:tr>
              <a:tr h="188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2647275"/>
                  </a:ext>
                </a:extLst>
              </a:tr>
              <a:tr h="188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16+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6523087"/>
                  </a:ext>
                </a:extLst>
              </a:tr>
              <a:tr h="188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16+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10344438"/>
                  </a:ext>
                </a:extLst>
              </a:tr>
              <a:tr h="188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2648097"/>
                  </a:ext>
                </a:extLst>
              </a:tr>
              <a:tr h="188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16+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892427"/>
                  </a:ext>
                </a:extLst>
              </a:tr>
              <a:tr h="188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66168877"/>
                  </a:ext>
                </a:extLst>
              </a:tr>
              <a:tr h="188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6914081"/>
                  </a:ext>
                </a:extLst>
              </a:tr>
              <a:tr h="188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16+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41072205"/>
                  </a:ext>
                </a:extLst>
              </a:tr>
              <a:tr h="188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1427455"/>
                  </a:ext>
                </a:extLst>
              </a:tr>
              <a:tr h="18808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Action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9648782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09506"/>
              </p:ext>
            </p:extLst>
          </p:nvPr>
        </p:nvGraphicFramePr>
        <p:xfrm>
          <a:off x="9002305" y="873325"/>
          <a:ext cx="3189695" cy="227092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64520">
                  <a:extLst>
                    <a:ext uri="{9D8B030D-6E8A-4147-A177-3AD203B41FA5}">
                      <a16:colId xmlns:a16="http://schemas.microsoft.com/office/drawing/2014/main" val="1760471939"/>
                    </a:ext>
                  </a:extLst>
                </a:gridCol>
                <a:gridCol w="1039067">
                  <a:extLst>
                    <a:ext uri="{9D8B030D-6E8A-4147-A177-3AD203B41FA5}">
                      <a16:colId xmlns:a16="http://schemas.microsoft.com/office/drawing/2014/main" val="3175222609"/>
                    </a:ext>
                  </a:extLst>
                </a:gridCol>
                <a:gridCol w="821588">
                  <a:extLst>
                    <a:ext uri="{9D8B030D-6E8A-4147-A177-3AD203B41FA5}">
                      <a16:colId xmlns:a16="http://schemas.microsoft.com/office/drawing/2014/main" val="3022116922"/>
                    </a:ext>
                  </a:extLst>
                </a:gridCol>
                <a:gridCol w="664520">
                  <a:extLst>
                    <a:ext uri="{9D8B030D-6E8A-4147-A177-3AD203B41FA5}">
                      <a16:colId xmlns:a16="http://schemas.microsoft.com/office/drawing/2014/main" val="4131077659"/>
                    </a:ext>
                  </a:extLst>
                </a:gridCol>
              </a:tblGrid>
              <a:tr h="324654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Age Rating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Count of </a:t>
                      </a:r>
                      <a:r>
                        <a:rPr lang="en-IN" sz="1100" u="none" strike="noStrike" dirty="0" smtClean="0">
                          <a:effectLst/>
                        </a:rPr>
                        <a:t>movies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Running time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80096791"/>
                  </a:ext>
                </a:extLst>
              </a:tr>
              <a:tr h="1926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7+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Adventure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7988539"/>
                  </a:ext>
                </a:extLst>
              </a:tr>
              <a:tr h="1926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Adventure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2369737"/>
                  </a:ext>
                </a:extLst>
              </a:tr>
              <a:tr h="1926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7+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Adventure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2537915"/>
                  </a:ext>
                </a:extLst>
              </a:tr>
              <a:tr h="1926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Adventure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0504032"/>
                  </a:ext>
                </a:extLst>
              </a:tr>
              <a:tr h="1926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7+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Adventure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3324845"/>
                  </a:ext>
                </a:extLst>
              </a:tr>
              <a:tr h="1926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7+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Adventure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9459396"/>
                  </a:ext>
                </a:extLst>
              </a:tr>
              <a:tr h="1926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7+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Adventure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582897"/>
                  </a:ext>
                </a:extLst>
              </a:tr>
              <a:tr h="1926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7+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Adventure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2919148"/>
                  </a:ext>
                </a:extLst>
              </a:tr>
              <a:tr h="1926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7+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Adventure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0111068"/>
                  </a:ext>
                </a:extLst>
              </a:tr>
              <a:tr h="192612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7+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Adventure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1819886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980562"/>
              </p:ext>
            </p:extLst>
          </p:nvPr>
        </p:nvGraphicFramePr>
        <p:xfrm>
          <a:off x="5706914" y="3347275"/>
          <a:ext cx="3213100" cy="22498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87895715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211200656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486506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7966166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Age Rating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Movies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Running 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1190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45878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65202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199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31043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2046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7+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998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7+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19108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9516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7219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7+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Comedy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403548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002440"/>
              </p:ext>
            </p:extLst>
          </p:nvPr>
        </p:nvGraphicFramePr>
        <p:xfrm>
          <a:off x="9045685" y="3357908"/>
          <a:ext cx="3124200" cy="224980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30021552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327659397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4398373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0149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Age Rating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movies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Running time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Genre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97943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7+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Crime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79327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Crime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6098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16+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Crime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57164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Crime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93336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16+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Crime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39574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Crime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83341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16+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Crime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2837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16+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Crime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0386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16+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Crime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00718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16+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Crime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9882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5360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Disney + Hotstar Dashboard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609" y="1919076"/>
            <a:ext cx="6879265" cy="356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11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Highlights and Summary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20" name="Picture Placeholder 19" descr="Triangular pattern design with dimension">
            <a:extLst>
              <a:ext uri="{FF2B5EF4-FFF2-40B4-BE49-F238E27FC236}">
                <a16:creationId xmlns:a16="http://schemas.microsoft.com/office/drawing/2014/main" id="{3DCA2B8E-64D3-7645-8DEB-688ED5756F5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59"/>
          <a:stretch>
            <a:fillRect/>
          </a:stretch>
        </p:blipFill>
        <p:spPr>
          <a:xfrm>
            <a:off x="-2" y="1352576"/>
            <a:ext cx="12192002" cy="1177974"/>
          </a:xfrm>
        </p:spPr>
      </p:pic>
      <p:sp>
        <p:nvSpPr>
          <p:cNvPr id="3" name="TextBox 2"/>
          <p:cNvSpPr txBox="1"/>
          <p:nvPr/>
        </p:nvSpPr>
        <p:spPr>
          <a:xfrm>
            <a:off x="648586" y="2587093"/>
            <a:ext cx="93247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dominant genre in the market is Drama, indicating strong audience engagement in this category. Sports films lead in average running time, suggesting a potential opportunity for longer-format storytelling in this genre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years 2021 and 2022 experienced the highest volume of movie releases, with 312 films each year. This trend highlights a potential saturation point in the market, warranting an analysis of consumer preferences and competitive positioning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film </a:t>
            </a:r>
            <a:r>
              <a:rPr lang="en-US" i="1" dirty="0" err="1">
                <a:solidFill>
                  <a:schemeClr val="bg1"/>
                </a:solidFill>
              </a:rPr>
              <a:t>Rubaru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r>
              <a:rPr lang="en-US" i="1" dirty="0" err="1">
                <a:solidFill>
                  <a:schemeClr val="bg1"/>
                </a:solidFill>
              </a:rPr>
              <a:t>Roshini</a:t>
            </a:r>
            <a:r>
              <a:rPr lang="en-US" dirty="0">
                <a:solidFill>
                  <a:schemeClr val="bg1"/>
                </a:solidFill>
              </a:rPr>
              <a:t> holds the record for the longest runtime, followed by </a:t>
            </a:r>
            <a:r>
              <a:rPr lang="en-US" i="1" dirty="0">
                <a:solidFill>
                  <a:schemeClr val="bg1"/>
                </a:solidFill>
              </a:rPr>
              <a:t>RRR</a:t>
            </a:r>
            <a:r>
              <a:rPr lang="en-US" dirty="0">
                <a:solidFill>
                  <a:schemeClr val="bg1"/>
                </a:solidFill>
              </a:rPr>
              <a:t>. This data could inform production strategies, particularly in terms of pacing and audience retention for future projects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predominant age rating is U/A 13+, suggesting that content targeting younger audiences is prevalent. This could influence marketing strategies and content development to align with the interests and sensitivities of this demographic.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8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883" y="287680"/>
            <a:ext cx="11214100" cy="535531"/>
          </a:xfrm>
        </p:spPr>
        <p:txBody>
          <a:bodyPr/>
          <a:lstStyle/>
          <a:p>
            <a:r>
              <a:rPr lang="en-US" dirty="0" smtClean="0"/>
              <a:t>Business Recommendations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78C69-0A1D-45FF-8600-ED903803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5267" y="988828"/>
            <a:ext cx="11453333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Focus on Drama Productions</a:t>
            </a:r>
            <a:r>
              <a:rPr lang="en-US" sz="1400" dirty="0">
                <a:solidFill>
                  <a:schemeClr val="bg1"/>
                </a:solidFill>
              </a:rPr>
              <a:t>: Given that Drama is the top genre, invest in developing high-quality scripts and talent in this category. Consider partnerships with well-regarded directors and writers to enhance credibility and audience appeal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Leverage Sports Genre Potential</a:t>
            </a:r>
            <a:r>
              <a:rPr lang="en-US" sz="1400" dirty="0">
                <a:solidFill>
                  <a:schemeClr val="bg1"/>
                </a:solidFill>
              </a:rPr>
              <a:t>: With sports films having the longest average running time, explore the possibility of creating extended formats such as mini-series or documentaries that delve deeper into sports stories, which could attract both enthusiasts and casual </a:t>
            </a:r>
            <a:r>
              <a:rPr lang="en-US" sz="1400" dirty="0" smtClean="0">
                <a:solidFill>
                  <a:schemeClr val="bg1"/>
                </a:solidFill>
              </a:rPr>
              <a:t>viewers.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Market Analysis for Peak Release Years</a:t>
            </a:r>
            <a:r>
              <a:rPr lang="en-US" sz="1400" dirty="0">
                <a:solidFill>
                  <a:schemeClr val="bg1"/>
                </a:solidFill>
              </a:rPr>
              <a:t>: Since 2021 and 2022 saw the highest number of releases, conduct a competitive analysis to understand consumer trends and preferences during these years. This can inform timing and marketing strategies for future releases to avoid saturation and optimize viewer engagement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Utilize Lengthy Formats</a:t>
            </a:r>
            <a:r>
              <a:rPr lang="en-US" sz="1400" dirty="0">
                <a:solidFill>
                  <a:schemeClr val="bg1"/>
                </a:solidFill>
              </a:rPr>
              <a:t>: Given the success of longer films like </a:t>
            </a:r>
            <a:r>
              <a:rPr lang="en-US" sz="1400" i="1" dirty="0" err="1">
                <a:solidFill>
                  <a:schemeClr val="bg1"/>
                </a:solidFill>
              </a:rPr>
              <a:t>Rubaru</a:t>
            </a:r>
            <a:r>
              <a:rPr lang="en-US" sz="1400" i="1" dirty="0">
                <a:solidFill>
                  <a:schemeClr val="bg1"/>
                </a:solidFill>
              </a:rPr>
              <a:t> </a:t>
            </a:r>
            <a:r>
              <a:rPr lang="en-US" sz="1400" i="1" dirty="0" err="1">
                <a:solidFill>
                  <a:schemeClr val="bg1"/>
                </a:solidFill>
              </a:rPr>
              <a:t>Roshini</a:t>
            </a:r>
            <a:r>
              <a:rPr lang="en-US" sz="1400" dirty="0">
                <a:solidFill>
                  <a:schemeClr val="bg1"/>
                </a:solidFill>
              </a:rPr>
              <a:t> and </a:t>
            </a:r>
            <a:r>
              <a:rPr lang="en-US" sz="1400" i="1" dirty="0">
                <a:solidFill>
                  <a:schemeClr val="bg1"/>
                </a:solidFill>
              </a:rPr>
              <a:t>RRR</a:t>
            </a:r>
            <a:r>
              <a:rPr lang="en-US" sz="1400" dirty="0">
                <a:solidFill>
                  <a:schemeClr val="bg1"/>
                </a:solidFill>
              </a:rPr>
              <a:t>, consider developing more ambitious projects that explore complex narratives. Evaluate audience feedback on pacing and engagement to refine this approach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Target U/A 13+ Demographic</a:t>
            </a:r>
            <a:r>
              <a:rPr lang="en-US" sz="1400" dirty="0">
                <a:solidFill>
                  <a:schemeClr val="bg1"/>
                </a:solidFill>
              </a:rPr>
              <a:t>: Since the most common age rating is U/A 13+, tailor marketing efforts to appeal to younger audiences and their parents. Create content that resonates with this demographic, incorporating themes and characters that reflect their experiences and values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Data-Driven Marketing Strategies</a:t>
            </a:r>
            <a:r>
              <a:rPr lang="en-US" sz="1400" dirty="0">
                <a:solidFill>
                  <a:schemeClr val="bg1"/>
                </a:solidFill>
              </a:rPr>
              <a:t>: Use audience analytics to refine marketing campaigns. Segment audiences based on their viewing habits and preferences to create targeted promotions that highlight films within the Drama and sports genres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Diversify Content Offerings</a:t>
            </a:r>
            <a:r>
              <a:rPr lang="en-US" sz="1400" dirty="0">
                <a:solidFill>
                  <a:schemeClr val="bg1"/>
                </a:solidFill>
              </a:rPr>
              <a:t>: Explore genres adjacent to Drama and sports that may attract the same audience, such as biopics or family-oriented films. This diversification can mitigate risks associated with genre-specific fluctuations in viewer interest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Feedback Loop Implementation</a:t>
            </a:r>
            <a:r>
              <a:rPr lang="en-US" sz="1400" dirty="0">
                <a:solidFill>
                  <a:schemeClr val="bg1"/>
                </a:solidFill>
              </a:rPr>
              <a:t>: Establish a robust mechanism for gathering audience feedback post-release. This will provide insights into viewer preferences and help refine future content strategies</a:t>
            </a:r>
            <a:r>
              <a:rPr lang="en-US" sz="1400" dirty="0" smtClean="0">
                <a:solidFill>
                  <a:schemeClr val="bg1"/>
                </a:solidFill>
              </a:rPr>
              <a:t>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By implementing these recommendations, the business can enhance its market position, better meet audience demands, and optimize production and marketing efforts for greater success.</a:t>
            </a:r>
          </a:p>
          <a:p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4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Disney &amp; Hot Star Introduction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6533" y="1169358"/>
            <a:ext cx="11432067" cy="55108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Disney+ Hotstar is a leading streaming platform in India, created through Disney's acquisition of Star India and its rebranding of Hotstar. As a key player in the Indian digital entertainment market, Disney+ Hotstar offers a diverse mix of content, including movies, TV shows, and live sports, catering to a broad </a:t>
            </a:r>
            <a:r>
              <a:rPr lang="en-US" sz="1400" dirty="0"/>
              <a:t>audience</a:t>
            </a:r>
            <a:r>
              <a:rPr lang="en-US" dirty="0"/>
              <a:t> with its freemium and subscription models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Business Highlights</a:t>
            </a:r>
            <a:r>
              <a:rPr lang="en-US" b="1" dirty="0" smtClean="0"/>
              <a:t>: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Market Position: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Disney</a:t>
            </a:r>
            <a:r>
              <a:rPr lang="en-US" dirty="0"/>
              <a:t>+ Hotstar dominates the Indian streaming landscape, driven by exclusive rights to major sports events like the IPL and a rich library of regional and international content.</a:t>
            </a:r>
          </a:p>
          <a:p>
            <a:pPr marL="0" indent="0">
              <a:buNone/>
            </a:pPr>
            <a:r>
              <a:rPr lang="en-US" b="1" dirty="0"/>
              <a:t>Revenue Streams: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platform operates on a freemium model with ad-supported free content and a premium subscription tier offering ad-free experiences. Advertising revenue, particularly from sports content, is a significant driver of income.</a:t>
            </a:r>
          </a:p>
          <a:p>
            <a:pPr marL="0" indent="0">
              <a:buNone/>
            </a:pPr>
            <a:r>
              <a:rPr lang="en-US" b="1" dirty="0" smtClean="0"/>
              <a:t>Strategic Importance:</a:t>
            </a:r>
          </a:p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dirty="0" smtClean="0"/>
              <a:t>Integrating </a:t>
            </a:r>
            <a:r>
              <a:rPr lang="en-US" dirty="0"/>
              <a:t>Disney’s extensive content portfolio with Hotstar's strong local market presence, Disney+ Hotstar is well-positioned to capture a substantial share of the growing digital entertainment market in India and beyond.</a:t>
            </a:r>
          </a:p>
          <a:p>
            <a:pPr marL="0" indent="0">
              <a:buNone/>
            </a:pPr>
            <a:r>
              <a:rPr lang="en-US" b="1" dirty="0"/>
              <a:t>Future Outlook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Disney+ Hotstar’s continued focus on exclusive content and regional programming will be crucial in maintaining its competitive edge and expanding its user base in a rapidly evolving market.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dirty="0" smtClean="0"/>
              <a:t>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1 : Distribution of Movies by Genre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4500" y="1171160"/>
            <a:ext cx="5731510" cy="305181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56984"/>
              </p:ext>
            </p:extLst>
          </p:nvPr>
        </p:nvGraphicFramePr>
        <p:xfrm>
          <a:off x="6646900" y="1649315"/>
          <a:ext cx="2497099" cy="2095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417708">
                  <a:extLst>
                    <a:ext uri="{9D8B030D-6E8A-4147-A177-3AD203B41FA5}">
                      <a16:colId xmlns:a16="http://schemas.microsoft.com/office/drawing/2014/main" val="1798092869"/>
                    </a:ext>
                  </a:extLst>
                </a:gridCol>
                <a:gridCol w="1079391">
                  <a:extLst>
                    <a:ext uri="{9D8B030D-6E8A-4147-A177-3AD203B41FA5}">
                      <a16:colId xmlns:a16="http://schemas.microsoft.com/office/drawing/2014/main" val="6746854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Genre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u="none" strike="noStrike" dirty="0">
                          <a:effectLst/>
                        </a:rPr>
                        <a:t>Count of title</a:t>
                      </a:r>
                      <a:endParaRPr lang="en-IN" sz="11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1551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Drama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1540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57888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Action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556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04045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Comedy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526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51152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Romance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494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39525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Thriller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308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7451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Animation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238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692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Family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154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91353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Documentary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134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9082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Horror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102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5372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Crime</a:t>
                      </a:r>
                      <a:endParaRPr lang="en-IN" sz="11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56</a:t>
                      </a:r>
                      <a:endParaRPr lang="en-IN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65224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44500" y="4861931"/>
            <a:ext cx="963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bar chart is created to </a:t>
            </a:r>
            <a:r>
              <a:rPr lang="en-US" dirty="0"/>
              <a:t> </a:t>
            </a:r>
            <a:r>
              <a:rPr lang="en-US" dirty="0" smtClean="0"/>
              <a:t>show </a:t>
            </a:r>
            <a:r>
              <a:rPr lang="en-US" dirty="0"/>
              <a:t>the count of movies for each </a:t>
            </a:r>
            <a:r>
              <a:rPr lang="en-US" dirty="0" smtClean="0"/>
              <a:t>genre. Since there are two categories of show type is telecasted , the filter movie is used and the data are extracted in a table and displayed.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68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2 : </a:t>
            </a:r>
            <a:r>
              <a:rPr lang="en-US" dirty="0"/>
              <a:t> Average Running Time by Genre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4861931"/>
            <a:ext cx="963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bar chart is created to</a:t>
            </a:r>
            <a:r>
              <a:rPr lang="en-US" dirty="0"/>
              <a:t> </a:t>
            </a:r>
            <a:r>
              <a:rPr lang="en-US" dirty="0" smtClean="0"/>
              <a:t>show </a:t>
            </a:r>
            <a:r>
              <a:rPr lang="en-US" dirty="0"/>
              <a:t>the </a:t>
            </a:r>
            <a:r>
              <a:rPr lang="en-US" dirty="0" smtClean="0"/>
              <a:t>average running time </a:t>
            </a:r>
            <a:r>
              <a:rPr lang="en-US" dirty="0"/>
              <a:t>for each </a:t>
            </a:r>
            <a:r>
              <a:rPr lang="en-US" dirty="0" smtClean="0"/>
              <a:t>genre. Since there are two categories of show type is telecasted , the filter movie is used and the data are extracted in a table and displayed.</a:t>
            </a:r>
            <a:endParaRPr lang="en-IN" dirty="0"/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65104" y="1251563"/>
            <a:ext cx="5731510" cy="305181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28120"/>
              </p:ext>
            </p:extLst>
          </p:nvPr>
        </p:nvGraphicFramePr>
        <p:xfrm>
          <a:off x="6822410" y="1729718"/>
          <a:ext cx="2679700" cy="2095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408849506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36215508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Average of running_time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3785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Sport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145.5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49989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Biopic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130.74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49854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130.68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1375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Mythology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128.93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9874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Superhero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125.93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11988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Talk Show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8374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Historical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118.53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62016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Romance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115.77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6594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Comedy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110.77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9418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Fantasy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109.57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062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79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3 : </a:t>
            </a:r>
            <a:r>
              <a:rPr lang="en-US" dirty="0"/>
              <a:t> </a:t>
            </a:r>
            <a:r>
              <a:rPr lang="en-US" dirty="0" smtClean="0"/>
              <a:t>Movies released each year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4861931"/>
            <a:ext cx="963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line chart is created to </a:t>
            </a:r>
            <a:r>
              <a:rPr lang="en-US" dirty="0"/>
              <a:t> </a:t>
            </a:r>
            <a:r>
              <a:rPr lang="en-US" dirty="0" smtClean="0"/>
              <a:t>show Movies that released each year. Since there are two categories of show type is telecasted , the filter movie is used and the data are extracted in a table and sorted in descending order and displayed.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544279"/>
              </p:ext>
            </p:extLst>
          </p:nvPr>
        </p:nvGraphicFramePr>
        <p:xfrm>
          <a:off x="6748278" y="1922443"/>
          <a:ext cx="1892300" cy="2095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3721">
                  <a:extLst>
                    <a:ext uri="{9D8B030D-6E8A-4147-A177-3AD203B41FA5}">
                      <a16:colId xmlns:a16="http://schemas.microsoft.com/office/drawing/2014/main" val="3840255306"/>
                    </a:ext>
                  </a:extLst>
                </a:gridCol>
                <a:gridCol w="608579">
                  <a:extLst>
                    <a:ext uri="{9D8B030D-6E8A-4147-A177-3AD203B41FA5}">
                      <a16:colId xmlns:a16="http://schemas.microsoft.com/office/drawing/2014/main" val="11217540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Movies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Year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6075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25004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312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92509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508999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10560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236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125150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0311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09312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10694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19957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2011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7070350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593371" y="1211979"/>
            <a:ext cx="5731510" cy="30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1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4 : </a:t>
            </a:r>
            <a:r>
              <a:rPr lang="en-US" dirty="0"/>
              <a:t> </a:t>
            </a:r>
            <a:r>
              <a:rPr lang="en-US" dirty="0" smtClean="0"/>
              <a:t>Top 10 longest movies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4861931"/>
            <a:ext cx="963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line chart is created to </a:t>
            </a:r>
            <a:r>
              <a:rPr lang="en-US" dirty="0"/>
              <a:t> </a:t>
            </a:r>
            <a:r>
              <a:rPr lang="en-US" dirty="0" smtClean="0"/>
              <a:t>show top 10 longest movies. Since there are two categories of show type is telecasted , the filter movie is used and the data are extracted in a table and sorted in descending order and displayed.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8140"/>
              </p:ext>
            </p:extLst>
          </p:nvPr>
        </p:nvGraphicFramePr>
        <p:xfrm>
          <a:off x="6521155" y="1922443"/>
          <a:ext cx="4398482" cy="2095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980079">
                  <a:extLst>
                    <a:ext uri="{9D8B030D-6E8A-4147-A177-3AD203B41FA5}">
                      <a16:colId xmlns:a16="http://schemas.microsoft.com/office/drawing/2014/main" val="3558795232"/>
                    </a:ext>
                  </a:extLst>
                </a:gridCol>
                <a:gridCol w="1418403">
                  <a:extLst>
                    <a:ext uri="{9D8B030D-6E8A-4147-A177-3AD203B41FA5}">
                      <a16:colId xmlns:a16="http://schemas.microsoft.com/office/drawing/2014/main" val="108388983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 smtClean="0">
                          <a:effectLst/>
                        </a:rPr>
                        <a:t>Title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smtClean="0">
                          <a:effectLst/>
                        </a:rPr>
                        <a:t>Running time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77583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Rubaru Roshni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770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65793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RRR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709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5523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Guru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9655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MS Dhoni: The Untold Story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20972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Kanmani Rambo Khatija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61251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Chandralekha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5625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Vishwaroopam 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404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67652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Hero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399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15931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King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3166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Baahubali 2: The Conclusion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320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8129284"/>
                  </a:ext>
                </a:extLst>
              </a:tr>
            </a:tbl>
          </a:graphicData>
        </a:graphic>
      </p:graphicFrame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444500" y="1444288"/>
            <a:ext cx="5731510" cy="30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75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/>
              <a:t>5</a:t>
            </a:r>
            <a:r>
              <a:rPr lang="en-US" dirty="0" smtClean="0"/>
              <a:t> : </a:t>
            </a:r>
            <a:r>
              <a:rPr lang="en-US" dirty="0"/>
              <a:t> </a:t>
            </a:r>
            <a:r>
              <a:rPr lang="en-IN" dirty="0"/>
              <a:t>Movies by Age Rating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4861931"/>
            <a:ext cx="963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pie chart is created to </a:t>
            </a:r>
            <a:r>
              <a:rPr lang="en-US" dirty="0"/>
              <a:t> </a:t>
            </a:r>
            <a:r>
              <a:rPr lang="en-US" dirty="0" smtClean="0"/>
              <a:t>show Movies by age rating. Since there are two categories of show type is telecasted , the filter movie is used and the data are extracted in a table and sorted in descending order and displayed.</a:t>
            </a:r>
            <a:endParaRPr lang="en-IN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85864"/>
              </p:ext>
            </p:extLst>
          </p:nvPr>
        </p:nvGraphicFramePr>
        <p:xfrm>
          <a:off x="6720811" y="2166383"/>
          <a:ext cx="2221170" cy="11430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3804">
                  <a:extLst>
                    <a:ext uri="{9D8B030D-6E8A-4147-A177-3AD203B41FA5}">
                      <a16:colId xmlns:a16="http://schemas.microsoft.com/office/drawing/2014/main" val="4272099698"/>
                    </a:ext>
                  </a:extLst>
                </a:gridCol>
                <a:gridCol w="937366">
                  <a:extLst>
                    <a:ext uri="{9D8B030D-6E8A-4147-A177-3AD203B41FA5}">
                      <a16:colId xmlns:a16="http://schemas.microsoft.com/office/drawing/2014/main" val="38523566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Movies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Age_rating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87986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1820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13+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40607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16+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28227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866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131637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U/A 7+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2697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A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4039954"/>
                  </a:ext>
                </a:extLst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518942" y="1211978"/>
            <a:ext cx="5731510" cy="30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6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</a:t>
            </a:r>
            <a:r>
              <a:rPr lang="en-US" dirty="0"/>
              <a:t>6</a:t>
            </a:r>
            <a:r>
              <a:rPr lang="en-US" dirty="0" smtClean="0"/>
              <a:t> : </a:t>
            </a:r>
            <a:r>
              <a:rPr lang="en-US" dirty="0"/>
              <a:t> </a:t>
            </a:r>
            <a:r>
              <a:rPr lang="en-IN" dirty="0"/>
              <a:t>Movies by </a:t>
            </a:r>
            <a:r>
              <a:rPr lang="en-IN" dirty="0" smtClean="0"/>
              <a:t>year and genre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4861931"/>
            <a:ext cx="963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stacked column chart is created </a:t>
            </a:r>
            <a:r>
              <a:rPr lang="en-US" dirty="0"/>
              <a:t> </a:t>
            </a:r>
            <a:r>
              <a:rPr lang="en-US" dirty="0" smtClean="0"/>
              <a:t>to show movies by year and genre. Since there are two categories of show type is telecasted , the filter movie is used and the data are extracted in a table and sorted in descending order and displayed.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43668"/>
              </p:ext>
            </p:extLst>
          </p:nvPr>
        </p:nvGraphicFramePr>
        <p:xfrm>
          <a:off x="6746801" y="1922443"/>
          <a:ext cx="3086099" cy="2095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16451">
                  <a:extLst>
                    <a:ext uri="{9D8B030D-6E8A-4147-A177-3AD203B41FA5}">
                      <a16:colId xmlns:a16="http://schemas.microsoft.com/office/drawing/2014/main" val="3780973418"/>
                    </a:ext>
                  </a:extLst>
                </a:gridCol>
                <a:gridCol w="1284553">
                  <a:extLst>
                    <a:ext uri="{9D8B030D-6E8A-4147-A177-3AD203B41FA5}">
                      <a16:colId xmlns:a16="http://schemas.microsoft.com/office/drawing/2014/main" val="725811571"/>
                    </a:ext>
                  </a:extLst>
                </a:gridCol>
                <a:gridCol w="685095">
                  <a:extLst>
                    <a:ext uri="{9D8B030D-6E8A-4147-A177-3AD203B41FA5}">
                      <a16:colId xmlns:a16="http://schemas.microsoft.com/office/drawing/2014/main" val="9576783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Movie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Year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7841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0995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8038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0194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5677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427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9092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1100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6527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9363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2017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142883"/>
                  </a:ext>
                </a:extLst>
              </a:tr>
            </a:tbl>
          </a:graphicData>
        </a:graphic>
      </p:graphicFrame>
      <p:pic>
        <p:nvPicPr>
          <p:cNvPr id="9" name="Picture 8"/>
          <p:cNvPicPr/>
          <p:nvPr/>
        </p:nvPicPr>
        <p:blipFill>
          <a:blip r:embed="rId2"/>
          <a:stretch>
            <a:fillRect/>
          </a:stretch>
        </p:blipFill>
        <p:spPr>
          <a:xfrm>
            <a:off x="604003" y="1388127"/>
            <a:ext cx="5731510" cy="30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6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7 : </a:t>
            </a:r>
            <a:r>
              <a:rPr lang="en-US" dirty="0"/>
              <a:t> </a:t>
            </a:r>
            <a:r>
              <a:rPr lang="en-IN" dirty="0" smtClean="0"/>
              <a:t>Common movie type by year</a:t>
            </a:r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Box 4"/>
          <p:cNvSpPr txBox="1"/>
          <p:nvPr/>
        </p:nvSpPr>
        <p:spPr>
          <a:xfrm>
            <a:off x="444500" y="4861931"/>
            <a:ext cx="9636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stacked column chart is created </a:t>
            </a:r>
            <a:r>
              <a:rPr lang="en-US" dirty="0"/>
              <a:t> </a:t>
            </a:r>
            <a:r>
              <a:rPr lang="en-US" dirty="0" smtClean="0"/>
              <a:t>to show Movies by genre. Since there are two categories of show type is telecasted , the filter movie is used and the data are extracted in a table and sorted in descending order and displayed.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43668"/>
              </p:ext>
            </p:extLst>
          </p:nvPr>
        </p:nvGraphicFramePr>
        <p:xfrm>
          <a:off x="6746801" y="1922443"/>
          <a:ext cx="3086099" cy="20955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116451">
                  <a:extLst>
                    <a:ext uri="{9D8B030D-6E8A-4147-A177-3AD203B41FA5}">
                      <a16:colId xmlns:a16="http://schemas.microsoft.com/office/drawing/2014/main" val="3780973418"/>
                    </a:ext>
                  </a:extLst>
                </a:gridCol>
                <a:gridCol w="1284553">
                  <a:extLst>
                    <a:ext uri="{9D8B030D-6E8A-4147-A177-3AD203B41FA5}">
                      <a16:colId xmlns:a16="http://schemas.microsoft.com/office/drawing/2014/main" val="725811571"/>
                    </a:ext>
                  </a:extLst>
                </a:gridCol>
                <a:gridCol w="685095">
                  <a:extLst>
                    <a:ext uri="{9D8B030D-6E8A-4147-A177-3AD203B41FA5}">
                      <a16:colId xmlns:a16="http://schemas.microsoft.com/office/drawing/2014/main" val="9576783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Genre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Count of Movie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Year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78419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127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2022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0995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126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2021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80383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01949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56779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4279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90922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21100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6527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Drama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93631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Action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2017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142883"/>
                  </a:ext>
                </a:extLst>
              </a:tr>
            </a:tbl>
          </a:graphicData>
        </a:graphic>
      </p:graphicFrame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561473" y="1388127"/>
            <a:ext cx="5731510" cy="305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79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www.w3.org/XML/1998/namespace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2146</Words>
  <Application>Microsoft Office PowerPoint</Application>
  <PresentationFormat>Widescreen</PresentationFormat>
  <Paragraphs>576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Tahoma</vt:lpstr>
      <vt:lpstr>Trade Gothic LT Pro</vt:lpstr>
      <vt:lpstr>Trebuchet MS</vt:lpstr>
      <vt:lpstr>Office Theme</vt:lpstr>
      <vt:lpstr>Disney Hot Star – Data Analysis</vt:lpstr>
      <vt:lpstr>Disney &amp; Hot Star Introduction</vt:lpstr>
      <vt:lpstr>Task 1 : Distribution of Movies by Genre</vt:lpstr>
      <vt:lpstr>Task 2 :  Average Running Time by Genre</vt:lpstr>
      <vt:lpstr>Task 3 :  Movies released each year</vt:lpstr>
      <vt:lpstr>Task 4 :  Top 10 longest movies</vt:lpstr>
      <vt:lpstr>Task 5 :  Movies by Age Rating</vt:lpstr>
      <vt:lpstr>Task 6 :  Movies by year and genre</vt:lpstr>
      <vt:lpstr>Task 7 :  Common movie type by year</vt:lpstr>
      <vt:lpstr>Task 8 : Correlation Between Running Time and Year  </vt:lpstr>
      <vt:lpstr>Task 9 : Genre Popularity Over Time  </vt:lpstr>
      <vt:lpstr>Task 10 : Movies by Genre and Age Rating</vt:lpstr>
      <vt:lpstr>Task 11 : Movies with Maximum episodes</vt:lpstr>
      <vt:lpstr>Task 12 : Distribution of Running Time</vt:lpstr>
      <vt:lpstr>Task 12 : Distribution of Running Time</vt:lpstr>
      <vt:lpstr>Task 13 : Analysis of Specific Genre</vt:lpstr>
      <vt:lpstr>Disney + Hotstar Dashboard</vt:lpstr>
      <vt:lpstr>Highlights and Summary</vt:lpstr>
      <vt:lpstr>Business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2024-09-09T06:09:19Z</dcterms:created>
  <dcterms:modified xsi:type="dcterms:W3CDTF">2024-09-23T05:49:16Z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