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8" r:id="rId7"/>
    <p:sldId id="269" r:id="rId8"/>
    <p:sldId id="270" r:id="rId9"/>
    <p:sldId id="267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 Medium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Canva Sans" panose="020B0604020202020204" charset="0"/>
      <p:regular r:id="rId17"/>
    </p:embeddedFont>
    <p:embeddedFont>
      <p:font typeface="Archivo Black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svg"/><Relationship Id="rId10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14.png"/><Relationship Id="rId15" Type="http://schemas.openxmlformats.org/officeDocument/2006/relationships/image" Target="../media/image16.png"/><Relationship Id="rId10" Type="http://schemas.openxmlformats.org/officeDocument/2006/relationships/image" Target="../media/image27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20.png"/><Relationship Id="rId12" Type="http://schemas.openxmlformats.org/officeDocument/2006/relationships/image" Target="../media/image42.svg"/><Relationship Id="rId17" Type="http://schemas.openxmlformats.org/officeDocument/2006/relationships/image" Target="../media/image7.png"/><Relationship Id="rId2" Type="http://schemas.openxmlformats.org/officeDocument/2006/relationships/image" Target="../media/image19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4" Type="http://schemas.openxmlformats.org/officeDocument/2006/relationships/image" Target="../media/image12.png"/><Relationship Id="rId14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20.png"/><Relationship Id="rId18" Type="http://schemas.openxmlformats.org/officeDocument/2006/relationships/image" Target="../media/image27.png"/><Relationship Id="rId3" Type="http://schemas.openxmlformats.org/officeDocument/2006/relationships/image" Target="../media/image59.svg"/><Relationship Id="rId12" Type="http://schemas.openxmlformats.org/officeDocument/2006/relationships/image" Target="../media/image45.svg"/><Relationship Id="rId17" Type="http://schemas.openxmlformats.org/officeDocument/2006/relationships/image" Target="../media/image26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62.svg"/><Relationship Id="rId4" Type="http://schemas.openxmlformats.org/officeDocument/2006/relationships/image" Target="../media/image12.png"/><Relationship Id="rId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20.png"/><Relationship Id="rId18" Type="http://schemas.openxmlformats.org/officeDocument/2006/relationships/image" Target="../media/image28.png"/><Relationship Id="rId3" Type="http://schemas.openxmlformats.org/officeDocument/2006/relationships/image" Target="../media/image59.svg"/><Relationship Id="rId12" Type="http://schemas.openxmlformats.org/officeDocument/2006/relationships/image" Target="../media/image45.svg"/><Relationship Id="rId17" Type="http://schemas.openxmlformats.org/officeDocument/2006/relationships/image" Target="../media/image27.png"/><Relationship Id="rId2" Type="http://schemas.openxmlformats.org/officeDocument/2006/relationships/image" Target="../media/image2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62.svg"/><Relationship Id="rId4" Type="http://schemas.openxmlformats.org/officeDocument/2006/relationships/image" Target="../media/image12.png"/><Relationship Id="rId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12" Type="http://schemas.openxmlformats.org/officeDocument/2006/relationships/image" Target="../media/image45.svg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62.svg"/><Relationship Id="rId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12" Type="http://schemas.openxmlformats.org/officeDocument/2006/relationships/image" Target="../media/image45.svg"/><Relationship Id="rId2" Type="http://schemas.openxmlformats.org/officeDocument/2006/relationships/image" Target="../media/image1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62.svg"/><Relationship Id="rId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8.sv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504426"/>
            <a:chOff x="0" y="0"/>
            <a:chExt cx="18288000" cy="15044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504442"/>
            </a:xfrm>
            <a:custGeom>
              <a:avLst/>
              <a:gdLst/>
              <a:ahLst/>
              <a:cxnLst/>
              <a:rect l="l" t="t" r="r" b="b"/>
              <a:pathLst>
                <a:path w="18288000" h="1504442">
                  <a:moveTo>
                    <a:pt x="0" y="0"/>
                  </a:moveTo>
                  <a:lnTo>
                    <a:pt x="0" y="1504442"/>
                  </a:lnTo>
                  <a:lnTo>
                    <a:pt x="18288000" y="1504442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398126" y="5856027"/>
            <a:ext cx="5591175" cy="4429125"/>
          </a:xfrm>
          <a:custGeom>
            <a:avLst/>
            <a:gdLst/>
            <a:ahLst/>
            <a:cxnLst/>
            <a:rect l="l" t="t" r="r" b="b"/>
            <a:pathLst>
              <a:path w="5591175" h="4429125">
                <a:moveTo>
                  <a:pt x="0" y="0"/>
                </a:moveTo>
                <a:lnTo>
                  <a:pt x="5591175" y="0"/>
                </a:lnTo>
                <a:lnTo>
                  <a:pt x="5591175" y="4429125"/>
                </a:lnTo>
                <a:lnTo>
                  <a:pt x="0" y="4429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224823" y="6948678"/>
            <a:ext cx="1578245" cy="1748933"/>
          </a:xfrm>
          <a:custGeom>
            <a:avLst/>
            <a:gdLst/>
            <a:ahLst/>
            <a:cxnLst/>
            <a:rect l="l" t="t" r="r" b="b"/>
            <a:pathLst>
              <a:path w="1578245" h="1748933">
                <a:moveTo>
                  <a:pt x="0" y="0"/>
                </a:moveTo>
                <a:lnTo>
                  <a:pt x="1578245" y="0"/>
                </a:lnTo>
                <a:lnTo>
                  <a:pt x="1578245" y="1748933"/>
                </a:lnTo>
                <a:lnTo>
                  <a:pt x="0" y="17489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223" t="-5988" r="-46280" b="-892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213393" y="6937248"/>
            <a:ext cx="1600200" cy="1771650"/>
          </a:xfrm>
          <a:custGeom>
            <a:avLst/>
            <a:gdLst/>
            <a:ahLst/>
            <a:cxnLst/>
            <a:rect l="l" t="t" r="r" b="b"/>
            <a:pathLst>
              <a:path w="1600200" h="1771650">
                <a:moveTo>
                  <a:pt x="0" y="0"/>
                </a:moveTo>
                <a:lnTo>
                  <a:pt x="1600200" y="0"/>
                </a:lnTo>
                <a:lnTo>
                  <a:pt x="1600200" y="1771650"/>
                </a:lnTo>
                <a:lnTo>
                  <a:pt x="0" y="1771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164132" y="304228"/>
            <a:ext cx="933231" cy="933231"/>
          </a:xfrm>
          <a:custGeom>
            <a:avLst/>
            <a:gdLst/>
            <a:ahLst/>
            <a:cxnLst/>
            <a:rect l="l" t="t" r="r" b="b"/>
            <a:pathLst>
              <a:path w="933231" h="933231">
                <a:moveTo>
                  <a:pt x="0" y="0"/>
                </a:moveTo>
                <a:lnTo>
                  <a:pt x="933231" y="0"/>
                </a:lnTo>
                <a:lnTo>
                  <a:pt x="933231" y="933231"/>
                </a:lnTo>
                <a:lnTo>
                  <a:pt x="0" y="933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488974" y="341214"/>
            <a:ext cx="872252" cy="828675"/>
            <a:chOff x="0" y="0"/>
            <a:chExt cx="872249" cy="8286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363" cy="828675"/>
            </a:xfrm>
            <a:custGeom>
              <a:avLst/>
              <a:gdLst/>
              <a:ahLst/>
              <a:cxnLst/>
              <a:rect l="l" t="t" r="r" b="b"/>
              <a:pathLst>
                <a:path w="872363" h="828675">
                  <a:moveTo>
                    <a:pt x="171704" y="6223"/>
                  </a:moveTo>
                  <a:cubicBezTo>
                    <a:pt x="72009" y="82169"/>
                    <a:pt x="6223" y="199644"/>
                    <a:pt x="0" y="333121"/>
                  </a:cubicBezTo>
                  <a:lnTo>
                    <a:pt x="83312" y="333121"/>
                  </a:lnTo>
                  <a:cubicBezTo>
                    <a:pt x="89789" y="222758"/>
                    <a:pt x="146558" y="126238"/>
                    <a:pt x="231267" y="65786"/>
                  </a:cubicBezTo>
                  <a:lnTo>
                    <a:pt x="171704" y="6223"/>
                  </a:lnTo>
                  <a:close/>
                  <a:moveTo>
                    <a:pt x="700405" y="6223"/>
                  </a:moveTo>
                  <a:lnTo>
                    <a:pt x="641223" y="65532"/>
                  </a:lnTo>
                  <a:cubicBezTo>
                    <a:pt x="725805" y="126111"/>
                    <a:pt x="782574" y="222758"/>
                    <a:pt x="789051" y="332994"/>
                  </a:cubicBezTo>
                  <a:lnTo>
                    <a:pt x="872363" y="332994"/>
                  </a:lnTo>
                  <a:cubicBezTo>
                    <a:pt x="866013" y="199644"/>
                    <a:pt x="800227" y="82169"/>
                    <a:pt x="700532" y="6223"/>
                  </a:cubicBezTo>
                  <a:close/>
                  <a:moveTo>
                    <a:pt x="436118" y="0"/>
                  </a:moveTo>
                  <a:cubicBezTo>
                    <a:pt x="401574" y="0"/>
                    <a:pt x="373634" y="27940"/>
                    <a:pt x="373634" y="62484"/>
                  </a:cubicBezTo>
                  <a:lnTo>
                    <a:pt x="373634" y="90805"/>
                  </a:lnTo>
                  <a:cubicBezTo>
                    <a:pt x="254381" y="119126"/>
                    <a:pt x="165481" y="225806"/>
                    <a:pt x="165481" y="353949"/>
                  </a:cubicBezTo>
                  <a:lnTo>
                    <a:pt x="165481" y="582930"/>
                  </a:lnTo>
                  <a:lnTo>
                    <a:pt x="82169" y="666115"/>
                  </a:lnTo>
                  <a:lnTo>
                    <a:pt x="82169" y="707771"/>
                  </a:lnTo>
                  <a:lnTo>
                    <a:pt x="790067" y="707771"/>
                  </a:lnTo>
                  <a:lnTo>
                    <a:pt x="790067" y="666115"/>
                  </a:lnTo>
                  <a:lnTo>
                    <a:pt x="706755" y="582930"/>
                  </a:lnTo>
                  <a:lnTo>
                    <a:pt x="706755" y="353949"/>
                  </a:lnTo>
                  <a:cubicBezTo>
                    <a:pt x="706755" y="225933"/>
                    <a:pt x="617855" y="119126"/>
                    <a:pt x="498602" y="90805"/>
                  </a:cubicBezTo>
                  <a:lnTo>
                    <a:pt x="498602" y="62484"/>
                  </a:lnTo>
                  <a:cubicBezTo>
                    <a:pt x="498602" y="27940"/>
                    <a:pt x="470662" y="0"/>
                    <a:pt x="436118" y="0"/>
                  </a:cubicBezTo>
                  <a:close/>
                  <a:moveTo>
                    <a:pt x="352806" y="749427"/>
                  </a:moveTo>
                  <a:cubicBezTo>
                    <a:pt x="352806" y="786511"/>
                    <a:pt x="376936" y="817880"/>
                    <a:pt x="410464" y="828675"/>
                  </a:cubicBezTo>
                  <a:lnTo>
                    <a:pt x="461772" y="828675"/>
                  </a:lnTo>
                  <a:cubicBezTo>
                    <a:pt x="484759" y="821182"/>
                    <a:pt x="503428" y="803910"/>
                    <a:pt x="512826" y="781939"/>
                  </a:cubicBezTo>
                  <a:cubicBezTo>
                    <a:pt x="517017" y="771906"/>
                    <a:pt x="519303" y="761111"/>
                    <a:pt x="519303" y="74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6729081" y="227362"/>
            <a:ext cx="1060304" cy="1060304"/>
          </a:xfrm>
          <a:custGeom>
            <a:avLst/>
            <a:gdLst/>
            <a:ahLst/>
            <a:cxnLst/>
            <a:rect l="l" t="t" r="r" b="b"/>
            <a:pathLst>
              <a:path w="1060304" h="1060304">
                <a:moveTo>
                  <a:pt x="0" y="0"/>
                </a:moveTo>
                <a:lnTo>
                  <a:pt x="1060304" y="0"/>
                </a:lnTo>
                <a:lnTo>
                  <a:pt x="1060304" y="1060304"/>
                </a:lnTo>
                <a:lnTo>
                  <a:pt x="0" y="1060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335000" y="6011406"/>
            <a:ext cx="4585486" cy="1140990"/>
          </a:xfrm>
          <a:custGeom>
            <a:avLst/>
            <a:gdLst/>
            <a:ahLst/>
            <a:cxnLst/>
            <a:rect l="l" t="t" r="r" b="b"/>
            <a:pathLst>
              <a:path w="7220320" h="1140990">
                <a:moveTo>
                  <a:pt x="0" y="0"/>
                </a:moveTo>
                <a:lnTo>
                  <a:pt x="7220320" y="0"/>
                </a:lnTo>
                <a:lnTo>
                  <a:pt x="7220320" y="1140991"/>
                </a:lnTo>
                <a:lnTo>
                  <a:pt x="0" y="11409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Ramya Raghavan</a:t>
            </a:r>
          </a:p>
          <a:p>
            <a:r>
              <a:rPr lang="en-US" sz="4000" dirty="0" smtClean="0">
                <a:solidFill>
                  <a:schemeClr val="bg1">
                    <a:lumMod val="95000"/>
                  </a:schemeClr>
                </a:solidFill>
              </a:rPr>
              <a:t>MB28</a:t>
            </a:r>
            <a:endParaRPr lang="en-IN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282654" y="77210"/>
            <a:ext cx="1343025" cy="1257300"/>
          </a:xfrm>
          <a:custGeom>
            <a:avLst/>
            <a:gdLst/>
            <a:ahLst/>
            <a:cxnLst/>
            <a:rect l="l" t="t" r="r" b="b"/>
            <a:pathLst>
              <a:path w="1343025" h="1257300">
                <a:moveTo>
                  <a:pt x="0" y="0"/>
                </a:moveTo>
                <a:lnTo>
                  <a:pt x="1343025" y="0"/>
                </a:lnTo>
                <a:lnTo>
                  <a:pt x="1343025" y="1257300"/>
                </a:lnTo>
                <a:lnTo>
                  <a:pt x="0" y="12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5336" t="-48402" r="-64450" b="-96294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1559" y="2334682"/>
            <a:ext cx="14407963" cy="244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0"/>
              </a:lnSpc>
            </a:pPr>
            <a:r>
              <a:rPr lang="en-US" sz="6999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Phonepe Pulse Data Analysis (2018-2022) Using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-63503" y="-63503"/>
            <a:ext cx="18414997" cy="1631423"/>
          </a:xfrm>
          <a:custGeom>
            <a:avLst/>
            <a:gdLst/>
            <a:ahLst/>
            <a:cxnLst/>
            <a:rect l="l" t="t" r="r" b="b"/>
            <a:pathLst>
              <a:path w="18414997" h="1631423">
                <a:moveTo>
                  <a:pt x="0" y="0"/>
                </a:moveTo>
                <a:lnTo>
                  <a:pt x="18414997" y="0"/>
                </a:lnTo>
                <a:lnTo>
                  <a:pt x="18414997" y="1631423"/>
                </a:lnTo>
                <a:lnTo>
                  <a:pt x="0" y="1631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37338" y="1814168"/>
            <a:ext cx="7873346" cy="1229325"/>
          </a:xfrm>
          <a:custGeom>
            <a:avLst/>
            <a:gdLst/>
            <a:ahLst/>
            <a:cxnLst/>
            <a:rect l="l" t="t" r="r" b="b"/>
            <a:pathLst>
              <a:path w="7873346" h="1229325">
                <a:moveTo>
                  <a:pt x="0" y="0"/>
                </a:moveTo>
                <a:lnTo>
                  <a:pt x="7873346" y="0"/>
                </a:lnTo>
                <a:lnTo>
                  <a:pt x="7873346" y="1229325"/>
                </a:lnTo>
                <a:lnTo>
                  <a:pt x="0" y="1229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1941" y="5814536"/>
            <a:ext cx="6267450" cy="3943350"/>
          </a:xfrm>
          <a:custGeom>
            <a:avLst/>
            <a:gdLst/>
            <a:ahLst/>
            <a:cxnLst/>
            <a:rect l="l" t="t" r="r" b="b"/>
            <a:pathLst>
              <a:path w="6267450" h="3943350">
                <a:moveTo>
                  <a:pt x="0" y="0"/>
                </a:moveTo>
                <a:lnTo>
                  <a:pt x="6267450" y="0"/>
                </a:lnTo>
                <a:lnTo>
                  <a:pt x="6267450" y="3943350"/>
                </a:lnTo>
                <a:lnTo>
                  <a:pt x="0" y="39433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131" r="-505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1941" y="0"/>
            <a:ext cx="1628775" cy="1535316"/>
          </a:xfrm>
          <a:custGeom>
            <a:avLst/>
            <a:gdLst/>
            <a:ahLst/>
            <a:cxnLst/>
            <a:rect l="l" t="t" r="r" b="b"/>
            <a:pathLst>
              <a:path w="1628775" h="1535316">
                <a:moveTo>
                  <a:pt x="0" y="0"/>
                </a:moveTo>
                <a:lnTo>
                  <a:pt x="1628775" y="0"/>
                </a:lnTo>
                <a:lnTo>
                  <a:pt x="1628775" y="1535316"/>
                </a:lnTo>
                <a:lnTo>
                  <a:pt x="0" y="15353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93501" t="-34881" r="-88369" b="-40069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82654" y="77210"/>
            <a:ext cx="1343025" cy="1257300"/>
          </a:xfrm>
          <a:custGeom>
            <a:avLst/>
            <a:gdLst/>
            <a:ahLst/>
            <a:cxnLst/>
            <a:rect l="l" t="t" r="r" b="b"/>
            <a:pathLst>
              <a:path w="1343025" h="1257300">
                <a:moveTo>
                  <a:pt x="0" y="0"/>
                </a:moveTo>
                <a:lnTo>
                  <a:pt x="1343025" y="0"/>
                </a:lnTo>
                <a:lnTo>
                  <a:pt x="1343025" y="1257300"/>
                </a:lnTo>
                <a:lnTo>
                  <a:pt x="0" y="12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5336" t="-48402" r="-64450" b="-9629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726030" y="1844500"/>
            <a:ext cx="6095962" cy="1184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10206" y="3567485"/>
            <a:ext cx="9906000" cy="55917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>
              <a:latin typeface="Canva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Canva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>
              <a:latin typeface="Canva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Canva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 smtClean="0">
              <a:latin typeface="Canva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Canva Sans" panose="020B0604020202020204" charset="0"/>
              </a:rPr>
              <a:t>PhonePe</a:t>
            </a:r>
            <a:r>
              <a:rPr lang="en-US" sz="2800" dirty="0" smtClean="0">
                <a:latin typeface="Canva Sans" panose="020B0604020202020204" charset="0"/>
              </a:rPr>
              <a:t> </a:t>
            </a:r>
            <a:r>
              <a:rPr lang="en-US" sz="2800" dirty="0">
                <a:latin typeface="Canva Sans" panose="020B0604020202020204" charset="0"/>
              </a:rPr>
              <a:t>Pulse is an innovative product in India that presents insights into digital payment transactions.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nva Sans" panose="020B0604020202020204" charset="0"/>
              </a:rPr>
              <a:t>It showcases data on transactions exceeding ₹2000 crore conducted by consumers.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nva Sans" panose="020B0604020202020204" charset="0"/>
              </a:rPr>
              <a:t>The platform provides data-driven insights and trends based on </a:t>
            </a:r>
            <a:r>
              <a:rPr lang="en-US" sz="2800" dirty="0" err="1">
                <a:latin typeface="Canva Sans" panose="020B0604020202020204" charset="0"/>
              </a:rPr>
              <a:t>PhonePe</a:t>
            </a:r>
            <a:r>
              <a:rPr lang="en-US" sz="2800" dirty="0">
                <a:latin typeface="Canva Sans" panose="020B0604020202020204" charset="0"/>
              </a:rPr>
              <a:t> transaction data across India.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nva Sans" panose="020B0604020202020204" charset="0"/>
              </a:rPr>
              <a:t>The dataset includes digital payment trends from 2018 to 2022, covering all quarters.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Canva Sans" panose="020B0604020202020204" charset="0"/>
              </a:rPr>
              <a:t>It offers a detailed view of patterns and behaviors in the Indian digital payments landscape during this period.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Canva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>
              <a:latin typeface="Canva Sans" panose="020B0604020202020204" charset="0"/>
            </a:endParaRPr>
          </a:p>
          <a:p>
            <a:endParaRPr lang="en-US" sz="2400" dirty="0">
              <a:latin typeface="Canva Sans" panose="020B0604020202020204" charset="0"/>
            </a:endParaRPr>
          </a:p>
          <a:p>
            <a:endParaRPr lang="en-US" sz="2400" dirty="0">
              <a:latin typeface="Canva Sans" panose="020B0604020202020204" charset="0"/>
            </a:endParaRPr>
          </a:p>
          <a:p>
            <a:endParaRPr lang="en-US" sz="2400" dirty="0">
              <a:latin typeface="Canva Sans" panose="020B0604020202020204" charset="0"/>
            </a:endParaRPr>
          </a:p>
          <a:p>
            <a:endParaRPr lang="en-US" sz="2400" dirty="0">
              <a:latin typeface="Canva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329280"/>
            <a:chOff x="0" y="0"/>
            <a:chExt cx="18288000" cy="1329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329309"/>
            </a:xfrm>
            <a:custGeom>
              <a:avLst/>
              <a:gdLst/>
              <a:ahLst/>
              <a:cxnLst/>
              <a:rect l="l" t="t" r="r" b="b"/>
              <a:pathLst>
                <a:path w="18288000" h="1329309">
                  <a:moveTo>
                    <a:pt x="0" y="0"/>
                  </a:moveTo>
                  <a:lnTo>
                    <a:pt x="0" y="1329309"/>
                  </a:lnTo>
                  <a:lnTo>
                    <a:pt x="18288000" y="132930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211941" y="0"/>
            <a:ext cx="1419225" cy="1325766"/>
          </a:xfrm>
          <a:custGeom>
            <a:avLst/>
            <a:gdLst/>
            <a:ahLst/>
            <a:cxnLst/>
            <a:rect l="l" t="t" r="r" b="b"/>
            <a:pathLst>
              <a:path w="1419225" h="1325766">
                <a:moveTo>
                  <a:pt x="0" y="0"/>
                </a:moveTo>
                <a:lnTo>
                  <a:pt x="1419225" y="0"/>
                </a:lnTo>
                <a:lnTo>
                  <a:pt x="1419225" y="1325766"/>
                </a:lnTo>
                <a:lnTo>
                  <a:pt x="0" y="1325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240" t="-35269" r="-87967" b="-4075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89935" y="189424"/>
            <a:ext cx="933231" cy="933231"/>
          </a:xfrm>
          <a:custGeom>
            <a:avLst/>
            <a:gdLst/>
            <a:ahLst/>
            <a:cxnLst/>
            <a:rect l="l" t="t" r="r" b="b"/>
            <a:pathLst>
              <a:path w="933231" h="933231">
                <a:moveTo>
                  <a:pt x="0" y="0"/>
                </a:moveTo>
                <a:lnTo>
                  <a:pt x="933231" y="0"/>
                </a:lnTo>
                <a:lnTo>
                  <a:pt x="933231" y="933231"/>
                </a:lnTo>
                <a:lnTo>
                  <a:pt x="0" y="9332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5488936" y="226400"/>
            <a:ext cx="872252" cy="828675"/>
            <a:chOff x="0" y="0"/>
            <a:chExt cx="872249" cy="8286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363" cy="828675"/>
            </a:xfrm>
            <a:custGeom>
              <a:avLst/>
              <a:gdLst/>
              <a:ahLst/>
              <a:cxnLst/>
              <a:rect l="l" t="t" r="r" b="b"/>
              <a:pathLst>
                <a:path w="872363" h="828675">
                  <a:moveTo>
                    <a:pt x="171704" y="6223"/>
                  </a:moveTo>
                  <a:cubicBezTo>
                    <a:pt x="72009" y="82169"/>
                    <a:pt x="6223" y="199644"/>
                    <a:pt x="0" y="333121"/>
                  </a:cubicBezTo>
                  <a:lnTo>
                    <a:pt x="83312" y="333121"/>
                  </a:lnTo>
                  <a:cubicBezTo>
                    <a:pt x="89789" y="222758"/>
                    <a:pt x="146558" y="126238"/>
                    <a:pt x="231267" y="65786"/>
                  </a:cubicBezTo>
                  <a:lnTo>
                    <a:pt x="171704" y="6223"/>
                  </a:lnTo>
                  <a:close/>
                  <a:moveTo>
                    <a:pt x="700405" y="6223"/>
                  </a:moveTo>
                  <a:lnTo>
                    <a:pt x="641223" y="65532"/>
                  </a:lnTo>
                  <a:cubicBezTo>
                    <a:pt x="725805" y="126111"/>
                    <a:pt x="782574" y="222758"/>
                    <a:pt x="789051" y="332994"/>
                  </a:cubicBezTo>
                  <a:lnTo>
                    <a:pt x="872363" y="332994"/>
                  </a:lnTo>
                  <a:cubicBezTo>
                    <a:pt x="866013" y="199644"/>
                    <a:pt x="800227" y="82169"/>
                    <a:pt x="700532" y="6223"/>
                  </a:cubicBezTo>
                  <a:close/>
                  <a:moveTo>
                    <a:pt x="436118" y="0"/>
                  </a:moveTo>
                  <a:cubicBezTo>
                    <a:pt x="401574" y="0"/>
                    <a:pt x="373634" y="27940"/>
                    <a:pt x="373634" y="62484"/>
                  </a:cubicBezTo>
                  <a:lnTo>
                    <a:pt x="373634" y="90805"/>
                  </a:lnTo>
                  <a:cubicBezTo>
                    <a:pt x="254381" y="119126"/>
                    <a:pt x="165481" y="225806"/>
                    <a:pt x="165481" y="353949"/>
                  </a:cubicBezTo>
                  <a:lnTo>
                    <a:pt x="165481" y="582930"/>
                  </a:lnTo>
                  <a:lnTo>
                    <a:pt x="82169" y="666115"/>
                  </a:lnTo>
                  <a:lnTo>
                    <a:pt x="82169" y="707771"/>
                  </a:lnTo>
                  <a:lnTo>
                    <a:pt x="790067" y="707771"/>
                  </a:lnTo>
                  <a:lnTo>
                    <a:pt x="790067" y="666115"/>
                  </a:lnTo>
                  <a:lnTo>
                    <a:pt x="706755" y="582930"/>
                  </a:lnTo>
                  <a:lnTo>
                    <a:pt x="706755" y="353949"/>
                  </a:lnTo>
                  <a:cubicBezTo>
                    <a:pt x="706755" y="225933"/>
                    <a:pt x="617855" y="119126"/>
                    <a:pt x="498602" y="90805"/>
                  </a:cubicBezTo>
                  <a:lnTo>
                    <a:pt x="498602" y="62484"/>
                  </a:lnTo>
                  <a:cubicBezTo>
                    <a:pt x="498602" y="27940"/>
                    <a:pt x="470662" y="0"/>
                    <a:pt x="436118" y="0"/>
                  </a:cubicBezTo>
                  <a:close/>
                  <a:moveTo>
                    <a:pt x="352806" y="749427"/>
                  </a:moveTo>
                  <a:cubicBezTo>
                    <a:pt x="352806" y="786511"/>
                    <a:pt x="376936" y="817880"/>
                    <a:pt x="410464" y="828675"/>
                  </a:cubicBezTo>
                  <a:lnTo>
                    <a:pt x="461772" y="828675"/>
                  </a:lnTo>
                  <a:cubicBezTo>
                    <a:pt x="484759" y="821182"/>
                    <a:pt x="503428" y="803910"/>
                    <a:pt x="512826" y="781939"/>
                  </a:cubicBezTo>
                  <a:cubicBezTo>
                    <a:pt x="517017" y="771906"/>
                    <a:pt x="519303" y="761111"/>
                    <a:pt x="519303" y="74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6703945" y="125787"/>
            <a:ext cx="1060304" cy="1060304"/>
          </a:xfrm>
          <a:custGeom>
            <a:avLst/>
            <a:gdLst/>
            <a:ahLst/>
            <a:cxnLst/>
            <a:rect l="l" t="t" r="r" b="b"/>
            <a:pathLst>
              <a:path w="1060304" h="1060304">
                <a:moveTo>
                  <a:pt x="0" y="0"/>
                </a:moveTo>
                <a:lnTo>
                  <a:pt x="1060304" y="0"/>
                </a:lnTo>
                <a:lnTo>
                  <a:pt x="1060304" y="1060304"/>
                </a:lnTo>
                <a:lnTo>
                  <a:pt x="0" y="10603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052380" y="1538840"/>
            <a:ext cx="14740090" cy="927049"/>
          </a:xfrm>
          <a:custGeom>
            <a:avLst/>
            <a:gdLst/>
            <a:ahLst/>
            <a:cxnLst/>
            <a:rect l="l" t="t" r="r" b="b"/>
            <a:pathLst>
              <a:path w="14740090" h="927049">
                <a:moveTo>
                  <a:pt x="0" y="0"/>
                </a:moveTo>
                <a:lnTo>
                  <a:pt x="14740090" y="0"/>
                </a:lnTo>
                <a:lnTo>
                  <a:pt x="14740090" y="927049"/>
                </a:lnTo>
                <a:lnTo>
                  <a:pt x="0" y="927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959555" y="5194687"/>
            <a:ext cx="3328445" cy="4543425"/>
          </a:xfrm>
          <a:custGeom>
            <a:avLst/>
            <a:gdLst/>
            <a:ahLst/>
            <a:cxnLst/>
            <a:rect l="l" t="t" r="r" b="b"/>
            <a:pathLst>
              <a:path w="3328445" h="4543425">
                <a:moveTo>
                  <a:pt x="0" y="0"/>
                </a:moveTo>
                <a:lnTo>
                  <a:pt x="3328445" y="0"/>
                </a:lnTo>
                <a:lnTo>
                  <a:pt x="3328445" y="4543425"/>
                </a:lnTo>
                <a:lnTo>
                  <a:pt x="0" y="454342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r="-38219"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0" y="3349047"/>
            <a:ext cx="2426770" cy="2324100"/>
          </a:xfrm>
          <a:custGeom>
            <a:avLst/>
            <a:gdLst/>
            <a:ahLst/>
            <a:cxnLst/>
            <a:rect l="l" t="t" r="r" b="b"/>
            <a:pathLst>
              <a:path w="2426770" h="2324100">
                <a:moveTo>
                  <a:pt x="2426770" y="0"/>
                </a:moveTo>
                <a:lnTo>
                  <a:pt x="0" y="0"/>
                </a:lnTo>
                <a:lnTo>
                  <a:pt x="0" y="2324100"/>
                </a:lnTo>
                <a:lnTo>
                  <a:pt x="2426770" y="2324100"/>
                </a:lnTo>
                <a:lnTo>
                  <a:pt x="2426770" y="0"/>
                </a:lnTo>
                <a:close/>
              </a:path>
            </a:pathLst>
          </a:custGeom>
          <a:blipFill>
            <a:blip r:embed="rId15"/>
            <a:stretch>
              <a:fillRect l="-15394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82654" y="77210"/>
            <a:ext cx="1228725" cy="1152525"/>
          </a:xfrm>
          <a:custGeom>
            <a:avLst/>
            <a:gdLst/>
            <a:ahLst/>
            <a:cxnLst/>
            <a:rect l="l" t="t" r="r" b="b"/>
            <a:pathLst>
              <a:path w="1228725" h="1152525">
                <a:moveTo>
                  <a:pt x="0" y="0"/>
                </a:moveTo>
                <a:lnTo>
                  <a:pt x="1228725" y="0"/>
                </a:lnTo>
                <a:lnTo>
                  <a:pt x="12287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65565" t="-48477" r="-64667" b="-96976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059297" y="1692431"/>
            <a:ext cx="12664145" cy="671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Performance Indicators (KPIs) Overview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pic>
        <p:nvPicPr>
          <p:cNvPr id="21" name="Picture 20"/>
          <p:cNvPicPr/>
          <p:nvPr/>
        </p:nvPicPr>
        <p:blipFill>
          <a:blip r:embed="rId17"/>
          <a:stretch>
            <a:fillRect/>
          </a:stretch>
        </p:blipFill>
        <p:spPr>
          <a:xfrm>
            <a:off x="3581400" y="2944606"/>
            <a:ext cx="10608535" cy="245688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76288" y="6052022"/>
            <a:ext cx="14249400" cy="3124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Top Performing State: Maharashtra has emerged as the highest-performing state in terms of digital transactions and user engagement on the </a:t>
            </a:r>
            <a:r>
              <a:rPr lang="en-US" sz="2000" dirty="0" err="1">
                <a:latin typeface="Canva Sans" panose="020B0604020202020204" charset="0"/>
              </a:rPr>
              <a:t>PhonePe</a:t>
            </a:r>
            <a:r>
              <a:rPr lang="en-US" sz="2000" dirty="0">
                <a:latin typeface="Canva Sans" panose="020B0604020202020204" charset="0"/>
              </a:rPr>
              <a:t> platform.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Top Performing District: Bengaluru Urban leads as the top-performing district, showcasing its strong adoption of digital payments.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Least Performing State: Lakshadweep ranks the lowest in terms of </a:t>
            </a:r>
            <a:r>
              <a:rPr lang="en-US" sz="2000" dirty="0" err="1">
                <a:latin typeface="Canva Sans" panose="020B0604020202020204" charset="0"/>
              </a:rPr>
              <a:t>PhonePe</a:t>
            </a:r>
            <a:r>
              <a:rPr lang="en-US" sz="2000" dirty="0">
                <a:latin typeface="Canva Sans" panose="020B0604020202020204" charset="0"/>
              </a:rPr>
              <a:t> usage, indicating the need for further digital financial inclusion in the region.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Total Registered Users: </a:t>
            </a:r>
            <a:r>
              <a:rPr lang="en-US" sz="2000" dirty="0" err="1">
                <a:latin typeface="Canva Sans" panose="020B0604020202020204" charset="0"/>
              </a:rPr>
              <a:t>PhonePe</a:t>
            </a:r>
            <a:r>
              <a:rPr lang="en-US" sz="2000" dirty="0">
                <a:latin typeface="Canva Sans" panose="020B0604020202020204" charset="0"/>
              </a:rPr>
              <a:t> has recorded an impressive 3 billion registered user accounts, highlighting its extensive reach and growing popularity in India’s digital payment ecosystem.</a:t>
            </a:r>
            <a:endParaRPr lang="en-IN" sz="2000" dirty="0">
              <a:latin typeface="Canva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0" y="0"/>
            <a:ext cx="18288000" cy="1396336"/>
            <a:chOff x="0" y="0"/>
            <a:chExt cx="18288000" cy="13963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288000" cy="1396365"/>
            </a:xfrm>
            <a:custGeom>
              <a:avLst/>
              <a:gdLst/>
              <a:ahLst/>
              <a:cxnLst/>
              <a:rect l="l" t="t" r="r" b="b"/>
              <a:pathLst>
                <a:path w="18288000" h="1396365">
                  <a:moveTo>
                    <a:pt x="0" y="0"/>
                  </a:moveTo>
                  <a:lnTo>
                    <a:pt x="0" y="1396365"/>
                  </a:lnTo>
                  <a:lnTo>
                    <a:pt x="18288000" y="139636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1449360">
            <a:off x="1705708" y="8180051"/>
            <a:ext cx="1333500" cy="990600"/>
            <a:chOff x="0" y="0"/>
            <a:chExt cx="1778000" cy="1320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78000" cy="1320800"/>
            </a:xfrm>
            <a:custGeom>
              <a:avLst/>
              <a:gdLst/>
              <a:ahLst/>
              <a:cxnLst/>
              <a:rect l="l" t="t" r="r" b="b"/>
              <a:pathLst>
                <a:path w="1778000" h="1320800">
                  <a:moveTo>
                    <a:pt x="0" y="0"/>
                  </a:moveTo>
                  <a:lnTo>
                    <a:pt x="0" y="1320800"/>
                  </a:lnTo>
                  <a:lnTo>
                    <a:pt x="958342" y="1320800"/>
                  </a:lnTo>
                  <a:lnTo>
                    <a:pt x="1778000" y="1320800"/>
                  </a:lnTo>
                  <a:lnTo>
                    <a:pt x="1778000" y="0"/>
                  </a:lnTo>
                  <a:lnTo>
                    <a:pt x="7112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982" r="-5017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1248120">
            <a:off x="-923277" y="6343212"/>
            <a:ext cx="6517100" cy="4398921"/>
            <a:chOff x="0" y="0"/>
            <a:chExt cx="8689467" cy="5865228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8689467" cy="5865241"/>
            </a:xfrm>
            <a:custGeom>
              <a:avLst/>
              <a:gdLst/>
              <a:ahLst/>
              <a:cxnLst/>
              <a:rect l="l" t="t" r="r" b="b"/>
              <a:pathLst>
                <a:path w="8689467" h="5865241">
                  <a:moveTo>
                    <a:pt x="8689467" y="263779"/>
                  </a:moveTo>
                  <a:lnTo>
                    <a:pt x="6561455" y="5865241"/>
                  </a:lnTo>
                  <a:lnTo>
                    <a:pt x="5422900" y="5830189"/>
                  </a:lnTo>
                  <a:lnTo>
                    <a:pt x="0" y="3769995"/>
                  </a:lnTo>
                  <a:lnTo>
                    <a:pt x="116077" y="0"/>
                  </a:lnTo>
                  <a:lnTo>
                    <a:pt x="8689467" y="263779"/>
                  </a:lnTo>
                  <a:close/>
                </a:path>
              </a:pathLst>
            </a:custGeom>
            <a:blipFill>
              <a:blip r:embed="rId3"/>
              <a:stretch>
                <a:fillRect l="-10150" t="-119" r="-692" b="-1585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0" y="0"/>
            <a:ext cx="18288000" cy="1329280"/>
            <a:chOff x="0" y="0"/>
            <a:chExt cx="18288000" cy="13292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288000" cy="1329309"/>
            </a:xfrm>
            <a:custGeom>
              <a:avLst/>
              <a:gdLst/>
              <a:ahLst/>
              <a:cxnLst/>
              <a:rect l="l" t="t" r="r" b="b"/>
              <a:pathLst>
                <a:path w="18288000" h="1329309">
                  <a:moveTo>
                    <a:pt x="0" y="0"/>
                  </a:moveTo>
                  <a:lnTo>
                    <a:pt x="0" y="1329309"/>
                  </a:lnTo>
                  <a:lnTo>
                    <a:pt x="18288000" y="132930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211941" y="0"/>
            <a:ext cx="1419225" cy="1325766"/>
          </a:xfrm>
          <a:custGeom>
            <a:avLst/>
            <a:gdLst/>
            <a:ahLst/>
            <a:cxnLst/>
            <a:rect l="l" t="t" r="r" b="b"/>
            <a:pathLst>
              <a:path w="1419225" h="1325766">
                <a:moveTo>
                  <a:pt x="0" y="0"/>
                </a:moveTo>
                <a:lnTo>
                  <a:pt x="1419225" y="0"/>
                </a:lnTo>
                <a:lnTo>
                  <a:pt x="1419225" y="1325766"/>
                </a:lnTo>
                <a:lnTo>
                  <a:pt x="0" y="1325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240" t="-35269" r="-87967" b="-40751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189935" y="189424"/>
            <a:ext cx="933231" cy="933231"/>
          </a:xfrm>
          <a:custGeom>
            <a:avLst/>
            <a:gdLst/>
            <a:ahLst/>
            <a:cxnLst/>
            <a:rect l="l" t="t" r="r" b="b"/>
            <a:pathLst>
              <a:path w="933231" h="933231">
                <a:moveTo>
                  <a:pt x="0" y="0"/>
                </a:moveTo>
                <a:lnTo>
                  <a:pt x="933231" y="0"/>
                </a:lnTo>
                <a:lnTo>
                  <a:pt x="933231" y="933231"/>
                </a:lnTo>
                <a:lnTo>
                  <a:pt x="0" y="933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46980" y="1632242"/>
            <a:ext cx="12140565" cy="927202"/>
          </a:xfrm>
          <a:custGeom>
            <a:avLst/>
            <a:gdLst/>
            <a:ahLst/>
            <a:cxnLst/>
            <a:rect l="l" t="t" r="r" b="b"/>
            <a:pathLst>
              <a:path w="12140565" h="927202">
                <a:moveTo>
                  <a:pt x="0" y="0"/>
                </a:moveTo>
                <a:lnTo>
                  <a:pt x="12140565" y="0"/>
                </a:lnTo>
                <a:lnTo>
                  <a:pt x="12140565" y="927202"/>
                </a:lnTo>
                <a:lnTo>
                  <a:pt x="0" y="9272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5488936" y="226400"/>
            <a:ext cx="872252" cy="828675"/>
            <a:chOff x="0" y="0"/>
            <a:chExt cx="872249" cy="82867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363" cy="828675"/>
            </a:xfrm>
            <a:custGeom>
              <a:avLst/>
              <a:gdLst/>
              <a:ahLst/>
              <a:cxnLst/>
              <a:rect l="l" t="t" r="r" b="b"/>
              <a:pathLst>
                <a:path w="872363" h="828675">
                  <a:moveTo>
                    <a:pt x="171704" y="6223"/>
                  </a:moveTo>
                  <a:cubicBezTo>
                    <a:pt x="72009" y="82169"/>
                    <a:pt x="6223" y="199644"/>
                    <a:pt x="0" y="333121"/>
                  </a:cubicBezTo>
                  <a:lnTo>
                    <a:pt x="83312" y="333121"/>
                  </a:lnTo>
                  <a:cubicBezTo>
                    <a:pt x="89789" y="222758"/>
                    <a:pt x="146558" y="126238"/>
                    <a:pt x="231267" y="65786"/>
                  </a:cubicBezTo>
                  <a:lnTo>
                    <a:pt x="171704" y="6223"/>
                  </a:lnTo>
                  <a:close/>
                  <a:moveTo>
                    <a:pt x="700405" y="6223"/>
                  </a:moveTo>
                  <a:lnTo>
                    <a:pt x="641223" y="65532"/>
                  </a:lnTo>
                  <a:cubicBezTo>
                    <a:pt x="725805" y="126111"/>
                    <a:pt x="782574" y="222758"/>
                    <a:pt x="789051" y="332994"/>
                  </a:cubicBezTo>
                  <a:lnTo>
                    <a:pt x="872363" y="332994"/>
                  </a:lnTo>
                  <a:cubicBezTo>
                    <a:pt x="866013" y="199644"/>
                    <a:pt x="800227" y="82169"/>
                    <a:pt x="700532" y="6223"/>
                  </a:cubicBezTo>
                  <a:close/>
                  <a:moveTo>
                    <a:pt x="436118" y="0"/>
                  </a:moveTo>
                  <a:cubicBezTo>
                    <a:pt x="401574" y="0"/>
                    <a:pt x="373634" y="27940"/>
                    <a:pt x="373634" y="62484"/>
                  </a:cubicBezTo>
                  <a:lnTo>
                    <a:pt x="373634" y="90805"/>
                  </a:lnTo>
                  <a:cubicBezTo>
                    <a:pt x="254381" y="119126"/>
                    <a:pt x="165481" y="225806"/>
                    <a:pt x="165481" y="353949"/>
                  </a:cubicBezTo>
                  <a:lnTo>
                    <a:pt x="165481" y="582930"/>
                  </a:lnTo>
                  <a:lnTo>
                    <a:pt x="82169" y="666115"/>
                  </a:lnTo>
                  <a:lnTo>
                    <a:pt x="82169" y="707771"/>
                  </a:lnTo>
                  <a:lnTo>
                    <a:pt x="790067" y="707771"/>
                  </a:lnTo>
                  <a:lnTo>
                    <a:pt x="790067" y="666115"/>
                  </a:lnTo>
                  <a:lnTo>
                    <a:pt x="706755" y="582930"/>
                  </a:lnTo>
                  <a:lnTo>
                    <a:pt x="706755" y="353949"/>
                  </a:lnTo>
                  <a:cubicBezTo>
                    <a:pt x="706755" y="225933"/>
                    <a:pt x="617855" y="119126"/>
                    <a:pt x="498602" y="90805"/>
                  </a:cubicBezTo>
                  <a:lnTo>
                    <a:pt x="498602" y="62484"/>
                  </a:lnTo>
                  <a:cubicBezTo>
                    <a:pt x="498602" y="27940"/>
                    <a:pt x="470662" y="0"/>
                    <a:pt x="436118" y="0"/>
                  </a:cubicBezTo>
                  <a:close/>
                  <a:moveTo>
                    <a:pt x="352806" y="749427"/>
                  </a:moveTo>
                  <a:cubicBezTo>
                    <a:pt x="352806" y="786511"/>
                    <a:pt x="376936" y="817880"/>
                    <a:pt x="410464" y="828675"/>
                  </a:cubicBezTo>
                  <a:lnTo>
                    <a:pt x="461772" y="828675"/>
                  </a:lnTo>
                  <a:cubicBezTo>
                    <a:pt x="484759" y="821182"/>
                    <a:pt x="503428" y="803910"/>
                    <a:pt x="512826" y="781939"/>
                  </a:cubicBezTo>
                  <a:cubicBezTo>
                    <a:pt x="517017" y="771906"/>
                    <a:pt x="519303" y="761111"/>
                    <a:pt x="519303" y="74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16703945" y="125787"/>
            <a:ext cx="1060304" cy="1060304"/>
          </a:xfrm>
          <a:custGeom>
            <a:avLst/>
            <a:gdLst/>
            <a:ahLst/>
            <a:cxnLst/>
            <a:rect l="l" t="t" r="r" b="b"/>
            <a:pathLst>
              <a:path w="1060304" h="1060304">
                <a:moveTo>
                  <a:pt x="0" y="0"/>
                </a:moveTo>
                <a:lnTo>
                  <a:pt x="1060304" y="0"/>
                </a:lnTo>
                <a:lnTo>
                  <a:pt x="1060304" y="1060304"/>
                </a:lnTo>
                <a:lnTo>
                  <a:pt x="0" y="10603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>
            <a:grpSpLocks noChangeAspect="1"/>
          </p:cNvGrpSpPr>
          <p:nvPr/>
        </p:nvGrpSpPr>
        <p:grpSpPr>
          <a:xfrm rot="1904460">
            <a:off x="1961055" y="7953356"/>
            <a:ext cx="1466850" cy="990600"/>
            <a:chOff x="0" y="0"/>
            <a:chExt cx="1955800" cy="1320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55800" cy="1320800"/>
            </a:xfrm>
            <a:custGeom>
              <a:avLst/>
              <a:gdLst/>
              <a:ahLst/>
              <a:cxnLst/>
              <a:rect l="l" t="t" r="r" b="b"/>
              <a:pathLst>
                <a:path w="1955800" h="1320800">
                  <a:moveTo>
                    <a:pt x="0" y="0"/>
                  </a:moveTo>
                  <a:lnTo>
                    <a:pt x="0" y="1320800"/>
                  </a:lnTo>
                  <a:lnTo>
                    <a:pt x="977900" y="1320800"/>
                  </a:lnTo>
                  <a:lnTo>
                    <a:pt x="1955800" y="1320800"/>
                  </a:lnTo>
                  <a:lnTo>
                    <a:pt x="1955800" y="943483"/>
                  </a:lnTo>
                  <a:lnTo>
                    <a:pt x="19558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24" name="Freeform 24"/>
          <p:cNvSpPr/>
          <p:nvPr/>
        </p:nvSpPr>
        <p:spPr>
          <a:xfrm>
            <a:off x="282654" y="77210"/>
            <a:ext cx="1276350" cy="1200150"/>
          </a:xfrm>
          <a:custGeom>
            <a:avLst/>
            <a:gdLst/>
            <a:ahLst/>
            <a:cxnLst/>
            <a:rect l="l" t="t" r="r" b="b"/>
            <a:pathLst>
              <a:path w="1276350" h="1200150">
                <a:moveTo>
                  <a:pt x="0" y="0"/>
                </a:moveTo>
                <a:lnTo>
                  <a:pt x="1276350" y="0"/>
                </a:lnTo>
                <a:lnTo>
                  <a:pt x="1276350" y="1200150"/>
                </a:lnTo>
                <a:lnTo>
                  <a:pt x="0" y="120015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65579" t="-48368" r="-65017" b="-96076"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253703" y="1737951"/>
            <a:ext cx="10533678" cy="68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 smtClean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 Transactions</a:t>
            </a:r>
            <a:endParaRPr lang="en-US" sz="3999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18"/>
          <a:stretch>
            <a:fillRect/>
          </a:stretch>
        </p:blipFill>
        <p:spPr>
          <a:xfrm>
            <a:off x="2025691" y="2737253"/>
            <a:ext cx="14989702" cy="351259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952999" y="6419142"/>
            <a:ext cx="12062393" cy="29809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Total Transactions by Top Districts – Bengaluru Urban leads with 6.1 billion transactions, followed by Hyderabad, Pune, Jaipur, and Central Delhi.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Transaction Count by District – A pie chart displaying the proportion of transactions across five districts, with the West region having the highest share (30.5%).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Total Registered Users by District – West has the most registered users (27M), with numbers decreasing across North, East, South, and Bilaspur.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These visualizations highlight regional transaction trends and user engagement on the platform.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249" y="2827839"/>
            <a:ext cx="6204775" cy="4928235"/>
          </a:xfrm>
          <a:custGeom>
            <a:avLst/>
            <a:gdLst/>
            <a:ahLst/>
            <a:cxnLst/>
            <a:rect l="l" t="t" r="r" b="b"/>
            <a:pathLst>
              <a:path w="9933470" h="4928235">
                <a:moveTo>
                  <a:pt x="0" y="0"/>
                </a:moveTo>
                <a:lnTo>
                  <a:pt x="9933471" y="0"/>
                </a:lnTo>
                <a:lnTo>
                  <a:pt x="9933471" y="4928235"/>
                </a:lnTo>
                <a:lnTo>
                  <a:pt x="0" y="4928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63503" y="-63503"/>
            <a:ext cx="18414997" cy="1523333"/>
            <a:chOff x="0" y="0"/>
            <a:chExt cx="18415000" cy="1523340"/>
          </a:xfrm>
        </p:grpSpPr>
        <p:sp>
          <p:nvSpPr>
            <p:cNvPr id="4" name="Freeform 4"/>
            <p:cNvSpPr/>
            <p:nvPr/>
          </p:nvSpPr>
          <p:spPr>
            <a:xfrm>
              <a:off x="63500" y="63500"/>
              <a:ext cx="18288000" cy="1396365"/>
            </a:xfrm>
            <a:custGeom>
              <a:avLst/>
              <a:gdLst/>
              <a:ahLst/>
              <a:cxnLst/>
              <a:rect l="l" t="t" r="r" b="b"/>
              <a:pathLst>
                <a:path w="18288000" h="1396365">
                  <a:moveTo>
                    <a:pt x="0" y="0"/>
                  </a:moveTo>
                  <a:lnTo>
                    <a:pt x="0" y="1396365"/>
                  </a:lnTo>
                  <a:lnTo>
                    <a:pt x="18288000" y="139636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63500"/>
              <a:ext cx="18288000" cy="1329309"/>
            </a:xfrm>
            <a:custGeom>
              <a:avLst/>
              <a:gdLst/>
              <a:ahLst/>
              <a:cxnLst/>
              <a:rect l="l" t="t" r="r" b="b"/>
              <a:pathLst>
                <a:path w="18288000" h="1329309">
                  <a:moveTo>
                    <a:pt x="0" y="0"/>
                  </a:moveTo>
                  <a:lnTo>
                    <a:pt x="0" y="1329309"/>
                  </a:lnTo>
                  <a:lnTo>
                    <a:pt x="18288000" y="132930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11941" y="0"/>
            <a:ext cx="1419225" cy="1325766"/>
          </a:xfrm>
          <a:custGeom>
            <a:avLst/>
            <a:gdLst/>
            <a:ahLst/>
            <a:cxnLst/>
            <a:rect l="l" t="t" r="r" b="b"/>
            <a:pathLst>
              <a:path w="1419225" h="1325766">
                <a:moveTo>
                  <a:pt x="0" y="0"/>
                </a:moveTo>
                <a:lnTo>
                  <a:pt x="1419225" y="0"/>
                </a:lnTo>
                <a:lnTo>
                  <a:pt x="1419225" y="1325766"/>
                </a:lnTo>
                <a:lnTo>
                  <a:pt x="0" y="1325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240" t="-35269" r="-87967" b="-4075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189935" y="189424"/>
            <a:ext cx="933231" cy="933231"/>
          </a:xfrm>
          <a:custGeom>
            <a:avLst/>
            <a:gdLst/>
            <a:ahLst/>
            <a:cxnLst/>
            <a:rect l="l" t="t" r="r" b="b"/>
            <a:pathLst>
              <a:path w="933231" h="933231">
                <a:moveTo>
                  <a:pt x="0" y="0"/>
                </a:moveTo>
                <a:lnTo>
                  <a:pt x="933231" y="0"/>
                </a:lnTo>
                <a:lnTo>
                  <a:pt x="933231" y="933231"/>
                </a:lnTo>
                <a:lnTo>
                  <a:pt x="0" y="933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801198" y="1689544"/>
            <a:ext cx="13124126" cy="927202"/>
          </a:xfrm>
          <a:custGeom>
            <a:avLst/>
            <a:gdLst/>
            <a:ahLst/>
            <a:cxnLst/>
            <a:rect l="l" t="t" r="r" b="b"/>
            <a:pathLst>
              <a:path w="13124126" h="927202">
                <a:moveTo>
                  <a:pt x="0" y="0"/>
                </a:moveTo>
                <a:lnTo>
                  <a:pt x="13124126" y="0"/>
                </a:lnTo>
                <a:lnTo>
                  <a:pt x="13124126" y="927202"/>
                </a:lnTo>
                <a:lnTo>
                  <a:pt x="0" y="9272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5488936" y="226400"/>
            <a:ext cx="872252" cy="828675"/>
            <a:chOff x="0" y="0"/>
            <a:chExt cx="872249" cy="828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363" cy="828675"/>
            </a:xfrm>
            <a:custGeom>
              <a:avLst/>
              <a:gdLst/>
              <a:ahLst/>
              <a:cxnLst/>
              <a:rect l="l" t="t" r="r" b="b"/>
              <a:pathLst>
                <a:path w="872363" h="828675">
                  <a:moveTo>
                    <a:pt x="171704" y="6223"/>
                  </a:moveTo>
                  <a:cubicBezTo>
                    <a:pt x="72009" y="82169"/>
                    <a:pt x="6223" y="199644"/>
                    <a:pt x="0" y="333121"/>
                  </a:cubicBezTo>
                  <a:lnTo>
                    <a:pt x="83312" y="333121"/>
                  </a:lnTo>
                  <a:cubicBezTo>
                    <a:pt x="89789" y="222758"/>
                    <a:pt x="146558" y="126238"/>
                    <a:pt x="231267" y="65786"/>
                  </a:cubicBezTo>
                  <a:lnTo>
                    <a:pt x="171704" y="6223"/>
                  </a:lnTo>
                  <a:close/>
                  <a:moveTo>
                    <a:pt x="700405" y="6223"/>
                  </a:moveTo>
                  <a:lnTo>
                    <a:pt x="641223" y="65532"/>
                  </a:lnTo>
                  <a:cubicBezTo>
                    <a:pt x="725805" y="126111"/>
                    <a:pt x="782574" y="222758"/>
                    <a:pt x="789051" y="332994"/>
                  </a:cubicBezTo>
                  <a:lnTo>
                    <a:pt x="872363" y="332994"/>
                  </a:lnTo>
                  <a:cubicBezTo>
                    <a:pt x="866013" y="199644"/>
                    <a:pt x="800227" y="82169"/>
                    <a:pt x="700532" y="6223"/>
                  </a:cubicBezTo>
                  <a:close/>
                  <a:moveTo>
                    <a:pt x="436118" y="0"/>
                  </a:moveTo>
                  <a:cubicBezTo>
                    <a:pt x="401574" y="0"/>
                    <a:pt x="373634" y="27940"/>
                    <a:pt x="373634" y="62484"/>
                  </a:cubicBezTo>
                  <a:lnTo>
                    <a:pt x="373634" y="90805"/>
                  </a:lnTo>
                  <a:cubicBezTo>
                    <a:pt x="254381" y="119126"/>
                    <a:pt x="165481" y="225806"/>
                    <a:pt x="165481" y="353949"/>
                  </a:cubicBezTo>
                  <a:lnTo>
                    <a:pt x="165481" y="582930"/>
                  </a:lnTo>
                  <a:lnTo>
                    <a:pt x="82169" y="666115"/>
                  </a:lnTo>
                  <a:lnTo>
                    <a:pt x="82169" y="707771"/>
                  </a:lnTo>
                  <a:lnTo>
                    <a:pt x="790067" y="707771"/>
                  </a:lnTo>
                  <a:lnTo>
                    <a:pt x="790067" y="666115"/>
                  </a:lnTo>
                  <a:lnTo>
                    <a:pt x="706755" y="582930"/>
                  </a:lnTo>
                  <a:lnTo>
                    <a:pt x="706755" y="353949"/>
                  </a:lnTo>
                  <a:cubicBezTo>
                    <a:pt x="706755" y="225933"/>
                    <a:pt x="617855" y="119126"/>
                    <a:pt x="498602" y="90805"/>
                  </a:cubicBezTo>
                  <a:lnTo>
                    <a:pt x="498602" y="62484"/>
                  </a:lnTo>
                  <a:cubicBezTo>
                    <a:pt x="498602" y="27940"/>
                    <a:pt x="470662" y="0"/>
                    <a:pt x="436118" y="0"/>
                  </a:cubicBezTo>
                  <a:close/>
                  <a:moveTo>
                    <a:pt x="352806" y="749427"/>
                  </a:moveTo>
                  <a:cubicBezTo>
                    <a:pt x="352806" y="786511"/>
                    <a:pt x="376936" y="817880"/>
                    <a:pt x="410464" y="828675"/>
                  </a:cubicBezTo>
                  <a:lnTo>
                    <a:pt x="461772" y="828675"/>
                  </a:lnTo>
                  <a:cubicBezTo>
                    <a:pt x="484759" y="821182"/>
                    <a:pt x="503428" y="803910"/>
                    <a:pt x="512826" y="781939"/>
                  </a:cubicBezTo>
                  <a:cubicBezTo>
                    <a:pt x="517017" y="771906"/>
                    <a:pt x="519303" y="761111"/>
                    <a:pt x="519303" y="74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6703945" y="125787"/>
            <a:ext cx="1060304" cy="1060304"/>
          </a:xfrm>
          <a:custGeom>
            <a:avLst/>
            <a:gdLst/>
            <a:ahLst/>
            <a:cxnLst/>
            <a:rect l="l" t="t" r="r" b="b"/>
            <a:pathLst>
              <a:path w="1060304" h="1060304">
                <a:moveTo>
                  <a:pt x="0" y="0"/>
                </a:moveTo>
                <a:lnTo>
                  <a:pt x="1060304" y="0"/>
                </a:lnTo>
                <a:lnTo>
                  <a:pt x="1060304" y="1060304"/>
                </a:lnTo>
                <a:lnTo>
                  <a:pt x="0" y="10603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 rot="2193300">
            <a:off x="-1518942" y="6399171"/>
            <a:ext cx="7124167" cy="4330751"/>
            <a:chOff x="0" y="0"/>
            <a:chExt cx="9498889" cy="5774334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9498838" cy="5774309"/>
            </a:xfrm>
            <a:custGeom>
              <a:avLst/>
              <a:gdLst/>
              <a:ahLst/>
              <a:cxnLst/>
              <a:rect l="l" t="t" r="r" b="b"/>
              <a:pathLst>
                <a:path w="9498838" h="5774309">
                  <a:moveTo>
                    <a:pt x="9498838" y="173228"/>
                  </a:moveTo>
                  <a:lnTo>
                    <a:pt x="9482328" y="1077722"/>
                  </a:lnTo>
                  <a:lnTo>
                    <a:pt x="5999988" y="5774309"/>
                  </a:lnTo>
                  <a:lnTo>
                    <a:pt x="4756658" y="5751576"/>
                  </a:lnTo>
                  <a:lnTo>
                    <a:pt x="0" y="2224659"/>
                  </a:lnTo>
                  <a:lnTo>
                    <a:pt x="40767" y="0"/>
                  </a:lnTo>
                  <a:lnTo>
                    <a:pt x="9498838" y="173228"/>
                  </a:lnTo>
                  <a:close/>
                </a:path>
              </a:pathLst>
            </a:custGeom>
            <a:blipFill>
              <a:blip r:embed="rId13"/>
              <a:stretch>
                <a:fillRect l="-1" t="-121" r="-683" b="-1176"/>
              </a:stretch>
            </a:blip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2240940">
            <a:off x="2065953" y="8099460"/>
            <a:ext cx="1466850" cy="990600"/>
            <a:chOff x="0" y="0"/>
            <a:chExt cx="1955800" cy="1320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55800" cy="1320800"/>
            </a:xfrm>
            <a:custGeom>
              <a:avLst/>
              <a:gdLst/>
              <a:ahLst/>
              <a:cxnLst/>
              <a:rect l="l" t="t" r="r" b="b"/>
              <a:pathLst>
                <a:path w="1955800" h="1320800">
                  <a:moveTo>
                    <a:pt x="0" y="0"/>
                  </a:moveTo>
                  <a:lnTo>
                    <a:pt x="0" y="1320800"/>
                  </a:lnTo>
                  <a:lnTo>
                    <a:pt x="1126109" y="1320800"/>
                  </a:lnTo>
                  <a:lnTo>
                    <a:pt x="1955800" y="1320800"/>
                  </a:lnTo>
                  <a:lnTo>
                    <a:pt x="1955800" y="481457"/>
                  </a:lnTo>
                  <a:lnTo>
                    <a:pt x="19558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</p:grpSp>
      <p:sp>
        <p:nvSpPr>
          <p:cNvPr id="21" name="Freeform 21"/>
          <p:cNvSpPr/>
          <p:nvPr/>
        </p:nvSpPr>
        <p:spPr>
          <a:xfrm flipH="1">
            <a:off x="5139099" y="8226285"/>
            <a:ext cx="2444353" cy="2060715"/>
          </a:xfrm>
          <a:custGeom>
            <a:avLst/>
            <a:gdLst/>
            <a:ahLst/>
            <a:cxnLst/>
            <a:rect l="l" t="t" r="r" b="b"/>
            <a:pathLst>
              <a:path w="2444353" h="2060715">
                <a:moveTo>
                  <a:pt x="2444354" y="0"/>
                </a:moveTo>
                <a:lnTo>
                  <a:pt x="0" y="0"/>
                </a:lnTo>
                <a:lnTo>
                  <a:pt x="0" y="2060715"/>
                </a:lnTo>
                <a:lnTo>
                  <a:pt x="2444354" y="2060715"/>
                </a:lnTo>
                <a:lnTo>
                  <a:pt x="2444354" y="0"/>
                </a:lnTo>
                <a:close/>
              </a:path>
            </a:pathLst>
          </a:custGeom>
          <a:blipFill>
            <a:blip r:embed="rId15"/>
            <a:stretch>
              <a:fillRect r="-146" b="-17403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24250" y="104870"/>
            <a:ext cx="1304925" cy="1228725"/>
          </a:xfrm>
          <a:custGeom>
            <a:avLst/>
            <a:gdLst/>
            <a:ahLst/>
            <a:cxnLst/>
            <a:rect l="l" t="t" r="r" b="b"/>
            <a:pathLst>
              <a:path w="1304925" h="1228725">
                <a:moveTo>
                  <a:pt x="0" y="0"/>
                </a:moveTo>
                <a:lnTo>
                  <a:pt x="1304925" y="0"/>
                </a:lnTo>
                <a:lnTo>
                  <a:pt x="1304925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65581" t="-48303" r="-65075" b="-95882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7390971" y="3170739"/>
            <a:ext cx="914031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0"/>
              </a:lnSpc>
            </a:pPr>
            <a:r>
              <a:rPr lang="en-US" sz="2842" b="1" dirty="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36339" y="1758144"/>
            <a:ext cx="10458831" cy="735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Total Transaction Amount by Year</a:t>
            </a:r>
          </a:p>
        </p:txBody>
      </p:sp>
      <p:pic>
        <p:nvPicPr>
          <p:cNvPr id="26" name="Picture 25"/>
          <p:cNvPicPr/>
          <p:nvPr/>
        </p:nvPicPr>
        <p:blipFill>
          <a:blip r:embed="rId17"/>
          <a:stretch>
            <a:fillRect/>
          </a:stretch>
        </p:blipFill>
        <p:spPr>
          <a:xfrm>
            <a:off x="2111269" y="2741665"/>
            <a:ext cx="6515049" cy="501434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140443" y="3410130"/>
            <a:ext cx="8115924" cy="28395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2018: Transaction amount was 2T.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2019: Tripled to 6T.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2020: More than doubled, reaching 15T.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2021: Continued upward trend to 35T.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2022: Significant rise to 64T.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Key Insight: Consistent and steep increase indicates growing usage and service expansion.</a:t>
            </a:r>
            <a:endParaRPr lang="en-IN" sz="2000" dirty="0">
              <a:latin typeface="Canva Sans" panose="020B0604020202020204" charset="0"/>
            </a:endParaRPr>
          </a:p>
        </p:txBody>
      </p:sp>
      <p:sp>
        <p:nvSpPr>
          <p:cNvPr id="28" name="Freeform 20"/>
          <p:cNvSpPr/>
          <p:nvPr/>
        </p:nvSpPr>
        <p:spPr>
          <a:xfrm flipH="1">
            <a:off x="11848486" y="5948797"/>
            <a:ext cx="5693367" cy="3359847"/>
          </a:xfrm>
          <a:custGeom>
            <a:avLst/>
            <a:gdLst/>
            <a:ahLst/>
            <a:cxnLst/>
            <a:rect l="l" t="t" r="r" b="b"/>
            <a:pathLst>
              <a:path w="3358039" h="5453996">
                <a:moveTo>
                  <a:pt x="3358039" y="0"/>
                </a:moveTo>
                <a:lnTo>
                  <a:pt x="0" y="0"/>
                </a:lnTo>
                <a:lnTo>
                  <a:pt x="0" y="5453996"/>
                </a:lnTo>
                <a:lnTo>
                  <a:pt x="3358039" y="5453996"/>
                </a:lnTo>
                <a:lnTo>
                  <a:pt x="3358039" y="0"/>
                </a:lnTo>
                <a:close/>
              </a:path>
            </a:pathLst>
          </a:custGeom>
          <a:blipFill>
            <a:blip r:embed="rId18"/>
            <a:stretch>
              <a:fillRect l="-840" r="-8931" b="-7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249" y="2827839"/>
            <a:ext cx="6204775" cy="4928235"/>
          </a:xfrm>
          <a:custGeom>
            <a:avLst/>
            <a:gdLst/>
            <a:ahLst/>
            <a:cxnLst/>
            <a:rect l="l" t="t" r="r" b="b"/>
            <a:pathLst>
              <a:path w="9933470" h="4928235">
                <a:moveTo>
                  <a:pt x="0" y="0"/>
                </a:moveTo>
                <a:lnTo>
                  <a:pt x="9933471" y="0"/>
                </a:lnTo>
                <a:lnTo>
                  <a:pt x="9933471" y="4928235"/>
                </a:lnTo>
                <a:lnTo>
                  <a:pt x="0" y="4928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63503" y="-63503"/>
            <a:ext cx="18414997" cy="1523333"/>
            <a:chOff x="0" y="0"/>
            <a:chExt cx="18415000" cy="1523340"/>
          </a:xfrm>
        </p:grpSpPr>
        <p:sp>
          <p:nvSpPr>
            <p:cNvPr id="4" name="Freeform 4"/>
            <p:cNvSpPr/>
            <p:nvPr/>
          </p:nvSpPr>
          <p:spPr>
            <a:xfrm>
              <a:off x="63500" y="63500"/>
              <a:ext cx="18288000" cy="1396365"/>
            </a:xfrm>
            <a:custGeom>
              <a:avLst/>
              <a:gdLst/>
              <a:ahLst/>
              <a:cxnLst/>
              <a:rect l="l" t="t" r="r" b="b"/>
              <a:pathLst>
                <a:path w="18288000" h="1396365">
                  <a:moveTo>
                    <a:pt x="0" y="0"/>
                  </a:moveTo>
                  <a:lnTo>
                    <a:pt x="0" y="1396365"/>
                  </a:lnTo>
                  <a:lnTo>
                    <a:pt x="18288000" y="139636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63500"/>
              <a:ext cx="18288000" cy="1329309"/>
            </a:xfrm>
            <a:custGeom>
              <a:avLst/>
              <a:gdLst/>
              <a:ahLst/>
              <a:cxnLst/>
              <a:rect l="l" t="t" r="r" b="b"/>
              <a:pathLst>
                <a:path w="18288000" h="1329309">
                  <a:moveTo>
                    <a:pt x="0" y="0"/>
                  </a:moveTo>
                  <a:lnTo>
                    <a:pt x="0" y="1329309"/>
                  </a:lnTo>
                  <a:lnTo>
                    <a:pt x="18288000" y="132930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11941" y="0"/>
            <a:ext cx="1419225" cy="1325766"/>
          </a:xfrm>
          <a:custGeom>
            <a:avLst/>
            <a:gdLst/>
            <a:ahLst/>
            <a:cxnLst/>
            <a:rect l="l" t="t" r="r" b="b"/>
            <a:pathLst>
              <a:path w="1419225" h="1325766">
                <a:moveTo>
                  <a:pt x="0" y="0"/>
                </a:moveTo>
                <a:lnTo>
                  <a:pt x="1419225" y="0"/>
                </a:lnTo>
                <a:lnTo>
                  <a:pt x="1419225" y="1325766"/>
                </a:lnTo>
                <a:lnTo>
                  <a:pt x="0" y="1325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240" t="-35269" r="-87967" b="-4075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189935" y="189424"/>
            <a:ext cx="933231" cy="933231"/>
          </a:xfrm>
          <a:custGeom>
            <a:avLst/>
            <a:gdLst/>
            <a:ahLst/>
            <a:cxnLst/>
            <a:rect l="l" t="t" r="r" b="b"/>
            <a:pathLst>
              <a:path w="933231" h="933231">
                <a:moveTo>
                  <a:pt x="0" y="0"/>
                </a:moveTo>
                <a:lnTo>
                  <a:pt x="933231" y="0"/>
                </a:lnTo>
                <a:lnTo>
                  <a:pt x="933231" y="933231"/>
                </a:lnTo>
                <a:lnTo>
                  <a:pt x="0" y="933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801198" y="1689544"/>
            <a:ext cx="13124126" cy="927202"/>
          </a:xfrm>
          <a:custGeom>
            <a:avLst/>
            <a:gdLst/>
            <a:ahLst/>
            <a:cxnLst/>
            <a:rect l="l" t="t" r="r" b="b"/>
            <a:pathLst>
              <a:path w="13124126" h="927202">
                <a:moveTo>
                  <a:pt x="0" y="0"/>
                </a:moveTo>
                <a:lnTo>
                  <a:pt x="13124126" y="0"/>
                </a:lnTo>
                <a:lnTo>
                  <a:pt x="13124126" y="927202"/>
                </a:lnTo>
                <a:lnTo>
                  <a:pt x="0" y="9272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5488936" y="226400"/>
            <a:ext cx="872252" cy="828675"/>
            <a:chOff x="0" y="0"/>
            <a:chExt cx="872249" cy="828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363" cy="828675"/>
            </a:xfrm>
            <a:custGeom>
              <a:avLst/>
              <a:gdLst/>
              <a:ahLst/>
              <a:cxnLst/>
              <a:rect l="l" t="t" r="r" b="b"/>
              <a:pathLst>
                <a:path w="872363" h="828675">
                  <a:moveTo>
                    <a:pt x="171704" y="6223"/>
                  </a:moveTo>
                  <a:cubicBezTo>
                    <a:pt x="72009" y="82169"/>
                    <a:pt x="6223" y="199644"/>
                    <a:pt x="0" y="333121"/>
                  </a:cubicBezTo>
                  <a:lnTo>
                    <a:pt x="83312" y="333121"/>
                  </a:lnTo>
                  <a:cubicBezTo>
                    <a:pt x="89789" y="222758"/>
                    <a:pt x="146558" y="126238"/>
                    <a:pt x="231267" y="65786"/>
                  </a:cubicBezTo>
                  <a:lnTo>
                    <a:pt x="171704" y="6223"/>
                  </a:lnTo>
                  <a:close/>
                  <a:moveTo>
                    <a:pt x="700405" y="6223"/>
                  </a:moveTo>
                  <a:lnTo>
                    <a:pt x="641223" y="65532"/>
                  </a:lnTo>
                  <a:cubicBezTo>
                    <a:pt x="725805" y="126111"/>
                    <a:pt x="782574" y="222758"/>
                    <a:pt x="789051" y="332994"/>
                  </a:cubicBezTo>
                  <a:lnTo>
                    <a:pt x="872363" y="332994"/>
                  </a:lnTo>
                  <a:cubicBezTo>
                    <a:pt x="866013" y="199644"/>
                    <a:pt x="800227" y="82169"/>
                    <a:pt x="700532" y="6223"/>
                  </a:cubicBezTo>
                  <a:close/>
                  <a:moveTo>
                    <a:pt x="436118" y="0"/>
                  </a:moveTo>
                  <a:cubicBezTo>
                    <a:pt x="401574" y="0"/>
                    <a:pt x="373634" y="27940"/>
                    <a:pt x="373634" y="62484"/>
                  </a:cubicBezTo>
                  <a:lnTo>
                    <a:pt x="373634" y="90805"/>
                  </a:lnTo>
                  <a:cubicBezTo>
                    <a:pt x="254381" y="119126"/>
                    <a:pt x="165481" y="225806"/>
                    <a:pt x="165481" y="353949"/>
                  </a:cubicBezTo>
                  <a:lnTo>
                    <a:pt x="165481" y="582930"/>
                  </a:lnTo>
                  <a:lnTo>
                    <a:pt x="82169" y="666115"/>
                  </a:lnTo>
                  <a:lnTo>
                    <a:pt x="82169" y="707771"/>
                  </a:lnTo>
                  <a:lnTo>
                    <a:pt x="790067" y="707771"/>
                  </a:lnTo>
                  <a:lnTo>
                    <a:pt x="790067" y="666115"/>
                  </a:lnTo>
                  <a:lnTo>
                    <a:pt x="706755" y="582930"/>
                  </a:lnTo>
                  <a:lnTo>
                    <a:pt x="706755" y="353949"/>
                  </a:lnTo>
                  <a:cubicBezTo>
                    <a:pt x="706755" y="225933"/>
                    <a:pt x="617855" y="119126"/>
                    <a:pt x="498602" y="90805"/>
                  </a:cubicBezTo>
                  <a:lnTo>
                    <a:pt x="498602" y="62484"/>
                  </a:lnTo>
                  <a:cubicBezTo>
                    <a:pt x="498602" y="27940"/>
                    <a:pt x="470662" y="0"/>
                    <a:pt x="436118" y="0"/>
                  </a:cubicBezTo>
                  <a:close/>
                  <a:moveTo>
                    <a:pt x="352806" y="749427"/>
                  </a:moveTo>
                  <a:cubicBezTo>
                    <a:pt x="352806" y="786511"/>
                    <a:pt x="376936" y="817880"/>
                    <a:pt x="410464" y="828675"/>
                  </a:cubicBezTo>
                  <a:lnTo>
                    <a:pt x="461772" y="828675"/>
                  </a:lnTo>
                  <a:cubicBezTo>
                    <a:pt x="484759" y="821182"/>
                    <a:pt x="503428" y="803910"/>
                    <a:pt x="512826" y="781939"/>
                  </a:cubicBezTo>
                  <a:cubicBezTo>
                    <a:pt x="517017" y="771906"/>
                    <a:pt x="519303" y="761111"/>
                    <a:pt x="519303" y="74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6703945" y="125787"/>
            <a:ext cx="1060304" cy="1060304"/>
          </a:xfrm>
          <a:custGeom>
            <a:avLst/>
            <a:gdLst/>
            <a:ahLst/>
            <a:cxnLst/>
            <a:rect l="l" t="t" r="r" b="b"/>
            <a:pathLst>
              <a:path w="1060304" h="1060304">
                <a:moveTo>
                  <a:pt x="0" y="0"/>
                </a:moveTo>
                <a:lnTo>
                  <a:pt x="1060304" y="0"/>
                </a:lnTo>
                <a:lnTo>
                  <a:pt x="1060304" y="1060304"/>
                </a:lnTo>
                <a:lnTo>
                  <a:pt x="0" y="10603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 rot="2193300">
            <a:off x="-1518942" y="6399171"/>
            <a:ext cx="7124167" cy="4330751"/>
            <a:chOff x="0" y="0"/>
            <a:chExt cx="9498889" cy="5774334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9498838" cy="5774309"/>
            </a:xfrm>
            <a:custGeom>
              <a:avLst/>
              <a:gdLst/>
              <a:ahLst/>
              <a:cxnLst/>
              <a:rect l="l" t="t" r="r" b="b"/>
              <a:pathLst>
                <a:path w="9498838" h="5774309">
                  <a:moveTo>
                    <a:pt x="9498838" y="173228"/>
                  </a:moveTo>
                  <a:lnTo>
                    <a:pt x="9482328" y="1077722"/>
                  </a:lnTo>
                  <a:lnTo>
                    <a:pt x="5999988" y="5774309"/>
                  </a:lnTo>
                  <a:lnTo>
                    <a:pt x="4756658" y="5751576"/>
                  </a:lnTo>
                  <a:lnTo>
                    <a:pt x="0" y="2224659"/>
                  </a:lnTo>
                  <a:lnTo>
                    <a:pt x="40767" y="0"/>
                  </a:lnTo>
                  <a:lnTo>
                    <a:pt x="9498838" y="173228"/>
                  </a:lnTo>
                  <a:close/>
                </a:path>
              </a:pathLst>
            </a:custGeom>
            <a:blipFill>
              <a:blip r:embed="rId13"/>
              <a:stretch>
                <a:fillRect l="-1" t="-121" r="-683" b="-1176"/>
              </a:stretch>
            </a:blip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2240940">
            <a:off x="2065953" y="8099460"/>
            <a:ext cx="1466850" cy="990600"/>
            <a:chOff x="0" y="0"/>
            <a:chExt cx="1955800" cy="1320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55800" cy="1320800"/>
            </a:xfrm>
            <a:custGeom>
              <a:avLst/>
              <a:gdLst/>
              <a:ahLst/>
              <a:cxnLst/>
              <a:rect l="l" t="t" r="r" b="b"/>
              <a:pathLst>
                <a:path w="1955800" h="1320800">
                  <a:moveTo>
                    <a:pt x="0" y="0"/>
                  </a:moveTo>
                  <a:lnTo>
                    <a:pt x="0" y="1320800"/>
                  </a:lnTo>
                  <a:lnTo>
                    <a:pt x="1126109" y="1320800"/>
                  </a:lnTo>
                  <a:lnTo>
                    <a:pt x="1955800" y="1320800"/>
                  </a:lnTo>
                  <a:lnTo>
                    <a:pt x="1955800" y="481457"/>
                  </a:lnTo>
                  <a:lnTo>
                    <a:pt x="19558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</p:grpSp>
      <p:sp>
        <p:nvSpPr>
          <p:cNvPr id="21" name="Freeform 21"/>
          <p:cNvSpPr/>
          <p:nvPr/>
        </p:nvSpPr>
        <p:spPr>
          <a:xfrm flipH="1">
            <a:off x="5139099" y="8226285"/>
            <a:ext cx="2444353" cy="2060715"/>
          </a:xfrm>
          <a:custGeom>
            <a:avLst/>
            <a:gdLst/>
            <a:ahLst/>
            <a:cxnLst/>
            <a:rect l="l" t="t" r="r" b="b"/>
            <a:pathLst>
              <a:path w="2444353" h="2060715">
                <a:moveTo>
                  <a:pt x="2444354" y="0"/>
                </a:moveTo>
                <a:lnTo>
                  <a:pt x="0" y="0"/>
                </a:lnTo>
                <a:lnTo>
                  <a:pt x="0" y="2060715"/>
                </a:lnTo>
                <a:lnTo>
                  <a:pt x="2444354" y="2060715"/>
                </a:lnTo>
                <a:lnTo>
                  <a:pt x="2444354" y="0"/>
                </a:lnTo>
                <a:close/>
              </a:path>
            </a:pathLst>
          </a:custGeom>
          <a:blipFill>
            <a:blip r:embed="rId15"/>
            <a:stretch>
              <a:fillRect r="-146" b="-17403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24250" y="104870"/>
            <a:ext cx="1304925" cy="1228725"/>
          </a:xfrm>
          <a:custGeom>
            <a:avLst/>
            <a:gdLst/>
            <a:ahLst/>
            <a:cxnLst/>
            <a:rect l="l" t="t" r="r" b="b"/>
            <a:pathLst>
              <a:path w="1304925" h="1228725">
                <a:moveTo>
                  <a:pt x="0" y="0"/>
                </a:moveTo>
                <a:lnTo>
                  <a:pt x="1304925" y="0"/>
                </a:lnTo>
                <a:lnTo>
                  <a:pt x="1304925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65581" t="-48303" r="-65075" b="-95882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7390971" y="3170739"/>
            <a:ext cx="9140314" cy="4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0"/>
              </a:lnSpc>
            </a:pPr>
            <a:r>
              <a:rPr lang="en-US" sz="2842" b="1" dirty="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36339" y="1758144"/>
            <a:ext cx="10458831" cy="735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Total Transaction Amount by Year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40443" y="3410130"/>
            <a:ext cx="8115924" cy="283959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2018: 1B transactions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2019: Increased to 4B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2020: Doubled to 8B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2021: Significant rise to 19B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2022: Peaked at 39B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nva Sans" panose="020B0604020202020204" charset="0"/>
              </a:rPr>
              <a:t>This chart highlights the exponential growth in transaction types over the years, indicating increasing adoption and digital payment expansion.</a:t>
            </a:r>
            <a:endParaRPr lang="en-IN" sz="2000" dirty="0">
              <a:latin typeface="Canva Sans" panose="020B0604020202020204" charset="0"/>
            </a:endParaRPr>
          </a:p>
        </p:txBody>
      </p:sp>
      <p:sp>
        <p:nvSpPr>
          <p:cNvPr id="28" name="Freeform 20"/>
          <p:cNvSpPr/>
          <p:nvPr/>
        </p:nvSpPr>
        <p:spPr>
          <a:xfrm flipH="1">
            <a:off x="11848486" y="5948797"/>
            <a:ext cx="5693367" cy="3359847"/>
          </a:xfrm>
          <a:custGeom>
            <a:avLst/>
            <a:gdLst/>
            <a:ahLst/>
            <a:cxnLst/>
            <a:rect l="l" t="t" r="r" b="b"/>
            <a:pathLst>
              <a:path w="3358039" h="5453996">
                <a:moveTo>
                  <a:pt x="3358039" y="0"/>
                </a:moveTo>
                <a:lnTo>
                  <a:pt x="0" y="0"/>
                </a:lnTo>
                <a:lnTo>
                  <a:pt x="0" y="5453996"/>
                </a:lnTo>
                <a:lnTo>
                  <a:pt x="3358039" y="5453996"/>
                </a:lnTo>
                <a:lnTo>
                  <a:pt x="3358039" y="0"/>
                </a:lnTo>
                <a:close/>
              </a:path>
            </a:pathLst>
          </a:custGeom>
          <a:blipFill>
            <a:blip r:embed="rId17"/>
            <a:stretch>
              <a:fillRect l="-840" r="-8931" b="-70"/>
            </a:stretch>
          </a:blipFill>
        </p:spPr>
      </p:sp>
      <p:pic>
        <p:nvPicPr>
          <p:cNvPr id="29" name="Picture 28"/>
          <p:cNvPicPr/>
          <p:nvPr/>
        </p:nvPicPr>
        <p:blipFill>
          <a:blip r:embed="rId18"/>
          <a:stretch>
            <a:fillRect/>
          </a:stretch>
        </p:blipFill>
        <p:spPr>
          <a:xfrm>
            <a:off x="2633299" y="3317035"/>
            <a:ext cx="5993019" cy="38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63503" y="-63503"/>
            <a:ext cx="18414997" cy="1523333"/>
            <a:chOff x="0" y="0"/>
            <a:chExt cx="18415000" cy="1523340"/>
          </a:xfrm>
        </p:grpSpPr>
        <p:sp>
          <p:nvSpPr>
            <p:cNvPr id="4" name="Freeform 4"/>
            <p:cNvSpPr/>
            <p:nvPr/>
          </p:nvSpPr>
          <p:spPr>
            <a:xfrm>
              <a:off x="63500" y="63500"/>
              <a:ext cx="18288000" cy="1396365"/>
            </a:xfrm>
            <a:custGeom>
              <a:avLst/>
              <a:gdLst/>
              <a:ahLst/>
              <a:cxnLst/>
              <a:rect l="l" t="t" r="r" b="b"/>
              <a:pathLst>
                <a:path w="18288000" h="1396365">
                  <a:moveTo>
                    <a:pt x="0" y="0"/>
                  </a:moveTo>
                  <a:lnTo>
                    <a:pt x="0" y="1396365"/>
                  </a:lnTo>
                  <a:lnTo>
                    <a:pt x="18288000" y="139636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63500"/>
              <a:ext cx="18288000" cy="1329309"/>
            </a:xfrm>
            <a:custGeom>
              <a:avLst/>
              <a:gdLst/>
              <a:ahLst/>
              <a:cxnLst/>
              <a:rect l="l" t="t" r="r" b="b"/>
              <a:pathLst>
                <a:path w="18288000" h="1329309">
                  <a:moveTo>
                    <a:pt x="0" y="0"/>
                  </a:moveTo>
                  <a:lnTo>
                    <a:pt x="0" y="1329309"/>
                  </a:lnTo>
                  <a:lnTo>
                    <a:pt x="18288000" y="132930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11941" y="0"/>
            <a:ext cx="1419225" cy="1325766"/>
          </a:xfrm>
          <a:custGeom>
            <a:avLst/>
            <a:gdLst/>
            <a:ahLst/>
            <a:cxnLst/>
            <a:rect l="l" t="t" r="r" b="b"/>
            <a:pathLst>
              <a:path w="1419225" h="1325766">
                <a:moveTo>
                  <a:pt x="0" y="0"/>
                </a:moveTo>
                <a:lnTo>
                  <a:pt x="1419225" y="0"/>
                </a:lnTo>
                <a:lnTo>
                  <a:pt x="1419225" y="1325766"/>
                </a:lnTo>
                <a:lnTo>
                  <a:pt x="0" y="1325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240" t="-35269" r="-87967" b="-4075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189935" y="189424"/>
            <a:ext cx="933231" cy="933231"/>
          </a:xfrm>
          <a:custGeom>
            <a:avLst/>
            <a:gdLst/>
            <a:ahLst/>
            <a:cxnLst/>
            <a:rect l="l" t="t" r="r" b="b"/>
            <a:pathLst>
              <a:path w="933231" h="933231">
                <a:moveTo>
                  <a:pt x="0" y="0"/>
                </a:moveTo>
                <a:lnTo>
                  <a:pt x="933231" y="0"/>
                </a:lnTo>
                <a:lnTo>
                  <a:pt x="933231" y="933231"/>
                </a:lnTo>
                <a:lnTo>
                  <a:pt x="0" y="9332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801198" y="1689544"/>
            <a:ext cx="13124126" cy="927202"/>
          </a:xfrm>
          <a:custGeom>
            <a:avLst/>
            <a:gdLst/>
            <a:ahLst/>
            <a:cxnLst/>
            <a:rect l="l" t="t" r="r" b="b"/>
            <a:pathLst>
              <a:path w="13124126" h="927202">
                <a:moveTo>
                  <a:pt x="0" y="0"/>
                </a:moveTo>
                <a:lnTo>
                  <a:pt x="13124126" y="0"/>
                </a:lnTo>
                <a:lnTo>
                  <a:pt x="13124126" y="927202"/>
                </a:lnTo>
                <a:lnTo>
                  <a:pt x="0" y="9272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5488936" y="226400"/>
            <a:ext cx="872252" cy="828675"/>
            <a:chOff x="0" y="0"/>
            <a:chExt cx="872249" cy="828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363" cy="828675"/>
            </a:xfrm>
            <a:custGeom>
              <a:avLst/>
              <a:gdLst/>
              <a:ahLst/>
              <a:cxnLst/>
              <a:rect l="l" t="t" r="r" b="b"/>
              <a:pathLst>
                <a:path w="872363" h="828675">
                  <a:moveTo>
                    <a:pt x="171704" y="6223"/>
                  </a:moveTo>
                  <a:cubicBezTo>
                    <a:pt x="72009" y="82169"/>
                    <a:pt x="6223" y="199644"/>
                    <a:pt x="0" y="333121"/>
                  </a:cubicBezTo>
                  <a:lnTo>
                    <a:pt x="83312" y="333121"/>
                  </a:lnTo>
                  <a:cubicBezTo>
                    <a:pt x="89789" y="222758"/>
                    <a:pt x="146558" y="126238"/>
                    <a:pt x="231267" y="65786"/>
                  </a:cubicBezTo>
                  <a:lnTo>
                    <a:pt x="171704" y="6223"/>
                  </a:lnTo>
                  <a:close/>
                  <a:moveTo>
                    <a:pt x="700405" y="6223"/>
                  </a:moveTo>
                  <a:lnTo>
                    <a:pt x="641223" y="65532"/>
                  </a:lnTo>
                  <a:cubicBezTo>
                    <a:pt x="725805" y="126111"/>
                    <a:pt x="782574" y="222758"/>
                    <a:pt x="789051" y="332994"/>
                  </a:cubicBezTo>
                  <a:lnTo>
                    <a:pt x="872363" y="332994"/>
                  </a:lnTo>
                  <a:cubicBezTo>
                    <a:pt x="866013" y="199644"/>
                    <a:pt x="800227" y="82169"/>
                    <a:pt x="700532" y="6223"/>
                  </a:cubicBezTo>
                  <a:close/>
                  <a:moveTo>
                    <a:pt x="436118" y="0"/>
                  </a:moveTo>
                  <a:cubicBezTo>
                    <a:pt x="401574" y="0"/>
                    <a:pt x="373634" y="27940"/>
                    <a:pt x="373634" y="62484"/>
                  </a:cubicBezTo>
                  <a:lnTo>
                    <a:pt x="373634" y="90805"/>
                  </a:lnTo>
                  <a:cubicBezTo>
                    <a:pt x="254381" y="119126"/>
                    <a:pt x="165481" y="225806"/>
                    <a:pt x="165481" y="353949"/>
                  </a:cubicBezTo>
                  <a:lnTo>
                    <a:pt x="165481" y="582930"/>
                  </a:lnTo>
                  <a:lnTo>
                    <a:pt x="82169" y="666115"/>
                  </a:lnTo>
                  <a:lnTo>
                    <a:pt x="82169" y="707771"/>
                  </a:lnTo>
                  <a:lnTo>
                    <a:pt x="790067" y="707771"/>
                  </a:lnTo>
                  <a:lnTo>
                    <a:pt x="790067" y="666115"/>
                  </a:lnTo>
                  <a:lnTo>
                    <a:pt x="706755" y="582930"/>
                  </a:lnTo>
                  <a:lnTo>
                    <a:pt x="706755" y="353949"/>
                  </a:lnTo>
                  <a:cubicBezTo>
                    <a:pt x="706755" y="225933"/>
                    <a:pt x="617855" y="119126"/>
                    <a:pt x="498602" y="90805"/>
                  </a:cubicBezTo>
                  <a:lnTo>
                    <a:pt x="498602" y="62484"/>
                  </a:lnTo>
                  <a:cubicBezTo>
                    <a:pt x="498602" y="27940"/>
                    <a:pt x="470662" y="0"/>
                    <a:pt x="436118" y="0"/>
                  </a:cubicBezTo>
                  <a:close/>
                  <a:moveTo>
                    <a:pt x="352806" y="749427"/>
                  </a:moveTo>
                  <a:cubicBezTo>
                    <a:pt x="352806" y="786511"/>
                    <a:pt x="376936" y="817880"/>
                    <a:pt x="410464" y="828675"/>
                  </a:cubicBezTo>
                  <a:lnTo>
                    <a:pt x="461772" y="828675"/>
                  </a:lnTo>
                  <a:cubicBezTo>
                    <a:pt x="484759" y="821182"/>
                    <a:pt x="503428" y="803910"/>
                    <a:pt x="512826" y="781939"/>
                  </a:cubicBezTo>
                  <a:cubicBezTo>
                    <a:pt x="517017" y="771906"/>
                    <a:pt x="519303" y="761111"/>
                    <a:pt x="519303" y="74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6703945" y="125787"/>
            <a:ext cx="1060304" cy="1060304"/>
          </a:xfrm>
          <a:custGeom>
            <a:avLst/>
            <a:gdLst/>
            <a:ahLst/>
            <a:cxnLst/>
            <a:rect l="l" t="t" r="r" b="b"/>
            <a:pathLst>
              <a:path w="1060304" h="1060304">
                <a:moveTo>
                  <a:pt x="0" y="0"/>
                </a:moveTo>
                <a:lnTo>
                  <a:pt x="1060304" y="0"/>
                </a:lnTo>
                <a:lnTo>
                  <a:pt x="1060304" y="1060304"/>
                </a:lnTo>
                <a:lnTo>
                  <a:pt x="0" y="10603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 rot="2193300">
            <a:off x="-1163628" y="6429385"/>
            <a:ext cx="7124167" cy="4330751"/>
            <a:chOff x="0" y="0"/>
            <a:chExt cx="9498889" cy="5774334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9498838" cy="5774309"/>
            </a:xfrm>
            <a:custGeom>
              <a:avLst/>
              <a:gdLst/>
              <a:ahLst/>
              <a:cxnLst/>
              <a:rect l="l" t="t" r="r" b="b"/>
              <a:pathLst>
                <a:path w="9498838" h="5774309">
                  <a:moveTo>
                    <a:pt x="9498838" y="173228"/>
                  </a:moveTo>
                  <a:lnTo>
                    <a:pt x="9482328" y="1077722"/>
                  </a:lnTo>
                  <a:lnTo>
                    <a:pt x="5999988" y="5774309"/>
                  </a:lnTo>
                  <a:lnTo>
                    <a:pt x="4756658" y="5751576"/>
                  </a:lnTo>
                  <a:lnTo>
                    <a:pt x="0" y="2224659"/>
                  </a:lnTo>
                  <a:lnTo>
                    <a:pt x="40767" y="0"/>
                  </a:lnTo>
                  <a:lnTo>
                    <a:pt x="9498838" y="173228"/>
                  </a:lnTo>
                  <a:close/>
                </a:path>
              </a:pathLst>
            </a:custGeom>
            <a:blipFill>
              <a:blip r:embed="rId13"/>
              <a:stretch>
                <a:fillRect l="-1" t="-121" r="-683" b="-1176"/>
              </a:stretch>
            </a:blip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2240940">
            <a:off x="2065953" y="8099460"/>
            <a:ext cx="1466850" cy="990600"/>
            <a:chOff x="0" y="0"/>
            <a:chExt cx="1955800" cy="1320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55800" cy="1320800"/>
            </a:xfrm>
            <a:custGeom>
              <a:avLst/>
              <a:gdLst/>
              <a:ahLst/>
              <a:cxnLst/>
              <a:rect l="l" t="t" r="r" b="b"/>
              <a:pathLst>
                <a:path w="1955800" h="1320800">
                  <a:moveTo>
                    <a:pt x="0" y="0"/>
                  </a:moveTo>
                  <a:lnTo>
                    <a:pt x="0" y="1320800"/>
                  </a:lnTo>
                  <a:lnTo>
                    <a:pt x="1126109" y="1320800"/>
                  </a:lnTo>
                  <a:lnTo>
                    <a:pt x="1955800" y="1320800"/>
                  </a:lnTo>
                  <a:lnTo>
                    <a:pt x="1955800" y="481457"/>
                  </a:lnTo>
                  <a:lnTo>
                    <a:pt x="19558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</p:grpSp>
      <p:sp>
        <p:nvSpPr>
          <p:cNvPr id="21" name="Freeform 21"/>
          <p:cNvSpPr/>
          <p:nvPr/>
        </p:nvSpPr>
        <p:spPr>
          <a:xfrm flipH="1">
            <a:off x="5139099" y="8226285"/>
            <a:ext cx="2444353" cy="2060715"/>
          </a:xfrm>
          <a:custGeom>
            <a:avLst/>
            <a:gdLst/>
            <a:ahLst/>
            <a:cxnLst/>
            <a:rect l="l" t="t" r="r" b="b"/>
            <a:pathLst>
              <a:path w="2444353" h="2060715">
                <a:moveTo>
                  <a:pt x="2444354" y="0"/>
                </a:moveTo>
                <a:lnTo>
                  <a:pt x="0" y="0"/>
                </a:lnTo>
                <a:lnTo>
                  <a:pt x="0" y="2060715"/>
                </a:lnTo>
                <a:lnTo>
                  <a:pt x="2444354" y="2060715"/>
                </a:lnTo>
                <a:lnTo>
                  <a:pt x="2444354" y="0"/>
                </a:lnTo>
                <a:close/>
              </a:path>
            </a:pathLst>
          </a:custGeom>
          <a:blipFill>
            <a:blip r:embed="rId15"/>
            <a:stretch>
              <a:fillRect r="-146" b="-17403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24250" y="104870"/>
            <a:ext cx="1304925" cy="1228725"/>
          </a:xfrm>
          <a:custGeom>
            <a:avLst/>
            <a:gdLst/>
            <a:ahLst/>
            <a:cxnLst/>
            <a:rect l="l" t="t" r="r" b="b"/>
            <a:pathLst>
              <a:path w="1304925" h="1228725">
                <a:moveTo>
                  <a:pt x="0" y="0"/>
                </a:moveTo>
                <a:lnTo>
                  <a:pt x="1304925" y="0"/>
                </a:lnTo>
                <a:lnTo>
                  <a:pt x="1304925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65581" t="-48303" r="-65075" b="-95882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36339" y="1758144"/>
            <a:ext cx="10458831" cy="735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dirty="0" smtClean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Phone </a:t>
            </a:r>
            <a:r>
              <a:rPr lang="en-US" sz="4299" dirty="0" err="1" smtClean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Pe</a:t>
            </a:r>
            <a:r>
              <a:rPr lang="en-US" sz="4299" dirty="0" smtClean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2018-2022 Insights</a:t>
            </a:r>
            <a:endParaRPr lang="en-US" sz="4299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3125020"/>
            <a:ext cx="5715000" cy="55236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Canva Sans" panose="020B0604020202020204" charset="0"/>
              </a:rPr>
              <a:t>Transaction Volume Growth (2018-2022)</a:t>
            </a:r>
          </a:p>
          <a:p>
            <a:r>
              <a:rPr lang="en-IN" dirty="0">
                <a:latin typeface="Canva Sans" panose="020B0604020202020204" charset="0"/>
              </a:rPr>
              <a:t>📊 2018: 2T</a:t>
            </a:r>
          </a:p>
          <a:p>
            <a:r>
              <a:rPr lang="en-IN" dirty="0">
                <a:latin typeface="Canva Sans" panose="020B0604020202020204" charset="0"/>
              </a:rPr>
              <a:t>📊 2019: 6T (3x growth)</a:t>
            </a:r>
          </a:p>
          <a:p>
            <a:r>
              <a:rPr lang="en-IN" dirty="0">
                <a:latin typeface="Canva Sans" panose="020B0604020202020204" charset="0"/>
              </a:rPr>
              <a:t>📊 2020: 15T (2.5x growth)</a:t>
            </a:r>
          </a:p>
          <a:p>
            <a:r>
              <a:rPr lang="en-IN" dirty="0">
                <a:latin typeface="Canva Sans" panose="020B0604020202020204" charset="0"/>
              </a:rPr>
              <a:t>📊 2021: 35T</a:t>
            </a:r>
          </a:p>
          <a:p>
            <a:r>
              <a:rPr lang="en-IN" dirty="0">
                <a:latin typeface="Canva Sans" panose="020B0604020202020204" charset="0"/>
              </a:rPr>
              <a:t>📊 2022: 64T (Rapid acceleration)</a:t>
            </a:r>
          </a:p>
          <a:p>
            <a:r>
              <a:rPr lang="en-IN" dirty="0">
                <a:latin typeface="Canva Sans" panose="020B0604020202020204" charset="0"/>
              </a:rPr>
              <a:t>💡 Key Insight: Consistent and exponential growth reflects increasing digital payment adoption and service expansion.</a:t>
            </a:r>
          </a:p>
          <a:p>
            <a:endParaRPr lang="en-IN" dirty="0">
              <a:latin typeface="Canva Sans" panose="020B0604020202020204" charset="0"/>
            </a:endParaRPr>
          </a:p>
          <a:p>
            <a:r>
              <a:rPr lang="en-IN" dirty="0">
                <a:latin typeface="Canva Sans" panose="020B0604020202020204" charset="0"/>
              </a:rPr>
              <a:t>Transaction Type Growth (2018-2022)</a:t>
            </a:r>
          </a:p>
          <a:p>
            <a:r>
              <a:rPr lang="en-IN" dirty="0">
                <a:latin typeface="Canva Sans" panose="020B0604020202020204" charset="0"/>
              </a:rPr>
              <a:t>📈 2018: 1B transactions</a:t>
            </a:r>
          </a:p>
          <a:p>
            <a:r>
              <a:rPr lang="en-IN" dirty="0">
                <a:latin typeface="Canva Sans" panose="020B0604020202020204" charset="0"/>
              </a:rPr>
              <a:t>📈 2019: 4B</a:t>
            </a:r>
          </a:p>
          <a:p>
            <a:r>
              <a:rPr lang="en-IN" dirty="0">
                <a:latin typeface="Canva Sans" panose="020B0604020202020204" charset="0"/>
              </a:rPr>
              <a:t>📈 2020: 8B</a:t>
            </a:r>
          </a:p>
          <a:p>
            <a:r>
              <a:rPr lang="en-IN" dirty="0">
                <a:latin typeface="Canva Sans" panose="020B0604020202020204" charset="0"/>
              </a:rPr>
              <a:t>📈 2021: 19B</a:t>
            </a:r>
          </a:p>
          <a:p>
            <a:r>
              <a:rPr lang="en-IN" dirty="0">
                <a:latin typeface="Canva Sans" panose="020B0604020202020204" charset="0"/>
              </a:rPr>
              <a:t>📈 2022: 39B</a:t>
            </a:r>
          </a:p>
          <a:p>
            <a:r>
              <a:rPr lang="en-IN" dirty="0">
                <a:latin typeface="Canva Sans" panose="020B0604020202020204" charset="0"/>
              </a:rPr>
              <a:t>💡 Key Takeaway: The surge in transaction types highlights </a:t>
            </a:r>
            <a:r>
              <a:rPr lang="en-IN" dirty="0" err="1">
                <a:latin typeface="Canva Sans" panose="020B0604020202020204" charset="0"/>
              </a:rPr>
              <a:t>PhonePe’s</a:t>
            </a:r>
            <a:r>
              <a:rPr lang="en-IN" dirty="0">
                <a:latin typeface="Canva Sans" panose="020B0604020202020204" charset="0"/>
              </a:rPr>
              <a:t> growing role in India's digital economy.</a:t>
            </a:r>
          </a:p>
          <a:p>
            <a:endParaRPr lang="en-IN" dirty="0">
              <a:latin typeface="Canva Sans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83452" y="2933700"/>
            <a:ext cx="10180797" cy="64997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latin typeface="Canva Sans" panose="020B0604020202020204" charset="0"/>
              </a:rPr>
              <a:t>Performance Overview</a:t>
            </a:r>
          </a:p>
          <a:p>
            <a:r>
              <a:rPr lang="en-IN" dirty="0">
                <a:latin typeface="Canva Sans" panose="020B0604020202020204" charset="0"/>
              </a:rPr>
              <a:t>📌 Top Performing State: Maharashtra leads in digital transactions and user engagement.</a:t>
            </a:r>
          </a:p>
          <a:p>
            <a:r>
              <a:rPr lang="en-IN" dirty="0">
                <a:latin typeface="Canva Sans" panose="020B0604020202020204" charset="0"/>
              </a:rPr>
              <a:t>📌 Top Performing District: Bengaluru Urban ranks highest in digital payment adoption.</a:t>
            </a:r>
          </a:p>
          <a:p>
            <a:r>
              <a:rPr lang="en-IN" dirty="0">
                <a:latin typeface="Canva Sans" panose="020B0604020202020204" charset="0"/>
              </a:rPr>
              <a:t>📌 Least Performing State: Lakshadweep, indicating the need for enhanced digital financial inclusion.</a:t>
            </a:r>
          </a:p>
          <a:p>
            <a:endParaRPr lang="en-IN" dirty="0">
              <a:latin typeface="Canva Sans" panose="020B0604020202020204" charset="0"/>
            </a:endParaRPr>
          </a:p>
          <a:p>
            <a:r>
              <a:rPr lang="en-IN" b="1" dirty="0">
                <a:latin typeface="Canva Sans" panose="020B0604020202020204" charset="0"/>
              </a:rPr>
              <a:t>User Base &amp; Adoption</a:t>
            </a:r>
          </a:p>
          <a:p>
            <a:r>
              <a:rPr lang="en-IN" dirty="0">
                <a:latin typeface="Canva Sans" panose="020B0604020202020204" charset="0"/>
              </a:rPr>
              <a:t>📌 Total Registered Users: 3 billion, reflecting </a:t>
            </a:r>
            <a:r>
              <a:rPr lang="en-IN" dirty="0" err="1">
                <a:latin typeface="Canva Sans" panose="020B0604020202020204" charset="0"/>
              </a:rPr>
              <a:t>PhonePe’s</a:t>
            </a:r>
            <a:r>
              <a:rPr lang="en-IN" dirty="0">
                <a:latin typeface="Canva Sans" panose="020B0604020202020204" charset="0"/>
              </a:rPr>
              <a:t> extensive reach and growing popularity.</a:t>
            </a:r>
          </a:p>
          <a:p>
            <a:endParaRPr lang="en-IN" dirty="0">
              <a:latin typeface="Canva Sans" panose="020B0604020202020204" charset="0"/>
            </a:endParaRPr>
          </a:p>
          <a:p>
            <a:r>
              <a:rPr lang="en-IN" dirty="0">
                <a:latin typeface="Canva Sans" panose="020B0604020202020204" charset="0"/>
              </a:rPr>
              <a:t>Regional Transaction Trends</a:t>
            </a:r>
          </a:p>
          <a:p>
            <a:r>
              <a:rPr lang="en-IN" dirty="0">
                <a:latin typeface="Canva Sans" panose="020B0604020202020204" charset="0"/>
              </a:rPr>
              <a:t>🔹 Top Districts by Transactions:</a:t>
            </a:r>
          </a:p>
          <a:p>
            <a:r>
              <a:rPr lang="en-IN" dirty="0" smtClean="0">
                <a:latin typeface="Canva Sans" panose="020B0604020202020204" charset="0"/>
              </a:rPr>
              <a:t>Bengaluru </a:t>
            </a:r>
            <a:r>
              <a:rPr lang="en-IN" dirty="0">
                <a:latin typeface="Canva Sans" panose="020B0604020202020204" charset="0"/>
              </a:rPr>
              <a:t>Urban (6.1B), followed by Hyderabad, Pune, Jaipur, and Central Delhi</a:t>
            </a:r>
            <a:r>
              <a:rPr lang="en-IN" dirty="0" smtClean="0">
                <a:latin typeface="Canva Sans" panose="020B0604020202020204" charset="0"/>
              </a:rPr>
              <a:t>.</a:t>
            </a:r>
          </a:p>
          <a:p>
            <a:endParaRPr lang="en-IN" dirty="0">
              <a:latin typeface="Canva Sans" panose="020B0604020202020204" charset="0"/>
            </a:endParaRPr>
          </a:p>
          <a:p>
            <a:r>
              <a:rPr lang="en-IN" dirty="0">
                <a:latin typeface="Canva Sans" panose="020B0604020202020204" charset="0"/>
              </a:rPr>
              <a:t>🔹 Transaction Count by District:</a:t>
            </a:r>
          </a:p>
          <a:p>
            <a:r>
              <a:rPr lang="en-IN" dirty="0">
                <a:latin typeface="Canva Sans" panose="020B0604020202020204" charset="0"/>
              </a:rPr>
              <a:t>West region leads with 30.5% of total transactions</a:t>
            </a:r>
            <a:r>
              <a:rPr lang="en-IN" dirty="0" smtClean="0">
                <a:latin typeface="Canva Sans" panose="020B0604020202020204" charset="0"/>
              </a:rPr>
              <a:t>.</a:t>
            </a:r>
          </a:p>
          <a:p>
            <a:endParaRPr lang="en-IN" dirty="0">
              <a:latin typeface="Canva Sans" panose="020B0604020202020204" charset="0"/>
            </a:endParaRPr>
          </a:p>
          <a:p>
            <a:r>
              <a:rPr lang="en-IN" dirty="0">
                <a:latin typeface="Canva Sans" panose="020B0604020202020204" charset="0"/>
              </a:rPr>
              <a:t>🔹 Registered Users by District:</a:t>
            </a:r>
          </a:p>
          <a:p>
            <a:r>
              <a:rPr lang="en-IN" dirty="0">
                <a:latin typeface="Canva Sans" panose="020B0604020202020204" charset="0"/>
              </a:rPr>
              <a:t>West: 27M, followed by North (15M), East (15M), South (13M), and </a:t>
            </a:r>
            <a:r>
              <a:rPr lang="en-IN" dirty="0" err="1">
                <a:latin typeface="Canva Sans" panose="020B0604020202020204" charset="0"/>
              </a:rPr>
              <a:t>Bilaspur</a:t>
            </a:r>
            <a:r>
              <a:rPr lang="en-IN" dirty="0">
                <a:latin typeface="Canva Sans" panose="020B0604020202020204" charset="0"/>
              </a:rPr>
              <a:t> (8M).</a:t>
            </a:r>
          </a:p>
        </p:txBody>
      </p:sp>
    </p:spTree>
    <p:extLst>
      <p:ext uri="{BB962C8B-B14F-4D97-AF65-F5344CB8AC3E}">
        <p14:creationId xmlns:p14="http://schemas.microsoft.com/office/powerpoint/2010/main" val="123801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63503" y="-63503"/>
            <a:ext cx="18414997" cy="1523333"/>
            <a:chOff x="0" y="0"/>
            <a:chExt cx="18415000" cy="1523340"/>
          </a:xfrm>
        </p:grpSpPr>
        <p:sp>
          <p:nvSpPr>
            <p:cNvPr id="4" name="Freeform 4"/>
            <p:cNvSpPr/>
            <p:nvPr/>
          </p:nvSpPr>
          <p:spPr>
            <a:xfrm>
              <a:off x="63500" y="63500"/>
              <a:ext cx="18288000" cy="1396365"/>
            </a:xfrm>
            <a:custGeom>
              <a:avLst/>
              <a:gdLst/>
              <a:ahLst/>
              <a:cxnLst/>
              <a:rect l="l" t="t" r="r" b="b"/>
              <a:pathLst>
                <a:path w="18288000" h="1396365">
                  <a:moveTo>
                    <a:pt x="0" y="0"/>
                  </a:moveTo>
                  <a:lnTo>
                    <a:pt x="0" y="1396365"/>
                  </a:lnTo>
                  <a:lnTo>
                    <a:pt x="18288000" y="139636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63500"/>
              <a:ext cx="18288000" cy="1329309"/>
            </a:xfrm>
            <a:custGeom>
              <a:avLst/>
              <a:gdLst/>
              <a:ahLst/>
              <a:cxnLst/>
              <a:rect l="l" t="t" r="r" b="b"/>
              <a:pathLst>
                <a:path w="18288000" h="1329309">
                  <a:moveTo>
                    <a:pt x="0" y="0"/>
                  </a:moveTo>
                  <a:lnTo>
                    <a:pt x="0" y="1329309"/>
                  </a:lnTo>
                  <a:lnTo>
                    <a:pt x="18288000" y="132930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211941" y="0"/>
            <a:ext cx="1419225" cy="1325766"/>
          </a:xfrm>
          <a:custGeom>
            <a:avLst/>
            <a:gdLst/>
            <a:ahLst/>
            <a:cxnLst/>
            <a:rect l="l" t="t" r="r" b="b"/>
            <a:pathLst>
              <a:path w="1419225" h="1325766">
                <a:moveTo>
                  <a:pt x="0" y="0"/>
                </a:moveTo>
                <a:lnTo>
                  <a:pt x="1419225" y="0"/>
                </a:lnTo>
                <a:lnTo>
                  <a:pt x="1419225" y="1325766"/>
                </a:lnTo>
                <a:lnTo>
                  <a:pt x="0" y="1325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240" t="-35269" r="-87967" b="-4075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189935" y="189424"/>
            <a:ext cx="933231" cy="933231"/>
          </a:xfrm>
          <a:custGeom>
            <a:avLst/>
            <a:gdLst/>
            <a:ahLst/>
            <a:cxnLst/>
            <a:rect l="l" t="t" r="r" b="b"/>
            <a:pathLst>
              <a:path w="933231" h="933231">
                <a:moveTo>
                  <a:pt x="0" y="0"/>
                </a:moveTo>
                <a:lnTo>
                  <a:pt x="933231" y="0"/>
                </a:lnTo>
                <a:lnTo>
                  <a:pt x="933231" y="933231"/>
                </a:lnTo>
                <a:lnTo>
                  <a:pt x="0" y="9332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801198" y="1689544"/>
            <a:ext cx="13124126" cy="927202"/>
          </a:xfrm>
          <a:custGeom>
            <a:avLst/>
            <a:gdLst/>
            <a:ahLst/>
            <a:cxnLst/>
            <a:rect l="l" t="t" r="r" b="b"/>
            <a:pathLst>
              <a:path w="13124126" h="927202">
                <a:moveTo>
                  <a:pt x="0" y="0"/>
                </a:moveTo>
                <a:lnTo>
                  <a:pt x="13124126" y="0"/>
                </a:lnTo>
                <a:lnTo>
                  <a:pt x="13124126" y="927202"/>
                </a:lnTo>
                <a:lnTo>
                  <a:pt x="0" y="9272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5488936" y="226400"/>
            <a:ext cx="872252" cy="828675"/>
            <a:chOff x="0" y="0"/>
            <a:chExt cx="872249" cy="828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363" cy="828675"/>
            </a:xfrm>
            <a:custGeom>
              <a:avLst/>
              <a:gdLst/>
              <a:ahLst/>
              <a:cxnLst/>
              <a:rect l="l" t="t" r="r" b="b"/>
              <a:pathLst>
                <a:path w="872363" h="828675">
                  <a:moveTo>
                    <a:pt x="171704" y="6223"/>
                  </a:moveTo>
                  <a:cubicBezTo>
                    <a:pt x="72009" y="82169"/>
                    <a:pt x="6223" y="199644"/>
                    <a:pt x="0" y="333121"/>
                  </a:cubicBezTo>
                  <a:lnTo>
                    <a:pt x="83312" y="333121"/>
                  </a:lnTo>
                  <a:cubicBezTo>
                    <a:pt x="89789" y="222758"/>
                    <a:pt x="146558" y="126238"/>
                    <a:pt x="231267" y="65786"/>
                  </a:cubicBezTo>
                  <a:lnTo>
                    <a:pt x="171704" y="6223"/>
                  </a:lnTo>
                  <a:close/>
                  <a:moveTo>
                    <a:pt x="700405" y="6223"/>
                  </a:moveTo>
                  <a:lnTo>
                    <a:pt x="641223" y="65532"/>
                  </a:lnTo>
                  <a:cubicBezTo>
                    <a:pt x="725805" y="126111"/>
                    <a:pt x="782574" y="222758"/>
                    <a:pt x="789051" y="332994"/>
                  </a:cubicBezTo>
                  <a:lnTo>
                    <a:pt x="872363" y="332994"/>
                  </a:lnTo>
                  <a:cubicBezTo>
                    <a:pt x="866013" y="199644"/>
                    <a:pt x="800227" y="82169"/>
                    <a:pt x="700532" y="6223"/>
                  </a:cubicBezTo>
                  <a:close/>
                  <a:moveTo>
                    <a:pt x="436118" y="0"/>
                  </a:moveTo>
                  <a:cubicBezTo>
                    <a:pt x="401574" y="0"/>
                    <a:pt x="373634" y="27940"/>
                    <a:pt x="373634" y="62484"/>
                  </a:cubicBezTo>
                  <a:lnTo>
                    <a:pt x="373634" y="90805"/>
                  </a:lnTo>
                  <a:cubicBezTo>
                    <a:pt x="254381" y="119126"/>
                    <a:pt x="165481" y="225806"/>
                    <a:pt x="165481" y="353949"/>
                  </a:cubicBezTo>
                  <a:lnTo>
                    <a:pt x="165481" y="582930"/>
                  </a:lnTo>
                  <a:lnTo>
                    <a:pt x="82169" y="666115"/>
                  </a:lnTo>
                  <a:lnTo>
                    <a:pt x="82169" y="707771"/>
                  </a:lnTo>
                  <a:lnTo>
                    <a:pt x="790067" y="707771"/>
                  </a:lnTo>
                  <a:lnTo>
                    <a:pt x="790067" y="666115"/>
                  </a:lnTo>
                  <a:lnTo>
                    <a:pt x="706755" y="582930"/>
                  </a:lnTo>
                  <a:lnTo>
                    <a:pt x="706755" y="353949"/>
                  </a:lnTo>
                  <a:cubicBezTo>
                    <a:pt x="706755" y="225933"/>
                    <a:pt x="617855" y="119126"/>
                    <a:pt x="498602" y="90805"/>
                  </a:cubicBezTo>
                  <a:lnTo>
                    <a:pt x="498602" y="62484"/>
                  </a:lnTo>
                  <a:cubicBezTo>
                    <a:pt x="498602" y="27940"/>
                    <a:pt x="470662" y="0"/>
                    <a:pt x="436118" y="0"/>
                  </a:cubicBezTo>
                  <a:close/>
                  <a:moveTo>
                    <a:pt x="352806" y="749427"/>
                  </a:moveTo>
                  <a:cubicBezTo>
                    <a:pt x="352806" y="786511"/>
                    <a:pt x="376936" y="817880"/>
                    <a:pt x="410464" y="828675"/>
                  </a:cubicBezTo>
                  <a:lnTo>
                    <a:pt x="461772" y="828675"/>
                  </a:lnTo>
                  <a:cubicBezTo>
                    <a:pt x="484759" y="821182"/>
                    <a:pt x="503428" y="803910"/>
                    <a:pt x="512826" y="781939"/>
                  </a:cubicBezTo>
                  <a:cubicBezTo>
                    <a:pt x="517017" y="771906"/>
                    <a:pt x="519303" y="761111"/>
                    <a:pt x="519303" y="7494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6703945" y="125787"/>
            <a:ext cx="1060304" cy="1060304"/>
          </a:xfrm>
          <a:custGeom>
            <a:avLst/>
            <a:gdLst/>
            <a:ahLst/>
            <a:cxnLst/>
            <a:rect l="l" t="t" r="r" b="b"/>
            <a:pathLst>
              <a:path w="1060304" h="1060304">
                <a:moveTo>
                  <a:pt x="0" y="0"/>
                </a:moveTo>
                <a:lnTo>
                  <a:pt x="1060304" y="0"/>
                </a:lnTo>
                <a:lnTo>
                  <a:pt x="1060304" y="1060304"/>
                </a:lnTo>
                <a:lnTo>
                  <a:pt x="0" y="10603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 rot="2193300">
            <a:off x="-1163628" y="6429385"/>
            <a:ext cx="7124167" cy="4330751"/>
            <a:chOff x="0" y="0"/>
            <a:chExt cx="9498889" cy="5774334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9498838" cy="5774309"/>
            </a:xfrm>
            <a:custGeom>
              <a:avLst/>
              <a:gdLst/>
              <a:ahLst/>
              <a:cxnLst/>
              <a:rect l="l" t="t" r="r" b="b"/>
              <a:pathLst>
                <a:path w="9498838" h="5774309">
                  <a:moveTo>
                    <a:pt x="9498838" y="173228"/>
                  </a:moveTo>
                  <a:lnTo>
                    <a:pt x="9482328" y="1077722"/>
                  </a:lnTo>
                  <a:lnTo>
                    <a:pt x="5999988" y="5774309"/>
                  </a:lnTo>
                  <a:lnTo>
                    <a:pt x="4756658" y="5751576"/>
                  </a:lnTo>
                  <a:lnTo>
                    <a:pt x="0" y="2224659"/>
                  </a:lnTo>
                  <a:lnTo>
                    <a:pt x="40767" y="0"/>
                  </a:lnTo>
                  <a:lnTo>
                    <a:pt x="9498838" y="173228"/>
                  </a:lnTo>
                  <a:close/>
                </a:path>
              </a:pathLst>
            </a:custGeom>
            <a:blipFill>
              <a:blip r:embed="rId13"/>
              <a:stretch>
                <a:fillRect l="-1" t="-121" r="-683" b="-1176"/>
              </a:stretch>
            </a:blip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2240940">
            <a:off x="2065953" y="8099460"/>
            <a:ext cx="1466850" cy="990600"/>
            <a:chOff x="0" y="0"/>
            <a:chExt cx="1955800" cy="1320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55800" cy="1320800"/>
            </a:xfrm>
            <a:custGeom>
              <a:avLst/>
              <a:gdLst/>
              <a:ahLst/>
              <a:cxnLst/>
              <a:rect l="l" t="t" r="r" b="b"/>
              <a:pathLst>
                <a:path w="1955800" h="1320800">
                  <a:moveTo>
                    <a:pt x="0" y="0"/>
                  </a:moveTo>
                  <a:lnTo>
                    <a:pt x="0" y="1320800"/>
                  </a:lnTo>
                  <a:lnTo>
                    <a:pt x="1126109" y="1320800"/>
                  </a:lnTo>
                  <a:lnTo>
                    <a:pt x="1955800" y="1320800"/>
                  </a:lnTo>
                  <a:lnTo>
                    <a:pt x="1955800" y="481457"/>
                  </a:lnTo>
                  <a:lnTo>
                    <a:pt x="19558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</p:grpSp>
      <p:sp>
        <p:nvSpPr>
          <p:cNvPr id="21" name="Freeform 21"/>
          <p:cNvSpPr/>
          <p:nvPr/>
        </p:nvSpPr>
        <p:spPr>
          <a:xfrm flipH="1">
            <a:off x="5139099" y="8226285"/>
            <a:ext cx="2444353" cy="2060715"/>
          </a:xfrm>
          <a:custGeom>
            <a:avLst/>
            <a:gdLst/>
            <a:ahLst/>
            <a:cxnLst/>
            <a:rect l="l" t="t" r="r" b="b"/>
            <a:pathLst>
              <a:path w="2444353" h="2060715">
                <a:moveTo>
                  <a:pt x="2444354" y="0"/>
                </a:moveTo>
                <a:lnTo>
                  <a:pt x="0" y="0"/>
                </a:lnTo>
                <a:lnTo>
                  <a:pt x="0" y="2060715"/>
                </a:lnTo>
                <a:lnTo>
                  <a:pt x="2444354" y="2060715"/>
                </a:lnTo>
                <a:lnTo>
                  <a:pt x="2444354" y="0"/>
                </a:lnTo>
                <a:close/>
              </a:path>
            </a:pathLst>
          </a:custGeom>
          <a:blipFill>
            <a:blip r:embed="rId15"/>
            <a:stretch>
              <a:fillRect r="-146" b="-17403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24250" y="104870"/>
            <a:ext cx="1304925" cy="1228725"/>
          </a:xfrm>
          <a:custGeom>
            <a:avLst/>
            <a:gdLst/>
            <a:ahLst/>
            <a:cxnLst/>
            <a:rect l="l" t="t" r="r" b="b"/>
            <a:pathLst>
              <a:path w="1304925" h="1228725">
                <a:moveTo>
                  <a:pt x="0" y="0"/>
                </a:moveTo>
                <a:lnTo>
                  <a:pt x="1304925" y="0"/>
                </a:lnTo>
                <a:lnTo>
                  <a:pt x="1304925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65581" t="-48303" r="-65075" b="-95882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36339" y="1758144"/>
            <a:ext cx="1088682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dirty="0" smtClean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Phone </a:t>
            </a:r>
            <a:r>
              <a:rPr lang="en-US" sz="4299" dirty="0" err="1" smtClean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Pe</a:t>
            </a:r>
            <a:r>
              <a:rPr lang="en-US" sz="4299" dirty="0" smtClean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2018-2022 key Take away</a:t>
            </a:r>
            <a:endParaRPr lang="en-US" sz="4299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781300"/>
            <a:ext cx="17449800" cy="53558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anva Sans" panose="020B0604020202020204" charset="0"/>
              </a:rPr>
              <a:t>Driving Financial Inclusion: Expanding digital payment access in underserved regions like Lakshadweep can accelerate financial inclusion.</a:t>
            </a:r>
          </a:p>
          <a:p>
            <a:endParaRPr lang="en-US" sz="2000" dirty="0">
              <a:latin typeface="Canva Sans" panose="020B0604020202020204" charset="0"/>
            </a:endParaRPr>
          </a:p>
          <a:p>
            <a:r>
              <a:rPr lang="en-US" sz="2000" dirty="0">
                <a:latin typeface="Canva Sans" panose="020B0604020202020204" charset="0"/>
              </a:rPr>
              <a:t>✅ Urban-Led Growth: Maharashtra and Bengaluru Urban lead the way, highlighting the role of metropolitan areas in fintech adoption.</a:t>
            </a:r>
          </a:p>
          <a:p>
            <a:endParaRPr lang="en-US" sz="2000" dirty="0">
              <a:latin typeface="Canva Sans" panose="020B0604020202020204" charset="0"/>
            </a:endParaRPr>
          </a:p>
          <a:p>
            <a:r>
              <a:rPr lang="en-US" sz="2000" dirty="0">
                <a:latin typeface="Canva Sans" panose="020B0604020202020204" charset="0"/>
              </a:rPr>
              <a:t>✅ Rapid Market Expansion: The exponential rise in transactions and user base reflects PhonePe’s dominance in India’s digital payment ecosystem.</a:t>
            </a:r>
          </a:p>
          <a:p>
            <a:endParaRPr lang="en-US" sz="2000" dirty="0">
              <a:latin typeface="Canva Sans" panose="020B0604020202020204" charset="0"/>
            </a:endParaRPr>
          </a:p>
          <a:p>
            <a:r>
              <a:rPr lang="en-US" sz="2000" dirty="0">
                <a:latin typeface="Canva Sans" panose="020B0604020202020204" charset="0"/>
              </a:rPr>
              <a:t>✅ Towards a Cashless Economy: Increasing transaction volumes indicate a strong shift towards a digital-first financial landscape.</a:t>
            </a:r>
          </a:p>
          <a:p>
            <a:endParaRPr lang="en-US" sz="2000" dirty="0">
              <a:latin typeface="Canva Sans" panose="020B0604020202020204" charset="0"/>
            </a:endParaRPr>
          </a:p>
          <a:p>
            <a:r>
              <a:rPr lang="en-US" sz="2000" dirty="0">
                <a:latin typeface="Canva Sans" panose="020B0604020202020204" charset="0"/>
              </a:rPr>
              <a:t>✅ Regional Growth Potential: Strengthening digital infrastructure in emerging markets can unlock new opportunities for growth.</a:t>
            </a:r>
          </a:p>
          <a:p>
            <a:endParaRPr lang="en-US" sz="2000" dirty="0">
              <a:latin typeface="Canva Sans" panose="020B0604020202020204" charset="0"/>
            </a:endParaRPr>
          </a:p>
          <a:p>
            <a:r>
              <a:rPr lang="en-US" sz="2000" dirty="0">
                <a:latin typeface="Canva Sans" panose="020B0604020202020204" charset="0"/>
              </a:rPr>
              <a:t>✅ Innovation &amp; Scalability: Sustained growth signals the potential for further innovations in digital finance and scalability across industries.</a:t>
            </a:r>
          </a:p>
          <a:p>
            <a:endParaRPr lang="en-US" sz="2000" dirty="0">
              <a:latin typeface="Canva Sans" panose="020B0604020202020204" charset="0"/>
            </a:endParaRPr>
          </a:p>
          <a:p>
            <a:r>
              <a:rPr lang="en-US" sz="2000" dirty="0">
                <a:latin typeface="Canva Sans" panose="020B0604020202020204" charset="0"/>
              </a:rPr>
              <a:t>✅ Future Outlook: Continued investment in technology, security, and user experience will drive long-term success and market leadership.</a:t>
            </a:r>
          </a:p>
          <a:p>
            <a:endParaRPr lang="en-US" sz="2000" dirty="0">
              <a:latin typeface="Canva Sans" panose="020B0604020202020204" charset="0"/>
            </a:endParaRPr>
          </a:p>
          <a:p>
            <a:r>
              <a:rPr lang="en-US" sz="2000" dirty="0">
                <a:latin typeface="Canva Sans" panose="020B0604020202020204" charset="0"/>
              </a:rPr>
              <a:t>🚀 </a:t>
            </a:r>
            <a:r>
              <a:rPr lang="en-US" sz="2000" dirty="0" err="1">
                <a:latin typeface="Canva Sans" panose="020B0604020202020204" charset="0"/>
              </a:rPr>
              <a:t>PhonePe</a:t>
            </a:r>
            <a:r>
              <a:rPr lang="en-US" sz="2000" dirty="0">
                <a:latin typeface="Canva Sans" panose="020B0604020202020204" charset="0"/>
              </a:rPr>
              <a:t> is shaping the future of digital payments in India!</a:t>
            </a:r>
          </a:p>
        </p:txBody>
      </p:sp>
    </p:spTree>
    <p:extLst>
      <p:ext uri="{BB962C8B-B14F-4D97-AF65-F5344CB8AC3E}">
        <p14:creationId xmlns:p14="http://schemas.microsoft.com/office/powerpoint/2010/main" val="4260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1456" y="2069078"/>
            <a:ext cx="14205099" cy="3205248"/>
          </a:xfrm>
          <a:custGeom>
            <a:avLst/>
            <a:gdLst/>
            <a:ahLst/>
            <a:cxnLst/>
            <a:rect l="l" t="t" r="r" b="b"/>
            <a:pathLst>
              <a:path w="14205099" h="3205248">
                <a:moveTo>
                  <a:pt x="0" y="0"/>
                </a:moveTo>
                <a:lnTo>
                  <a:pt x="14205099" y="0"/>
                </a:lnTo>
                <a:lnTo>
                  <a:pt x="14205099" y="3205248"/>
                </a:lnTo>
                <a:lnTo>
                  <a:pt x="0" y="3205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0" y="9624003"/>
            <a:ext cx="18280913" cy="662997"/>
            <a:chOff x="0" y="0"/>
            <a:chExt cx="18280913" cy="6630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280887" cy="662940"/>
            </a:xfrm>
            <a:custGeom>
              <a:avLst/>
              <a:gdLst/>
              <a:ahLst/>
              <a:cxnLst/>
              <a:rect l="l" t="t" r="r" b="b"/>
              <a:pathLst>
                <a:path w="18280887" h="662940">
                  <a:moveTo>
                    <a:pt x="0" y="0"/>
                  </a:moveTo>
                  <a:lnTo>
                    <a:pt x="0" y="662940"/>
                  </a:lnTo>
                  <a:lnTo>
                    <a:pt x="18280887" y="662940"/>
                  </a:lnTo>
                  <a:lnTo>
                    <a:pt x="18280887" y="0"/>
                  </a:lnTo>
                  <a:close/>
                </a:path>
              </a:pathLst>
            </a:custGeom>
            <a:solidFill>
              <a:srgbClr val="3B1C5C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-63503" y="-63503"/>
            <a:ext cx="18414997" cy="1631423"/>
          </a:xfrm>
          <a:custGeom>
            <a:avLst/>
            <a:gdLst/>
            <a:ahLst/>
            <a:cxnLst/>
            <a:rect l="l" t="t" r="r" b="b"/>
            <a:pathLst>
              <a:path w="18414997" h="1631423">
                <a:moveTo>
                  <a:pt x="0" y="0"/>
                </a:moveTo>
                <a:lnTo>
                  <a:pt x="18414997" y="0"/>
                </a:lnTo>
                <a:lnTo>
                  <a:pt x="18414997" y="1631423"/>
                </a:lnTo>
                <a:lnTo>
                  <a:pt x="0" y="16314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1941" y="0"/>
            <a:ext cx="1628775" cy="1535316"/>
          </a:xfrm>
          <a:custGeom>
            <a:avLst/>
            <a:gdLst/>
            <a:ahLst/>
            <a:cxnLst/>
            <a:rect l="l" t="t" r="r" b="b"/>
            <a:pathLst>
              <a:path w="1628775" h="1535316">
                <a:moveTo>
                  <a:pt x="0" y="0"/>
                </a:moveTo>
                <a:lnTo>
                  <a:pt x="1628775" y="0"/>
                </a:lnTo>
                <a:lnTo>
                  <a:pt x="1628775" y="1535316"/>
                </a:lnTo>
                <a:lnTo>
                  <a:pt x="0" y="15353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3501" t="-34881" r="-88369" b="-4006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49749" y="6291153"/>
            <a:ext cx="2813961" cy="1997126"/>
          </a:xfrm>
          <a:custGeom>
            <a:avLst/>
            <a:gdLst/>
            <a:ahLst/>
            <a:cxnLst/>
            <a:rect l="l" t="t" r="r" b="b"/>
            <a:pathLst>
              <a:path w="2813961" h="1997126">
                <a:moveTo>
                  <a:pt x="0" y="0"/>
                </a:moveTo>
                <a:lnTo>
                  <a:pt x="2813961" y="0"/>
                </a:lnTo>
                <a:lnTo>
                  <a:pt x="2813961" y="1997126"/>
                </a:lnTo>
                <a:lnTo>
                  <a:pt x="0" y="19971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887293" y="335509"/>
            <a:ext cx="2258930" cy="71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5"/>
              </a:lnSpc>
            </a:pPr>
            <a:r>
              <a:rPr lang="en-US" sz="40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Phonepe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6705" y="2636434"/>
            <a:ext cx="10267017" cy="1955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239"/>
              </a:lnSpc>
            </a:pPr>
            <a:r>
              <a:rPr lang="en-US" sz="115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816</Words>
  <Application>Microsoft Office PowerPoint</Application>
  <PresentationFormat>Custom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Wingdings</vt:lpstr>
      <vt:lpstr>Arial</vt:lpstr>
      <vt:lpstr>Canva Sans Medium</vt:lpstr>
      <vt:lpstr>Canva Sans Bold</vt:lpstr>
      <vt:lpstr>Canva Sans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Report.pdf</dc:title>
  <dc:creator>user</dc:creator>
  <cp:lastModifiedBy>user</cp:lastModifiedBy>
  <cp:revision>20</cp:revision>
  <dcterms:created xsi:type="dcterms:W3CDTF">2006-08-16T00:00:00Z</dcterms:created>
  <dcterms:modified xsi:type="dcterms:W3CDTF">2025-02-11T06:20:55Z</dcterms:modified>
  <dc:identifier>DAGerBS0pdI</dc:identifier>
</cp:coreProperties>
</file>