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DC56653-A129-CD4A-B8B6-B2E340A7AE47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A97622-9954-FC44-ABE9-8F4F7CCA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2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653-A129-CD4A-B8B6-B2E340A7AE47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622-9954-FC44-ABE9-8F4F7CCA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1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653-A129-CD4A-B8B6-B2E340A7AE47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622-9954-FC44-ABE9-8F4F7CCA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8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653-A129-CD4A-B8B6-B2E340A7AE47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622-9954-FC44-ABE9-8F4F7CCA521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670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653-A129-CD4A-B8B6-B2E340A7AE47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622-9954-FC44-ABE9-8F4F7CCA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91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653-A129-CD4A-B8B6-B2E340A7AE47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622-9954-FC44-ABE9-8F4F7CCA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09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653-A129-CD4A-B8B6-B2E340A7AE47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622-9954-FC44-ABE9-8F4F7CCA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27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653-A129-CD4A-B8B6-B2E340A7AE47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622-9954-FC44-ABE9-8F4F7CCA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68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653-A129-CD4A-B8B6-B2E340A7AE47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622-9954-FC44-ABE9-8F4F7CCA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6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653-A129-CD4A-B8B6-B2E340A7AE47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622-9954-FC44-ABE9-8F4F7CCA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6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653-A129-CD4A-B8B6-B2E340A7AE47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622-9954-FC44-ABE9-8F4F7CCA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653-A129-CD4A-B8B6-B2E340A7AE47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622-9954-FC44-ABE9-8F4F7CCA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5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653-A129-CD4A-B8B6-B2E340A7AE47}" type="datetimeFigureOut">
              <a:rPr lang="en-US" smtClean="0"/>
              <a:t>9/8/25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622-9954-FC44-ABE9-8F4F7CCA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2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653-A129-CD4A-B8B6-B2E340A7AE47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622-9954-FC44-ABE9-8F4F7CCA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653-A129-CD4A-B8B6-B2E340A7AE47}" type="datetimeFigureOut">
              <a:rPr lang="en-US" smtClean="0"/>
              <a:t>9/8/25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622-9954-FC44-ABE9-8F4F7CCA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6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653-A129-CD4A-B8B6-B2E340A7AE47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622-9954-FC44-ABE9-8F4F7CCA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1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6653-A129-CD4A-B8B6-B2E340A7AE47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7622-9954-FC44-ABE9-8F4F7CCA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9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56653-A129-CD4A-B8B6-B2E340A7AE47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97622-9954-FC44-ABE9-8F4F7CCA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47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E704-6C93-3398-658E-12C791DC0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u="sng" dirty="0" err="1">
                <a:latin typeface="Abadi MT Condensed Extra Bold" panose="020B0306030101010103" pitchFamily="34" charset="77"/>
              </a:rPr>
              <a:t>PhonePe</a:t>
            </a:r>
            <a:r>
              <a:rPr lang="en-IN" b="1" u="sng" dirty="0">
                <a:latin typeface="Abadi MT Condensed Extra Bold" panose="020B0306030101010103" pitchFamily="34" charset="77"/>
              </a:rPr>
              <a:t> Pulse — Use Cases, Insights &amp; Recommendations</a:t>
            </a:r>
            <a:endParaRPr lang="en-US" b="1" dirty="0">
              <a:latin typeface="Abadi MT Condensed Extra Bold" panose="020B0306030101010103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2D0B9-99C2-5668-2A71-A1B281FBE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				</a:t>
            </a:r>
          </a:p>
          <a:p>
            <a:r>
              <a:rPr lang="en-US" dirty="0"/>
              <a:t>						</a:t>
            </a:r>
            <a:r>
              <a:rPr lang="en-US" sz="3000" dirty="0">
                <a:latin typeface="Angsana New" panose="02020603050405020304" pitchFamily="18" charset="-34"/>
                <a:cs typeface="Angsana New" panose="02020603050405020304" pitchFamily="18" charset="-34"/>
              </a:rPr>
              <a:t>Presented By,</a:t>
            </a:r>
          </a:p>
          <a:p>
            <a:r>
              <a:rPr lang="en-US" sz="3000" dirty="0">
                <a:latin typeface="Angsana New" panose="02020603050405020304" pitchFamily="18" charset="-34"/>
                <a:cs typeface="Angsana New" panose="02020603050405020304" pitchFamily="18" charset="-34"/>
              </a:rPr>
              <a:t>					              	Ramya S.U</a:t>
            </a:r>
          </a:p>
        </p:txBody>
      </p:sp>
    </p:spTree>
    <p:extLst>
      <p:ext uri="{BB962C8B-B14F-4D97-AF65-F5344CB8AC3E}">
        <p14:creationId xmlns:p14="http://schemas.microsoft.com/office/powerpoint/2010/main" val="217507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3F65-EA5D-E9D0-4360-917C1D21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Device Dominance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A8629-DFCB-8B2A-43EE-9F6F037A5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14450"/>
            <a:ext cx="9905999" cy="470058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5000" b="1" dirty="0"/>
              <a:t>Key Insights</a:t>
            </a:r>
          </a:p>
          <a:p>
            <a:pPr>
              <a:buFont typeface="Wingdings" pitchFamily="2" charset="2"/>
              <a:buChar char="Ø"/>
            </a:pPr>
            <a:r>
              <a:rPr lang="en-IN" sz="4500" b="1" dirty="0"/>
              <a:t>Top 3 Brands:</a:t>
            </a:r>
            <a:r>
              <a:rPr lang="en-IN" sz="4500" dirty="0"/>
              <a:t> Xiaomi (26%), Samsung (19%), Vivo (16%) – jointly driving &gt;60% of app usage.</a:t>
            </a:r>
          </a:p>
          <a:p>
            <a:pPr>
              <a:buFont typeface="Wingdings" pitchFamily="2" charset="2"/>
              <a:buChar char="Ø"/>
            </a:pPr>
            <a:r>
              <a:rPr lang="en-IN" sz="4500" b="1" dirty="0"/>
              <a:t>Mid-tier brands (Oppo, </a:t>
            </a:r>
            <a:r>
              <a:rPr lang="en-IN" sz="4500" b="1" dirty="0" err="1"/>
              <a:t>Realme</a:t>
            </a:r>
            <a:r>
              <a:rPr lang="en-IN" sz="4500" b="1" dirty="0"/>
              <a:t>):</a:t>
            </a:r>
            <a:r>
              <a:rPr lang="en-IN" sz="4500" dirty="0"/>
              <a:t> Steady adoption in Tier-2/3 regions, strong engagement in price-sensitive states.</a:t>
            </a:r>
          </a:p>
          <a:p>
            <a:pPr>
              <a:buFont typeface="Wingdings" pitchFamily="2" charset="2"/>
              <a:buChar char="Ø"/>
            </a:pPr>
            <a:r>
              <a:rPr lang="en-IN" sz="4500" b="1" dirty="0"/>
              <a:t>Premium brands (Apple, OnePlus):</a:t>
            </a:r>
            <a:r>
              <a:rPr lang="en-IN" sz="4500" dirty="0"/>
              <a:t> High registrations but </a:t>
            </a:r>
            <a:r>
              <a:rPr lang="en-IN" sz="4500" b="1" dirty="0"/>
              <a:t>low engagement share (&lt;4%)</a:t>
            </a:r>
            <a:r>
              <a:rPr lang="en-IN" sz="4500" dirty="0"/>
              <a:t> → underutilization.</a:t>
            </a:r>
          </a:p>
          <a:p>
            <a:pPr marL="0" indent="0">
              <a:buNone/>
            </a:pPr>
            <a:r>
              <a:rPr lang="en-IN" sz="5000" b="1" dirty="0"/>
              <a:t>Recommendations</a:t>
            </a:r>
          </a:p>
          <a:p>
            <a:pPr>
              <a:buFont typeface="Wingdings" pitchFamily="2" charset="2"/>
              <a:buChar char="Ø"/>
            </a:pPr>
            <a:r>
              <a:rPr lang="en-IN" sz="4500" b="1" dirty="0"/>
              <a:t>Optimize for Top Brands:</a:t>
            </a:r>
            <a:r>
              <a:rPr lang="en-IN" sz="4500" dirty="0"/>
              <a:t> Prioritize app performance and feature stability on Xiaomi, Samsung, and Vivo.</a:t>
            </a:r>
          </a:p>
          <a:p>
            <a:pPr>
              <a:buFont typeface="Wingdings" pitchFamily="2" charset="2"/>
              <a:buChar char="Ø"/>
            </a:pPr>
            <a:r>
              <a:rPr lang="en-IN" sz="4500" b="1" dirty="0"/>
              <a:t>Boost Premium Engagement:</a:t>
            </a:r>
            <a:r>
              <a:rPr lang="en-IN" sz="4500" dirty="0"/>
              <a:t> Incentivize Apple &amp; OnePlus users via loyalty rewards, premium UI/UX, fintech add-ons.</a:t>
            </a:r>
          </a:p>
          <a:p>
            <a:pPr>
              <a:buFont typeface="Wingdings" pitchFamily="2" charset="2"/>
              <a:buChar char="Ø"/>
            </a:pPr>
            <a:r>
              <a:rPr lang="en-IN" sz="4500" b="1" dirty="0"/>
              <a:t>Cross-device Analytics:</a:t>
            </a:r>
            <a:r>
              <a:rPr lang="en-IN" sz="4500" dirty="0"/>
              <a:t> Use device-specific engagement metrics to guide targeted marketing &amp; app optimization.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4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881D-9D31-DBA7-4F3C-55822A05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5274"/>
          </a:xfrm>
        </p:spPr>
        <p:txBody>
          <a:bodyPr/>
          <a:lstStyle/>
          <a:p>
            <a:r>
              <a:rPr lang="en-US" dirty="0">
                <a:cs typeface="Angsana New" panose="02020603050405020304" pitchFamily="18" charset="-34"/>
              </a:rPr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00EE6-508E-5057-E383-AFF68FB1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3792"/>
            <a:ext cx="9905999" cy="42474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1. Data Extraction &amp; Processing</a:t>
            </a:r>
            <a:endParaRPr lang="en-IN" dirty="0"/>
          </a:p>
          <a:p>
            <a:pPr lvl="1"/>
            <a:r>
              <a:rPr lang="en-IN" b="1" dirty="0"/>
              <a:t>Python</a:t>
            </a:r>
            <a:r>
              <a:rPr lang="en-IN" dirty="0"/>
              <a:t> for parsing JSON files from </a:t>
            </a:r>
            <a:r>
              <a:rPr lang="en-IN" dirty="0" err="1"/>
              <a:t>PhonePe</a:t>
            </a:r>
            <a:r>
              <a:rPr lang="en-IN" dirty="0"/>
              <a:t> Pulse dataset</a:t>
            </a:r>
          </a:p>
          <a:p>
            <a:pPr lvl="1"/>
            <a:r>
              <a:rPr lang="en-IN" b="1" dirty="0"/>
              <a:t>Pandas</a:t>
            </a:r>
            <a:r>
              <a:rPr lang="en-IN" dirty="0"/>
              <a:t> for cleaning, transforming, and aggregating data</a:t>
            </a:r>
          </a:p>
          <a:p>
            <a:pPr marL="0" indent="0">
              <a:buNone/>
            </a:pPr>
            <a:r>
              <a:rPr lang="en-IN" b="1" dirty="0"/>
              <a:t>2. Database Management</a:t>
            </a:r>
            <a:endParaRPr lang="en-IN" dirty="0"/>
          </a:p>
          <a:p>
            <a:pPr lvl="1"/>
            <a:r>
              <a:rPr lang="en-IN" b="1" dirty="0"/>
              <a:t>MySQL</a:t>
            </a:r>
            <a:r>
              <a:rPr lang="en-IN" dirty="0"/>
              <a:t> for structured storage of multiple datasets</a:t>
            </a:r>
          </a:p>
          <a:p>
            <a:pPr lvl="1"/>
            <a:r>
              <a:rPr lang="en-IN" b="1" dirty="0" err="1"/>
              <a:t>SQLAlchemy</a:t>
            </a:r>
            <a:r>
              <a:rPr lang="en-IN" dirty="0"/>
              <a:t> as ORM for seamless Python–MySQL integration</a:t>
            </a:r>
          </a:p>
          <a:p>
            <a:pPr marL="0" indent="0">
              <a:buNone/>
            </a:pPr>
            <a:r>
              <a:rPr lang="en-IN" b="1" dirty="0"/>
              <a:t>3. Visualization &amp; Analysis</a:t>
            </a:r>
            <a:endParaRPr lang="en-IN" dirty="0"/>
          </a:p>
          <a:p>
            <a:pPr lvl="1"/>
            <a:r>
              <a:rPr lang="en-IN" b="1" dirty="0" err="1"/>
              <a:t>Plotly</a:t>
            </a:r>
            <a:r>
              <a:rPr lang="en-IN" b="1" dirty="0"/>
              <a:t> Express</a:t>
            </a:r>
            <a:r>
              <a:rPr lang="en-IN" dirty="0"/>
              <a:t> for interactive charts (line, bar, scatter, pie, choropleth)</a:t>
            </a:r>
          </a:p>
          <a:p>
            <a:pPr marL="0" indent="0">
              <a:buNone/>
            </a:pPr>
            <a:r>
              <a:rPr lang="en-IN" b="1" dirty="0"/>
              <a:t>4. Dashboarding</a:t>
            </a:r>
            <a:endParaRPr lang="en-IN" dirty="0"/>
          </a:p>
          <a:p>
            <a:pPr lvl="1"/>
            <a:r>
              <a:rPr lang="en-IN" b="1" dirty="0" err="1"/>
              <a:t>Streamlit</a:t>
            </a:r>
            <a:r>
              <a:rPr lang="en-IN" dirty="0"/>
              <a:t> for building an interactive, real-time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6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0B6F-E3C4-F219-E48B-FB496474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0895"/>
          </a:xfrm>
        </p:spPr>
        <p:txBody>
          <a:bodyPr/>
          <a:lstStyle/>
          <a:p>
            <a:r>
              <a:rPr lang="en-US" dirty="0"/>
              <a:t>Transactions: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258B-A177-7D0C-A2C7-9BD90BCAA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9412"/>
            <a:ext cx="9905999" cy="4619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u="sng" dirty="0"/>
              <a:t>Key Insights:</a:t>
            </a:r>
          </a:p>
          <a:p>
            <a:pPr>
              <a:buFont typeface="Wingdings" pitchFamily="2" charset="2"/>
              <a:buChar char="Ø"/>
            </a:pPr>
            <a:r>
              <a:rPr lang="en-IN" b="1" dirty="0"/>
              <a:t>P2P transactions overwhelmingly dominate</a:t>
            </a:r>
            <a:r>
              <a:rPr lang="en-IN" dirty="0"/>
              <a:t> both in volume and value, reflecting widespread adoption and trust in person-to-person transfers. However, this indicates a potential over-reliance on this segment, which could limit diversification in payment </a:t>
            </a:r>
            <a:r>
              <a:rPr lang="en-IN" dirty="0" err="1"/>
              <a:t>behavior</a:t>
            </a:r>
            <a:r>
              <a:rPr lang="en-IN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b="1" dirty="0"/>
              <a:t>Merchant payments, although steadily growing, remain significantly behind P2P transactions.</a:t>
            </a:r>
            <a:r>
              <a:rPr lang="en-IN" dirty="0"/>
              <a:t> This gap reveals substantial untapped potential for increasing everyday digital commerce and fostering habitual merchant interactions.</a:t>
            </a:r>
          </a:p>
          <a:p>
            <a:pPr>
              <a:buFont typeface="Wingdings" pitchFamily="2" charset="2"/>
              <a:buChar char="Ø"/>
            </a:pPr>
            <a:r>
              <a:rPr lang="en-IN" b="1" dirty="0"/>
              <a:t>Recharge and bill payments have reached a saturation point</a:t>
            </a:r>
            <a:r>
              <a:rPr lang="en-IN" dirty="0"/>
              <a:t>, showing consistent but stagnant usage patterns. This suggests limited room for organic growth unless differentiated services or incentives are introduced.</a:t>
            </a:r>
          </a:p>
          <a:p>
            <a:pPr>
              <a:buFont typeface="Wingdings" pitchFamily="2" charset="2"/>
              <a:buChar char="Ø"/>
            </a:pPr>
            <a:r>
              <a:rPr lang="en-IN" b="1" dirty="0"/>
              <a:t>Financial services such as micro-insurance, SIPs, and gold savings are currently negligible in usage</a:t>
            </a:r>
            <a:r>
              <a:rPr lang="en-IN" dirty="0"/>
              <a:t>, signalling a vast underpenetrated market opportunity that can be unlocked through targeted education and trust-building initiatives.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1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ED3D-A3B7-2D48-E581-977F4C8F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0890"/>
          </a:xfrm>
        </p:spPr>
        <p:txBody>
          <a:bodyPr>
            <a:normAutofit/>
          </a:bodyPr>
          <a:lstStyle/>
          <a:p>
            <a:r>
              <a:rPr lang="en-US" sz="2200" b="1" cap="none" dirty="0">
                <a:latin typeface="+mn-lt"/>
              </a:rPr>
              <a:t>Strategic 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F2A42-E6DB-4761-64B9-FD4617835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9408"/>
            <a:ext cx="9905999" cy="459179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000" dirty="0"/>
              <a:t>Enhance the Merchant Payments Ecosystem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Revamp the Bill Payments Experience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Drive Financial Services Adoption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Strengthen Security and Privacy Communication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Leverage Data-Driven Personalization</a:t>
            </a:r>
            <a:br>
              <a:rPr lang="en-IN" sz="2000" dirty="0"/>
            </a:b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97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E0E7-C875-17BE-90F3-F3F88428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5892"/>
          </a:xfrm>
        </p:spPr>
        <p:txBody>
          <a:bodyPr/>
          <a:lstStyle/>
          <a:p>
            <a:r>
              <a:rPr lang="en-US" dirty="0"/>
              <a:t>Insurance: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B0C94-8599-2E6C-F51D-3C0101ADC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4410"/>
            <a:ext cx="9905999" cy="4496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Key Insights</a:t>
            </a:r>
          </a:p>
          <a:p>
            <a:pPr>
              <a:buFont typeface="Wingdings" pitchFamily="2" charset="2"/>
              <a:buChar char="Ø"/>
            </a:pPr>
            <a:r>
              <a:rPr lang="en-IN" sz="2000" b="1" dirty="0"/>
              <a:t>Top States for Insurance Adoption:</a:t>
            </a:r>
            <a:br>
              <a:rPr lang="en-IN" sz="2000" dirty="0"/>
            </a:br>
            <a:r>
              <a:rPr lang="en-IN" sz="2000" dirty="0"/>
              <a:t>Karnataka, Maharashtra, Tamil Nadu, Uttar Pradesh, and Telangana lead in insurance transactions, showing higher digital insurance uptake.</a:t>
            </a:r>
          </a:p>
          <a:p>
            <a:pPr>
              <a:buFont typeface="Wingdings" pitchFamily="2" charset="2"/>
              <a:buChar char="Ø"/>
            </a:pPr>
            <a:r>
              <a:rPr lang="en-IN" sz="2000" b="1" dirty="0"/>
              <a:t>Urban Concentration:</a:t>
            </a:r>
            <a:br>
              <a:rPr lang="en-IN" sz="2000" dirty="0"/>
            </a:br>
            <a:r>
              <a:rPr lang="en-IN" sz="2000" dirty="0"/>
              <a:t>Most insurance activity is concentrated in urban and metro districts within these states, indicating stronger digital insurance adoption in cities.</a:t>
            </a:r>
          </a:p>
          <a:p>
            <a:pPr>
              <a:buFont typeface="Wingdings" pitchFamily="2" charset="2"/>
              <a:buChar char="Ø"/>
            </a:pPr>
            <a:r>
              <a:rPr lang="en-IN" sz="2000" b="1" dirty="0"/>
              <a:t>Regional Disparities:</a:t>
            </a:r>
            <a:br>
              <a:rPr lang="en-IN" sz="2000" dirty="0"/>
            </a:br>
            <a:r>
              <a:rPr lang="en-IN" sz="2000" dirty="0"/>
              <a:t>While these states show strong adoption, many other states have much lower engagement, pointing to regional gaps in insurance penetration.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4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5012-B781-3AA1-8E1D-70130378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/>
          </a:bodyPr>
          <a:lstStyle/>
          <a:p>
            <a:r>
              <a:rPr lang="en-IN" sz="2400" cap="none" dirty="0">
                <a:latin typeface="+mn-lt"/>
              </a:rPr>
              <a:t>Strategic Recommendations:</a:t>
            </a:r>
            <a:endParaRPr lang="en-US" sz="2400" cap="none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ACE8-676E-C2EA-3081-7701D9D22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472440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b="1" dirty="0"/>
              <a:t>Expand Insurance Outreach Beyond Metros:</a:t>
            </a:r>
            <a:br>
              <a:rPr lang="en-IN" sz="2000" dirty="0"/>
            </a:br>
            <a:r>
              <a:rPr lang="en-IN" sz="2000" dirty="0"/>
              <a:t>Focus on Tier-2 and Tier-3 cities within Karnataka, Maharashtra, Tamil Nadu, Uttar Pradesh, and Telangana with localized marketing campaigns tailored to regional preferences.</a:t>
            </a:r>
          </a:p>
          <a:p>
            <a:pPr>
              <a:buFont typeface="Wingdings" pitchFamily="2" charset="2"/>
              <a:buChar char="Ø"/>
            </a:pPr>
            <a:r>
              <a:rPr lang="en-IN" sz="2000" b="1" dirty="0"/>
              <a:t>Raise Insurance Awareness:</a:t>
            </a:r>
            <a:br>
              <a:rPr lang="en-IN" sz="2000" dirty="0"/>
            </a:br>
            <a:r>
              <a:rPr lang="en-IN" sz="2000" dirty="0"/>
              <a:t>Implement insurance literacy programs using local languages to increase understanding and trust in under-engaged areas within these states.</a:t>
            </a:r>
          </a:p>
          <a:p>
            <a:pPr>
              <a:buFont typeface="Wingdings" pitchFamily="2" charset="2"/>
              <a:buChar char="Ø"/>
            </a:pPr>
            <a:r>
              <a:rPr lang="en-IN" sz="2000" b="1" dirty="0"/>
              <a:t>Leverage Data for Personalization:</a:t>
            </a:r>
            <a:br>
              <a:rPr lang="en-IN" sz="2000" dirty="0"/>
            </a:br>
            <a:r>
              <a:rPr lang="en-IN" sz="2000" dirty="0"/>
              <a:t>Use transaction data from high-performing districts in these states to cross-sell relevant insurance products like health, life, and vehicle insurance, increasing product uptake.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3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017D-3594-73D6-7264-CC49EBC9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/>
          </a:bodyPr>
          <a:lstStyle/>
          <a:p>
            <a:r>
              <a:rPr lang="en-US" sz="2400" dirty="0"/>
              <a:t>User Registration: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8183E-3064-C4BF-4F33-A1DA31D5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4724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Key Insights</a:t>
            </a:r>
          </a:p>
          <a:p>
            <a:pPr>
              <a:buFont typeface="Wingdings" pitchFamily="2" charset="2"/>
              <a:buChar char="Ø"/>
            </a:pPr>
            <a:r>
              <a:rPr lang="en-IN" sz="2000" b="1" dirty="0"/>
              <a:t>State-Level Trends:</a:t>
            </a:r>
            <a:br>
              <a:rPr lang="en-IN" sz="2000" dirty="0"/>
            </a:br>
            <a:r>
              <a:rPr lang="en-IN" sz="2000" dirty="0"/>
              <a:t>Registrations and digital payments are concentrated mainly in states like Karnataka, Maharashtra, Tamil Nadu, Uttar Pradesh, and Telangana. Rural and Northeast (NE) states continue to lag behind significantly.</a:t>
            </a:r>
          </a:p>
          <a:p>
            <a:pPr>
              <a:buFont typeface="Wingdings" pitchFamily="2" charset="2"/>
              <a:buChar char="Ø"/>
            </a:pPr>
            <a:r>
              <a:rPr lang="en-IN" sz="2000" b="1" dirty="0"/>
              <a:t>District-Level Growth:</a:t>
            </a:r>
            <a:br>
              <a:rPr lang="en-IN" sz="2000" dirty="0"/>
            </a:br>
            <a:r>
              <a:rPr lang="en-IN" sz="2000" dirty="0"/>
              <a:t>Metropolitan cities in these states lead in transaction volume, but Tier-2 and Tier-3 cities within them are showing the fastest growth rates, </a:t>
            </a:r>
            <a:r>
              <a:rPr lang="en-IN" sz="2000" dirty="0" err="1"/>
              <a:t>signaling</a:t>
            </a:r>
            <a:r>
              <a:rPr lang="en-IN" sz="2000" dirty="0"/>
              <a:t> emerging markets.</a:t>
            </a:r>
          </a:p>
        </p:txBody>
      </p:sp>
    </p:spTree>
    <p:extLst>
      <p:ext uri="{BB962C8B-B14F-4D97-AF65-F5344CB8AC3E}">
        <p14:creationId xmlns:p14="http://schemas.microsoft.com/office/powerpoint/2010/main" val="318794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2D6C-9318-CD8A-A74F-D86F1C1D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6516"/>
          </a:xfrm>
        </p:spPr>
        <p:txBody>
          <a:bodyPr/>
          <a:lstStyle/>
          <a:p>
            <a:r>
              <a:rPr lang="en-US" cap="none" dirty="0">
                <a:latin typeface="+mn-lt"/>
              </a:rPr>
              <a:t>Business recommendation</a:t>
            </a:r>
            <a:r>
              <a:rPr lang="en-US" dirty="0">
                <a:latin typeface="+mn-lt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23A9-36A3-D693-7BC3-E5282B265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11337"/>
            <a:ext cx="9905999" cy="482820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b="1" dirty="0"/>
              <a:t>Expand into Underserved States</a:t>
            </a:r>
          </a:p>
          <a:p>
            <a:pPr>
              <a:buFont typeface="Wingdings" pitchFamily="2" charset="2"/>
              <a:buChar char="Ø"/>
            </a:pPr>
            <a:r>
              <a:rPr lang="en-IN" sz="2000" b="1" dirty="0"/>
              <a:t>Prioritize Tier-2 and Tier-3 Cities</a:t>
            </a:r>
          </a:p>
          <a:p>
            <a:pPr>
              <a:buFont typeface="Wingdings" pitchFamily="2" charset="2"/>
              <a:buChar char="Ø"/>
            </a:pPr>
            <a:r>
              <a:rPr lang="en-IN" sz="2000" b="1" dirty="0"/>
              <a:t>Leverage Seasonal Campaigns</a:t>
            </a:r>
            <a:br>
              <a:rPr lang="en-IN" sz="2000" dirty="0"/>
            </a:br>
            <a:r>
              <a:rPr lang="en-IN" sz="2000" b="1" dirty="0"/>
              <a:t>Build Trust and Improve Access</a:t>
            </a:r>
            <a:br>
              <a:rPr lang="en-IN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288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9E90-E5BF-331C-85ED-A82F811D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95920"/>
          </a:xfrm>
        </p:spPr>
        <p:txBody>
          <a:bodyPr/>
          <a:lstStyle/>
          <a:p>
            <a:r>
              <a:rPr lang="en-IN" sz="2400" dirty="0"/>
              <a:t>Engagement &amp; Growth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58C72-F6E1-1AA9-3750-BEC03D011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061" y="1214438"/>
            <a:ext cx="9905999" cy="47196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2900" b="1" i="1" u="sng" dirty="0"/>
              <a:t>Key Insights</a:t>
            </a:r>
          </a:p>
          <a:p>
            <a:pPr>
              <a:buFont typeface="Wingdings" pitchFamily="2" charset="2"/>
              <a:buChar char="Ø"/>
            </a:pPr>
            <a:r>
              <a:rPr lang="en-IN" sz="2900" b="1" dirty="0"/>
              <a:t>Top States by Users</a:t>
            </a:r>
            <a:r>
              <a:rPr lang="en-IN" sz="2900" dirty="0"/>
              <a:t>: Maharashtra, Uttar Pradesh, Karnataka, Andhra Pradesh, Rajasthan.</a:t>
            </a:r>
          </a:p>
          <a:p>
            <a:pPr>
              <a:buFont typeface="Wingdings" pitchFamily="2" charset="2"/>
              <a:buChar char="Ø"/>
            </a:pPr>
            <a:r>
              <a:rPr lang="en-IN" sz="2900" b="1" dirty="0"/>
              <a:t>High Engagement States</a:t>
            </a:r>
            <a:r>
              <a:rPr lang="en-IN" sz="2900" dirty="0"/>
              <a:t>: Meghalaya, Arunachal Pradesh, Mizoram, Ladakh, and Andaman &amp; Nicobar.</a:t>
            </a:r>
          </a:p>
          <a:p>
            <a:pPr>
              <a:buFont typeface="Wingdings" pitchFamily="2" charset="2"/>
              <a:buChar char="Ø"/>
            </a:pPr>
            <a:r>
              <a:rPr lang="en-IN" sz="2900" b="1" dirty="0"/>
              <a:t>Pattern Observed: </a:t>
            </a:r>
            <a:r>
              <a:rPr lang="en-IN" sz="2900" dirty="0"/>
              <a:t>Metro/urban hubs → high user base but moderate engagement.</a:t>
            </a:r>
          </a:p>
          <a:p>
            <a:pPr lvl="1"/>
            <a:endParaRPr lang="en-IN" sz="2900" dirty="0"/>
          </a:p>
          <a:p>
            <a:pPr marL="0" indent="0">
              <a:buNone/>
            </a:pPr>
            <a:r>
              <a:rPr lang="en-IN" sz="2900" b="1" i="1" u="sng" dirty="0"/>
              <a:t>Recommendations</a:t>
            </a:r>
          </a:p>
          <a:p>
            <a:pPr>
              <a:buFont typeface="Wingdings" pitchFamily="2" charset="2"/>
              <a:buChar char="Ø"/>
            </a:pPr>
            <a:r>
              <a:rPr lang="en-IN" sz="2900" b="1" dirty="0"/>
              <a:t>Deepen Penetration in Large States</a:t>
            </a:r>
            <a:endParaRPr lang="en-IN" sz="2900" dirty="0"/>
          </a:p>
          <a:p>
            <a:pPr marL="457200" lvl="1" indent="0">
              <a:buNone/>
            </a:pPr>
            <a:r>
              <a:rPr lang="en-IN" sz="2900" dirty="0"/>
              <a:t>Target </a:t>
            </a:r>
            <a:r>
              <a:rPr lang="en-IN" sz="2900" b="1" dirty="0"/>
              <a:t>UP, Maharashtra, and Karnataka</a:t>
            </a:r>
            <a:r>
              <a:rPr lang="en-IN" sz="2900" dirty="0"/>
              <a:t> with localized offers &amp; partnerships.</a:t>
            </a:r>
          </a:p>
          <a:p>
            <a:pPr>
              <a:buFont typeface="Wingdings" pitchFamily="2" charset="2"/>
              <a:buChar char="Ø"/>
            </a:pPr>
            <a:r>
              <a:rPr lang="en-IN" sz="2900" b="1" dirty="0"/>
              <a:t>Nurture High-Engagement Regions</a:t>
            </a:r>
            <a:endParaRPr lang="en-IN" sz="2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900" dirty="0"/>
              <a:t>Leverage </a:t>
            </a:r>
            <a:r>
              <a:rPr lang="en-IN" sz="2900" b="1" dirty="0"/>
              <a:t>NE states &amp; UTs</a:t>
            </a:r>
            <a:r>
              <a:rPr lang="en-IN" sz="2900" dirty="0"/>
              <a:t> as brand advocacy zones (case studies, referral programs).</a:t>
            </a:r>
          </a:p>
          <a:p>
            <a:pPr>
              <a:buFont typeface="Wingdings" pitchFamily="2" charset="2"/>
              <a:buChar char="Ø"/>
            </a:pPr>
            <a:r>
              <a:rPr lang="en-IN" sz="2900" b="1" dirty="0"/>
              <a:t>Personalization Strategy</a:t>
            </a:r>
            <a:endParaRPr lang="en-IN" sz="2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900" dirty="0"/>
              <a:t>AI-driven regional campaigns (language, culture, payment categories).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06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{D934C590-11E7-E74A-B20A-0DE8B117838F}tf10001122</Template>
  <TotalTime>100</TotalTime>
  <Words>791</Words>
  <Application>Microsoft Macintosh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 MT Condensed Extra Bold</vt:lpstr>
      <vt:lpstr>Angsana New</vt:lpstr>
      <vt:lpstr>Arial</vt:lpstr>
      <vt:lpstr>Tw Cen MT</vt:lpstr>
      <vt:lpstr>Wingdings</vt:lpstr>
      <vt:lpstr>Circuit</vt:lpstr>
      <vt:lpstr>PhonePe Pulse — Use Cases, Insights &amp; Recommendations</vt:lpstr>
      <vt:lpstr>Technologies Used:</vt:lpstr>
      <vt:lpstr>Transactions:</vt:lpstr>
      <vt:lpstr>Strategic Recommendations:</vt:lpstr>
      <vt:lpstr>Insurance:</vt:lpstr>
      <vt:lpstr>Strategic Recommendations:</vt:lpstr>
      <vt:lpstr>User Registration:</vt:lpstr>
      <vt:lpstr>Business recommendation:</vt:lpstr>
      <vt:lpstr>Engagement &amp; Growth:</vt:lpstr>
      <vt:lpstr>Device Dominance: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PhonePe Pulse — Use Cases, Insights &amp; Recommendations</dc:title>
  <dc:creator>THANGA YOGESH</dc:creator>
  <cp:lastModifiedBy>THANGA YOGESH</cp:lastModifiedBy>
  <cp:revision>3</cp:revision>
  <dcterms:created xsi:type="dcterms:W3CDTF">2025-09-08T16:40:07Z</dcterms:created>
  <dcterms:modified xsi:type="dcterms:W3CDTF">2025-09-08T18:20:17Z</dcterms:modified>
</cp:coreProperties>
</file>