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296B-AE09-23C2-E929-4A3B11C3F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17DEF4-5702-434B-7A02-FD73955C9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78CE7-EF5F-8C4F-400A-D10C352E85F8}"/>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5" name="Footer Placeholder 4">
            <a:extLst>
              <a:ext uri="{FF2B5EF4-FFF2-40B4-BE49-F238E27FC236}">
                <a16:creationId xmlns:a16="http://schemas.microsoft.com/office/drawing/2014/main" id="{E7EA4A39-98CF-A4EE-7F3A-8930955D8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477D0-8C2B-E22E-ED99-30BF3352283D}"/>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357771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6EE4-7C62-55A1-051F-78B5050E4E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173CE-35D7-C0F9-D0AF-EF11EA9F4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A0F89-A687-9699-1194-CB0990A48B82}"/>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5" name="Footer Placeholder 4">
            <a:extLst>
              <a:ext uri="{FF2B5EF4-FFF2-40B4-BE49-F238E27FC236}">
                <a16:creationId xmlns:a16="http://schemas.microsoft.com/office/drawing/2014/main" id="{D9FD1DDE-5616-CB60-6CA2-C4016E924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529DC-89E8-E8B3-3BA6-8A68324E8E86}"/>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394399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83ECD9-E3BE-C977-3493-732775F87B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81FA2C-041F-D0C0-8341-928C95D801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E35D3-CFC3-1A01-7280-7FFAEE27AFF2}"/>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5" name="Footer Placeholder 4">
            <a:extLst>
              <a:ext uri="{FF2B5EF4-FFF2-40B4-BE49-F238E27FC236}">
                <a16:creationId xmlns:a16="http://schemas.microsoft.com/office/drawing/2014/main" id="{E562A3E4-9C51-4853-4A99-22B21BB0D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6D071-3691-C95C-BE52-BF712BE9874B}"/>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137134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EB71-7FA6-F56E-E6E3-954631A0F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5972A-034F-BE16-0F83-E3C85323F6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01130-37AE-2E62-DC62-B0E966DCA447}"/>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5" name="Footer Placeholder 4">
            <a:extLst>
              <a:ext uri="{FF2B5EF4-FFF2-40B4-BE49-F238E27FC236}">
                <a16:creationId xmlns:a16="http://schemas.microsoft.com/office/drawing/2014/main" id="{7BD9472F-E7FD-9F53-7A3C-5272AFE34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AE845-ED08-BC9C-303F-309CE6AF46C7}"/>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14571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0705-EC4B-4B32-AF90-4038935F5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CC5B2E-46A8-18C4-A9AF-9930DEAF8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2F4F2-E5D6-2D8F-E19E-AEB16BBDC2A7}"/>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5" name="Footer Placeholder 4">
            <a:extLst>
              <a:ext uri="{FF2B5EF4-FFF2-40B4-BE49-F238E27FC236}">
                <a16:creationId xmlns:a16="http://schemas.microsoft.com/office/drawing/2014/main" id="{12B78B3C-014A-C3E6-4F5D-48EE51CF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1D788-AEBE-F7A2-E9F4-9824325B350E}"/>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185066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AF7F-49FB-A9EC-0AF5-9D2A19B38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6B11B-7C71-F245-0423-5B9A37066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8D29A7-378A-94D9-6C0F-9EEB7F6439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20391-C70A-3A8F-C7D0-07B4AC86703D}"/>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6" name="Footer Placeholder 5">
            <a:extLst>
              <a:ext uri="{FF2B5EF4-FFF2-40B4-BE49-F238E27FC236}">
                <a16:creationId xmlns:a16="http://schemas.microsoft.com/office/drawing/2014/main" id="{0C1CB2AC-E8EE-A0A4-9887-B8391FC84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12862-114A-ADDF-0FE8-9950EF93AB5A}"/>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154711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28F7-9310-2707-D05E-D0621FBFA4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0801F5-73D9-1B3F-C36C-D4CADEFB2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6A6F3-7600-A1A1-D099-D7D45F519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DEBF3-A285-50AC-B3BB-A32746829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823C09-F071-3374-E595-19EFDA04E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8DFBA-22A9-0923-0099-1165FCDDD6BF}"/>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8" name="Footer Placeholder 7">
            <a:extLst>
              <a:ext uri="{FF2B5EF4-FFF2-40B4-BE49-F238E27FC236}">
                <a16:creationId xmlns:a16="http://schemas.microsoft.com/office/drawing/2014/main" id="{576CB2C7-41EB-7E02-9821-92D175965A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9ACE3A-9714-BA07-2912-1F94CCC1D99A}"/>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304236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0FCE-06E2-008F-4649-4F2A787337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C1AB7-6A57-8F05-2B7E-9983E7B683C0}"/>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4" name="Footer Placeholder 3">
            <a:extLst>
              <a:ext uri="{FF2B5EF4-FFF2-40B4-BE49-F238E27FC236}">
                <a16:creationId xmlns:a16="http://schemas.microsoft.com/office/drawing/2014/main" id="{8DF3B32F-3905-0864-580C-C44240D96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2E3182-8969-3713-0AA9-B88FDC44AA7A}"/>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81277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47F2F9-270C-89B2-0316-4D65E700EE62}"/>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3" name="Footer Placeholder 2">
            <a:extLst>
              <a:ext uri="{FF2B5EF4-FFF2-40B4-BE49-F238E27FC236}">
                <a16:creationId xmlns:a16="http://schemas.microsoft.com/office/drawing/2014/main" id="{B6192C8F-CE8D-5ADB-46B4-7862EA48C2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BA4E2-12C1-C587-3DEA-73DA80DA6B9D}"/>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216670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611D-2C7E-98A3-17B6-F2BEF94C1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BA616-4073-9080-A756-B5574F964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ED949C-C7E7-A670-DD82-5BD2305DC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FBD94-3674-C013-CC20-3D73AE62DEB4}"/>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6" name="Footer Placeholder 5">
            <a:extLst>
              <a:ext uri="{FF2B5EF4-FFF2-40B4-BE49-F238E27FC236}">
                <a16:creationId xmlns:a16="http://schemas.microsoft.com/office/drawing/2014/main" id="{E421A316-F010-5495-19FC-79DB1F456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00941-568B-D23C-FD5C-A5D7D2CF9252}"/>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53430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62FD-450F-FDD8-BE96-DC40FFC05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1E5D76-F01F-74D2-4C39-0ED266E0B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5C00FB-0073-354C-DF64-4E3E09A20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A34BC-D2C7-A562-0B3F-94B2DB4BF012}"/>
              </a:ext>
            </a:extLst>
          </p:cNvPr>
          <p:cNvSpPr>
            <a:spLocks noGrp="1"/>
          </p:cNvSpPr>
          <p:nvPr>
            <p:ph type="dt" sz="half" idx="10"/>
          </p:nvPr>
        </p:nvSpPr>
        <p:spPr/>
        <p:txBody>
          <a:bodyPr/>
          <a:lstStyle/>
          <a:p>
            <a:fld id="{71502A39-6F89-472A-A951-792470302738}" type="datetimeFigureOut">
              <a:rPr lang="en-US" smtClean="0"/>
              <a:t>5/30/2024</a:t>
            </a:fld>
            <a:endParaRPr lang="en-US"/>
          </a:p>
        </p:txBody>
      </p:sp>
      <p:sp>
        <p:nvSpPr>
          <p:cNvPr id="6" name="Footer Placeholder 5">
            <a:extLst>
              <a:ext uri="{FF2B5EF4-FFF2-40B4-BE49-F238E27FC236}">
                <a16:creationId xmlns:a16="http://schemas.microsoft.com/office/drawing/2014/main" id="{FDB0221F-B503-8815-2977-A74D5F1C2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10D5E0-0DC4-575B-797F-B36E8C90DDF5}"/>
              </a:ext>
            </a:extLst>
          </p:cNvPr>
          <p:cNvSpPr>
            <a:spLocks noGrp="1"/>
          </p:cNvSpPr>
          <p:nvPr>
            <p:ph type="sldNum" sz="quarter" idx="12"/>
          </p:nvPr>
        </p:nvSpPr>
        <p:spPr/>
        <p:txBody>
          <a:bodyPr/>
          <a:lstStyle/>
          <a:p>
            <a:fld id="{49846D9E-371C-405A-A9C8-E0170633FF05}" type="slidenum">
              <a:rPr lang="en-US" smtClean="0"/>
              <a:t>‹#›</a:t>
            </a:fld>
            <a:endParaRPr lang="en-US"/>
          </a:p>
        </p:txBody>
      </p:sp>
    </p:spTree>
    <p:extLst>
      <p:ext uri="{BB962C8B-B14F-4D97-AF65-F5344CB8AC3E}">
        <p14:creationId xmlns:p14="http://schemas.microsoft.com/office/powerpoint/2010/main" val="7152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0D35FC-1864-7B88-DB8D-82C925145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EC660-85A9-C599-D77F-5679BA908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2928E-F41B-14D1-A4EE-3BE3F822E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02A39-6F89-472A-A951-792470302738}" type="datetimeFigureOut">
              <a:rPr lang="en-US" smtClean="0"/>
              <a:t>5/30/2024</a:t>
            </a:fld>
            <a:endParaRPr lang="en-US"/>
          </a:p>
        </p:txBody>
      </p:sp>
      <p:sp>
        <p:nvSpPr>
          <p:cNvPr id="5" name="Footer Placeholder 4">
            <a:extLst>
              <a:ext uri="{FF2B5EF4-FFF2-40B4-BE49-F238E27FC236}">
                <a16:creationId xmlns:a16="http://schemas.microsoft.com/office/drawing/2014/main" id="{5FAC6F50-E9A6-F3DE-3723-6FC472FC1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4B24E-3A52-B31C-F787-2A4D66C92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46D9E-371C-405A-A9C8-E0170633FF05}" type="slidenum">
              <a:rPr lang="en-US" smtClean="0"/>
              <a:t>‹#›</a:t>
            </a:fld>
            <a:endParaRPr lang="en-US"/>
          </a:p>
        </p:txBody>
      </p:sp>
    </p:spTree>
    <p:extLst>
      <p:ext uri="{BB962C8B-B14F-4D97-AF65-F5344CB8AC3E}">
        <p14:creationId xmlns:p14="http://schemas.microsoft.com/office/powerpoint/2010/main" val="3541106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0A86-93D0-B63A-A4F8-1BA13C38075F}"/>
              </a:ext>
            </a:extLst>
          </p:cNvPr>
          <p:cNvSpPr>
            <a:spLocks noGrp="1"/>
          </p:cNvSpPr>
          <p:nvPr>
            <p:ph type="ctrTitle"/>
          </p:nvPr>
        </p:nvSpPr>
        <p:spPr>
          <a:xfrm>
            <a:off x="1385047" y="484093"/>
            <a:ext cx="3415553" cy="753035"/>
          </a:xfrm>
        </p:spPr>
        <p:txBody>
          <a:bodyPr>
            <a:normAutofit/>
          </a:bodyPr>
          <a:lstStyle/>
          <a:p>
            <a:endParaRPr lang="en-US" sz="2400" dirty="0"/>
          </a:p>
        </p:txBody>
      </p:sp>
      <p:sp>
        <p:nvSpPr>
          <p:cNvPr id="3" name="Subtitle 2">
            <a:extLst>
              <a:ext uri="{FF2B5EF4-FFF2-40B4-BE49-F238E27FC236}">
                <a16:creationId xmlns:a16="http://schemas.microsoft.com/office/drawing/2014/main" id="{CED9A99B-9DE0-3348-69FD-AE31A8B47F5D}"/>
              </a:ext>
            </a:extLst>
          </p:cNvPr>
          <p:cNvSpPr>
            <a:spLocks noGrp="1"/>
          </p:cNvSpPr>
          <p:nvPr>
            <p:ph type="subTitle" idx="1"/>
          </p:nvPr>
        </p:nvSpPr>
        <p:spPr>
          <a:xfrm>
            <a:off x="107576" y="1492621"/>
            <a:ext cx="11860306" cy="5136777"/>
          </a:xfrm>
        </p:spPr>
        <p:txBody>
          <a:bodyPr>
            <a:normAutofit/>
          </a:bodyPr>
          <a:lstStyle/>
          <a:p>
            <a:pPr algn="l"/>
            <a:r>
              <a:rPr lang="en-US" sz="1600" b="1" dirty="0">
                <a:solidFill>
                  <a:schemeClr val="accent1">
                    <a:lumMod val="75000"/>
                  </a:schemeClr>
                </a:solidFill>
                <a:cs typeface="Calibri" panose="020F0502020204030204" pitchFamily="34" charset="0"/>
              </a:rPr>
              <a:t>Problem Statement:</a:t>
            </a:r>
          </a:p>
          <a:p>
            <a:pPr algn="l"/>
            <a:r>
              <a:rPr lang="en-US" sz="1600" dirty="0">
                <a:solidFill>
                  <a:schemeClr val="accent1">
                    <a:lumMod val="75000"/>
                  </a:schemeClr>
                </a:solidFill>
                <a:cs typeface="Calibri" panose="020F0502020204030204" pitchFamily="34" charset="0"/>
              </a:rPr>
              <a:t>Sometimes we have to read data in a input file and some tables and extract TOP N records of &lt; </a:t>
            </a:r>
            <a:r>
              <a:rPr lang="en-US" sz="1600" dirty="0" err="1">
                <a:solidFill>
                  <a:schemeClr val="accent1">
                    <a:lumMod val="75000"/>
                  </a:schemeClr>
                </a:solidFill>
                <a:cs typeface="Calibri" panose="020F0502020204030204" pitchFamily="34" charset="0"/>
              </a:rPr>
              <a:t>Column_name</a:t>
            </a:r>
            <a:r>
              <a:rPr lang="en-US" sz="1600" dirty="0">
                <a:solidFill>
                  <a:schemeClr val="accent1">
                    <a:lumMod val="75000"/>
                  </a:schemeClr>
                </a:solidFill>
                <a:cs typeface="Calibri" panose="020F0502020204030204" pitchFamily="34" charset="0"/>
              </a:rPr>
              <a:t> A&gt; in input file into an output .csv file without loading the input file data into table.</a:t>
            </a:r>
            <a:endParaRPr lang="en-US" sz="1600" b="1" dirty="0">
              <a:solidFill>
                <a:schemeClr val="accent1">
                  <a:lumMod val="75000"/>
                </a:schemeClr>
              </a:solidFill>
              <a:cs typeface="Calibri" panose="020F0502020204030204" pitchFamily="34" charset="0"/>
            </a:endParaRPr>
          </a:p>
          <a:p>
            <a:pPr algn="l"/>
            <a:r>
              <a:rPr lang="en-US" sz="1600" b="1" dirty="0">
                <a:solidFill>
                  <a:schemeClr val="accent1">
                    <a:lumMod val="75000"/>
                  </a:schemeClr>
                </a:solidFill>
                <a:cs typeface="Calibri" panose="020F0502020204030204" pitchFamily="34" charset="0"/>
              </a:rPr>
              <a:t>Impact:</a:t>
            </a:r>
          </a:p>
          <a:p>
            <a:pPr algn="l"/>
            <a:r>
              <a:rPr lang="en-US" sz="1600" dirty="0">
                <a:solidFill>
                  <a:schemeClr val="accent1">
                    <a:lumMod val="75000"/>
                  </a:schemeClr>
                </a:solidFill>
                <a:cs typeface="Calibri" panose="020F0502020204030204" pitchFamily="34" charset="0"/>
              </a:rPr>
              <a:t>When old functionality is used, input data is loaded into table and then table data is used to process and extract output .csv file.</a:t>
            </a:r>
          </a:p>
          <a:p>
            <a:pPr algn="l"/>
            <a:r>
              <a:rPr lang="en-US" sz="1600" b="1" dirty="0">
                <a:solidFill>
                  <a:schemeClr val="accent1">
                    <a:lumMod val="75000"/>
                  </a:schemeClr>
                </a:solidFill>
                <a:cs typeface="Calibri" panose="020F0502020204030204" pitchFamily="34" charset="0"/>
              </a:rPr>
              <a:t>Solution:</a:t>
            </a:r>
          </a:p>
          <a:p>
            <a:pPr algn="l"/>
            <a:r>
              <a:rPr lang="en-US" sz="1600" dirty="0">
                <a:solidFill>
                  <a:schemeClr val="accent1">
                    <a:lumMod val="75000"/>
                  </a:schemeClr>
                </a:solidFill>
                <a:cs typeface="Calibri" panose="020F0502020204030204" pitchFamily="34" charset="0"/>
              </a:rPr>
              <a:t>To avoid loading .txt file data into table for processing data, this script can be used to read and process the input file data directly  and if required some other tables based on requirement and extract .csv file with TOP N records of &lt;</a:t>
            </a:r>
            <a:r>
              <a:rPr lang="en-US" sz="1600" dirty="0" err="1">
                <a:solidFill>
                  <a:schemeClr val="accent1">
                    <a:lumMod val="75000"/>
                  </a:schemeClr>
                </a:solidFill>
                <a:cs typeface="Calibri" panose="020F0502020204030204" pitchFamily="34" charset="0"/>
              </a:rPr>
              <a:t>Column_Name</a:t>
            </a:r>
            <a:r>
              <a:rPr lang="en-US" sz="1600" dirty="0">
                <a:solidFill>
                  <a:schemeClr val="accent1">
                    <a:lumMod val="75000"/>
                  </a:schemeClr>
                </a:solidFill>
                <a:cs typeface="Calibri" panose="020F0502020204030204" pitchFamily="34" charset="0"/>
              </a:rPr>
              <a:t> A&gt; and header.</a:t>
            </a:r>
          </a:p>
          <a:p>
            <a:pPr algn="l"/>
            <a:r>
              <a:rPr lang="en-US" sz="1600" b="1" dirty="0">
                <a:solidFill>
                  <a:schemeClr val="accent1">
                    <a:lumMod val="75000"/>
                  </a:schemeClr>
                </a:solidFill>
                <a:cs typeface="Calibri" panose="020F0502020204030204" pitchFamily="34" charset="0"/>
              </a:rPr>
              <a:t>Benefits:</a:t>
            </a:r>
          </a:p>
          <a:p>
            <a:pPr marL="285750" algn="l">
              <a:buFont typeface="Arial" panose="020B0604020202020204" pitchFamily="34" charset="0"/>
              <a:buChar char="•"/>
            </a:pPr>
            <a:r>
              <a:rPr lang="en-US" sz="1600" dirty="0">
                <a:solidFill>
                  <a:schemeClr val="accent1">
                    <a:lumMod val="75000"/>
                  </a:schemeClr>
                </a:solidFill>
                <a:effectLst/>
                <a:ea typeface="Times New Roman" panose="02020603050405020304" pitchFamily="18" charset="0"/>
                <a:cs typeface="Calibri" panose="020F0502020204030204" pitchFamily="34" charset="0"/>
              </a:rPr>
              <a:t>No need to load input file(count 2000) data into table, to use it for extraction.</a:t>
            </a:r>
          </a:p>
          <a:p>
            <a:pPr marL="285750" algn="l">
              <a:buFont typeface="Arial" panose="020B0604020202020204" pitchFamily="34" charset="0"/>
              <a:buChar char="•"/>
            </a:pPr>
            <a:r>
              <a:rPr lang="en-US" sz="1600" dirty="0">
                <a:solidFill>
                  <a:schemeClr val="accent1">
                    <a:lumMod val="75000"/>
                  </a:schemeClr>
                </a:solidFill>
                <a:effectLst/>
                <a:ea typeface="Times New Roman" panose="02020603050405020304" pitchFamily="18" charset="0"/>
                <a:cs typeface="Calibri" panose="020F0502020204030204" pitchFamily="34" charset="0"/>
              </a:rPr>
              <a:t> Import and export can be done in same </a:t>
            </a:r>
            <a:r>
              <a:rPr lang="en-US" sz="1600" dirty="0" err="1">
                <a:solidFill>
                  <a:schemeClr val="accent1">
                    <a:lumMod val="75000"/>
                  </a:schemeClr>
                </a:solidFill>
                <a:effectLst/>
                <a:ea typeface="Times New Roman" panose="02020603050405020304" pitchFamily="18" charset="0"/>
                <a:cs typeface="Calibri" panose="020F0502020204030204" pitchFamily="34" charset="0"/>
              </a:rPr>
              <a:t>bteq</a:t>
            </a:r>
            <a:r>
              <a:rPr lang="en-US" sz="1600" dirty="0">
                <a:solidFill>
                  <a:schemeClr val="accent1">
                    <a:lumMod val="75000"/>
                  </a:schemeClr>
                </a:solidFill>
                <a:effectLst/>
                <a:ea typeface="Times New Roman" panose="02020603050405020304" pitchFamily="18" charset="0"/>
                <a:cs typeface="Calibri" panose="020F0502020204030204" pitchFamily="34" charset="0"/>
              </a:rPr>
              <a:t> script.</a:t>
            </a:r>
            <a:endParaRPr lang="en-US" sz="1600" dirty="0">
              <a:solidFill>
                <a:schemeClr val="accent1">
                  <a:lumMod val="75000"/>
                </a:schemeClr>
              </a:solidFill>
              <a:ea typeface="Times New Roman" panose="02020603050405020304" pitchFamily="18" charset="0"/>
              <a:cs typeface="Calibri" panose="020F0502020204030204" pitchFamily="34" charset="0"/>
            </a:endParaRPr>
          </a:p>
          <a:p>
            <a:pPr marL="285750" algn="l">
              <a:buFont typeface="Arial" panose="020B0604020202020204" pitchFamily="34" charset="0"/>
              <a:buChar char="•"/>
            </a:pPr>
            <a:r>
              <a:rPr lang="en-US" sz="1600" dirty="0">
                <a:solidFill>
                  <a:schemeClr val="accent1">
                    <a:lumMod val="75000"/>
                  </a:schemeClr>
                </a:solidFill>
                <a:effectLst/>
                <a:ea typeface="Times New Roman" panose="02020603050405020304" pitchFamily="18" charset="0"/>
                <a:cs typeface="Calibri" panose="020F0502020204030204" pitchFamily="34" charset="0"/>
              </a:rPr>
              <a:t>Can select any number of top rows.</a:t>
            </a:r>
          </a:p>
          <a:p>
            <a:pPr marL="285750" algn="l">
              <a:buFont typeface="Arial" panose="020B0604020202020204" pitchFamily="34" charset="0"/>
              <a:buChar char="•"/>
            </a:pPr>
            <a:r>
              <a:rPr lang="en-US" sz="1600" dirty="0">
                <a:solidFill>
                  <a:schemeClr val="accent1">
                    <a:lumMod val="75000"/>
                  </a:schemeClr>
                </a:solidFill>
                <a:effectLst/>
                <a:ea typeface="Times New Roman" panose="02020603050405020304" pitchFamily="18" charset="0"/>
                <a:cs typeface="Calibri" panose="020F0502020204030204" pitchFamily="34" charset="0"/>
              </a:rPr>
              <a:t>Additional licenses are not required.</a:t>
            </a:r>
            <a:endParaRPr lang="en-US" sz="1600" dirty="0">
              <a:solidFill>
                <a:schemeClr val="accent1">
                  <a:lumMod val="75000"/>
                </a:schemeClr>
              </a:solidFill>
              <a:effectLst/>
              <a:ea typeface="Calibri" panose="020F0502020204030204" pitchFamily="34" charset="0"/>
              <a:cs typeface="Times New Roman" panose="02020603050405020304" pitchFamily="18" charset="0"/>
            </a:endParaRPr>
          </a:p>
          <a:p>
            <a:pPr algn="l"/>
            <a:endParaRPr lang="en-US" sz="1600" dirty="0"/>
          </a:p>
          <a:p>
            <a:pPr algn="l"/>
            <a:endParaRPr lang="en-US" sz="1600" dirty="0"/>
          </a:p>
          <a:p>
            <a:pPr algn="l"/>
            <a:endParaRPr lang="en-US" sz="1400" dirty="0"/>
          </a:p>
          <a:p>
            <a:pPr algn="l"/>
            <a:endParaRPr lang="en-US" sz="1400" dirty="0"/>
          </a:p>
        </p:txBody>
      </p:sp>
      <p:sp>
        <p:nvSpPr>
          <p:cNvPr id="4" name="Rectangle 3">
            <a:extLst>
              <a:ext uri="{FF2B5EF4-FFF2-40B4-BE49-F238E27FC236}">
                <a16:creationId xmlns:a16="http://schemas.microsoft.com/office/drawing/2014/main" id="{3DEBF315-C87B-EFCD-2C91-72D69534E2C2}"/>
              </a:ext>
            </a:extLst>
          </p:cNvPr>
          <p:cNvSpPr/>
          <p:nvPr/>
        </p:nvSpPr>
        <p:spPr>
          <a:xfrm>
            <a:off x="6441142" y="228600"/>
            <a:ext cx="1896034" cy="118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t>Techology</a:t>
            </a:r>
            <a:r>
              <a:rPr lang="en-US" sz="1600" dirty="0"/>
              <a:t> Used: Teradata, Unix </a:t>
            </a:r>
          </a:p>
        </p:txBody>
      </p:sp>
      <p:sp>
        <p:nvSpPr>
          <p:cNvPr id="5" name="Rectangle 4">
            <a:extLst>
              <a:ext uri="{FF2B5EF4-FFF2-40B4-BE49-F238E27FC236}">
                <a16:creationId xmlns:a16="http://schemas.microsoft.com/office/drawing/2014/main" id="{E8A1D2D4-D2E3-D245-8A3A-640AF8868205}"/>
              </a:ext>
            </a:extLst>
          </p:cNvPr>
          <p:cNvSpPr/>
          <p:nvPr/>
        </p:nvSpPr>
        <p:spPr>
          <a:xfrm>
            <a:off x="8431306" y="228601"/>
            <a:ext cx="3428999" cy="1183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Automation: Read and process the top N records of each type  and extract the data into csv file with header</a:t>
            </a:r>
          </a:p>
        </p:txBody>
      </p:sp>
      <p:sp>
        <p:nvSpPr>
          <p:cNvPr id="6" name="Rectangle 5">
            <a:extLst>
              <a:ext uri="{FF2B5EF4-FFF2-40B4-BE49-F238E27FC236}">
                <a16:creationId xmlns:a16="http://schemas.microsoft.com/office/drawing/2014/main" id="{5D6586D5-4610-06A3-D14B-371F9A835CA1}"/>
              </a:ext>
            </a:extLst>
          </p:cNvPr>
          <p:cNvSpPr/>
          <p:nvPr/>
        </p:nvSpPr>
        <p:spPr>
          <a:xfrm>
            <a:off x="215153" y="244083"/>
            <a:ext cx="6131859" cy="118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CSV file</a:t>
            </a:r>
          </a:p>
        </p:txBody>
      </p:sp>
    </p:spTree>
    <p:extLst>
      <p:ext uri="{BB962C8B-B14F-4D97-AF65-F5344CB8AC3E}">
        <p14:creationId xmlns:p14="http://schemas.microsoft.com/office/powerpoint/2010/main" val="34252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210</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S</dc:creator>
  <cp:lastModifiedBy>Ramya S</cp:lastModifiedBy>
  <cp:revision>5</cp:revision>
  <dcterms:created xsi:type="dcterms:W3CDTF">2023-03-02T14:50:36Z</dcterms:created>
  <dcterms:modified xsi:type="dcterms:W3CDTF">2024-05-30T12:01:29Z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2023-03-02T14:50:36Z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9ef88991-7ae7-47b0-8278-ac39d48277e3</vt:lpwstr>
  </property>
  <property fmtid="{D5CDD505-2E9C-101B-9397-08002B2CF9AE}" pid="8" name="MSIP_Label_a0819fa7-4367-4500-ba88-dd630d977609_ContentBits">
    <vt:lpwstr>0</vt:lpwstr>
  </property>
</Properties>
</file>