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61\Downloads\car%20dealershi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61\Downloads\car%20dealershi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61\Downloads\car%20dealershi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61\Downloads\car%20dealershi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dealership.xlsx]Qantity sold by dealer ID!PivotTable1</c:name>
    <c:fmtId val="20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  <a:softEdge rad="0"/>
          </a:effectLst>
        </c:spP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  <a:softEdge rad="0"/>
          </a:effectLst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  <a:softEdge rad="0"/>
          </a:effectLst>
        </c:spPr>
      </c:pivotFmt>
      <c:pivotFmt>
        <c:idx val="6"/>
        <c:spPr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c:spPr>
      </c:pivotFmt>
      <c:pivotFmt>
        <c:idx val="8"/>
        <c:spPr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c:spPr>
      </c:pivotFmt>
      <c:pivotFmt>
        <c:idx val="10"/>
        <c:spPr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'Qantity sold by dealer ID'!$B$3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/>
              </a:outerShdw>
            </a:effectLst>
          </c:spPr>
          <c:invertIfNegative val="0"/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50800" dist="50800" dir="5400000" sx="1000" sy="1000" algn="ctr" rotWithShape="0">
                  <a:srgbClr val="000000"/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2EDB-4B9B-B1ED-59634EECC5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'Qantity sold by dealer ID'!$A$4:$A$13</c:f>
              <c:strCache>
                <c:ptCount val="10"/>
                <c:pt idx="0">
                  <c:v>1222</c:v>
                </c:pt>
                <c:pt idx="1">
                  <c:v>1402</c:v>
                </c:pt>
                <c:pt idx="2">
                  <c:v>1401</c:v>
                </c:pt>
                <c:pt idx="3">
                  <c:v>1212</c:v>
                </c:pt>
                <c:pt idx="4">
                  <c:v>1336</c:v>
                </c:pt>
                <c:pt idx="5">
                  <c:v>1217</c:v>
                </c:pt>
                <c:pt idx="6">
                  <c:v>1215</c:v>
                </c:pt>
                <c:pt idx="7">
                  <c:v>1224</c:v>
                </c:pt>
                <c:pt idx="8">
                  <c:v>1301</c:v>
                </c:pt>
                <c:pt idx="9">
                  <c:v>1288</c:v>
                </c:pt>
              </c:strCache>
            </c:strRef>
          </c:cat>
          <c:val>
            <c:numRef>
              <c:f>'Qantity sold by dealer ID'!$B$4:$B$13</c:f>
              <c:numCache>
                <c:formatCode>General</c:formatCode>
                <c:ptCount val="10"/>
                <c:pt idx="0">
                  <c:v>1683</c:v>
                </c:pt>
                <c:pt idx="1">
                  <c:v>1738</c:v>
                </c:pt>
                <c:pt idx="2">
                  <c:v>2006</c:v>
                </c:pt>
                <c:pt idx="3">
                  <c:v>2083</c:v>
                </c:pt>
                <c:pt idx="4">
                  <c:v>2102</c:v>
                </c:pt>
                <c:pt idx="5">
                  <c:v>2158</c:v>
                </c:pt>
                <c:pt idx="6">
                  <c:v>2238</c:v>
                </c:pt>
                <c:pt idx="7">
                  <c:v>2422</c:v>
                </c:pt>
                <c:pt idx="8">
                  <c:v>2523</c:v>
                </c:pt>
                <c:pt idx="9">
                  <c:v>2644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DB-4B9B-B1ED-59634EECC5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320734944"/>
        <c:axId val="1320736384"/>
      </c:barChart>
      <c:catAx>
        <c:axId val="1320734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Dealer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736384"/>
        <c:crosses val="autoZero"/>
        <c:auto val="1"/>
        <c:lblAlgn val="ctr"/>
        <c:lblOffset val="100"/>
        <c:noMultiLvlLbl val="0"/>
      </c:catAx>
      <c:valAx>
        <c:axId val="1320736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 Sold</a:t>
                </a:r>
              </a:p>
            </c:rich>
          </c:tx>
          <c:overlay val="0"/>
          <c:spPr>
            <a:noFill/>
            <a:ln w="76200"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73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dealership.xlsx]Quantity sold per model!PivotTable5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'Quantity sold per model'!$B$3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C7-4BF1-B780-C19B57F091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C7-4BF1-B780-C19B57F091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C7-4BF1-B780-C19B57F091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C7-4BF1-B780-C19B57F091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C7-4BF1-B780-C19B57F091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'Quantity sold per model'!$A$4:$A$9</c:f>
              <c:strCache>
                <c:ptCount val="5"/>
                <c:pt idx="0">
                  <c:v>Beaufort</c:v>
                </c:pt>
                <c:pt idx="1">
                  <c:v>Champlain</c:v>
                </c:pt>
                <c:pt idx="2">
                  <c:v>Hudson</c:v>
                </c:pt>
                <c:pt idx="3">
                  <c:v>Labrador</c:v>
                </c:pt>
                <c:pt idx="4">
                  <c:v>Salish</c:v>
                </c:pt>
              </c:strCache>
            </c:strRef>
          </c:cat>
          <c:val>
            <c:numRef>
              <c:f>'Quantity sold per model'!$B$4:$B$9</c:f>
              <c:numCache>
                <c:formatCode>General</c:formatCode>
                <c:ptCount val="5"/>
                <c:pt idx="0">
                  <c:v>3251</c:v>
                </c:pt>
                <c:pt idx="1">
                  <c:v>1064</c:v>
                </c:pt>
                <c:pt idx="2">
                  <c:v>7563</c:v>
                </c:pt>
                <c:pt idx="3">
                  <c:v>5419</c:v>
                </c:pt>
                <c:pt idx="4">
                  <c:v>4300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C7-4BF1-B780-C19B57F09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53631601926699"/>
          <c:y val="0.11056739168880633"/>
          <c:w val="0.12570303857104201"/>
          <c:h val="0.68538322194390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dealership.xlsx]Profit by year &amp; dealer!PivotTable3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'Profit by year &amp; dealer'!$B$3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'Profit by year &amp; dealer'!$A$4:$A$26</c:f>
              <c:multiLvlStrCache>
                <c:ptCount val="20"/>
                <c:lvl>
                  <c:pt idx="0">
                    <c:v>1212</c:v>
                  </c:pt>
                  <c:pt idx="1">
                    <c:v>1215</c:v>
                  </c:pt>
                  <c:pt idx="2">
                    <c:v>1217</c:v>
                  </c:pt>
                  <c:pt idx="3">
                    <c:v>1222</c:v>
                  </c:pt>
                  <c:pt idx="4">
                    <c:v>1224</c:v>
                  </c:pt>
                  <c:pt idx="5">
                    <c:v>1288</c:v>
                  </c:pt>
                  <c:pt idx="6">
                    <c:v>1301</c:v>
                  </c:pt>
                  <c:pt idx="7">
                    <c:v>1336</c:v>
                  </c:pt>
                  <c:pt idx="8">
                    <c:v>1401</c:v>
                  </c:pt>
                  <c:pt idx="9">
                    <c:v>1402</c:v>
                  </c:pt>
                  <c:pt idx="10">
                    <c:v>1212</c:v>
                  </c:pt>
                  <c:pt idx="11">
                    <c:v>1215</c:v>
                  </c:pt>
                  <c:pt idx="12">
                    <c:v>1217</c:v>
                  </c:pt>
                  <c:pt idx="13">
                    <c:v>1222</c:v>
                  </c:pt>
                  <c:pt idx="14">
                    <c:v>1224</c:v>
                  </c:pt>
                  <c:pt idx="15">
                    <c:v>1288</c:v>
                  </c:pt>
                  <c:pt idx="16">
                    <c:v>1301</c:v>
                  </c:pt>
                  <c:pt idx="17">
                    <c:v>1336</c:v>
                  </c:pt>
                  <c:pt idx="18">
                    <c:v>1401</c:v>
                  </c:pt>
                  <c:pt idx="19">
                    <c:v>1402</c:v>
                  </c:pt>
                </c:lvl>
                <c:lvl>
                  <c:pt idx="0">
                    <c:v>2018</c:v>
                  </c:pt>
                  <c:pt idx="10">
                    <c:v>2019</c:v>
                  </c:pt>
                </c:lvl>
              </c:multiLvlStrCache>
            </c:multiLvlStrRef>
          </c:cat>
          <c:val>
            <c:numRef>
              <c:f>'Profit by year &amp; dealer'!$B$4:$B$26</c:f>
              <c:numCache>
                <c:formatCode>General</c:formatCode>
                <c:ptCount val="20"/>
                <c:pt idx="0">
                  <c:v>1442501</c:v>
                </c:pt>
                <c:pt idx="1">
                  <c:v>1546386.25</c:v>
                </c:pt>
                <c:pt idx="2">
                  <c:v>1477022.5</c:v>
                </c:pt>
                <c:pt idx="3">
                  <c:v>1173165</c:v>
                </c:pt>
                <c:pt idx="4">
                  <c:v>1684246</c:v>
                </c:pt>
                <c:pt idx="5">
                  <c:v>1862804</c:v>
                </c:pt>
                <c:pt idx="6">
                  <c:v>1782083.75</c:v>
                </c:pt>
                <c:pt idx="7">
                  <c:v>1499372</c:v>
                </c:pt>
                <c:pt idx="8">
                  <c:v>1448764.75</c:v>
                </c:pt>
                <c:pt idx="9">
                  <c:v>1254783.5</c:v>
                </c:pt>
                <c:pt idx="10">
                  <c:v>1438925</c:v>
                </c:pt>
                <c:pt idx="11">
                  <c:v>1539600</c:v>
                </c:pt>
                <c:pt idx="12">
                  <c:v>1468762.5</c:v>
                </c:pt>
                <c:pt idx="13">
                  <c:v>1163362.5</c:v>
                </c:pt>
                <c:pt idx="14">
                  <c:v>1648825</c:v>
                </c:pt>
                <c:pt idx="15">
                  <c:v>1810750</c:v>
                </c:pt>
                <c:pt idx="16">
                  <c:v>1721337.5</c:v>
                </c:pt>
                <c:pt idx="17">
                  <c:v>1441162.5</c:v>
                </c:pt>
                <c:pt idx="18">
                  <c:v>1377400</c:v>
                </c:pt>
                <c:pt idx="19">
                  <c:v>1187612.5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1-4CC7-8A3C-C4CC899FA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1553082576"/>
        <c:axId val="1553089776"/>
        <c:axId val="0"/>
      </c:bar3DChart>
      <c:catAx>
        <c:axId val="155308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Dealer ID and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089776"/>
        <c:crosses val="autoZero"/>
        <c:auto val="1"/>
        <c:lblAlgn val="ctr"/>
        <c:lblOffset val="100"/>
        <c:noMultiLvlLbl val="0"/>
      </c:catAx>
      <c:valAx>
        <c:axId val="155308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08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dealership.xlsx]Profit by month and model!PivotTable2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'Profit by month and model'!$B$3:$B$4</c:f>
              <c:strCache>
                <c:ptCount val="1"/>
                <c:pt idx="0">
                  <c:v>Beaufort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'Profit by month and model'!$A$5:$A$17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'Profit by month and model'!$B$5:$B$17</c:f>
              <c:numCache>
                <c:formatCode>General</c:formatCode>
                <c:ptCount val="12"/>
                <c:pt idx="0">
                  <c:v>184500</c:v>
                </c:pt>
                <c:pt idx="1">
                  <c:v>199500</c:v>
                </c:pt>
                <c:pt idx="2">
                  <c:v>214500</c:v>
                </c:pt>
                <c:pt idx="3">
                  <c:v>239656.25</c:v>
                </c:pt>
                <c:pt idx="4">
                  <c:v>257288.75</c:v>
                </c:pt>
                <c:pt idx="5">
                  <c:v>257103</c:v>
                </c:pt>
                <c:pt idx="6">
                  <c:v>220500</c:v>
                </c:pt>
                <c:pt idx="7">
                  <c:v>148500</c:v>
                </c:pt>
                <c:pt idx="8">
                  <c:v>201000</c:v>
                </c:pt>
                <c:pt idx="9">
                  <c:v>205500</c:v>
                </c:pt>
                <c:pt idx="10">
                  <c:v>225000</c:v>
                </c:pt>
                <c:pt idx="11">
                  <c:v>129000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9-4A3E-9DC9-36D0A170FE85}"/>
            </c:ext>
          </c:extLst>
        </c:ser>
        <c:ser>
          <c:idx val="1"/>
          <c:order val="1"/>
          <c:tx>
            <c:strRef>
              <c:f>'Profit by month and model'!$C$3:$C$4</c:f>
              <c:strCache>
                <c:ptCount val="1"/>
                <c:pt idx="0">
                  <c:v>Champlain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'Profit by month and model'!$A$5:$A$17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'Profit by month and model'!$C$5:$C$17</c:f>
              <c:numCache>
                <c:formatCode>General</c:formatCode>
                <c:ptCount val="12"/>
                <c:pt idx="0">
                  <c:v>94300</c:v>
                </c:pt>
                <c:pt idx="1">
                  <c:v>94300</c:v>
                </c:pt>
                <c:pt idx="2">
                  <c:v>112700</c:v>
                </c:pt>
                <c:pt idx="3">
                  <c:v>81598.75</c:v>
                </c:pt>
                <c:pt idx="4">
                  <c:v>86365</c:v>
                </c:pt>
                <c:pt idx="5">
                  <c:v>84411</c:v>
                </c:pt>
                <c:pt idx="6">
                  <c:v>117300</c:v>
                </c:pt>
                <c:pt idx="7">
                  <c:v>71300</c:v>
                </c:pt>
                <c:pt idx="8">
                  <c:v>101200</c:v>
                </c:pt>
                <c:pt idx="9">
                  <c:v>101200</c:v>
                </c:pt>
                <c:pt idx="10">
                  <c:v>117300</c:v>
                </c:pt>
                <c:pt idx="11">
                  <c:v>71300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39-4A3E-9DC9-36D0A170FE85}"/>
            </c:ext>
          </c:extLst>
        </c:ser>
        <c:ser>
          <c:idx val="2"/>
          <c:order val="2"/>
          <c:tx>
            <c:strRef>
              <c:f>'Profit by month and model'!$D$3:$D$4</c:f>
              <c:strCache>
                <c:ptCount val="1"/>
                <c:pt idx="0">
                  <c:v>Hudson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'Profit by month and model'!$A$5:$A$17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'Profit by month and model'!$D$5:$D$17</c:f>
              <c:numCache>
                <c:formatCode>General</c:formatCode>
                <c:ptCount val="12"/>
                <c:pt idx="0">
                  <c:v>143500</c:v>
                </c:pt>
                <c:pt idx="1">
                  <c:v>153500</c:v>
                </c:pt>
                <c:pt idx="2">
                  <c:v>164500</c:v>
                </c:pt>
                <c:pt idx="3">
                  <c:v>556763.75</c:v>
                </c:pt>
                <c:pt idx="4">
                  <c:v>598225</c:v>
                </c:pt>
                <c:pt idx="5">
                  <c:v>606648</c:v>
                </c:pt>
                <c:pt idx="6">
                  <c:v>172000</c:v>
                </c:pt>
                <c:pt idx="7">
                  <c:v>115000</c:v>
                </c:pt>
                <c:pt idx="8">
                  <c:v>158000</c:v>
                </c:pt>
                <c:pt idx="9">
                  <c:v>160500</c:v>
                </c:pt>
                <c:pt idx="10">
                  <c:v>174000</c:v>
                </c:pt>
                <c:pt idx="11">
                  <c:v>100500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39-4A3E-9DC9-36D0A170FE85}"/>
            </c:ext>
          </c:extLst>
        </c:ser>
        <c:ser>
          <c:idx val="3"/>
          <c:order val="3"/>
          <c:tx>
            <c:strRef>
              <c:f>'Profit by month and model'!$E$3:$E$4</c:f>
              <c:strCache>
                <c:ptCount val="1"/>
                <c:pt idx="0">
                  <c:v>Labrador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'Profit by month and model'!$A$5:$A$17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'Profit by month and model'!$E$5:$E$17</c:f>
              <c:numCache>
                <c:formatCode>General</c:formatCode>
                <c:ptCount val="12"/>
                <c:pt idx="0">
                  <c:v>164800</c:v>
                </c:pt>
                <c:pt idx="1">
                  <c:v>175200</c:v>
                </c:pt>
                <c:pt idx="2">
                  <c:v>189600</c:v>
                </c:pt>
                <c:pt idx="3">
                  <c:v>396845</c:v>
                </c:pt>
                <c:pt idx="4">
                  <c:v>428747.5</c:v>
                </c:pt>
                <c:pt idx="5">
                  <c:v>435805.5</c:v>
                </c:pt>
                <c:pt idx="6">
                  <c:v>197600</c:v>
                </c:pt>
                <c:pt idx="7">
                  <c:v>132000</c:v>
                </c:pt>
                <c:pt idx="8">
                  <c:v>181600</c:v>
                </c:pt>
                <c:pt idx="9">
                  <c:v>184800</c:v>
                </c:pt>
                <c:pt idx="10">
                  <c:v>198400</c:v>
                </c:pt>
                <c:pt idx="11">
                  <c:v>116000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39-4A3E-9DC9-36D0A170FE85}"/>
            </c:ext>
          </c:extLst>
        </c:ser>
        <c:ser>
          <c:idx val="4"/>
          <c:order val="4"/>
          <c:tx>
            <c:strRef>
              <c:f>'Profit by month and model'!$F$3:$F$4</c:f>
              <c:strCache>
                <c:ptCount val="1"/>
                <c:pt idx="0">
                  <c:v>Salish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'Profit by month and model'!$A$5:$A$17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'Profit by month and model'!$F$5:$F$17</c:f>
              <c:numCache>
                <c:formatCode>General</c:formatCode>
                <c:ptCount val="12"/>
                <c:pt idx="0">
                  <c:v>497150</c:v>
                </c:pt>
                <c:pt idx="1">
                  <c:v>527650</c:v>
                </c:pt>
                <c:pt idx="2">
                  <c:v>570350</c:v>
                </c:pt>
                <c:pt idx="3">
                  <c:v>315018.75</c:v>
                </c:pt>
                <c:pt idx="4">
                  <c:v>340735</c:v>
                </c:pt>
                <c:pt idx="5">
                  <c:v>347317.5</c:v>
                </c:pt>
                <c:pt idx="6">
                  <c:v>597800</c:v>
                </c:pt>
                <c:pt idx="7">
                  <c:v>396500</c:v>
                </c:pt>
                <c:pt idx="8">
                  <c:v>552050</c:v>
                </c:pt>
                <c:pt idx="9">
                  <c:v>558150</c:v>
                </c:pt>
                <c:pt idx="10">
                  <c:v>600850</c:v>
                </c:pt>
                <c:pt idx="11">
                  <c:v>347700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39-4A3E-9DC9-36D0A170F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1610400"/>
        <c:axId val="1451613280"/>
      </c:lineChart>
      <c:catAx>
        <c:axId val="145161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613280"/>
        <c:crosses val="autoZero"/>
        <c:auto val="1"/>
        <c:lblAlgn val="ctr"/>
        <c:lblOffset val="100"/>
        <c:noMultiLvlLbl val="0"/>
      </c:catAx>
      <c:valAx>
        <c:axId val="1451613280"/>
        <c:scaling>
          <c:orientation val="minMax"/>
          <c:max val="7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409]#,##0;[Red][$$-4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61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3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3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3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6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8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2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1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8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60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CB71-798D-C5F5-9363-A31862D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5E53-9E9D-8D36-A2B4-141275F99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06FC-AB32-1047-3CE8-74AF99F3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40B3-6A68-D7EF-72FC-68CAB4B9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046E-882F-3147-0219-B2B4A9A4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3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2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8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8BB78D-1976-41A8-8C9C-9C2735F54EC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DCD0-5391-43AD-8664-097C3E9C3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4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A50-D5F6-8A0D-DEE0-CC7822CD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29" y="2062397"/>
            <a:ext cx="4941045" cy="3154179"/>
          </a:xfrm>
        </p:spPr>
        <p:txBody>
          <a:bodyPr/>
          <a:lstStyle/>
          <a:p>
            <a:r>
              <a:rPr lang="en-IN" dirty="0"/>
              <a:t>Car Dealership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EFD79-E0CC-1D96-36A3-24E68FD1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23" y="1289154"/>
            <a:ext cx="5604323" cy="44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E48C-38D6-86E3-C685-373988E6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20F8-B0A8-E6CB-2C93-4DE2B7FC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289154"/>
            <a:ext cx="9599665" cy="190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0" i="0" dirty="0">
                <a:solidFill>
                  <a:schemeClr val="tx2"/>
                </a:solidFill>
                <a:effectLst/>
                <a:latin typeface="-apple-system"/>
              </a:rPr>
              <a:t>In this project for a chain of car dealerships, few visualizations are created to allow us to understand car sales and profits for each dealer.</a:t>
            </a:r>
          </a:p>
          <a:p>
            <a:pPr marL="0" indent="0">
              <a:buNone/>
            </a:pPr>
            <a:endParaRPr lang="en-IN" sz="35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3500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644E22-414C-1EC6-E443-3BAE4D85D207}"/>
              </a:ext>
            </a:extLst>
          </p:cNvPr>
          <p:cNvSpPr txBox="1">
            <a:spLocks/>
          </p:cNvSpPr>
          <p:nvPr/>
        </p:nvSpPr>
        <p:spPr>
          <a:xfrm>
            <a:off x="646110" y="332907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  <a:p>
            <a:r>
              <a:rPr lang="en-IN" dirty="0"/>
              <a:t>Tools used</a:t>
            </a:r>
          </a:p>
          <a:p>
            <a:r>
              <a:rPr lang="en-IN" dirty="0"/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E8F0DD-7506-7647-BD8B-53139F47E65E}"/>
              </a:ext>
            </a:extLst>
          </p:cNvPr>
          <p:cNvSpPr txBox="1">
            <a:spLocks/>
          </p:cNvSpPr>
          <p:nvPr/>
        </p:nvSpPr>
        <p:spPr>
          <a:xfrm>
            <a:off x="1103312" y="4301683"/>
            <a:ext cx="9599665" cy="19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3500" dirty="0">
              <a:solidFill>
                <a:schemeClr val="tx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r>
              <a:rPr lang="en-US" sz="3500" dirty="0">
                <a:solidFill>
                  <a:schemeClr val="tx2"/>
                </a:solidFill>
                <a:latin typeface="-apple-system"/>
              </a:rPr>
              <a:t>Microsoft excel for cleaning, analysis and visualization</a:t>
            </a:r>
            <a:endParaRPr lang="en-IN" sz="3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AD64-77AD-E25F-6FAB-B286AA0E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525"/>
          </a:xfrm>
        </p:spPr>
        <p:txBody>
          <a:bodyPr/>
          <a:lstStyle/>
          <a:p>
            <a:r>
              <a:rPr lang="en-IN" dirty="0"/>
              <a:t>Sales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EFA2-3D1A-584B-2417-2108B4A9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64106"/>
            <a:ext cx="8946541" cy="48842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 of cars sold by a dealer, dealer who sold the highest no of cars.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36D396-02C3-2FE8-C81A-3E1F73AAD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577584"/>
              </p:ext>
            </p:extLst>
          </p:nvPr>
        </p:nvGraphicFramePr>
        <p:xfrm>
          <a:off x="1663908" y="2008682"/>
          <a:ext cx="7450112" cy="407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5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ABC6A-2146-9563-B055-E6738F39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554636"/>
            <a:ext cx="8946541" cy="569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of cars sold per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86B550-24ED-37E0-42FF-7E935CCFD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556725"/>
              </p:ext>
            </p:extLst>
          </p:nvPr>
        </p:nvGraphicFramePr>
        <p:xfrm>
          <a:off x="1409075" y="1244183"/>
          <a:ext cx="8529404" cy="500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58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32FF-F3E1-51D7-D833-34A15E3C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505"/>
          </a:xfrm>
        </p:spPr>
        <p:txBody>
          <a:bodyPr/>
          <a:lstStyle/>
          <a:p>
            <a:r>
              <a:rPr lang="en-IN" dirty="0"/>
              <a:t>Financial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A255-8D57-6BC3-33F9-3EA10C49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79096"/>
            <a:ext cx="8946541" cy="48693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Profits made by dealers in 2018 and 2019.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4B6C41-C3F5-EFE4-0EBC-A0FAC6588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63733"/>
              </p:ext>
            </p:extLst>
          </p:nvPr>
        </p:nvGraphicFramePr>
        <p:xfrm>
          <a:off x="1103312" y="2053652"/>
          <a:ext cx="9224911" cy="4394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25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E8E1-F23A-E5CD-6496-60838A0B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524656"/>
            <a:ext cx="8946541" cy="5723743"/>
          </a:xfrm>
        </p:spPr>
        <p:txBody>
          <a:bodyPr/>
          <a:lstStyle/>
          <a:p>
            <a:r>
              <a:rPr lang="en-IN" dirty="0"/>
              <a:t>Profits made by car models per month.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B93715-0ED7-852D-AFE5-B4E086B69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528426"/>
              </p:ext>
            </p:extLst>
          </p:nvPr>
        </p:nvGraphicFramePr>
        <p:xfrm>
          <a:off x="1394086" y="1573966"/>
          <a:ext cx="8946542" cy="443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4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E819-37A1-C328-540C-7135D6C9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525"/>
          </a:xfrm>
        </p:spPr>
        <p:txBody>
          <a:bodyPr/>
          <a:lstStyle/>
          <a:p>
            <a:r>
              <a:rPr lang="en-IN" dirty="0"/>
              <a:t>Final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1869-7266-341B-4B50-24AC7949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64106"/>
            <a:ext cx="8946541" cy="488429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4985F-BAAF-39A0-6717-54E693FF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64106"/>
            <a:ext cx="9164949" cy="49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7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5B0B-4860-33C7-C77C-E7301C5D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408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E3EB7-14F2-FD79-3594-32E71897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34126"/>
            <a:ext cx="8946541" cy="1514005"/>
          </a:xfrm>
        </p:spPr>
        <p:txBody>
          <a:bodyPr/>
          <a:lstStyle/>
          <a:p>
            <a:r>
              <a:rPr lang="en-US" dirty="0"/>
              <a:t>Dealer with id 1288 sold highest number of cars 2644.</a:t>
            </a:r>
          </a:p>
          <a:p>
            <a:r>
              <a:rPr lang="en-US" dirty="0"/>
              <a:t>Hudson model cars are sold more when compared to other models.</a:t>
            </a:r>
          </a:p>
          <a:p>
            <a:r>
              <a:rPr lang="en-US" dirty="0"/>
              <a:t>Dealer with id 1288 gained more profits in both 2018 and 2019.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B5C2F2-36DA-6B28-B0DF-C11DD98B391B}"/>
              </a:ext>
            </a:extLst>
          </p:cNvPr>
          <p:cNvSpPr txBox="1">
            <a:spLocks/>
          </p:cNvSpPr>
          <p:nvPr/>
        </p:nvSpPr>
        <p:spPr>
          <a:xfrm>
            <a:off x="646111" y="3353314"/>
            <a:ext cx="9404723" cy="881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Way forward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AAE715B-3623-24A9-FD6F-E320A1C3BCC4}"/>
              </a:ext>
            </a:extLst>
          </p:cNvPr>
          <p:cNvSpPr txBox="1">
            <a:spLocks/>
          </p:cNvSpPr>
          <p:nvPr/>
        </p:nvSpPr>
        <p:spPr>
          <a:xfrm>
            <a:off x="1103312" y="4234722"/>
            <a:ext cx="8946541" cy="151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Car sales are higher in between the months march and July, promote more sales through advertising.</a:t>
            </a:r>
          </a:p>
          <a:p>
            <a:r>
              <a:rPr lang="en-US" dirty="0"/>
              <a:t>Encourage other dealers to follow methods used by dealer 1288.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81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02D8-3E2F-89F7-C906-BF1B81308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646CF-97FA-569F-01E8-0A3818EC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8334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174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Century Gothic</vt:lpstr>
      <vt:lpstr>Wingdings 3</vt:lpstr>
      <vt:lpstr>Ion</vt:lpstr>
      <vt:lpstr>Car Dealership Analysis</vt:lpstr>
      <vt:lpstr>Introduction</vt:lpstr>
      <vt:lpstr>Sales Analysis</vt:lpstr>
      <vt:lpstr>PowerPoint Presentation</vt:lpstr>
      <vt:lpstr>Financial Analysis</vt:lpstr>
      <vt:lpstr>PowerPoint Presentation</vt:lpstr>
      <vt:lpstr>Final dashboard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Analysis</dc:title>
  <dc:creator>keerthis777@live.com</dc:creator>
  <cp:lastModifiedBy>keerthis777@live.com</cp:lastModifiedBy>
  <cp:revision>2</cp:revision>
  <dcterms:created xsi:type="dcterms:W3CDTF">2024-05-03T11:45:05Z</dcterms:created>
  <dcterms:modified xsi:type="dcterms:W3CDTF">2024-05-03T13:37:40Z</dcterms:modified>
</cp:coreProperties>
</file>