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6" r:id="rId2"/>
    <p:sldId id="298" r:id="rId3"/>
    <p:sldId id="299" r:id="rId4"/>
    <p:sldId id="300" r:id="rId5"/>
    <p:sldId id="301" r:id="rId6"/>
    <p:sldId id="302" r:id="rId7"/>
    <p:sldId id="303" r:id="rId8"/>
    <p:sldId id="304" r:id="rId9"/>
    <p:sldId id="305" r:id="rId10"/>
    <p:sldId id="306" r:id="rId11"/>
    <p:sldId id="307" r:id="rId12"/>
    <p:sldId id="308" r:id="rId13"/>
    <p:sldId id="309" r:id="rId14"/>
    <p:sldId id="310" r:id="rId15"/>
    <p:sldId id="311" r:id="rId16"/>
    <p:sldId id="312" r:id="rId17"/>
    <p:sldId id="313" r:id="rId18"/>
    <p:sldId id="314" r:id="rId19"/>
    <p:sldId id="315" r:id="rId20"/>
    <p:sldId id="316" r:id="rId21"/>
    <p:sldId id="317" r:id="rId22"/>
    <p:sldId id="318" r:id="rId23"/>
    <p:sldId id="319" r:id="rId24"/>
    <p:sldId id="320" r:id="rId25"/>
    <p:sldId id="321" r:id="rId26"/>
    <p:sldId id="322" r:id="rId27"/>
    <p:sldId id="323" r:id="rId28"/>
    <p:sldId id="324" r:id="rId29"/>
    <p:sldId id="325" r:id="rId30"/>
    <p:sldId id="326" r:id="rId31"/>
    <p:sldId id="327" r:id="rId32"/>
    <p:sldId id="328" r:id="rId33"/>
    <p:sldId id="329" r:id="rId34"/>
    <p:sldId id="330" r:id="rId35"/>
    <p:sldId id="331" r:id="rId36"/>
    <p:sldId id="332" r:id="rId37"/>
    <p:sldId id="333" r:id="rId38"/>
    <p:sldId id="334" r:id="rId39"/>
    <p:sldId id="335" r:id="rId40"/>
    <p:sldId id="257" r:id="rId41"/>
    <p:sldId id="258" r:id="rId42"/>
    <p:sldId id="260" r:id="rId43"/>
    <p:sldId id="261" r:id="rId44"/>
    <p:sldId id="262" r:id="rId45"/>
    <p:sldId id="291" r:id="rId46"/>
    <p:sldId id="263" r:id="rId47"/>
    <p:sldId id="265" r:id="rId48"/>
    <p:sldId id="264" r:id="rId49"/>
    <p:sldId id="266" r:id="rId50"/>
    <p:sldId id="267" r:id="rId51"/>
    <p:sldId id="268" r:id="rId52"/>
    <p:sldId id="288" r:id="rId53"/>
    <p:sldId id="269" r:id="rId54"/>
    <p:sldId id="270" r:id="rId55"/>
    <p:sldId id="271" r:id="rId56"/>
    <p:sldId id="272" r:id="rId57"/>
    <p:sldId id="289" r:id="rId58"/>
    <p:sldId id="274" r:id="rId59"/>
    <p:sldId id="275" r:id="rId60"/>
    <p:sldId id="273" r:id="rId61"/>
    <p:sldId id="276" r:id="rId62"/>
    <p:sldId id="277" r:id="rId63"/>
    <p:sldId id="278" r:id="rId64"/>
    <p:sldId id="279" r:id="rId65"/>
    <p:sldId id="280" r:id="rId66"/>
    <p:sldId id="281" r:id="rId67"/>
    <p:sldId id="283" r:id="rId68"/>
    <p:sldId id="282" r:id="rId69"/>
    <p:sldId id="290" r:id="rId70"/>
    <p:sldId id="284" r:id="rId71"/>
    <p:sldId id="285" r:id="rId72"/>
    <p:sldId id="286" r:id="rId73"/>
    <p:sldId id="292" r:id="rId74"/>
    <p:sldId id="293" r:id="rId75"/>
    <p:sldId id="295" r:id="rId76"/>
    <p:sldId id="296"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E730-3E00-5329-CEE6-09188F362D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579830-D949-E114-09A4-719F2A6F6F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55A0017-B6DE-C240-E2C9-FD0B3AF375CC}"/>
              </a:ext>
            </a:extLst>
          </p:cNvPr>
          <p:cNvSpPr>
            <a:spLocks noGrp="1"/>
          </p:cNvSpPr>
          <p:nvPr>
            <p:ph type="dt" sz="half" idx="10"/>
          </p:nvPr>
        </p:nvSpPr>
        <p:spPr/>
        <p:txBody>
          <a:bodyPr/>
          <a:lstStyle/>
          <a:p>
            <a:fld id="{3C274A04-F059-474A-B6E2-D5FCF0F441FB}" type="datetimeFigureOut">
              <a:rPr lang="en-IN" smtClean="0"/>
              <a:t>24-05-2024</a:t>
            </a:fld>
            <a:endParaRPr lang="en-IN"/>
          </a:p>
        </p:txBody>
      </p:sp>
      <p:sp>
        <p:nvSpPr>
          <p:cNvPr id="5" name="Footer Placeholder 4">
            <a:extLst>
              <a:ext uri="{FF2B5EF4-FFF2-40B4-BE49-F238E27FC236}">
                <a16:creationId xmlns:a16="http://schemas.microsoft.com/office/drawing/2014/main" id="{95794B5F-3D27-EB86-A53C-78FC01CB78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19C656-0D39-62F3-E238-463D2BEA2665}"/>
              </a:ext>
            </a:extLst>
          </p:cNvPr>
          <p:cNvSpPr>
            <a:spLocks noGrp="1"/>
          </p:cNvSpPr>
          <p:nvPr>
            <p:ph type="sldNum" sz="quarter" idx="12"/>
          </p:nvPr>
        </p:nvSpPr>
        <p:spPr/>
        <p:txBody>
          <a:bodyPr/>
          <a:lstStyle/>
          <a:p>
            <a:fld id="{CD1106EC-674E-4B08-ADE6-269873600B40}" type="slidenum">
              <a:rPr lang="en-IN" smtClean="0"/>
              <a:t>‹#›</a:t>
            </a:fld>
            <a:endParaRPr lang="en-IN"/>
          </a:p>
        </p:txBody>
      </p:sp>
    </p:spTree>
    <p:extLst>
      <p:ext uri="{BB962C8B-B14F-4D97-AF65-F5344CB8AC3E}">
        <p14:creationId xmlns:p14="http://schemas.microsoft.com/office/powerpoint/2010/main" val="2307785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AD397-D537-1D02-B04B-81DBCB4E7F2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26950D-2244-9F88-E97F-F81C26E62F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4C0CB3-6080-8C21-9924-258D792BFDAA}"/>
              </a:ext>
            </a:extLst>
          </p:cNvPr>
          <p:cNvSpPr>
            <a:spLocks noGrp="1"/>
          </p:cNvSpPr>
          <p:nvPr>
            <p:ph type="dt" sz="half" idx="10"/>
          </p:nvPr>
        </p:nvSpPr>
        <p:spPr/>
        <p:txBody>
          <a:bodyPr/>
          <a:lstStyle/>
          <a:p>
            <a:fld id="{3C274A04-F059-474A-B6E2-D5FCF0F441FB}" type="datetimeFigureOut">
              <a:rPr lang="en-IN" smtClean="0"/>
              <a:t>24-05-2024</a:t>
            </a:fld>
            <a:endParaRPr lang="en-IN"/>
          </a:p>
        </p:txBody>
      </p:sp>
      <p:sp>
        <p:nvSpPr>
          <p:cNvPr id="5" name="Footer Placeholder 4">
            <a:extLst>
              <a:ext uri="{FF2B5EF4-FFF2-40B4-BE49-F238E27FC236}">
                <a16:creationId xmlns:a16="http://schemas.microsoft.com/office/drawing/2014/main" id="{12B73741-F91C-6D3A-C516-7E5A095748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EDCCD7-25C6-8E84-9F44-340FD465F1BF}"/>
              </a:ext>
            </a:extLst>
          </p:cNvPr>
          <p:cNvSpPr>
            <a:spLocks noGrp="1"/>
          </p:cNvSpPr>
          <p:nvPr>
            <p:ph type="sldNum" sz="quarter" idx="12"/>
          </p:nvPr>
        </p:nvSpPr>
        <p:spPr/>
        <p:txBody>
          <a:bodyPr/>
          <a:lstStyle/>
          <a:p>
            <a:fld id="{CD1106EC-674E-4B08-ADE6-269873600B40}" type="slidenum">
              <a:rPr lang="en-IN" smtClean="0"/>
              <a:t>‹#›</a:t>
            </a:fld>
            <a:endParaRPr lang="en-IN"/>
          </a:p>
        </p:txBody>
      </p:sp>
    </p:spTree>
    <p:extLst>
      <p:ext uri="{BB962C8B-B14F-4D97-AF65-F5344CB8AC3E}">
        <p14:creationId xmlns:p14="http://schemas.microsoft.com/office/powerpoint/2010/main" val="391238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DD49C-51D1-6C99-472B-F394E9950D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931C1B-67F0-3FEC-FF40-A8D8D98713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8E8B27-C445-112C-DF41-4E084DFADE6D}"/>
              </a:ext>
            </a:extLst>
          </p:cNvPr>
          <p:cNvSpPr>
            <a:spLocks noGrp="1"/>
          </p:cNvSpPr>
          <p:nvPr>
            <p:ph type="dt" sz="half" idx="10"/>
          </p:nvPr>
        </p:nvSpPr>
        <p:spPr/>
        <p:txBody>
          <a:bodyPr/>
          <a:lstStyle/>
          <a:p>
            <a:fld id="{3C274A04-F059-474A-B6E2-D5FCF0F441FB}" type="datetimeFigureOut">
              <a:rPr lang="en-IN" smtClean="0"/>
              <a:t>24-05-2024</a:t>
            </a:fld>
            <a:endParaRPr lang="en-IN"/>
          </a:p>
        </p:txBody>
      </p:sp>
      <p:sp>
        <p:nvSpPr>
          <p:cNvPr id="5" name="Footer Placeholder 4">
            <a:extLst>
              <a:ext uri="{FF2B5EF4-FFF2-40B4-BE49-F238E27FC236}">
                <a16:creationId xmlns:a16="http://schemas.microsoft.com/office/drawing/2014/main" id="{699DCCE1-D908-9BEB-A970-95B6AB6A6F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E2324E-79F8-175F-3801-5CE45A178297}"/>
              </a:ext>
            </a:extLst>
          </p:cNvPr>
          <p:cNvSpPr>
            <a:spLocks noGrp="1"/>
          </p:cNvSpPr>
          <p:nvPr>
            <p:ph type="sldNum" sz="quarter" idx="12"/>
          </p:nvPr>
        </p:nvSpPr>
        <p:spPr/>
        <p:txBody>
          <a:bodyPr/>
          <a:lstStyle/>
          <a:p>
            <a:fld id="{CD1106EC-674E-4B08-ADE6-269873600B40}" type="slidenum">
              <a:rPr lang="en-IN" smtClean="0"/>
              <a:t>‹#›</a:t>
            </a:fld>
            <a:endParaRPr lang="en-IN"/>
          </a:p>
        </p:txBody>
      </p:sp>
    </p:spTree>
    <p:extLst>
      <p:ext uri="{BB962C8B-B14F-4D97-AF65-F5344CB8AC3E}">
        <p14:creationId xmlns:p14="http://schemas.microsoft.com/office/powerpoint/2010/main" val="816677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E7B34-8E63-E6EE-957C-AF95F834D9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5CD765-FAEE-4AB9-956B-035321B17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8DB0DD-E49A-BB39-55AC-68B7A56C3E3E}"/>
              </a:ext>
            </a:extLst>
          </p:cNvPr>
          <p:cNvSpPr>
            <a:spLocks noGrp="1"/>
          </p:cNvSpPr>
          <p:nvPr>
            <p:ph type="dt" sz="half" idx="10"/>
          </p:nvPr>
        </p:nvSpPr>
        <p:spPr/>
        <p:txBody>
          <a:bodyPr/>
          <a:lstStyle/>
          <a:p>
            <a:fld id="{3C274A04-F059-474A-B6E2-D5FCF0F441FB}" type="datetimeFigureOut">
              <a:rPr lang="en-IN" smtClean="0"/>
              <a:t>24-05-2024</a:t>
            </a:fld>
            <a:endParaRPr lang="en-IN"/>
          </a:p>
        </p:txBody>
      </p:sp>
      <p:sp>
        <p:nvSpPr>
          <p:cNvPr id="5" name="Footer Placeholder 4">
            <a:extLst>
              <a:ext uri="{FF2B5EF4-FFF2-40B4-BE49-F238E27FC236}">
                <a16:creationId xmlns:a16="http://schemas.microsoft.com/office/drawing/2014/main" id="{B90EFAF4-538E-8208-13A4-035A52CD12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4738B5-34EA-E5FA-7DBA-AF8AED46BEC7}"/>
              </a:ext>
            </a:extLst>
          </p:cNvPr>
          <p:cNvSpPr>
            <a:spLocks noGrp="1"/>
          </p:cNvSpPr>
          <p:nvPr>
            <p:ph type="sldNum" sz="quarter" idx="12"/>
          </p:nvPr>
        </p:nvSpPr>
        <p:spPr/>
        <p:txBody>
          <a:bodyPr/>
          <a:lstStyle/>
          <a:p>
            <a:fld id="{CD1106EC-674E-4B08-ADE6-269873600B40}" type="slidenum">
              <a:rPr lang="en-IN" smtClean="0"/>
              <a:t>‹#›</a:t>
            </a:fld>
            <a:endParaRPr lang="en-IN"/>
          </a:p>
        </p:txBody>
      </p:sp>
    </p:spTree>
    <p:extLst>
      <p:ext uri="{BB962C8B-B14F-4D97-AF65-F5344CB8AC3E}">
        <p14:creationId xmlns:p14="http://schemas.microsoft.com/office/powerpoint/2010/main" val="1610423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62B8A-90C8-01D5-743C-B285CE98F9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9C89F0F-8DFC-D1B5-21D0-CE6352E309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6C7F88-4CDB-629B-CACC-F66A72AF13AE}"/>
              </a:ext>
            </a:extLst>
          </p:cNvPr>
          <p:cNvSpPr>
            <a:spLocks noGrp="1"/>
          </p:cNvSpPr>
          <p:nvPr>
            <p:ph type="dt" sz="half" idx="10"/>
          </p:nvPr>
        </p:nvSpPr>
        <p:spPr/>
        <p:txBody>
          <a:bodyPr/>
          <a:lstStyle/>
          <a:p>
            <a:fld id="{3C274A04-F059-474A-B6E2-D5FCF0F441FB}" type="datetimeFigureOut">
              <a:rPr lang="en-IN" smtClean="0"/>
              <a:t>24-05-2024</a:t>
            </a:fld>
            <a:endParaRPr lang="en-IN"/>
          </a:p>
        </p:txBody>
      </p:sp>
      <p:sp>
        <p:nvSpPr>
          <p:cNvPr id="5" name="Footer Placeholder 4">
            <a:extLst>
              <a:ext uri="{FF2B5EF4-FFF2-40B4-BE49-F238E27FC236}">
                <a16:creationId xmlns:a16="http://schemas.microsoft.com/office/drawing/2014/main" id="{0C21F876-FB29-9186-6F23-8F74BC3F34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ABBB30-7B81-7034-FE94-25F2BF54BC3E}"/>
              </a:ext>
            </a:extLst>
          </p:cNvPr>
          <p:cNvSpPr>
            <a:spLocks noGrp="1"/>
          </p:cNvSpPr>
          <p:nvPr>
            <p:ph type="sldNum" sz="quarter" idx="12"/>
          </p:nvPr>
        </p:nvSpPr>
        <p:spPr/>
        <p:txBody>
          <a:bodyPr/>
          <a:lstStyle/>
          <a:p>
            <a:fld id="{CD1106EC-674E-4B08-ADE6-269873600B40}" type="slidenum">
              <a:rPr lang="en-IN" smtClean="0"/>
              <a:t>‹#›</a:t>
            </a:fld>
            <a:endParaRPr lang="en-IN"/>
          </a:p>
        </p:txBody>
      </p:sp>
    </p:spTree>
    <p:extLst>
      <p:ext uri="{BB962C8B-B14F-4D97-AF65-F5344CB8AC3E}">
        <p14:creationId xmlns:p14="http://schemas.microsoft.com/office/powerpoint/2010/main" val="1001846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8053-1A13-CD49-247E-C5B0C4D9A3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C4D995-EA70-90F2-10A3-895F93DAB3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81406C6-28AE-5C65-998F-4BE5E063E9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2D0518A-C47D-6CBF-A085-A5E66F45278A}"/>
              </a:ext>
            </a:extLst>
          </p:cNvPr>
          <p:cNvSpPr>
            <a:spLocks noGrp="1"/>
          </p:cNvSpPr>
          <p:nvPr>
            <p:ph type="dt" sz="half" idx="10"/>
          </p:nvPr>
        </p:nvSpPr>
        <p:spPr/>
        <p:txBody>
          <a:bodyPr/>
          <a:lstStyle/>
          <a:p>
            <a:fld id="{3C274A04-F059-474A-B6E2-D5FCF0F441FB}" type="datetimeFigureOut">
              <a:rPr lang="en-IN" smtClean="0"/>
              <a:t>24-05-2024</a:t>
            </a:fld>
            <a:endParaRPr lang="en-IN"/>
          </a:p>
        </p:txBody>
      </p:sp>
      <p:sp>
        <p:nvSpPr>
          <p:cNvPr id="6" name="Footer Placeholder 5">
            <a:extLst>
              <a:ext uri="{FF2B5EF4-FFF2-40B4-BE49-F238E27FC236}">
                <a16:creationId xmlns:a16="http://schemas.microsoft.com/office/drawing/2014/main" id="{E499CDD1-145C-59C9-3D03-4D2D15BE39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135D88-0BD6-0F9A-E608-8ADDB60438A8}"/>
              </a:ext>
            </a:extLst>
          </p:cNvPr>
          <p:cNvSpPr>
            <a:spLocks noGrp="1"/>
          </p:cNvSpPr>
          <p:nvPr>
            <p:ph type="sldNum" sz="quarter" idx="12"/>
          </p:nvPr>
        </p:nvSpPr>
        <p:spPr/>
        <p:txBody>
          <a:bodyPr/>
          <a:lstStyle/>
          <a:p>
            <a:fld id="{CD1106EC-674E-4B08-ADE6-269873600B40}" type="slidenum">
              <a:rPr lang="en-IN" smtClean="0"/>
              <a:t>‹#›</a:t>
            </a:fld>
            <a:endParaRPr lang="en-IN"/>
          </a:p>
        </p:txBody>
      </p:sp>
    </p:spTree>
    <p:extLst>
      <p:ext uri="{BB962C8B-B14F-4D97-AF65-F5344CB8AC3E}">
        <p14:creationId xmlns:p14="http://schemas.microsoft.com/office/powerpoint/2010/main" val="4259702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D1768-E71F-604A-63D0-F454FA7ABB1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0B9DE9-4E82-97B9-5C19-3C801EBFF2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3ABE3E-104F-051E-696F-587EE06E23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7927EB-EBF9-BB9C-3835-D88A83149D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BEFFD0-8CA3-40C6-0C4F-463DC957CF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4686EC7-A46B-8885-FE9C-D3A0019699A2}"/>
              </a:ext>
            </a:extLst>
          </p:cNvPr>
          <p:cNvSpPr>
            <a:spLocks noGrp="1"/>
          </p:cNvSpPr>
          <p:nvPr>
            <p:ph type="dt" sz="half" idx="10"/>
          </p:nvPr>
        </p:nvSpPr>
        <p:spPr/>
        <p:txBody>
          <a:bodyPr/>
          <a:lstStyle/>
          <a:p>
            <a:fld id="{3C274A04-F059-474A-B6E2-D5FCF0F441FB}" type="datetimeFigureOut">
              <a:rPr lang="en-IN" smtClean="0"/>
              <a:t>24-05-2024</a:t>
            </a:fld>
            <a:endParaRPr lang="en-IN"/>
          </a:p>
        </p:txBody>
      </p:sp>
      <p:sp>
        <p:nvSpPr>
          <p:cNvPr id="8" name="Footer Placeholder 7">
            <a:extLst>
              <a:ext uri="{FF2B5EF4-FFF2-40B4-BE49-F238E27FC236}">
                <a16:creationId xmlns:a16="http://schemas.microsoft.com/office/drawing/2014/main" id="{A08C9A4D-7268-2BDB-FB18-EDB3C3349C5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5D621E6-7FC7-C989-2431-716040850960}"/>
              </a:ext>
            </a:extLst>
          </p:cNvPr>
          <p:cNvSpPr>
            <a:spLocks noGrp="1"/>
          </p:cNvSpPr>
          <p:nvPr>
            <p:ph type="sldNum" sz="quarter" idx="12"/>
          </p:nvPr>
        </p:nvSpPr>
        <p:spPr/>
        <p:txBody>
          <a:bodyPr/>
          <a:lstStyle/>
          <a:p>
            <a:fld id="{CD1106EC-674E-4B08-ADE6-269873600B40}" type="slidenum">
              <a:rPr lang="en-IN" smtClean="0"/>
              <a:t>‹#›</a:t>
            </a:fld>
            <a:endParaRPr lang="en-IN"/>
          </a:p>
        </p:txBody>
      </p:sp>
    </p:spTree>
    <p:extLst>
      <p:ext uri="{BB962C8B-B14F-4D97-AF65-F5344CB8AC3E}">
        <p14:creationId xmlns:p14="http://schemas.microsoft.com/office/powerpoint/2010/main" val="2222121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C8710-2FF4-F2CD-F31E-BC85C47C912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934EA36-F1EA-005A-78AA-1D8654733835}"/>
              </a:ext>
            </a:extLst>
          </p:cNvPr>
          <p:cNvSpPr>
            <a:spLocks noGrp="1"/>
          </p:cNvSpPr>
          <p:nvPr>
            <p:ph type="dt" sz="half" idx="10"/>
          </p:nvPr>
        </p:nvSpPr>
        <p:spPr/>
        <p:txBody>
          <a:bodyPr/>
          <a:lstStyle/>
          <a:p>
            <a:fld id="{3C274A04-F059-474A-B6E2-D5FCF0F441FB}" type="datetimeFigureOut">
              <a:rPr lang="en-IN" smtClean="0"/>
              <a:t>24-05-2024</a:t>
            </a:fld>
            <a:endParaRPr lang="en-IN"/>
          </a:p>
        </p:txBody>
      </p:sp>
      <p:sp>
        <p:nvSpPr>
          <p:cNvPr id="4" name="Footer Placeholder 3">
            <a:extLst>
              <a:ext uri="{FF2B5EF4-FFF2-40B4-BE49-F238E27FC236}">
                <a16:creationId xmlns:a16="http://schemas.microsoft.com/office/drawing/2014/main" id="{B9970BD1-683C-7A7D-24FC-9037090B368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66E75D8-90BB-4CB1-A844-8F83406FF52B}"/>
              </a:ext>
            </a:extLst>
          </p:cNvPr>
          <p:cNvSpPr>
            <a:spLocks noGrp="1"/>
          </p:cNvSpPr>
          <p:nvPr>
            <p:ph type="sldNum" sz="quarter" idx="12"/>
          </p:nvPr>
        </p:nvSpPr>
        <p:spPr/>
        <p:txBody>
          <a:bodyPr/>
          <a:lstStyle/>
          <a:p>
            <a:fld id="{CD1106EC-674E-4B08-ADE6-269873600B40}" type="slidenum">
              <a:rPr lang="en-IN" smtClean="0"/>
              <a:t>‹#›</a:t>
            </a:fld>
            <a:endParaRPr lang="en-IN"/>
          </a:p>
        </p:txBody>
      </p:sp>
    </p:spTree>
    <p:extLst>
      <p:ext uri="{BB962C8B-B14F-4D97-AF65-F5344CB8AC3E}">
        <p14:creationId xmlns:p14="http://schemas.microsoft.com/office/powerpoint/2010/main" val="4022456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2E2DCE-6783-561D-821E-084E61C69FDC}"/>
              </a:ext>
            </a:extLst>
          </p:cNvPr>
          <p:cNvSpPr>
            <a:spLocks noGrp="1"/>
          </p:cNvSpPr>
          <p:nvPr>
            <p:ph type="dt" sz="half" idx="10"/>
          </p:nvPr>
        </p:nvSpPr>
        <p:spPr/>
        <p:txBody>
          <a:bodyPr/>
          <a:lstStyle/>
          <a:p>
            <a:fld id="{3C274A04-F059-474A-B6E2-D5FCF0F441FB}" type="datetimeFigureOut">
              <a:rPr lang="en-IN" smtClean="0"/>
              <a:t>24-05-2024</a:t>
            </a:fld>
            <a:endParaRPr lang="en-IN"/>
          </a:p>
        </p:txBody>
      </p:sp>
      <p:sp>
        <p:nvSpPr>
          <p:cNvPr id="3" name="Footer Placeholder 2">
            <a:extLst>
              <a:ext uri="{FF2B5EF4-FFF2-40B4-BE49-F238E27FC236}">
                <a16:creationId xmlns:a16="http://schemas.microsoft.com/office/drawing/2014/main" id="{4AC0974F-F791-B218-0217-7D4F09D227C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187B57-E41E-11CF-FDCF-2593AE6A0C58}"/>
              </a:ext>
            </a:extLst>
          </p:cNvPr>
          <p:cNvSpPr>
            <a:spLocks noGrp="1"/>
          </p:cNvSpPr>
          <p:nvPr>
            <p:ph type="sldNum" sz="quarter" idx="12"/>
          </p:nvPr>
        </p:nvSpPr>
        <p:spPr/>
        <p:txBody>
          <a:bodyPr/>
          <a:lstStyle/>
          <a:p>
            <a:fld id="{CD1106EC-674E-4B08-ADE6-269873600B40}" type="slidenum">
              <a:rPr lang="en-IN" smtClean="0"/>
              <a:t>‹#›</a:t>
            </a:fld>
            <a:endParaRPr lang="en-IN"/>
          </a:p>
        </p:txBody>
      </p:sp>
    </p:spTree>
    <p:extLst>
      <p:ext uri="{BB962C8B-B14F-4D97-AF65-F5344CB8AC3E}">
        <p14:creationId xmlns:p14="http://schemas.microsoft.com/office/powerpoint/2010/main" val="163063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7A9D-B664-14D0-731C-E5E3327578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19F99C-7059-EAD7-5265-A8776286A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400E6EA-1DBC-BD35-18B3-C981F0EBD3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DD6641-9545-258F-38DB-523B8637F706}"/>
              </a:ext>
            </a:extLst>
          </p:cNvPr>
          <p:cNvSpPr>
            <a:spLocks noGrp="1"/>
          </p:cNvSpPr>
          <p:nvPr>
            <p:ph type="dt" sz="half" idx="10"/>
          </p:nvPr>
        </p:nvSpPr>
        <p:spPr/>
        <p:txBody>
          <a:bodyPr/>
          <a:lstStyle/>
          <a:p>
            <a:fld id="{3C274A04-F059-474A-B6E2-D5FCF0F441FB}" type="datetimeFigureOut">
              <a:rPr lang="en-IN" smtClean="0"/>
              <a:t>24-05-2024</a:t>
            </a:fld>
            <a:endParaRPr lang="en-IN"/>
          </a:p>
        </p:txBody>
      </p:sp>
      <p:sp>
        <p:nvSpPr>
          <p:cNvPr id="6" name="Footer Placeholder 5">
            <a:extLst>
              <a:ext uri="{FF2B5EF4-FFF2-40B4-BE49-F238E27FC236}">
                <a16:creationId xmlns:a16="http://schemas.microsoft.com/office/drawing/2014/main" id="{FAC511B3-4D40-1695-8157-64A032670C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0BCAED-9294-6EAC-8E59-2EFB5C86866F}"/>
              </a:ext>
            </a:extLst>
          </p:cNvPr>
          <p:cNvSpPr>
            <a:spLocks noGrp="1"/>
          </p:cNvSpPr>
          <p:nvPr>
            <p:ph type="sldNum" sz="quarter" idx="12"/>
          </p:nvPr>
        </p:nvSpPr>
        <p:spPr/>
        <p:txBody>
          <a:bodyPr/>
          <a:lstStyle/>
          <a:p>
            <a:fld id="{CD1106EC-674E-4B08-ADE6-269873600B40}" type="slidenum">
              <a:rPr lang="en-IN" smtClean="0"/>
              <a:t>‹#›</a:t>
            </a:fld>
            <a:endParaRPr lang="en-IN"/>
          </a:p>
        </p:txBody>
      </p:sp>
    </p:spTree>
    <p:extLst>
      <p:ext uri="{BB962C8B-B14F-4D97-AF65-F5344CB8AC3E}">
        <p14:creationId xmlns:p14="http://schemas.microsoft.com/office/powerpoint/2010/main" val="67581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9E900-9485-DB60-BDD4-4A46CD48B1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563FE0-83B5-1B72-3045-1D1166CBD9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1193C56-38B9-3653-609C-B60C66F3E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A55228-F5E9-573E-5B91-9DF0243005FF}"/>
              </a:ext>
            </a:extLst>
          </p:cNvPr>
          <p:cNvSpPr>
            <a:spLocks noGrp="1"/>
          </p:cNvSpPr>
          <p:nvPr>
            <p:ph type="dt" sz="half" idx="10"/>
          </p:nvPr>
        </p:nvSpPr>
        <p:spPr/>
        <p:txBody>
          <a:bodyPr/>
          <a:lstStyle/>
          <a:p>
            <a:fld id="{3C274A04-F059-474A-B6E2-D5FCF0F441FB}" type="datetimeFigureOut">
              <a:rPr lang="en-IN" smtClean="0"/>
              <a:t>24-05-2024</a:t>
            </a:fld>
            <a:endParaRPr lang="en-IN"/>
          </a:p>
        </p:txBody>
      </p:sp>
      <p:sp>
        <p:nvSpPr>
          <p:cNvPr id="6" name="Footer Placeholder 5">
            <a:extLst>
              <a:ext uri="{FF2B5EF4-FFF2-40B4-BE49-F238E27FC236}">
                <a16:creationId xmlns:a16="http://schemas.microsoft.com/office/drawing/2014/main" id="{14F16C8E-409B-2E93-08AF-30F74C67D8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1C84FE-4D24-EDDC-E7FA-1B81116A711B}"/>
              </a:ext>
            </a:extLst>
          </p:cNvPr>
          <p:cNvSpPr>
            <a:spLocks noGrp="1"/>
          </p:cNvSpPr>
          <p:nvPr>
            <p:ph type="sldNum" sz="quarter" idx="12"/>
          </p:nvPr>
        </p:nvSpPr>
        <p:spPr/>
        <p:txBody>
          <a:bodyPr/>
          <a:lstStyle/>
          <a:p>
            <a:fld id="{CD1106EC-674E-4B08-ADE6-269873600B40}" type="slidenum">
              <a:rPr lang="en-IN" smtClean="0"/>
              <a:t>‹#›</a:t>
            </a:fld>
            <a:endParaRPr lang="en-IN"/>
          </a:p>
        </p:txBody>
      </p:sp>
    </p:spTree>
    <p:extLst>
      <p:ext uri="{BB962C8B-B14F-4D97-AF65-F5344CB8AC3E}">
        <p14:creationId xmlns:p14="http://schemas.microsoft.com/office/powerpoint/2010/main" val="2842926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373FE4-D410-2E51-24BD-038F35EF97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5A86DA-A8DE-E7EA-519D-291B2DDAE7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975235-77B0-AE44-450E-D3C0D33E04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274A04-F059-474A-B6E2-D5FCF0F441FB}" type="datetimeFigureOut">
              <a:rPr lang="en-IN" smtClean="0"/>
              <a:t>24-05-2024</a:t>
            </a:fld>
            <a:endParaRPr lang="en-IN"/>
          </a:p>
        </p:txBody>
      </p:sp>
      <p:sp>
        <p:nvSpPr>
          <p:cNvPr id="5" name="Footer Placeholder 4">
            <a:extLst>
              <a:ext uri="{FF2B5EF4-FFF2-40B4-BE49-F238E27FC236}">
                <a16:creationId xmlns:a16="http://schemas.microsoft.com/office/drawing/2014/main" id="{F26B023D-8625-40E3-45D3-9BBBE8FE72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27590DD-B3C6-4899-6A73-8F3C411A43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1106EC-674E-4B08-ADE6-269873600B40}" type="slidenum">
              <a:rPr lang="en-IN" smtClean="0"/>
              <a:t>‹#›</a:t>
            </a:fld>
            <a:endParaRPr lang="en-IN"/>
          </a:p>
        </p:txBody>
      </p:sp>
    </p:spTree>
    <p:extLst>
      <p:ext uri="{BB962C8B-B14F-4D97-AF65-F5344CB8AC3E}">
        <p14:creationId xmlns:p14="http://schemas.microsoft.com/office/powerpoint/2010/main" val="1678487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4.xml"/><Relationship Id="rId1" Type="http://schemas.openxmlformats.org/officeDocument/2006/relationships/tags" Target="../tags/tag8.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4.xml"/><Relationship Id="rId1" Type="http://schemas.openxmlformats.org/officeDocument/2006/relationships/tags" Target="../tags/tag9.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4.xml"/><Relationship Id="rId1" Type="http://schemas.openxmlformats.org/officeDocument/2006/relationships/tags" Target="../tags/tag10.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7.xml"/><Relationship Id="rId1" Type="http://schemas.openxmlformats.org/officeDocument/2006/relationships/tags" Target="../tags/tag11.xml"/><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4.xml"/><Relationship Id="rId1" Type="http://schemas.openxmlformats.org/officeDocument/2006/relationships/tags" Target="../tags/tag1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4.xml"/><Relationship Id="rId1" Type="http://schemas.openxmlformats.org/officeDocument/2006/relationships/tags" Target="../tags/tag13.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4.xml"/><Relationship Id="rId1" Type="http://schemas.openxmlformats.org/officeDocument/2006/relationships/tags" Target="../tags/tag14.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4.xml"/><Relationship Id="rId1" Type="http://schemas.openxmlformats.org/officeDocument/2006/relationships/tags" Target="../tags/tag15.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4.xml"/><Relationship Id="rId1" Type="http://schemas.openxmlformats.org/officeDocument/2006/relationships/tags" Target="../tags/tag16.xml"/><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7.xml"/><Relationship Id="rId1" Type="http://schemas.openxmlformats.org/officeDocument/2006/relationships/tags" Target="../tags/tag2.xml"/><Relationship Id="rId5" Type="http://schemas.openxmlformats.org/officeDocument/2006/relationships/image" Target="../media/image4.sv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7.xml"/><Relationship Id="rId1" Type="http://schemas.openxmlformats.org/officeDocument/2006/relationships/tags" Target="../tags/tag17.xml"/><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4.xml"/><Relationship Id="rId1" Type="http://schemas.openxmlformats.org/officeDocument/2006/relationships/tags" Target="../tags/tag20.xml"/><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4.xml"/><Relationship Id="rId1" Type="http://schemas.openxmlformats.org/officeDocument/2006/relationships/tags" Target="../tags/tag21.xml"/><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7.xml"/><Relationship Id="rId1" Type="http://schemas.openxmlformats.org/officeDocument/2006/relationships/tags" Target="../tags/tag22.xml"/><Relationship Id="rId4" Type="http://schemas.openxmlformats.org/officeDocument/2006/relationships/image" Target="../media/image45.png"/></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47.svg"/></Relationships>
</file>

<file path=ppt/slides/_rels/slide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5.xml"/><Relationship Id="rId1" Type="http://schemas.openxmlformats.org/officeDocument/2006/relationships/tags" Target="../tags/tag3.xml"/><Relationship Id="rId5" Type="http://schemas.openxmlformats.org/officeDocument/2006/relationships/image" Target="../media/image6.sv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7.xml"/><Relationship Id="rId1" Type="http://schemas.openxmlformats.org/officeDocument/2006/relationships/tags" Target="../tags/tag25.xml"/><Relationship Id="rId5" Type="http://schemas.openxmlformats.org/officeDocument/2006/relationships/image" Target="../media/image4.sv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5.xml"/><Relationship Id="rId1" Type="http://schemas.openxmlformats.org/officeDocument/2006/relationships/tags" Target="../tags/tag26.xml"/><Relationship Id="rId5" Type="http://schemas.openxmlformats.org/officeDocument/2006/relationships/image" Target="../media/image6.svg"/><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27.xml"/><Relationship Id="rId5" Type="http://schemas.openxmlformats.org/officeDocument/2006/relationships/image" Target="../media/image8.png"/><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45.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5.svg"/><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4.xml"/><Relationship Id="rId1" Type="http://schemas.openxmlformats.org/officeDocument/2006/relationships/tags" Target="../tags/tag30.xml"/><Relationship Id="rId5" Type="http://schemas.openxmlformats.org/officeDocument/2006/relationships/image" Target="../media/image17.png"/><Relationship Id="rId4" Type="http://schemas.openxmlformats.org/officeDocument/2006/relationships/image" Target="../media/image16.png"/></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4.xml"/><Relationship Id="rId1" Type="http://schemas.openxmlformats.org/officeDocument/2006/relationships/tags" Target="../tags/tag31.xml"/><Relationship Id="rId5" Type="http://schemas.openxmlformats.org/officeDocument/2006/relationships/image" Target="../media/image21.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8.pn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4.xml"/><Relationship Id="rId1" Type="http://schemas.openxmlformats.org/officeDocument/2006/relationships/tags" Target="../tags/tag32.xml"/><Relationship Id="rId4" Type="http://schemas.openxmlformats.org/officeDocument/2006/relationships/image" Target="../media/image25.png"/></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4.xml"/><Relationship Id="rId1" Type="http://schemas.openxmlformats.org/officeDocument/2006/relationships/tags" Target="../tags/tag33.xml"/><Relationship Id="rId4" Type="http://schemas.openxmlformats.org/officeDocument/2006/relationships/image" Target="../media/image27.png"/></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image" Target="../media/image30.png"/><Relationship Id="rId4" Type="http://schemas.openxmlformats.org/officeDocument/2006/relationships/image" Target="../media/image29.png"/></Relationships>
</file>

<file path=ppt/slides/_rels/slide5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4.xml"/><Relationship Id="rId1" Type="http://schemas.openxmlformats.org/officeDocument/2006/relationships/tags" Target="../tags/tag35.xml"/><Relationship Id="rId4" Type="http://schemas.openxmlformats.org/officeDocument/2006/relationships/image" Target="../media/image31.png"/></Relationships>
</file>

<file path=ppt/slides/_rels/slide5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4.xml"/><Relationship Id="rId1" Type="http://schemas.openxmlformats.org/officeDocument/2006/relationships/tags" Target="../tags/tag36.xml"/><Relationship Id="rId4" Type="http://schemas.openxmlformats.org/officeDocument/2006/relationships/image" Target="../media/image32.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4.xml"/><Relationship Id="rId1" Type="http://schemas.openxmlformats.org/officeDocument/2006/relationships/tags" Target="../tags/tag37.xml"/><Relationship Id="rId4" Type="http://schemas.openxmlformats.org/officeDocument/2006/relationships/image" Target="../media/image34.png"/></Relationships>
</file>

<file path=ppt/slides/_rels/slide6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4.xml"/><Relationship Id="rId1" Type="http://schemas.openxmlformats.org/officeDocument/2006/relationships/tags" Target="../tags/tag38.xml"/><Relationship Id="rId4" Type="http://schemas.openxmlformats.org/officeDocument/2006/relationships/image" Target="../media/image37.png"/></Relationships>
</file>

<file path=ppt/slides/_rels/slide6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4.xml"/><Relationship Id="rId1" Type="http://schemas.openxmlformats.org/officeDocument/2006/relationships/tags" Target="../tags/tag39.xml"/><Relationship Id="rId4" Type="http://schemas.openxmlformats.org/officeDocument/2006/relationships/image" Target="../media/image40.png"/></Relationships>
</file>

<file path=ppt/slides/_rels/slide6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7.xml"/><Relationship Id="rId1" Type="http://schemas.openxmlformats.org/officeDocument/2006/relationships/tags" Target="../tags/tag40.xml"/><Relationship Id="rId4" Type="http://schemas.openxmlformats.org/officeDocument/2006/relationships/image" Target="../media/image41.png"/></Relationships>
</file>

<file path=ppt/slides/_rels/slide6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7.xml"/><Relationship Id="rId1" Type="http://schemas.openxmlformats.org/officeDocument/2006/relationships/tags" Target="../tags/tag4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5.svg"/><Relationship Id="rId2" Type="http://schemas.openxmlformats.org/officeDocument/2006/relationships/slideLayout" Target="../slideLayouts/slideLayout7.xml"/><Relationship Id="rId1" Type="http://schemas.openxmlformats.org/officeDocument/2006/relationships/tags" Target="../tags/tag6.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7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4.xml"/><Relationship Id="rId1" Type="http://schemas.openxmlformats.org/officeDocument/2006/relationships/tags" Target="../tags/tag42.xml"/><Relationship Id="rId4" Type="http://schemas.openxmlformats.org/officeDocument/2006/relationships/image" Target="../media/image42.png"/></Relationships>
</file>

<file path=ppt/slides/_rels/slide7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4.xml"/><Relationship Id="rId1" Type="http://schemas.openxmlformats.org/officeDocument/2006/relationships/tags" Target="../tags/tag43.xml"/><Relationship Id="rId4" Type="http://schemas.openxmlformats.org/officeDocument/2006/relationships/image" Target="../media/image43.png"/></Relationships>
</file>

<file path=ppt/slides/_rels/slide7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4.xml"/><Relationship Id="rId1" Type="http://schemas.openxmlformats.org/officeDocument/2006/relationships/tags" Target="../tags/tag44.xml"/><Relationship Id="rId4" Type="http://schemas.openxmlformats.org/officeDocument/2006/relationships/image" Target="../media/image44.png"/></Relationships>
</file>

<file path=ppt/slides/_rels/slide7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7.xml"/><Relationship Id="rId1" Type="http://schemas.openxmlformats.org/officeDocument/2006/relationships/tags" Target="../tags/tag45.xml"/><Relationship Id="rId4" Type="http://schemas.openxmlformats.org/officeDocument/2006/relationships/image" Target="../media/image45.png"/></Relationships>
</file>

<file path=ppt/slides/_rels/slide7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47.svg"/></Relationships>
</file>

<file path=ppt/slides/_rels/slide7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4.xml"/><Relationship Id="rId1" Type="http://schemas.openxmlformats.org/officeDocument/2006/relationships/tags" Target="../tags/tag7.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2CF671-111D-3BB3-90E6-3C141EEA08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F2B011C9-A2DB-705D-C3A1-7A26CE98F127}"/>
              </a:ext>
            </a:extLst>
          </p:cNvPr>
          <p:cNvSpPr txBox="1"/>
          <p:nvPr/>
        </p:nvSpPr>
        <p:spPr>
          <a:xfrm>
            <a:off x="1499017" y="1259174"/>
            <a:ext cx="4258858" cy="3785652"/>
          </a:xfrm>
          <a:prstGeom prst="rect">
            <a:avLst/>
          </a:prstGeom>
          <a:noFill/>
        </p:spPr>
        <p:txBody>
          <a:bodyPr wrap="none" rtlCol="0">
            <a:spAutoFit/>
          </a:bodyPr>
          <a:lstStyle/>
          <a:p>
            <a:r>
              <a:rPr lang="en-IN" sz="8000" dirty="0">
                <a:solidFill>
                  <a:schemeClr val="accent5">
                    <a:lumMod val="40000"/>
                    <a:lumOff val="60000"/>
                  </a:schemeClr>
                </a:solidFill>
              </a:rPr>
              <a:t>ELECTION</a:t>
            </a:r>
          </a:p>
          <a:p>
            <a:r>
              <a:rPr lang="en-IN" sz="8000" dirty="0">
                <a:solidFill>
                  <a:schemeClr val="accent5">
                    <a:lumMod val="40000"/>
                    <a:lumOff val="60000"/>
                  </a:schemeClr>
                </a:solidFill>
              </a:rPr>
              <a:t>DATA </a:t>
            </a:r>
          </a:p>
          <a:p>
            <a:r>
              <a:rPr lang="en-IN" sz="8000" dirty="0">
                <a:solidFill>
                  <a:schemeClr val="accent5">
                    <a:lumMod val="40000"/>
                    <a:lumOff val="60000"/>
                  </a:schemeClr>
                </a:solidFill>
              </a:rPr>
              <a:t>ANALYSIS</a:t>
            </a:r>
          </a:p>
        </p:txBody>
      </p:sp>
      <p:pic>
        <p:nvPicPr>
          <p:cNvPr id="6" name="Picture 5">
            <a:extLst>
              <a:ext uri="{FF2B5EF4-FFF2-40B4-BE49-F238E27FC236}">
                <a16:creationId xmlns:a16="http://schemas.microsoft.com/office/drawing/2014/main" id="{7C154486-2BD5-A3A2-021A-1BA0995334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189091"/>
            <a:ext cx="5011711" cy="4100169"/>
          </a:xfrm>
          <a:prstGeom prst="rect">
            <a:avLst/>
          </a:prstGeom>
          <a:ln>
            <a:noFill/>
          </a:ln>
          <a:effectLst>
            <a:softEdge rad="112500"/>
          </a:effectLst>
        </p:spPr>
      </p:pic>
      <p:sp>
        <p:nvSpPr>
          <p:cNvPr id="5" name="TextBox 4">
            <a:extLst>
              <a:ext uri="{FF2B5EF4-FFF2-40B4-BE49-F238E27FC236}">
                <a16:creationId xmlns:a16="http://schemas.microsoft.com/office/drawing/2014/main" id="{7801E4D9-85D4-6C5B-C3CA-8D977761D969}"/>
              </a:ext>
            </a:extLst>
          </p:cNvPr>
          <p:cNvSpPr txBox="1"/>
          <p:nvPr/>
        </p:nvSpPr>
        <p:spPr>
          <a:xfrm>
            <a:off x="3612630" y="5846164"/>
            <a:ext cx="3837481" cy="1015663"/>
          </a:xfrm>
          <a:prstGeom prst="rect">
            <a:avLst/>
          </a:prstGeom>
          <a:noFill/>
        </p:spPr>
        <p:txBody>
          <a:bodyPr wrap="square" rtlCol="0">
            <a:spAutoFit/>
          </a:bodyPr>
          <a:lstStyle/>
          <a:p>
            <a:pPr algn="ctr"/>
            <a:r>
              <a:rPr lang="en-IN" sz="3000" dirty="0">
                <a:solidFill>
                  <a:schemeClr val="accent5">
                    <a:lumMod val="40000"/>
                    <a:lumOff val="60000"/>
                  </a:schemeClr>
                </a:solidFill>
              </a:rPr>
              <a:t>By </a:t>
            </a:r>
            <a:r>
              <a:rPr lang="en-IN" sz="3000" dirty="0" err="1">
                <a:solidFill>
                  <a:schemeClr val="accent5">
                    <a:lumMod val="40000"/>
                    <a:lumOff val="60000"/>
                  </a:schemeClr>
                </a:solidFill>
              </a:rPr>
              <a:t>AtliQ</a:t>
            </a:r>
            <a:r>
              <a:rPr lang="en-IN" sz="3000" dirty="0">
                <a:solidFill>
                  <a:schemeClr val="accent5">
                    <a:lumMod val="40000"/>
                    <a:lumOff val="60000"/>
                  </a:schemeClr>
                </a:solidFill>
              </a:rPr>
              <a:t> Media</a:t>
            </a:r>
          </a:p>
          <a:p>
            <a:pPr algn="ctr"/>
            <a:endParaRPr lang="en-IN" sz="3000" dirty="0"/>
          </a:p>
        </p:txBody>
      </p:sp>
    </p:spTree>
    <p:extLst>
      <p:ext uri="{BB962C8B-B14F-4D97-AF65-F5344CB8AC3E}">
        <p14:creationId xmlns:p14="http://schemas.microsoft.com/office/powerpoint/2010/main" val="364962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48734A-CBA5-2375-93C8-AC51CE199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2D9714F4-5B69-DE97-3195-E62A12C154EC}"/>
              </a:ext>
            </a:extLst>
          </p:cNvPr>
          <p:cNvPicPr>
            <a:picLocks noChangeAspect="1"/>
          </p:cNvPicPr>
          <p:nvPr/>
        </p:nvPicPr>
        <p:blipFill>
          <a:blip r:embed="rId3"/>
          <a:stretch>
            <a:fillRect/>
          </a:stretch>
        </p:blipFill>
        <p:spPr>
          <a:xfrm>
            <a:off x="629588" y="524656"/>
            <a:ext cx="10358202" cy="5485285"/>
          </a:xfrm>
          <a:prstGeom prst="rect">
            <a:avLst/>
          </a:prstGeom>
        </p:spPr>
      </p:pic>
    </p:spTree>
    <p:extLst>
      <p:ext uri="{BB962C8B-B14F-4D97-AF65-F5344CB8AC3E}">
        <p14:creationId xmlns:p14="http://schemas.microsoft.com/office/powerpoint/2010/main" val="788606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7C3980-6C16-5151-DC66-4E38E7745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5894D533-9E5D-E312-7906-557C3A7504DF}"/>
              </a:ext>
            </a:extLst>
          </p:cNvPr>
          <p:cNvSpPr>
            <a:spLocks noGrp="1"/>
          </p:cNvSpPr>
          <p:nvPr>
            <p:ph type="title"/>
          </p:nvPr>
        </p:nvSpPr>
        <p:spPr/>
        <p:txBody>
          <a:bodyPr>
            <a:normAutofit/>
          </a:bodyPr>
          <a:lstStyle/>
          <a:p>
            <a:r>
              <a:rPr lang="en-US" sz="4000" b="1" dirty="0">
                <a:solidFill>
                  <a:schemeClr val="accent5">
                    <a:lumMod val="40000"/>
                    <a:lumOff val="60000"/>
                  </a:schemeClr>
                </a:solidFill>
                <a:latin typeface="+mn-lt"/>
                <a:ea typeface="+mn-ea"/>
                <a:cs typeface="+mn-cs"/>
              </a:rPr>
              <a:t>2. Top 5/bottom 5 states of 2014 and 2019 in terms of voter turnout ratio</a:t>
            </a:r>
            <a:endParaRPr lang="en-IN" sz="4000" b="1" dirty="0">
              <a:solidFill>
                <a:schemeClr val="accent5">
                  <a:lumMod val="40000"/>
                  <a:lumOff val="60000"/>
                </a:schemeClr>
              </a:solidFill>
              <a:latin typeface="+mn-lt"/>
              <a:ea typeface="+mn-ea"/>
              <a:cs typeface="+mn-cs"/>
            </a:endParaRPr>
          </a:p>
        </p:txBody>
      </p:sp>
      <p:pic>
        <p:nvPicPr>
          <p:cNvPr id="5" name="Picture 4">
            <a:extLst>
              <a:ext uri="{FF2B5EF4-FFF2-40B4-BE49-F238E27FC236}">
                <a16:creationId xmlns:a16="http://schemas.microsoft.com/office/drawing/2014/main" id="{43AE9817-B25B-2452-16A2-FB470C0E1B18}"/>
              </a:ext>
            </a:extLst>
          </p:cNvPr>
          <p:cNvPicPr>
            <a:picLocks noChangeAspect="1"/>
          </p:cNvPicPr>
          <p:nvPr/>
        </p:nvPicPr>
        <p:blipFill>
          <a:blip r:embed="rId4"/>
          <a:stretch>
            <a:fillRect/>
          </a:stretch>
        </p:blipFill>
        <p:spPr>
          <a:xfrm>
            <a:off x="1869533" y="2055813"/>
            <a:ext cx="3496946" cy="3730389"/>
          </a:xfrm>
          <a:prstGeom prst="rect">
            <a:avLst/>
          </a:prstGeom>
        </p:spPr>
      </p:pic>
      <p:pic>
        <p:nvPicPr>
          <p:cNvPr id="9" name="Picture 8">
            <a:extLst>
              <a:ext uri="{FF2B5EF4-FFF2-40B4-BE49-F238E27FC236}">
                <a16:creationId xmlns:a16="http://schemas.microsoft.com/office/drawing/2014/main" id="{A4163B99-F7C9-24E3-1D26-400CCFBAC120}"/>
              </a:ext>
            </a:extLst>
          </p:cNvPr>
          <p:cNvPicPr>
            <a:picLocks noChangeAspect="1"/>
          </p:cNvPicPr>
          <p:nvPr/>
        </p:nvPicPr>
        <p:blipFill>
          <a:blip r:embed="rId5"/>
          <a:stretch>
            <a:fillRect/>
          </a:stretch>
        </p:blipFill>
        <p:spPr>
          <a:xfrm>
            <a:off x="6496233" y="2055813"/>
            <a:ext cx="3496945" cy="3730389"/>
          </a:xfrm>
          <a:prstGeom prst="rect">
            <a:avLst/>
          </a:prstGeom>
        </p:spPr>
      </p:pic>
    </p:spTree>
    <p:custDataLst>
      <p:tags r:id="rId1"/>
    </p:custDataLst>
    <p:extLst>
      <p:ext uri="{BB962C8B-B14F-4D97-AF65-F5344CB8AC3E}">
        <p14:creationId xmlns:p14="http://schemas.microsoft.com/office/powerpoint/2010/main" val="2966110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48734A-CBA5-2375-93C8-AC51CE199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D0119526-3F72-9DC6-8FD7-2389EA5D1212}"/>
              </a:ext>
            </a:extLst>
          </p:cNvPr>
          <p:cNvPicPr>
            <a:picLocks noChangeAspect="1"/>
          </p:cNvPicPr>
          <p:nvPr/>
        </p:nvPicPr>
        <p:blipFill>
          <a:blip r:embed="rId3"/>
          <a:stretch>
            <a:fillRect/>
          </a:stretch>
        </p:blipFill>
        <p:spPr>
          <a:xfrm>
            <a:off x="733032" y="689548"/>
            <a:ext cx="10239768" cy="5501389"/>
          </a:xfrm>
          <a:prstGeom prst="rect">
            <a:avLst/>
          </a:prstGeom>
        </p:spPr>
      </p:pic>
    </p:spTree>
    <p:extLst>
      <p:ext uri="{BB962C8B-B14F-4D97-AF65-F5344CB8AC3E}">
        <p14:creationId xmlns:p14="http://schemas.microsoft.com/office/powerpoint/2010/main" val="3450109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48734A-CBA5-2375-93C8-AC51CE199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40603C79-14C2-8734-2C41-CF0257741B75}"/>
              </a:ext>
            </a:extLst>
          </p:cNvPr>
          <p:cNvPicPr>
            <a:picLocks noChangeAspect="1"/>
          </p:cNvPicPr>
          <p:nvPr/>
        </p:nvPicPr>
        <p:blipFill>
          <a:blip r:embed="rId3"/>
          <a:stretch>
            <a:fillRect/>
          </a:stretch>
        </p:blipFill>
        <p:spPr>
          <a:xfrm>
            <a:off x="449705" y="509667"/>
            <a:ext cx="10493115" cy="5771212"/>
          </a:xfrm>
          <a:prstGeom prst="rect">
            <a:avLst/>
          </a:prstGeom>
        </p:spPr>
      </p:pic>
    </p:spTree>
    <p:extLst>
      <p:ext uri="{BB962C8B-B14F-4D97-AF65-F5344CB8AC3E}">
        <p14:creationId xmlns:p14="http://schemas.microsoft.com/office/powerpoint/2010/main" val="416115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7F8DFF-918E-111F-514F-85E4997214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A6BEB142-822E-5D3F-CB23-FCF1CBCD92B6}"/>
              </a:ext>
            </a:extLst>
          </p:cNvPr>
          <p:cNvPicPr>
            <a:picLocks noChangeAspect="1"/>
          </p:cNvPicPr>
          <p:nvPr/>
        </p:nvPicPr>
        <p:blipFill>
          <a:blip r:embed="rId3"/>
          <a:stretch>
            <a:fillRect/>
          </a:stretch>
        </p:blipFill>
        <p:spPr>
          <a:xfrm>
            <a:off x="2248521" y="0"/>
            <a:ext cx="7689954" cy="6857999"/>
          </a:xfrm>
          <a:prstGeom prst="rect">
            <a:avLst/>
          </a:prstGeom>
        </p:spPr>
      </p:pic>
    </p:spTree>
    <p:extLst>
      <p:ext uri="{BB962C8B-B14F-4D97-AF65-F5344CB8AC3E}">
        <p14:creationId xmlns:p14="http://schemas.microsoft.com/office/powerpoint/2010/main" val="3084110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7C3980-6C16-5151-DC66-4E38E7745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5894D533-9E5D-E312-7906-557C3A7504DF}"/>
              </a:ext>
            </a:extLst>
          </p:cNvPr>
          <p:cNvSpPr>
            <a:spLocks noGrp="1"/>
          </p:cNvSpPr>
          <p:nvPr>
            <p:ph type="title"/>
          </p:nvPr>
        </p:nvSpPr>
        <p:spPr/>
        <p:txBody>
          <a:bodyPr>
            <a:normAutofit fontScale="90000"/>
          </a:bodyPr>
          <a:lstStyle/>
          <a:p>
            <a:r>
              <a:rPr lang="en-US" sz="4000" b="1" dirty="0">
                <a:solidFill>
                  <a:schemeClr val="accent5">
                    <a:lumMod val="40000"/>
                    <a:lumOff val="60000"/>
                  </a:schemeClr>
                </a:solidFill>
                <a:latin typeface="+mn-lt"/>
                <a:ea typeface="+mn-ea"/>
                <a:cs typeface="+mn-cs"/>
              </a:rPr>
              <a:t>3. Constituencies which elected the same party for two consecutive elections, rank them by % of votes to that winning party in 2019</a:t>
            </a:r>
            <a:endParaRPr lang="en-IN" sz="4000" b="1" dirty="0">
              <a:solidFill>
                <a:schemeClr val="accent5">
                  <a:lumMod val="40000"/>
                  <a:lumOff val="60000"/>
                </a:schemeClr>
              </a:solidFill>
              <a:latin typeface="+mn-lt"/>
              <a:ea typeface="+mn-ea"/>
              <a:cs typeface="+mn-cs"/>
            </a:endParaRPr>
          </a:p>
        </p:txBody>
      </p:sp>
      <p:pic>
        <p:nvPicPr>
          <p:cNvPr id="6" name="Picture 5">
            <a:extLst>
              <a:ext uri="{FF2B5EF4-FFF2-40B4-BE49-F238E27FC236}">
                <a16:creationId xmlns:a16="http://schemas.microsoft.com/office/drawing/2014/main" id="{C4BB06E1-4F0B-3A01-1845-882FE00FD8FF}"/>
              </a:ext>
            </a:extLst>
          </p:cNvPr>
          <p:cNvPicPr>
            <a:picLocks noChangeAspect="1"/>
          </p:cNvPicPr>
          <p:nvPr/>
        </p:nvPicPr>
        <p:blipFill>
          <a:blip r:embed="rId4"/>
          <a:stretch>
            <a:fillRect/>
          </a:stretch>
        </p:blipFill>
        <p:spPr>
          <a:xfrm>
            <a:off x="2203555" y="2055813"/>
            <a:ext cx="7015396" cy="4315007"/>
          </a:xfrm>
          <a:prstGeom prst="rect">
            <a:avLst/>
          </a:prstGeom>
        </p:spPr>
      </p:pic>
    </p:spTree>
    <p:custDataLst>
      <p:tags r:id="rId1"/>
    </p:custDataLst>
    <p:extLst>
      <p:ext uri="{BB962C8B-B14F-4D97-AF65-F5344CB8AC3E}">
        <p14:creationId xmlns:p14="http://schemas.microsoft.com/office/powerpoint/2010/main" val="2637332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11718B-74BB-C9BA-2F60-69FE274BF6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1C8DAAE3-B139-1D2C-F47F-598012386017}"/>
              </a:ext>
            </a:extLst>
          </p:cNvPr>
          <p:cNvPicPr>
            <a:picLocks noChangeAspect="1"/>
          </p:cNvPicPr>
          <p:nvPr/>
        </p:nvPicPr>
        <p:blipFill>
          <a:blip r:embed="rId3"/>
          <a:stretch>
            <a:fillRect/>
          </a:stretch>
        </p:blipFill>
        <p:spPr>
          <a:xfrm>
            <a:off x="629588" y="269823"/>
            <a:ext cx="10328222" cy="6071016"/>
          </a:xfrm>
          <a:prstGeom prst="rect">
            <a:avLst/>
          </a:prstGeom>
        </p:spPr>
      </p:pic>
    </p:spTree>
    <p:extLst>
      <p:ext uri="{BB962C8B-B14F-4D97-AF65-F5344CB8AC3E}">
        <p14:creationId xmlns:p14="http://schemas.microsoft.com/office/powerpoint/2010/main" val="2646618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7C3980-6C16-5151-DC66-4E38E7745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5894D533-9E5D-E312-7906-557C3A7504DF}"/>
              </a:ext>
            </a:extLst>
          </p:cNvPr>
          <p:cNvSpPr>
            <a:spLocks noGrp="1"/>
          </p:cNvSpPr>
          <p:nvPr>
            <p:ph type="title"/>
          </p:nvPr>
        </p:nvSpPr>
        <p:spPr>
          <a:xfrm>
            <a:off x="539645" y="365125"/>
            <a:ext cx="10912839" cy="1325563"/>
          </a:xfrm>
        </p:spPr>
        <p:txBody>
          <a:bodyPr>
            <a:normAutofit fontScale="90000"/>
          </a:bodyPr>
          <a:lstStyle/>
          <a:p>
            <a:r>
              <a:rPr lang="en-US" sz="4000" b="1" dirty="0">
                <a:solidFill>
                  <a:schemeClr val="accent5">
                    <a:lumMod val="40000"/>
                    <a:lumOff val="60000"/>
                  </a:schemeClr>
                </a:solidFill>
                <a:latin typeface="+mn-lt"/>
                <a:ea typeface="+mn-ea"/>
                <a:cs typeface="+mn-cs"/>
              </a:rPr>
              <a:t>4. Constituencies which voted for different parties in two elections (list top 10 based on the difference (2019-2014) in voter percentage in two elections)</a:t>
            </a:r>
            <a:endParaRPr lang="en-IN" sz="4000" b="1" dirty="0">
              <a:solidFill>
                <a:schemeClr val="accent5">
                  <a:lumMod val="40000"/>
                  <a:lumOff val="60000"/>
                </a:schemeClr>
              </a:solidFill>
              <a:latin typeface="+mn-lt"/>
              <a:ea typeface="+mn-ea"/>
              <a:cs typeface="+mn-cs"/>
            </a:endParaRPr>
          </a:p>
        </p:txBody>
      </p:sp>
      <p:pic>
        <p:nvPicPr>
          <p:cNvPr id="5" name="Picture 4">
            <a:extLst>
              <a:ext uri="{FF2B5EF4-FFF2-40B4-BE49-F238E27FC236}">
                <a16:creationId xmlns:a16="http://schemas.microsoft.com/office/drawing/2014/main" id="{C2124A10-A85F-336D-B457-5F50AEE5A107}"/>
              </a:ext>
            </a:extLst>
          </p:cNvPr>
          <p:cNvPicPr>
            <a:picLocks noChangeAspect="1"/>
          </p:cNvPicPr>
          <p:nvPr/>
        </p:nvPicPr>
        <p:blipFill>
          <a:blip r:embed="rId4"/>
          <a:stretch>
            <a:fillRect/>
          </a:stretch>
        </p:blipFill>
        <p:spPr>
          <a:xfrm>
            <a:off x="2713220" y="2055813"/>
            <a:ext cx="6385810" cy="4437061"/>
          </a:xfrm>
          <a:prstGeom prst="rect">
            <a:avLst/>
          </a:prstGeom>
        </p:spPr>
      </p:pic>
    </p:spTree>
    <p:custDataLst>
      <p:tags r:id="rId1"/>
    </p:custDataLst>
    <p:extLst>
      <p:ext uri="{BB962C8B-B14F-4D97-AF65-F5344CB8AC3E}">
        <p14:creationId xmlns:p14="http://schemas.microsoft.com/office/powerpoint/2010/main" val="9579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11718B-74BB-C9BA-2F60-69FE274BF6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A4A8B936-DE82-C9B1-2E33-03464BD1C535}"/>
              </a:ext>
            </a:extLst>
          </p:cNvPr>
          <p:cNvPicPr>
            <a:picLocks noChangeAspect="1"/>
          </p:cNvPicPr>
          <p:nvPr/>
        </p:nvPicPr>
        <p:blipFill>
          <a:blip r:embed="rId3"/>
          <a:stretch>
            <a:fillRect/>
          </a:stretch>
        </p:blipFill>
        <p:spPr>
          <a:xfrm>
            <a:off x="614597" y="338502"/>
            <a:ext cx="10328223" cy="6137250"/>
          </a:xfrm>
          <a:prstGeom prst="rect">
            <a:avLst/>
          </a:prstGeom>
        </p:spPr>
      </p:pic>
    </p:spTree>
    <p:extLst>
      <p:ext uri="{BB962C8B-B14F-4D97-AF65-F5344CB8AC3E}">
        <p14:creationId xmlns:p14="http://schemas.microsoft.com/office/powerpoint/2010/main" val="2496196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C92B73-F55F-A824-5571-E91A6F5649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A14D1F12-8AA0-1ADC-27EA-59325736BF16}"/>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accent5">
                    <a:lumMod val="40000"/>
                    <a:lumOff val="60000"/>
                  </a:schemeClr>
                </a:solidFill>
                <a:latin typeface="+mn-lt"/>
                <a:ea typeface="+mn-ea"/>
                <a:cs typeface="+mn-cs"/>
              </a:rPr>
              <a:t>5. Top 5 candidates based on margin difference with runners in 2014 and 2019</a:t>
            </a:r>
            <a:endParaRPr lang="en-IN" sz="4000" b="1" dirty="0">
              <a:solidFill>
                <a:schemeClr val="accent5">
                  <a:lumMod val="40000"/>
                  <a:lumOff val="60000"/>
                </a:schemeClr>
              </a:solidFill>
              <a:latin typeface="+mn-lt"/>
              <a:ea typeface="+mn-ea"/>
              <a:cs typeface="+mn-cs"/>
            </a:endParaRPr>
          </a:p>
        </p:txBody>
      </p:sp>
      <p:pic>
        <p:nvPicPr>
          <p:cNvPr id="6" name="Picture 5">
            <a:extLst>
              <a:ext uri="{FF2B5EF4-FFF2-40B4-BE49-F238E27FC236}">
                <a16:creationId xmlns:a16="http://schemas.microsoft.com/office/drawing/2014/main" id="{52AC3E7D-CFAD-9209-6D78-636CA91D2601}"/>
              </a:ext>
            </a:extLst>
          </p:cNvPr>
          <p:cNvPicPr>
            <a:picLocks noChangeAspect="1"/>
          </p:cNvPicPr>
          <p:nvPr/>
        </p:nvPicPr>
        <p:blipFill>
          <a:blip r:embed="rId4"/>
          <a:stretch>
            <a:fillRect/>
          </a:stretch>
        </p:blipFill>
        <p:spPr>
          <a:xfrm>
            <a:off x="1016187" y="2055813"/>
            <a:ext cx="5189741" cy="4300017"/>
          </a:xfrm>
          <a:prstGeom prst="rect">
            <a:avLst/>
          </a:prstGeom>
        </p:spPr>
      </p:pic>
      <p:pic>
        <p:nvPicPr>
          <p:cNvPr id="8" name="Picture 7">
            <a:extLst>
              <a:ext uri="{FF2B5EF4-FFF2-40B4-BE49-F238E27FC236}">
                <a16:creationId xmlns:a16="http://schemas.microsoft.com/office/drawing/2014/main" id="{E3A06486-0E77-50F4-3E74-39E96DBA9CA1}"/>
              </a:ext>
            </a:extLst>
          </p:cNvPr>
          <p:cNvPicPr>
            <a:picLocks noChangeAspect="1"/>
          </p:cNvPicPr>
          <p:nvPr/>
        </p:nvPicPr>
        <p:blipFill>
          <a:blip r:embed="rId5"/>
          <a:stretch>
            <a:fillRect/>
          </a:stretch>
        </p:blipFill>
        <p:spPr>
          <a:xfrm>
            <a:off x="6507634" y="2055814"/>
            <a:ext cx="5172797" cy="4300016"/>
          </a:xfrm>
          <a:prstGeom prst="rect">
            <a:avLst/>
          </a:prstGeom>
        </p:spPr>
      </p:pic>
    </p:spTree>
    <p:custDataLst>
      <p:tags r:id="rId1"/>
    </p:custDataLst>
    <p:extLst>
      <p:ext uri="{BB962C8B-B14F-4D97-AF65-F5344CB8AC3E}">
        <p14:creationId xmlns:p14="http://schemas.microsoft.com/office/powerpoint/2010/main" val="1036130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D1553F60-4EB6-47E7-3BD6-54F5D1EB697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970" y="-1"/>
            <a:ext cx="12192000" cy="6858001"/>
          </a:xfrm>
        </p:spPr>
      </p:pic>
      <p:sp>
        <p:nvSpPr>
          <p:cNvPr id="8" name="TextBox 7">
            <a:extLst>
              <a:ext uri="{FF2B5EF4-FFF2-40B4-BE49-F238E27FC236}">
                <a16:creationId xmlns:a16="http://schemas.microsoft.com/office/drawing/2014/main" id="{1C365686-CA33-BB74-0077-BD437C37EADD}"/>
              </a:ext>
            </a:extLst>
          </p:cNvPr>
          <p:cNvSpPr txBox="1"/>
          <p:nvPr/>
        </p:nvSpPr>
        <p:spPr>
          <a:xfrm>
            <a:off x="1499017" y="2833139"/>
            <a:ext cx="3330848" cy="1323439"/>
          </a:xfrm>
          <a:prstGeom prst="rect">
            <a:avLst/>
          </a:prstGeom>
          <a:noFill/>
        </p:spPr>
        <p:txBody>
          <a:bodyPr wrap="none" rtlCol="0">
            <a:spAutoFit/>
          </a:bodyPr>
          <a:lstStyle/>
          <a:p>
            <a:r>
              <a:rPr lang="en-IN" sz="8000" dirty="0">
                <a:solidFill>
                  <a:schemeClr val="accent5">
                    <a:lumMod val="40000"/>
                    <a:lumOff val="60000"/>
                  </a:schemeClr>
                </a:solidFill>
              </a:rPr>
              <a:t>Agenda</a:t>
            </a:r>
          </a:p>
        </p:txBody>
      </p:sp>
      <p:sp>
        <p:nvSpPr>
          <p:cNvPr id="12" name="Flowchart: Alternate Process 11">
            <a:extLst>
              <a:ext uri="{FF2B5EF4-FFF2-40B4-BE49-F238E27FC236}">
                <a16:creationId xmlns:a16="http://schemas.microsoft.com/office/drawing/2014/main" id="{50772CEF-8D02-CAA4-7206-25B21E5EF680}"/>
              </a:ext>
            </a:extLst>
          </p:cNvPr>
          <p:cNvSpPr/>
          <p:nvPr/>
        </p:nvSpPr>
        <p:spPr>
          <a:xfrm>
            <a:off x="6283912" y="2083008"/>
            <a:ext cx="4990656" cy="854439"/>
          </a:xfrm>
          <a:prstGeom prst="flowChartAlternateProcess">
            <a:avLst/>
          </a:prstGeom>
          <a:solidFill>
            <a:schemeClr val="accent5">
              <a:lumMod val="75000"/>
            </a:schemeClr>
          </a:solidFill>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500" b="1" dirty="0"/>
              <a:t>Tools</a:t>
            </a:r>
            <a:r>
              <a:rPr lang="en-IN" dirty="0"/>
              <a:t> </a:t>
            </a:r>
            <a:r>
              <a:rPr lang="en-IN" sz="2500" b="1" dirty="0"/>
              <a:t>used</a:t>
            </a:r>
            <a:r>
              <a:rPr lang="en-IN" dirty="0"/>
              <a:t> &amp; </a:t>
            </a:r>
            <a:r>
              <a:rPr lang="en-IN" sz="2500" b="1" dirty="0"/>
              <a:t>Data</a:t>
            </a:r>
            <a:r>
              <a:rPr lang="en-IN" dirty="0"/>
              <a:t> </a:t>
            </a:r>
            <a:r>
              <a:rPr lang="en-IN" sz="2500" b="1" dirty="0"/>
              <a:t>overview</a:t>
            </a:r>
          </a:p>
        </p:txBody>
      </p:sp>
      <p:sp>
        <p:nvSpPr>
          <p:cNvPr id="13" name="Flowchart: Alternate Process 12">
            <a:extLst>
              <a:ext uri="{FF2B5EF4-FFF2-40B4-BE49-F238E27FC236}">
                <a16:creationId xmlns:a16="http://schemas.microsoft.com/office/drawing/2014/main" id="{5AA577CF-9F9A-8D56-B600-6B2F60A89811}"/>
              </a:ext>
            </a:extLst>
          </p:cNvPr>
          <p:cNvSpPr/>
          <p:nvPr/>
        </p:nvSpPr>
        <p:spPr>
          <a:xfrm>
            <a:off x="6790544" y="3027387"/>
            <a:ext cx="4484025" cy="854439"/>
          </a:xfrm>
          <a:prstGeom prst="flowChartAlternateProcess">
            <a:avLst/>
          </a:prstGeom>
          <a:solidFill>
            <a:schemeClr val="accent5"/>
          </a:solidFill>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500" b="1" dirty="0"/>
              <a:t>Analysis</a:t>
            </a:r>
            <a:r>
              <a:rPr lang="en-IN" dirty="0"/>
              <a:t> &amp; </a:t>
            </a:r>
            <a:r>
              <a:rPr lang="en-IN" sz="2500" b="1" dirty="0"/>
              <a:t>Findings</a:t>
            </a:r>
          </a:p>
        </p:txBody>
      </p:sp>
      <p:sp>
        <p:nvSpPr>
          <p:cNvPr id="14" name="Flowchart: Alternate Process 13">
            <a:extLst>
              <a:ext uri="{FF2B5EF4-FFF2-40B4-BE49-F238E27FC236}">
                <a16:creationId xmlns:a16="http://schemas.microsoft.com/office/drawing/2014/main" id="{C06729E0-DE69-30F0-908F-0FB3FE48417D}"/>
              </a:ext>
            </a:extLst>
          </p:cNvPr>
          <p:cNvSpPr/>
          <p:nvPr/>
        </p:nvSpPr>
        <p:spPr>
          <a:xfrm>
            <a:off x="5861155" y="1114889"/>
            <a:ext cx="5413414" cy="854439"/>
          </a:xfrm>
          <a:prstGeom prst="flowChartAlternateProcess">
            <a:avLst/>
          </a:prstGeom>
          <a:solidFill>
            <a:schemeClr val="accent5">
              <a:lumMod val="50000"/>
            </a:schemeClr>
          </a:solidFill>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500" b="1" dirty="0"/>
              <a:t>Problem Statement</a:t>
            </a:r>
          </a:p>
        </p:txBody>
      </p:sp>
      <p:sp>
        <p:nvSpPr>
          <p:cNvPr id="15" name="Flowchart: Alternate Process 14">
            <a:extLst>
              <a:ext uri="{FF2B5EF4-FFF2-40B4-BE49-F238E27FC236}">
                <a16:creationId xmlns:a16="http://schemas.microsoft.com/office/drawing/2014/main" id="{C9001FC2-C567-5EC6-4BB4-BF58C61BF7E5}"/>
              </a:ext>
            </a:extLst>
          </p:cNvPr>
          <p:cNvSpPr/>
          <p:nvPr/>
        </p:nvSpPr>
        <p:spPr>
          <a:xfrm>
            <a:off x="7330188" y="3991131"/>
            <a:ext cx="3912433" cy="854439"/>
          </a:xfrm>
          <a:prstGeom prst="flowChartAlternateProcess">
            <a:avLst/>
          </a:prstGeom>
          <a:solidFill>
            <a:schemeClr val="accent5">
              <a:lumMod val="60000"/>
              <a:lumOff val="40000"/>
            </a:schemeClr>
          </a:solidFill>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500" b="1" dirty="0">
                <a:solidFill>
                  <a:schemeClr val="bg1">
                    <a:lumMod val="50000"/>
                  </a:schemeClr>
                </a:solidFill>
              </a:rPr>
              <a:t>Observations</a:t>
            </a:r>
          </a:p>
        </p:txBody>
      </p:sp>
      <p:sp>
        <p:nvSpPr>
          <p:cNvPr id="16" name="Flowchart: Alternate Process 15">
            <a:extLst>
              <a:ext uri="{FF2B5EF4-FFF2-40B4-BE49-F238E27FC236}">
                <a16:creationId xmlns:a16="http://schemas.microsoft.com/office/drawing/2014/main" id="{40A1D41E-5DC2-20C6-21C0-27A65C20A60C}"/>
              </a:ext>
            </a:extLst>
          </p:cNvPr>
          <p:cNvSpPr/>
          <p:nvPr/>
        </p:nvSpPr>
        <p:spPr>
          <a:xfrm>
            <a:off x="7809875" y="4949877"/>
            <a:ext cx="3432747" cy="854439"/>
          </a:xfrm>
          <a:prstGeom prst="flowChartAlternateProcess">
            <a:avLst/>
          </a:prstGeom>
          <a:solidFill>
            <a:schemeClr val="accent5">
              <a:lumMod val="40000"/>
              <a:lumOff val="60000"/>
            </a:schemeClr>
          </a:solidFill>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500" b="1" dirty="0">
                <a:solidFill>
                  <a:schemeClr val="bg1">
                    <a:lumMod val="50000"/>
                  </a:schemeClr>
                </a:solidFill>
              </a:rPr>
              <a:t>Recommendations</a:t>
            </a:r>
          </a:p>
        </p:txBody>
      </p:sp>
    </p:spTree>
    <p:custDataLst>
      <p:tags r:id="rId1"/>
    </p:custDataLst>
    <p:extLst>
      <p:ext uri="{BB962C8B-B14F-4D97-AF65-F5344CB8AC3E}">
        <p14:creationId xmlns:p14="http://schemas.microsoft.com/office/powerpoint/2010/main" val="123832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1000"/>
                                        <p:tgtEl>
                                          <p:spTgt spid="16"/>
                                        </p:tgtEl>
                                      </p:cBhvr>
                                    </p:animEffect>
                                    <p:anim calcmode="lin" valueType="num">
                                      <p:cBhvr>
                                        <p:cTn id="36" dur="1000" fill="hold"/>
                                        <p:tgtEl>
                                          <p:spTgt spid="16"/>
                                        </p:tgtEl>
                                        <p:attrNameLst>
                                          <p:attrName>ppt_x</p:attrName>
                                        </p:attrNameLst>
                                      </p:cBhvr>
                                      <p:tavLst>
                                        <p:tav tm="0">
                                          <p:val>
                                            <p:strVal val="#ppt_x"/>
                                          </p:val>
                                        </p:tav>
                                        <p:tav tm="100000">
                                          <p:val>
                                            <p:strVal val="#ppt_x"/>
                                          </p:val>
                                        </p:tav>
                                      </p:tavLst>
                                    </p:anim>
                                    <p:anim calcmode="lin" valueType="num">
                                      <p:cBhvr>
                                        <p:cTn id="3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7C3980-6C16-5151-DC66-4E38E7745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5894D533-9E5D-E312-7906-557C3A7504DF}"/>
              </a:ext>
            </a:extLst>
          </p:cNvPr>
          <p:cNvSpPr>
            <a:spLocks noGrp="1"/>
          </p:cNvSpPr>
          <p:nvPr>
            <p:ph type="title"/>
          </p:nvPr>
        </p:nvSpPr>
        <p:spPr/>
        <p:txBody>
          <a:bodyPr>
            <a:normAutofit/>
          </a:bodyPr>
          <a:lstStyle/>
          <a:p>
            <a:r>
              <a:rPr lang="en-US" sz="4000" b="1" dirty="0">
                <a:solidFill>
                  <a:schemeClr val="accent5">
                    <a:lumMod val="40000"/>
                    <a:lumOff val="60000"/>
                  </a:schemeClr>
                </a:solidFill>
                <a:latin typeface="+mn-lt"/>
                <a:ea typeface="+mn-ea"/>
                <a:cs typeface="+mn-cs"/>
              </a:rPr>
              <a:t>6. % Split of votes of parties between 2014 vs 2019 at national level</a:t>
            </a:r>
            <a:endParaRPr lang="en-IN" sz="4000" b="1" dirty="0">
              <a:solidFill>
                <a:schemeClr val="accent5">
                  <a:lumMod val="40000"/>
                  <a:lumOff val="60000"/>
                </a:schemeClr>
              </a:solidFill>
              <a:latin typeface="+mn-lt"/>
              <a:ea typeface="+mn-ea"/>
              <a:cs typeface="+mn-cs"/>
            </a:endParaRPr>
          </a:p>
        </p:txBody>
      </p:sp>
      <p:pic>
        <p:nvPicPr>
          <p:cNvPr id="5" name="Picture 4">
            <a:extLst>
              <a:ext uri="{FF2B5EF4-FFF2-40B4-BE49-F238E27FC236}">
                <a16:creationId xmlns:a16="http://schemas.microsoft.com/office/drawing/2014/main" id="{EAE1906C-62A4-0C29-799D-0432CDD1CEED}"/>
              </a:ext>
            </a:extLst>
          </p:cNvPr>
          <p:cNvPicPr>
            <a:picLocks noChangeAspect="1"/>
          </p:cNvPicPr>
          <p:nvPr/>
        </p:nvPicPr>
        <p:blipFill>
          <a:blip r:embed="rId4"/>
          <a:stretch>
            <a:fillRect/>
          </a:stretch>
        </p:blipFill>
        <p:spPr>
          <a:xfrm>
            <a:off x="1089914" y="1950390"/>
            <a:ext cx="10012172" cy="4448796"/>
          </a:xfrm>
          <a:prstGeom prst="rect">
            <a:avLst/>
          </a:prstGeom>
        </p:spPr>
      </p:pic>
    </p:spTree>
    <p:custDataLst>
      <p:tags r:id="rId1"/>
    </p:custDataLst>
    <p:extLst>
      <p:ext uri="{BB962C8B-B14F-4D97-AF65-F5344CB8AC3E}">
        <p14:creationId xmlns:p14="http://schemas.microsoft.com/office/powerpoint/2010/main" val="1698623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7C3980-6C16-5151-DC66-4E38E7745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5894D533-9E5D-E312-7906-557C3A7504DF}"/>
              </a:ext>
            </a:extLst>
          </p:cNvPr>
          <p:cNvSpPr>
            <a:spLocks noGrp="1"/>
          </p:cNvSpPr>
          <p:nvPr>
            <p:ph type="title"/>
          </p:nvPr>
        </p:nvSpPr>
        <p:spPr>
          <a:xfrm>
            <a:off x="838200" y="347453"/>
            <a:ext cx="10515600" cy="1325563"/>
          </a:xfrm>
        </p:spPr>
        <p:txBody>
          <a:bodyPr>
            <a:normAutofit/>
          </a:bodyPr>
          <a:lstStyle/>
          <a:p>
            <a:r>
              <a:rPr lang="en-US" sz="4000" b="1" dirty="0">
                <a:solidFill>
                  <a:schemeClr val="accent5">
                    <a:lumMod val="40000"/>
                    <a:lumOff val="60000"/>
                  </a:schemeClr>
                </a:solidFill>
                <a:latin typeface="+mn-lt"/>
                <a:ea typeface="+mn-ea"/>
                <a:cs typeface="+mn-cs"/>
              </a:rPr>
              <a:t>7. % Split of votes of parties between 2014 vs 2019 at state level</a:t>
            </a:r>
            <a:endParaRPr lang="en-IN" sz="4000" b="1" dirty="0">
              <a:solidFill>
                <a:schemeClr val="accent5">
                  <a:lumMod val="40000"/>
                  <a:lumOff val="60000"/>
                </a:schemeClr>
              </a:solidFill>
              <a:latin typeface="+mn-lt"/>
              <a:ea typeface="+mn-ea"/>
              <a:cs typeface="+mn-cs"/>
            </a:endParaRPr>
          </a:p>
        </p:txBody>
      </p:sp>
      <p:pic>
        <p:nvPicPr>
          <p:cNvPr id="6" name="Picture 5">
            <a:extLst>
              <a:ext uri="{FF2B5EF4-FFF2-40B4-BE49-F238E27FC236}">
                <a16:creationId xmlns:a16="http://schemas.microsoft.com/office/drawing/2014/main" id="{5455BA16-EBF8-54AF-C8D6-07BCEA8C8D74}"/>
              </a:ext>
            </a:extLst>
          </p:cNvPr>
          <p:cNvPicPr>
            <a:picLocks noChangeAspect="1"/>
          </p:cNvPicPr>
          <p:nvPr/>
        </p:nvPicPr>
        <p:blipFill>
          <a:blip r:embed="rId4"/>
          <a:stretch>
            <a:fillRect/>
          </a:stretch>
        </p:blipFill>
        <p:spPr>
          <a:xfrm>
            <a:off x="838200" y="2350256"/>
            <a:ext cx="10682461" cy="3675789"/>
          </a:xfrm>
          <a:prstGeom prst="rect">
            <a:avLst/>
          </a:prstGeom>
        </p:spPr>
      </p:pic>
    </p:spTree>
    <p:custDataLst>
      <p:tags r:id="rId1"/>
    </p:custDataLst>
    <p:extLst>
      <p:ext uri="{BB962C8B-B14F-4D97-AF65-F5344CB8AC3E}">
        <p14:creationId xmlns:p14="http://schemas.microsoft.com/office/powerpoint/2010/main" val="2492320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9AC910-DB60-9CB8-DFC2-9A90330E1D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3BE23FE9-60F6-2C12-AA44-EC8A3A1C9CEB}"/>
              </a:ext>
            </a:extLst>
          </p:cNvPr>
          <p:cNvPicPr>
            <a:picLocks noChangeAspect="1"/>
          </p:cNvPicPr>
          <p:nvPr/>
        </p:nvPicPr>
        <p:blipFill>
          <a:blip r:embed="rId3"/>
          <a:stretch>
            <a:fillRect/>
          </a:stretch>
        </p:blipFill>
        <p:spPr>
          <a:xfrm>
            <a:off x="644578" y="1154243"/>
            <a:ext cx="10583056" cy="4212236"/>
          </a:xfrm>
          <a:prstGeom prst="rect">
            <a:avLst/>
          </a:prstGeom>
        </p:spPr>
      </p:pic>
    </p:spTree>
    <p:extLst>
      <p:ext uri="{BB962C8B-B14F-4D97-AF65-F5344CB8AC3E}">
        <p14:creationId xmlns:p14="http://schemas.microsoft.com/office/powerpoint/2010/main" val="948227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7C3980-6C16-5151-DC66-4E38E7745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5894D533-9E5D-E312-7906-557C3A7504DF}"/>
              </a:ext>
            </a:extLst>
          </p:cNvPr>
          <p:cNvSpPr>
            <a:spLocks noGrp="1"/>
          </p:cNvSpPr>
          <p:nvPr>
            <p:ph type="title"/>
          </p:nvPr>
        </p:nvSpPr>
        <p:spPr>
          <a:xfrm>
            <a:off x="838200" y="347453"/>
            <a:ext cx="10515600" cy="1325563"/>
          </a:xfrm>
        </p:spPr>
        <p:txBody>
          <a:bodyPr>
            <a:normAutofit fontScale="90000"/>
          </a:bodyPr>
          <a:lstStyle/>
          <a:p>
            <a:r>
              <a:rPr lang="en-US" sz="4000" b="1" dirty="0">
                <a:solidFill>
                  <a:schemeClr val="accent5">
                    <a:lumMod val="40000"/>
                    <a:lumOff val="60000"/>
                  </a:schemeClr>
                </a:solidFill>
                <a:latin typeface="+mn-lt"/>
                <a:ea typeface="+mn-ea"/>
                <a:cs typeface="+mn-cs"/>
              </a:rPr>
              <a:t>8. Top 5 constituencies for two major national parties where they have gained vote share in 2019 as compared to 2014</a:t>
            </a:r>
            <a:endParaRPr lang="en-IN" sz="4000" b="1" dirty="0">
              <a:solidFill>
                <a:schemeClr val="accent5">
                  <a:lumMod val="40000"/>
                  <a:lumOff val="60000"/>
                </a:schemeClr>
              </a:solidFill>
              <a:latin typeface="+mn-lt"/>
              <a:ea typeface="+mn-ea"/>
              <a:cs typeface="+mn-cs"/>
            </a:endParaRPr>
          </a:p>
        </p:txBody>
      </p:sp>
      <p:pic>
        <p:nvPicPr>
          <p:cNvPr id="10" name="Picture 9">
            <a:extLst>
              <a:ext uri="{FF2B5EF4-FFF2-40B4-BE49-F238E27FC236}">
                <a16:creationId xmlns:a16="http://schemas.microsoft.com/office/drawing/2014/main" id="{C8FAEB1D-3516-668A-ADB8-ACABB0960DE2}"/>
              </a:ext>
            </a:extLst>
          </p:cNvPr>
          <p:cNvPicPr>
            <a:picLocks noChangeAspect="1"/>
          </p:cNvPicPr>
          <p:nvPr/>
        </p:nvPicPr>
        <p:blipFill>
          <a:blip r:embed="rId4"/>
          <a:stretch>
            <a:fillRect/>
          </a:stretch>
        </p:blipFill>
        <p:spPr>
          <a:xfrm>
            <a:off x="2938073" y="2106662"/>
            <a:ext cx="5966084" cy="4234177"/>
          </a:xfrm>
          <a:prstGeom prst="rect">
            <a:avLst/>
          </a:prstGeom>
        </p:spPr>
      </p:pic>
    </p:spTree>
    <p:custDataLst>
      <p:tags r:id="rId1"/>
    </p:custDataLst>
    <p:extLst>
      <p:ext uri="{BB962C8B-B14F-4D97-AF65-F5344CB8AC3E}">
        <p14:creationId xmlns:p14="http://schemas.microsoft.com/office/powerpoint/2010/main" val="2469275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4A762C-0F55-C0CA-A5CA-8362912416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D1FA757F-7391-C01A-2086-F9FAEE28200C}"/>
              </a:ext>
            </a:extLst>
          </p:cNvPr>
          <p:cNvPicPr>
            <a:picLocks noChangeAspect="1"/>
          </p:cNvPicPr>
          <p:nvPr/>
        </p:nvPicPr>
        <p:blipFill>
          <a:blip r:embed="rId3"/>
          <a:stretch>
            <a:fillRect/>
          </a:stretch>
        </p:blipFill>
        <p:spPr>
          <a:xfrm>
            <a:off x="880606" y="524657"/>
            <a:ext cx="10002253" cy="5910940"/>
          </a:xfrm>
          <a:prstGeom prst="rect">
            <a:avLst/>
          </a:prstGeom>
        </p:spPr>
      </p:pic>
    </p:spTree>
    <p:extLst>
      <p:ext uri="{BB962C8B-B14F-4D97-AF65-F5344CB8AC3E}">
        <p14:creationId xmlns:p14="http://schemas.microsoft.com/office/powerpoint/2010/main" val="348531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809588-42AC-546B-D521-F7A7B13F25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id="{EA5D656F-42BD-275F-E99D-3D7E07D617A2}"/>
              </a:ext>
            </a:extLst>
          </p:cNvPr>
          <p:cNvPicPr>
            <a:picLocks noChangeAspect="1"/>
          </p:cNvPicPr>
          <p:nvPr/>
        </p:nvPicPr>
        <p:blipFill>
          <a:blip r:embed="rId3"/>
          <a:stretch>
            <a:fillRect/>
          </a:stretch>
        </p:blipFill>
        <p:spPr>
          <a:xfrm>
            <a:off x="1019331" y="486131"/>
            <a:ext cx="9818558" cy="5599876"/>
          </a:xfrm>
          <a:prstGeom prst="rect">
            <a:avLst/>
          </a:prstGeom>
        </p:spPr>
      </p:pic>
    </p:spTree>
    <p:extLst>
      <p:ext uri="{BB962C8B-B14F-4D97-AF65-F5344CB8AC3E}">
        <p14:creationId xmlns:p14="http://schemas.microsoft.com/office/powerpoint/2010/main" val="998673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7C3980-6C16-5151-DC66-4E38E7745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5894D533-9E5D-E312-7906-557C3A7504DF}"/>
              </a:ext>
            </a:extLst>
          </p:cNvPr>
          <p:cNvSpPr>
            <a:spLocks noGrp="1"/>
          </p:cNvSpPr>
          <p:nvPr>
            <p:ph type="title"/>
          </p:nvPr>
        </p:nvSpPr>
        <p:spPr>
          <a:xfrm>
            <a:off x="838200" y="347453"/>
            <a:ext cx="10515600" cy="1325563"/>
          </a:xfrm>
        </p:spPr>
        <p:txBody>
          <a:bodyPr>
            <a:normAutofit fontScale="90000"/>
          </a:bodyPr>
          <a:lstStyle/>
          <a:p>
            <a:r>
              <a:rPr lang="en-US" sz="4000" b="1" dirty="0">
                <a:solidFill>
                  <a:schemeClr val="accent5">
                    <a:lumMod val="40000"/>
                    <a:lumOff val="60000"/>
                  </a:schemeClr>
                </a:solidFill>
                <a:latin typeface="+mn-lt"/>
                <a:ea typeface="+mn-ea"/>
                <a:cs typeface="+mn-cs"/>
              </a:rPr>
              <a:t>9. Top 5 constituencies for two major national parties where they have lost vote share in 2019 as compared to 2014</a:t>
            </a:r>
            <a:endParaRPr lang="en-IN" sz="4000" b="1" dirty="0">
              <a:solidFill>
                <a:schemeClr val="accent5">
                  <a:lumMod val="40000"/>
                  <a:lumOff val="60000"/>
                </a:schemeClr>
              </a:solidFill>
              <a:latin typeface="+mn-lt"/>
              <a:ea typeface="+mn-ea"/>
              <a:cs typeface="+mn-cs"/>
            </a:endParaRPr>
          </a:p>
        </p:txBody>
      </p:sp>
      <p:pic>
        <p:nvPicPr>
          <p:cNvPr id="5" name="Picture 4">
            <a:extLst>
              <a:ext uri="{FF2B5EF4-FFF2-40B4-BE49-F238E27FC236}">
                <a16:creationId xmlns:a16="http://schemas.microsoft.com/office/drawing/2014/main" id="{F180027F-0EE2-9F52-F01A-DF6F800ECB75}"/>
              </a:ext>
            </a:extLst>
          </p:cNvPr>
          <p:cNvPicPr>
            <a:picLocks noChangeAspect="1"/>
          </p:cNvPicPr>
          <p:nvPr/>
        </p:nvPicPr>
        <p:blipFill>
          <a:blip r:embed="rId4"/>
          <a:stretch>
            <a:fillRect/>
          </a:stretch>
        </p:blipFill>
        <p:spPr>
          <a:xfrm>
            <a:off x="3177915" y="2020469"/>
            <a:ext cx="5981075" cy="4213839"/>
          </a:xfrm>
          <a:prstGeom prst="rect">
            <a:avLst/>
          </a:prstGeom>
        </p:spPr>
      </p:pic>
    </p:spTree>
    <p:custDataLst>
      <p:tags r:id="rId1"/>
    </p:custDataLst>
    <p:extLst>
      <p:ext uri="{BB962C8B-B14F-4D97-AF65-F5344CB8AC3E}">
        <p14:creationId xmlns:p14="http://schemas.microsoft.com/office/powerpoint/2010/main" val="1359488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4A762C-0F55-C0CA-A5CA-8362912416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D6AAA460-462A-7BAB-3792-7E4985C99A26}"/>
              </a:ext>
            </a:extLst>
          </p:cNvPr>
          <p:cNvPicPr>
            <a:picLocks noChangeAspect="1"/>
          </p:cNvPicPr>
          <p:nvPr/>
        </p:nvPicPr>
        <p:blipFill>
          <a:blip r:embed="rId3"/>
          <a:stretch>
            <a:fillRect/>
          </a:stretch>
        </p:blipFill>
        <p:spPr>
          <a:xfrm>
            <a:off x="798124" y="704538"/>
            <a:ext cx="10099725" cy="5621311"/>
          </a:xfrm>
          <a:prstGeom prst="rect">
            <a:avLst/>
          </a:prstGeom>
        </p:spPr>
      </p:pic>
    </p:spTree>
    <p:extLst>
      <p:ext uri="{BB962C8B-B14F-4D97-AF65-F5344CB8AC3E}">
        <p14:creationId xmlns:p14="http://schemas.microsoft.com/office/powerpoint/2010/main" val="31983032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809588-42AC-546B-D521-F7A7B13F25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4CF1E26D-B3D4-717A-33DB-81897E8DED00}"/>
              </a:ext>
            </a:extLst>
          </p:cNvPr>
          <p:cNvPicPr>
            <a:picLocks noChangeAspect="1"/>
          </p:cNvPicPr>
          <p:nvPr/>
        </p:nvPicPr>
        <p:blipFill>
          <a:blip r:embed="rId3"/>
          <a:stretch>
            <a:fillRect/>
          </a:stretch>
        </p:blipFill>
        <p:spPr>
          <a:xfrm>
            <a:off x="1155943" y="509664"/>
            <a:ext cx="9629537" cy="5666283"/>
          </a:xfrm>
          <a:prstGeom prst="rect">
            <a:avLst/>
          </a:prstGeom>
        </p:spPr>
      </p:pic>
    </p:spTree>
    <p:extLst>
      <p:ext uri="{BB962C8B-B14F-4D97-AF65-F5344CB8AC3E}">
        <p14:creationId xmlns:p14="http://schemas.microsoft.com/office/powerpoint/2010/main" val="32780615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7C3980-6C16-5151-DC66-4E38E7745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5894D533-9E5D-E312-7906-557C3A7504DF}"/>
              </a:ext>
            </a:extLst>
          </p:cNvPr>
          <p:cNvSpPr>
            <a:spLocks noGrp="1"/>
          </p:cNvSpPr>
          <p:nvPr>
            <p:ph type="title"/>
          </p:nvPr>
        </p:nvSpPr>
        <p:spPr>
          <a:xfrm>
            <a:off x="838200" y="347453"/>
            <a:ext cx="10515600" cy="1325563"/>
          </a:xfrm>
        </p:spPr>
        <p:txBody>
          <a:bodyPr>
            <a:normAutofit/>
          </a:bodyPr>
          <a:lstStyle/>
          <a:p>
            <a:r>
              <a:rPr lang="en-US" sz="4000" b="1" dirty="0">
                <a:solidFill>
                  <a:schemeClr val="accent5">
                    <a:lumMod val="40000"/>
                    <a:lumOff val="60000"/>
                  </a:schemeClr>
                </a:solidFill>
                <a:latin typeface="+mn-lt"/>
                <a:ea typeface="+mn-ea"/>
                <a:cs typeface="+mn-cs"/>
              </a:rPr>
              <a:t>10. Constituency that has voted the most for NOTA?</a:t>
            </a:r>
            <a:endParaRPr lang="en-IN" sz="4000" b="1" dirty="0">
              <a:solidFill>
                <a:schemeClr val="accent5">
                  <a:lumMod val="40000"/>
                  <a:lumOff val="60000"/>
                </a:schemeClr>
              </a:solidFill>
              <a:latin typeface="+mn-lt"/>
              <a:ea typeface="+mn-ea"/>
              <a:cs typeface="+mn-cs"/>
            </a:endParaRPr>
          </a:p>
        </p:txBody>
      </p:sp>
      <p:pic>
        <p:nvPicPr>
          <p:cNvPr id="6" name="Picture 5">
            <a:extLst>
              <a:ext uri="{FF2B5EF4-FFF2-40B4-BE49-F238E27FC236}">
                <a16:creationId xmlns:a16="http://schemas.microsoft.com/office/drawing/2014/main" id="{5D6FCD76-A7A4-0C18-C297-BD4BDF2E1E3F}"/>
              </a:ext>
            </a:extLst>
          </p:cNvPr>
          <p:cNvPicPr>
            <a:picLocks noChangeAspect="1"/>
          </p:cNvPicPr>
          <p:nvPr/>
        </p:nvPicPr>
        <p:blipFill>
          <a:blip r:embed="rId4"/>
          <a:stretch>
            <a:fillRect/>
          </a:stretch>
        </p:blipFill>
        <p:spPr>
          <a:xfrm>
            <a:off x="1184224" y="1858780"/>
            <a:ext cx="9983448" cy="4651767"/>
          </a:xfrm>
          <a:prstGeom prst="rect">
            <a:avLst/>
          </a:prstGeom>
        </p:spPr>
      </p:pic>
    </p:spTree>
    <p:custDataLst>
      <p:tags r:id="rId1"/>
    </p:custDataLst>
    <p:extLst>
      <p:ext uri="{BB962C8B-B14F-4D97-AF65-F5344CB8AC3E}">
        <p14:creationId xmlns:p14="http://schemas.microsoft.com/office/powerpoint/2010/main" val="2287127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7F3891-1C2B-0ADA-0EE3-0DA475D968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1AD3FF5B-9EB8-17B3-65CF-75F26B3D0FD9}"/>
              </a:ext>
            </a:extLst>
          </p:cNvPr>
          <p:cNvSpPr txBox="1"/>
          <p:nvPr/>
        </p:nvSpPr>
        <p:spPr>
          <a:xfrm>
            <a:off x="944388" y="434717"/>
            <a:ext cx="8493287" cy="1323439"/>
          </a:xfrm>
          <a:prstGeom prst="rect">
            <a:avLst/>
          </a:prstGeom>
          <a:noFill/>
        </p:spPr>
        <p:txBody>
          <a:bodyPr wrap="none" rtlCol="0">
            <a:spAutoFit/>
          </a:bodyPr>
          <a:lstStyle/>
          <a:p>
            <a:r>
              <a:rPr lang="en-IN" sz="8000" dirty="0">
                <a:solidFill>
                  <a:schemeClr val="accent5">
                    <a:lumMod val="40000"/>
                    <a:lumOff val="60000"/>
                  </a:schemeClr>
                </a:solidFill>
              </a:rPr>
              <a:t>Problem Statement </a:t>
            </a:r>
          </a:p>
        </p:txBody>
      </p:sp>
      <p:sp>
        <p:nvSpPr>
          <p:cNvPr id="5" name="TextBox 4">
            <a:extLst>
              <a:ext uri="{FF2B5EF4-FFF2-40B4-BE49-F238E27FC236}">
                <a16:creationId xmlns:a16="http://schemas.microsoft.com/office/drawing/2014/main" id="{9E0D9CFC-DE48-EF5A-C52F-8156BA70A278}"/>
              </a:ext>
            </a:extLst>
          </p:cNvPr>
          <p:cNvSpPr txBox="1"/>
          <p:nvPr/>
        </p:nvSpPr>
        <p:spPr>
          <a:xfrm>
            <a:off x="883402" y="2008985"/>
            <a:ext cx="10778945" cy="4247317"/>
          </a:xfrm>
          <a:prstGeom prst="rect">
            <a:avLst/>
          </a:prstGeom>
          <a:noFill/>
        </p:spPr>
        <p:txBody>
          <a:bodyPr wrap="square" rtlCol="0">
            <a:spAutoFit/>
          </a:bodyPr>
          <a:lstStyle/>
          <a:p>
            <a:pPr marL="285750" indent="-285750">
              <a:buFont typeface="Wingdings" panose="05000000000000000000" pitchFamily="2" charset="2"/>
              <a:buChar char="v"/>
            </a:pPr>
            <a:r>
              <a:rPr lang="en-US" sz="3000" b="0" i="0" dirty="0" err="1">
                <a:solidFill>
                  <a:schemeClr val="accent5">
                    <a:lumMod val="40000"/>
                    <a:lumOff val="60000"/>
                  </a:schemeClr>
                </a:solidFill>
                <a:effectLst/>
              </a:rPr>
              <a:t>AtliQ</a:t>
            </a:r>
            <a:r>
              <a:rPr lang="en-US" sz="3000" b="0" i="0" dirty="0">
                <a:solidFill>
                  <a:schemeClr val="accent5">
                    <a:lumMod val="40000"/>
                    <a:lumOff val="60000"/>
                  </a:schemeClr>
                </a:solidFill>
                <a:effectLst/>
              </a:rPr>
              <a:t> Media, a private media company wants to telecast a show on Lok Sabha elections in 2024 in India. </a:t>
            </a:r>
          </a:p>
          <a:p>
            <a:pPr marL="285750" indent="-285750">
              <a:buFont typeface="Wingdings" panose="05000000000000000000" pitchFamily="2" charset="2"/>
              <a:buChar char="v"/>
            </a:pPr>
            <a:endParaRPr lang="en-US" sz="3000" b="0" i="0" dirty="0">
              <a:solidFill>
                <a:schemeClr val="accent5">
                  <a:lumMod val="40000"/>
                  <a:lumOff val="60000"/>
                </a:schemeClr>
              </a:solidFill>
              <a:effectLst/>
            </a:endParaRPr>
          </a:p>
          <a:p>
            <a:pPr marL="285750" indent="-285750">
              <a:buFont typeface="Wingdings" panose="05000000000000000000" pitchFamily="2" charset="2"/>
              <a:buChar char="v"/>
            </a:pPr>
            <a:r>
              <a:rPr lang="en-US" sz="3000" b="0" i="0" dirty="0">
                <a:solidFill>
                  <a:schemeClr val="accent5">
                    <a:lumMod val="40000"/>
                    <a:lumOff val="60000"/>
                  </a:schemeClr>
                </a:solidFill>
                <a:effectLst/>
              </a:rPr>
              <a:t>Unlike other channel they do not want to have debate on who is going to win the elections, they rather wanted to present the insights from 2014 and 2019 elections without any bias.</a:t>
            </a:r>
          </a:p>
          <a:p>
            <a:endParaRPr lang="en-US" sz="3000" b="0" i="0" dirty="0">
              <a:solidFill>
                <a:schemeClr val="accent5">
                  <a:lumMod val="40000"/>
                  <a:lumOff val="60000"/>
                </a:schemeClr>
              </a:solidFill>
              <a:effectLst/>
            </a:endParaRPr>
          </a:p>
          <a:p>
            <a:pPr marL="285750" indent="-285750">
              <a:buFont typeface="Wingdings" panose="05000000000000000000" pitchFamily="2" charset="2"/>
              <a:buChar char="v"/>
            </a:pPr>
            <a:r>
              <a:rPr lang="en-US" sz="3000" dirty="0">
                <a:solidFill>
                  <a:schemeClr val="accent5">
                    <a:lumMod val="40000"/>
                    <a:lumOff val="60000"/>
                  </a:schemeClr>
                </a:solidFill>
              </a:rPr>
              <a:t>They also want to </a:t>
            </a:r>
            <a:r>
              <a:rPr lang="en-US" sz="3000" b="0" i="0" dirty="0">
                <a:solidFill>
                  <a:schemeClr val="accent5">
                    <a:lumMod val="40000"/>
                    <a:lumOff val="60000"/>
                  </a:schemeClr>
                </a:solidFill>
                <a:effectLst/>
              </a:rPr>
              <a:t>discuss the less explored themes like voter turnout percentage in India.</a:t>
            </a:r>
            <a:endParaRPr lang="en-IN" sz="3000" dirty="0">
              <a:solidFill>
                <a:schemeClr val="accent5">
                  <a:lumMod val="40000"/>
                  <a:lumOff val="60000"/>
                </a:schemeClr>
              </a:solidFill>
            </a:endParaRPr>
          </a:p>
        </p:txBody>
      </p:sp>
      <p:pic>
        <p:nvPicPr>
          <p:cNvPr id="13" name="Graphic 12" descr="Graph and note paper pads with pencil">
            <a:extLst>
              <a:ext uri="{FF2B5EF4-FFF2-40B4-BE49-F238E27FC236}">
                <a16:creationId xmlns:a16="http://schemas.microsoft.com/office/drawing/2014/main" id="{3C4F398C-C1A7-A2BF-9F91-89B5475BFD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72926" y="498858"/>
            <a:ext cx="1355102" cy="1355102"/>
          </a:xfrm>
          <a:prstGeom prst="rect">
            <a:avLst/>
          </a:prstGeom>
        </p:spPr>
      </p:pic>
    </p:spTree>
    <p:custDataLst>
      <p:tags r:id="rId1"/>
    </p:custDataLst>
    <p:extLst>
      <p:ext uri="{BB962C8B-B14F-4D97-AF65-F5344CB8AC3E}">
        <p14:creationId xmlns:p14="http://schemas.microsoft.com/office/powerpoint/2010/main" val="2765727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8C889F-6DE1-C974-DCC1-FF092B57B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B4045C37-D823-DDE4-7B57-802F8B5C4D79}"/>
              </a:ext>
            </a:extLst>
          </p:cNvPr>
          <p:cNvPicPr>
            <a:picLocks noChangeAspect="1"/>
          </p:cNvPicPr>
          <p:nvPr/>
        </p:nvPicPr>
        <p:blipFill>
          <a:blip r:embed="rId4"/>
          <a:stretch>
            <a:fillRect/>
          </a:stretch>
        </p:blipFill>
        <p:spPr>
          <a:xfrm>
            <a:off x="875569" y="704538"/>
            <a:ext cx="10162360" cy="5351488"/>
          </a:xfrm>
          <a:prstGeom prst="rect">
            <a:avLst/>
          </a:prstGeom>
        </p:spPr>
      </p:pic>
    </p:spTree>
    <p:custDataLst>
      <p:tags r:id="rId1"/>
    </p:custDataLst>
    <p:extLst>
      <p:ext uri="{BB962C8B-B14F-4D97-AF65-F5344CB8AC3E}">
        <p14:creationId xmlns:p14="http://schemas.microsoft.com/office/powerpoint/2010/main" val="142660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929D0F-9966-162B-93A9-B8A00975EB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D8D37072-561C-6A45-F79E-39E6D845EA01}"/>
              </a:ext>
            </a:extLst>
          </p:cNvPr>
          <p:cNvSpPr txBox="1"/>
          <p:nvPr/>
        </p:nvSpPr>
        <p:spPr>
          <a:xfrm>
            <a:off x="670810" y="258901"/>
            <a:ext cx="10346960" cy="1938992"/>
          </a:xfrm>
          <a:prstGeom prst="rect">
            <a:avLst/>
          </a:prstGeom>
          <a:noFill/>
        </p:spPr>
        <p:txBody>
          <a:bodyPr wrap="square">
            <a:spAutoFit/>
          </a:bodyPr>
          <a:lstStyle/>
          <a:p>
            <a:pPr algn="l"/>
            <a:r>
              <a:rPr lang="en-US" sz="4000" b="1" dirty="0">
                <a:solidFill>
                  <a:schemeClr val="accent5">
                    <a:lumMod val="40000"/>
                    <a:lumOff val="60000"/>
                  </a:schemeClr>
                </a:solidFill>
              </a:rPr>
              <a:t>11. Constituencies which elected candidates whose party has less than 10% vote share at state level in 2019</a:t>
            </a:r>
          </a:p>
        </p:txBody>
      </p:sp>
      <p:sp>
        <p:nvSpPr>
          <p:cNvPr id="6" name="TextBox 5">
            <a:extLst>
              <a:ext uri="{FF2B5EF4-FFF2-40B4-BE49-F238E27FC236}">
                <a16:creationId xmlns:a16="http://schemas.microsoft.com/office/drawing/2014/main" id="{101539F5-69F1-BB44-03F9-5494EE779890}"/>
              </a:ext>
            </a:extLst>
          </p:cNvPr>
          <p:cNvSpPr txBox="1"/>
          <p:nvPr/>
        </p:nvSpPr>
        <p:spPr>
          <a:xfrm>
            <a:off x="670810" y="3004599"/>
            <a:ext cx="10598670" cy="400110"/>
          </a:xfrm>
          <a:prstGeom prst="rect">
            <a:avLst/>
          </a:prstGeom>
          <a:noFill/>
        </p:spPr>
        <p:txBody>
          <a:bodyPr wrap="square">
            <a:spAutoFit/>
          </a:bodyPr>
          <a:lstStyle/>
          <a:p>
            <a:pPr algn="l"/>
            <a:r>
              <a:rPr lang="en-US" sz="2000" dirty="0">
                <a:solidFill>
                  <a:schemeClr val="accent5">
                    <a:lumMod val="40000"/>
                    <a:lumOff val="60000"/>
                  </a:schemeClr>
                </a:solidFill>
              </a:rPr>
              <a:t>No constituencies elected candidates whose party has less than 10% vote share at state level in 2019</a:t>
            </a:r>
          </a:p>
        </p:txBody>
      </p:sp>
    </p:spTree>
    <p:custDataLst>
      <p:tags r:id="rId1"/>
    </p:custDataLst>
    <p:extLst>
      <p:ext uri="{BB962C8B-B14F-4D97-AF65-F5344CB8AC3E}">
        <p14:creationId xmlns:p14="http://schemas.microsoft.com/office/powerpoint/2010/main" val="3285849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7C3980-6C16-5151-DC66-4E38E7745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5894D533-9E5D-E312-7906-557C3A7504DF}"/>
              </a:ext>
            </a:extLst>
          </p:cNvPr>
          <p:cNvSpPr>
            <a:spLocks noGrp="1"/>
          </p:cNvSpPr>
          <p:nvPr>
            <p:ph type="title"/>
          </p:nvPr>
        </p:nvSpPr>
        <p:spPr>
          <a:xfrm>
            <a:off x="838200" y="347453"/>
            <a:ext cx="10515600" cy="1325563"/>
          </a:xfrm>
        </p:spPr>
        <p:txBody>
          <a:bodyPr>
            <a:normAutofit/>
          </a:bodyPr>
          <a:lstStyle/>
          <a:p>
            <a:r>
              <a:rPr lang="en-US" sz="4000" b="1" dirty="0">
                <a:solidFill>
                  <a:schemeClr val="accent5">
                    <a:lumMod val="40000"/>
                    <a:lumOff val="60000"/>
                  </a:schemeClr>
                </a:solidFill>
                <a:latin typeface="+mn-lt"/>
                <a:ea typeface="+mn-ea"/>
                <a:cs typeface="+mn-cs"/>
              </a:rPr>
              <a:t>12. Is there a correlation between postal votes % and voter turnout % ?</a:t>
            </a:r>
            <a:endParaRPr lang="en-IN" sz="4000" b="1" dirty="0">
              <a:solidFill>
                <a:schemeClr val="accent5">
                  <a:lumMod val="40000"/>
                  <a:lumOff val="60000"/>
                </a:schemeClr>
              </a:solidFill>
              <a:latin typeface="+mn-lt"/>
              <a:ea typeface="+mn-ea"/>
              <a:cs typeface="+mn-cs"/>
            </a:endParaRPr>
          </a:p>
        </p:txBody>
      </p:sp>
      <p:pic>
        <p:nvPicPr>
          <p:cNvPr id="5" name="Picture 4">
            <a:extLst>
              <a:ext uri="{FF2B5EF4-FFF2-40B4-BE49-F238E27FC236}">
                <a16:creationId xmlns:a16="http://schemas.microsoft.com/office/drawing/2014/main" id="{09DA4565-E1F6-B86E-EF4A-FE0F1BC384CC}"/>
              </a:ext>
            </a:extLst>
          </p:cNvPr>
          <p:cNvPicPr>
            <a:picLocks noChangeAspect="1"/>
          </p:cNvPicPr>
          <p:nvPr/>
        </p:nvPicPr>
        <p:blipFill>
          <a:blip r:embed="rId4"/>
          <a:stretch>
            <a:fillRect/>
          </a:stretch>
        </p:blipFill>
        <p:spPr>
          <a:xfrm>
            <a:off x="932179" y="1855060"/>
            <a:ext cx="10515600" cy="4440809"/>
          </a:xfrm>
          <a:prstGeom prst="rect">
            <a:avLst/>
          </a:prstGeom>
        </p:spPr>
      </p:pic>
    </p:spTree>
    <p:custDataLst>
      <p:tags r:id="rId1"/>
    </p:custDataLst>
    <p:extLst>
      <p:ext uri="{BB962C8B-B14F-4D97-AF65-F5344CB8AC3E}">
        <p14:creationId xmlns:p14="http://schemas.microsoft.com/office/powerpoint/2010/main" val="869057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7C3980-6C16-5151-DC66-4E38E7745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5894D533-9E5D-E312-7906-557C3A7504DF}"/>
              </a:ext>
            </a:extLst>
          </p:cNvPr>
          <p:cNvSpPr>
            <a:spLocks noGrp="1"/>
          </p:cNvSpPr>
          <p:nvPr>
            <p:ph type="title"/>
          </p:nvPr>
        </p:nvSpPr>
        <p:spPr>
          <a:xfrm>
            <a:off x="838200" y="347453"/>
            <a:ext cx="10515600" cy="1325563"/>
          </a:xfrm>
        </p:spPr>
        <p:txBody>
          <a:bodyPr>
            <a:normAutofit/>
          </a:bodyPr>
          <a:lstStyle/>
          <a:p>
            <a:r>
              <a:rPr lang="en-US" sz="4000" b="1" dirty="0">
                <a:solidFill>
                  <a:schemeClr val="accent5">
                    <a:lumMod val="40000"/>
                    <a:lumOff val="60000"/>
                  </a:schemeClr>
                </a:solidFill>
                <a:latin typeface="+mn-lt"/>
                <a:ea typeface="+mn-ea"/>
                <a:cs typeface="+mn-cs"/>
              </a:rPr>
              <a:t>13. Is there a correlation between GDP of a state and voter turnout % ?</a:t>
            </a:r>
            <a:endParaRPr lang="en-IN" sz="4000" b="1" dirty="0">
              <a:solidFill>
                <a:schemeClr val="accent5">
                  <a:lumMod val="40000"/>
                  <a:lumOff val="60000"/>
                </a:schemeClr>
              </a:solidFill>
              <a:latin typeface="+mn-lt"/>
              <a:ea typeface="+mn-ea"/>
              <a:cs typeface="+mn-cs"/>
            </a:endParaRPr>
          </a:p>
        </p:txBody>
      </p:sp>
      <p:pic>
        <p:nvPicPr>
          <p:cNvPr id="6" name="Picture 5">
            <a:extLst>
              <a:ext uri="{FF2B5EF4-FFF2-40B4-BE49-F238E27FC236}">
                <a16:creationId xmlns:a16="http://schemas.microsoft.com/office/drawing/2014/main" id="{1B42828F-1B96-F36F-518B-2AFAF27416CF}"/>
              </a:ext>
            </a:extLst>
          </p:cNvPr>
          <p:cNvPicPr>
            <a:picLocks noChangeAspect="1"/>
          </p:cNvPicPr>
          <p:nvPr/>
        </p:nvPicPr>
        <p:blipFill>
          <a:blip r:embed="rId4"/>
          <a:stretch>
            <a:fillRect/>
          </a:stretch>
        </p:blipFill>
        <p:spPr>
          <a:xfrm>
            <a:off x="2966318" y="1884481"/>
            <a:ext cx="5839640" cy="4258269"/>
          </a:xfrm>
          <a:prstGeom prst="rect">
            <a:avLst/>
          </a:prstGeom>
        </p:spPr>
      </p:pic>
    </p:spTree>
    <p:custDataLst>
      <p:tags r:id="rId1"/>
    </p:custDataLst>
    <p:extLst>
      <p:ext uri="{BB962C8B-B14F-4D97-AF65-F5344CB8AC3E}">
        <p14:creationId xmlns:p14="http://schemas.microsoft.com/office/powerpoint/2010/main" val="127158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7C3980-6C16-5151-DC66-4E38E7745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5894D533-9E5D-E312-7906-557C3A7504DF}"/>
              </a:ext>
            </a:extLst>
          </p:cNvPr>
          <p:cNvSpPr>
            <a:spLocks noGrp="1"/>
          </p:cNvSpPr>
          <p:nvPr>
            <p:ph type="title"/>
          </p:nvPr>
        </p:nvSpPr>
        <p:spPr>
          <a:xfrm>
            <a:off x="838200" y="347453"/>
            <a:ext cx="10515600" cy="1325563"/>
          </a:xfrm>
        </p:spPr>
        <p:txBody>
          <a:bodyPr>
            <a:normAutofit/>
          </a:bodyPr>
          <a:lstStyle/>
          <a:p>
            <a:r>
              <a:rPr lang="en-US" sz="4000" b="1" dirty="0">
                <a:solidFill>
                  <a:schemeClr val="accent5">
                    <a:lumMod val="40000"/>
                    <a:lumOff val="60000"/>
                  </a:schemeClr>
                </a:solidFill>
                <a:latin typeface="+mn-lt"/>
                <a:ea typeface="+mn-ea"/>
                <a:cs typeface="+mn-cs"/>
              </a:rPr>
              <a:t>14. Is there a correlation between literacy % of the state and voter turnout % ?</a:t>
            </a:r>
            <a:endParaRPr lang="en-IN" sz="4000" b="1" dirty="0">
              <a:solidFill>
                <a:schemeClr val="accent5">
                  <a:lumMod val="40000"/>
                  <a:lumOff val="60000"/>
                </a:schemeClr>
              </a:solidFill>
              <a:latin typeface="+mn-lt"/>
              <a:ea typeface="+mn-ea"/>
              <a:cs typeface="+mn-cs"/>
            </a:endParaRPr>
          </a:p>
        </p:txBody>
      </p:sp>
      <p:pic>
        <p:nvPicPr>
          <p:cNvPr id="5" name="Picture 4">
            <a:extLst>
              <a:ext uri="{FF2B5EF4-FFF2-40B4-BE49-F238E27FC236}">
                <a16:creationId xmlns:a16="http://schemas.microsoft.com/office/drawing/2014/main" id="{E436877C-D1BB-A97B-6AC3-82C25ADB5413}"/>
              </a:ext>
            </a:extLst>
          </p:cNvPr>
          <p:cNvPicPr>
            <a:picLocks noChangeAspect="1"/>
          </p:cNvPicPr>
          <p:nvPr/>
        </p:nvPicPr>
        <p:blipFill>
          <a:blip r:embed="rId4"/>
          <a:stretch>
            <a:fillRect/>
          </a:stretch>
        </p:blipFill>
        <p:spPr>
          <a:xfrm>
            <a:off x="2848129" y="1774200"/>
            <a:ext cx="6250898" cy="4736347"/>
          </a:xfrm>
          <a:prstGeom prst="rect">
            <a:avLst/>
          </a:prstGeom>
        </p:spPr>
      </p:pic>
    </p:spTree>
    <p:custDataLst>
      <p:tags r:id="rId1"/>
    </p:custDataLst>
    <p:extLst>
      <p:ext uri="{BB962C8B-B14F-4D97-AF65-F5344CB8AC3E}">
        <p14:creationId xmlns:p14="http://schemas.microsoft.com/office/powerpoint/2010/main" val="4074863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FC5A47-D9BB-A04D-5B48-88A063121F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A66D7D65-B3B8-8615-DB59-8CE1B7226F73}"/>
              </a:ext>
            </a:extLst>
          </p:cNvPr>
          <p:cNvSpPr txBox="1"/>
          <p:nvPr/>
        </p:nvSpPr>
        <p:spPr>
          <a:xfrm>
            <a:off x="584617" y="399950"/>
            <a:ext cx="11377534" cy="707886"/>
          </a:xfrm>
          <a:prstGeom prst="rect">
            <a:avLst/>
          </a:prstGeom>
          <a:noFill/>
        </p:spPr>
        <p:txBody>
          <a:bodyPr wrap="square">
            <a:spAutoFit/>
          </a:bodyPr>
          <a:lstStyle/>
          <a:p>
            <a:pPr algn="l"/>
            <a:r>
              <a:rPr lang="en-US" sz="4000" b="1" dirty="0">
                <a:solidFill>
                  <a:schemeClr val="accent5">
                    <a:lumMod val="40000"/>
                    <a:lumOff val="60000"/>
                  </a:schemeClr>
                </a:solidFill>
              </a:rPr>
              <a:t>Candidates ratio based on gender in 2014 &amp; 2019</a:t>
            </a:r>
          </a:p>
        </p:txBody>
      </p:sp>
      <p:pic>
        <p:nvPicPr>
          <p:cNvPr id="7" name="Picture 6">
            <a:extLst>
              <a:ext uri="{FF2B5EF4-FFF2-40B4-BE49-F238E27FC236}">
                <a16:creationId xmlns:a16="http://schemas.microsoft.com/office/drawing/2014/main" id="{CD568E59-B91A-BA9E-60B1-61A824106113}"/>
              </a:ext>
            </a:extLst>
          </p:cNvPr>
          <p:cNvPicPr>
            <a:picLocks noChangeAspect="1"/>
          </p:cNvPicPr>
          <p:nvPr/>
        </p:nvPicPr>
        <p:blipFill>
          <a:blip r:embed="rId4"/>
          <a:stretch>
            <a:fillRect/>
          </a:stretch>
        </p:blipFill>
        <p:spPr>
          <a:xfrm>
            <a:off x="966071" y="1723389"/>
            <a:ext cx="10259857" cy="4877481"/>
          </a:xfrm>
          <a:prstGeom prst="rect">
            <a:avLst/>
          </a:prstGeom>
        </p:spPr>
      </p:pic>
    </p:spTree>
    <p:custDataLst>
      <p:tags r:id="rId1"/>
    </p:custDataLst>
    <p:extLst>
      <p:ext uri="{BB962C8B-B14F-4D97-AF65-F5344CB8AC3E}">
        <p14:creationId xmlns:p14="http://schemas.microsoft.com/office/powerpoint/2010/main" val="3776414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5A2F29-D422-0DA0-BCC5-7432840443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7789F99-9CEF-54C9-5BDB-41E4257C044F}"/>
              </a:ext>
            </a:extLst>
          </p:cNvPr>
          <p:cNvSpPr txBox="1"/>
          <p:nvPr/>
        </p:nvSpPr>
        <p:spPr>
          <a:xfrm>
            <a:off x="1004341" y="644577"/>
            <a:ext cx="2998898" cy="707886"/>
          </a:xfrm>
          <a:prstGeom prst="rect">
            <a:avLst/>
          </a:prstGeom>
          <a:noFill/>
        </p:spPr>
        <p:txBody>
          <a:bodyPr wrap="none" rtlCol="0">
            <a:spAutoFit/>
          </a:bodyPr>
          <a:lstStyle/>
          <a:p>
            <a:r>
              <a:rPr lang="en-IN" sz="4000" b="1" dirty="0">
                <a:solidFill>
                  <a:schemeClr val="accent5">
                    <a:lumMod val="40000"/>
                    <a:lumOff val="60000"/>
                  </a:schemeClr>
                </a:solidFill>
              </a:rPr>
              <a:t>Observations</a:t>
            </a:r>
          </a:p>
        </p:txBody>
      </p:sp>
      <p:sp>
        <p:nvSpPr>
          <p:cNvPr id="5" name="TextBox 4">
            <a:extLst>
              <a:ext uri="{FF2B5EF4-FFF2-40B4-BE49-F238E27FC236}">
                <a16:creationId xmlns:a16="http://schemas.microsoft.com/office/drawing/2014/main" id="{00906012-5FAE-8213-FC9B-1738E74BFDFE}"/>
              </a:ext>
            </a:extLst>
          </p:cNvPr>
          <p:cNvSpPr txBox="1"/>
          <p:nvPr/>
        </p:nvSpPr>
        <p:spPr>
          <a:xfrm>
            <a:off x="854439" y="1637280"/>
            <a:ext cx="10717968" cy="4247317"/>
          </a:xfrm>
          <a:prstGeom prst="rect">
            <a:avLst/>
          </a:prstGeom>
          <a:noFill/>
        </p:spPr>
        <p:txBody>
          <a:bodyPr wrap="square" rtlCol="0">
            <a:spAutoFit/>
          </a:bodyPr>
          <a:lstStyle/>
          <a:p>
            <a:pPr marL="342900" indent="-342900">
              <a:buFont typeface="Wingdings" panose="05000000000000000000" pitchFamily="2" charset="2"/>
              <a:buChar char="Ø"/>
            </a:pPr>
            <a:r>
              <a:rPr lang="en-IN" sz="3000" dirty="0">
                <a:solidFill>
                  <a:schemeClr val="accent5">
                    <a:lumMod val="40000"/>
                    <a:lumOff val="60000"/>
                  </a:schemeClr>
                </a:solidFill>
              </a:rPr>
              <a:t>Highest voter turnout ratio is seen in North eastern states whereas lowest in Jammu &amp; Kashmir.</a:t>
            </a:r>
          </a:p>
          <a:p>
            <a:pPr marL="342900" indent="-342900">
              <a:buFont typeface="Wingdings" panose="05000000000000000000" pitchFamily="2" charset="2"/>
              <a:buChar char="Ø"/>
            </a:pPr>
            <a:endParaRPr lang="en-IN" sz="3000" dirty="0">
              <a:solidFill>
                <a:schemeClr val="accent5">
                  <a:lumMod val="40000"/>
                  <a:lumOff val="60000"/>
                </a:schemeClr>
              </a:solidFill>
            </a:endParaRPr>
          </a:p>
          <a:p>
            <a:pPr marL="342900" indent="-342900">
              <a:buFont typeface="Wingdings" panose="05000000000000000000" pitchFamily="2" charset="2"/>
              <a:buChar char="Ø"/>
            </a:pPr>
            <a:r>
              <a:rPr lang="en-IN" sz="3000" dirty="0">
                <a:solidFill>
                  <a:schemeClr val="accent5">
                    <a:lumMod val="40000"/>
                    <a:lumOff val="60000"/>
                  </a:schemeClr>
                </a:solidFill>
              </a:rPr>
              <a:t>BJP party has highest percentage of vote share followed by INC.</a:t>
            </a:r>
          </a:p>
          <a:p>
            <a:pPr marL="342900" indent="-342900">
              <a:buFont typeface="Wingdings" panose="05000000000000000000" pitchFamily="2" charset="2"/>
              <a:buChar char="Ø"/>
            </a:pPr>
            <a:endParaRPr lang="en-IN" sz="3000" dirty="0">
              <a:solidFill>
                <a:schemeClr val="accent5">
                  <a:lumMod val="40000"/>
                  <a:lumOff val="60000"/>
                </a:schemeClr>
              </a:solidFill>
            </a:endParaRPr>
          </a:p>
          <a:p>
            <a:pPr marL="342900" indent="-342900">
              <a:buFont typeface="Wingdings" panose="05000000000000000000" pitchFamily="2" charset="2"/>
              <a:buChar char="Ø"/>
            </a:pPr>
            <a:r>
              <a:rPr lang="en-IN" sz="3000" dirty="0">
                <a:solidFill>
                  <a:schemeClr val="accent5">
                    <a:lumMod val="40000"/>
                    <a:lumOff val="60000"/>
                  </a:schemeClr>
                </a:solidFill>
              </a:rPr>
              <a:t>Highest NOTA votes were polled in tribal areas like Nilgiris, Aruku.</a:t>
            </a:r>
          </a:p>
          <a:p>
            <a:pPr marL="342900" indent="-342900">
              <a:buFont typeface="Wingdings" panose="05000000000000000000" pitchFamily="2" charset="2"/>
              <a:buChar char="Ø"/>
            </a:pPr>
            <a:endParaRPr lang="en-IN" sz="3000" dirty="0">
              <a:solidFill>
                <a:schemeClr val="accent5">
                  <a:lumMod val="40000"/>
                  <a:lumOff val="60000"/>
                </a:schemeClr>
              </a:solidFill>
            </a:endParaRPr>
          </a:p>
          <a:p>
            <a:pPr marL="342900" indent="-342900">
              <a:buFont typeface="Wingdings" panose="05000000000000000000" pitchFamily="2" charset="2"/>
              <a:buChar char="Ø"/>
            </a:pPr>
            <a:r>
              <a:rPr lang="en-IN" sz="3000" dirty="0">
                <a:solidFill>
                  <a:schemeClr val="accent5">
                    <a:lumMod val="40000"/>
                    <a:lumOff val="60000"/>
                  </a:schemeClr>
                </a:solidFill>
              </a:rPr>
              <a:t>Male candidates are participating more on elections  compared to female candidates.</a:t>
            </a:r>
          </a:p>
        </p:txBody>
      </p:sp>
    </p:spTree>
    <p:extLst>
      <p:ext uri="{BB962C8B-B14F-4D97-AF65-F5344CB8AC3E}">
        <p14:creationId xmlns:p14="http://schemas.microsoft.com/office/powerpoint/2010/main" val="655381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5A2F29-D422-0DA0-BCC5-7432840443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7789F99-9CEF-54C9-5BDB-41E4257C044F}"/>
              </a:ext>
            </a:extLst>
          </p:cNvPr>
          <p:cNvSpPr txBox="1"/>
          <p:nvPr/>
        </p:nvSpPr>
        <p:spPr>
          <a:xfrm>
            <a:off x="1004341" y="359767"/>
            <a:ext cx="4164602" cy="707886"/>
          </a:xfrm>
          <a:prstGeom prst="rect">
            <a:avLst/>
          </a:prstGeom>
          <a:noFill/>
        </p:spPr>
        <p:txBody>
          <a:bodyPr wrap="none" rtlCol="0">
            <a:spAutoFit/>
          </a:bodyPr>
          <a:lstStyle/>
          <a:p>
            <a:r>
              <a:rPr lang="en-IN" sz="4000" b="1" dirty="0">
                <a:solidFill>
                  <a:schemeClr val="accent5">
                    <a:lumMod val="40000"/>
                    <a:lumOff val="60000"/>
                  </a:schemeClr>
                </a:solidFill>
              </a:rPr>
              <a:t>Recommendations</a:t>
            </a:r>
          </a:p>
        </p:txBody>
      </p:sp>
      <p:sp>
        <p:nvSpPr>
          <p:cNvPr id="5" name="TextBox 4">
            <a:extLst>
              <a:ext uri="{FF2B5EF4-FFF2-40B4-BE49-F238E27FC236}">
                <a16:creationId xmlns:a16="http://schemas.microsoft.com/office/drawing/2014/main" id="{00906012-5FAE-8213-FC9B-1738E74BFDFE}"/>
              </a:ext>
            </a:extLst>
          </p:cNvPr>
          <p:cNvSpPr txBox="1"/>
          <p:nvPr/>
        </p:nvSpPr>
        <p:spPr>
          <a:xfrm>
            <a:off x="854439" y="1202570"/>
            <a:ext cx="10717968" cy="5170646"/>
          </a:xfrm>
          <a:prstGeom prst="rect">
            <a:avLst/>
          </a:prstGeom>
          <a:noFill/>
        </p:spPr>
        <p:txBody>
          <a:bodyPr wrap="square" rtlCol="0">
            <a:spAutoFit/>
          </a:bodyPr>
          <a:lstStyle/>
          <a:p>
            <a:pPr marL="342900" indent="-342900">
              <a:buFont typeface="Wingdings" panose="05000000000000000000" pitchFamily="2" charset="2"/>
              <a:buChar char="Ø"/>
            </a:pPr>
            <a:r>
              <a:rPr lang="en-IN" sz="3000" dirty="0">
                <a:solidFill>
                  <a:schemeClr val="accent5">
                    <a:lumMod val="40000"/>
                    <a:lumOff val="60000"/>
                  </a:schemeClr>
                </a:solidFill>
              </a:rPr>
              <a:t>Increase in security, curbing fake news in social media to increase voter turnout ratio in riots prone areas like Jammu &amp; Kashmir.</a:t>
            </a:r>
          </a:p>
          <a:p>
            <a:endParaRPr lang="en-IN" sz="3000" dirty="0">
              <a:solidFill>
                <a:schemeClr val="accent5">
                  <a:lumMod val="40000"/>
                  <a:lumOff val="60000"/>
                </a:schemeClr>
              </a:solidFill>
            </a:endParaRPr>
          </a:p>
          <a:p>
            <a:pPr marL="342900" indent="-342900">
              <a:buFont typeface="Wingdings" panose="05000000000000000000" pitchFamily="2" charset="2"/>
              <a:buChar char="Ø"/>
            </a:pPr>
            <a:r>
              <a:rPr lang="en-IN" sz="3000" dirty="0">
                <a:solidFill>
                  <a:schemeClr val="accent5">
                    <a:lumMod val="40000"/>
                    <a:lumOff val="60000"/>
                  </a:schemeClr>
                </a:solidFill>
              </a:rPr>
              <a:t>Voter awareness programmes should be conducted in tribal areas by government using political parties, celebrities, influencers.</a:t>
            </a:r>
          </a:p>
          <a:p>
            <a:pPr marL="342900" indent="-342900">
              <a:buFont typeface="Wingdings" panose="05000000000000000000" pitchFamily="2" charset="2"/>
              <a:buChar char="Ø"/>
            </a:pPr>
            <a:endParaRPr lang="en-IN" sz="3000" dirty="0">
              <a:solidFill>
                <a:schemeClr val="accent5">
                  <a:lumMod val="40000"/>
                  <a:lumOff val="60000"/>
                </a:schemeClr>
              </a:solidFill>
            </a:endParaRPr>
          </a:p>
          <a:p>
            <a:pPr marL="342900" indent="-342900">
              <a:buFont typeface="Wingdings" panose="05000000000000000000" pitchFamily="2" charset="2"/>
              <a:buChar char="Ø"/>
            </a:pPr>
            <a:r>
              <a:rPr lang="en-IN" sz="3000" dirty="0">
                <a:solidFill>
                  <a:schemeClr val="accent5">
                    <a:lumMod val="40000"/>
                    <a:lumOff val="60000"/>
                  </a:schemeClr>
                </a:solidFill>
              </a:rPr>
              <a:t>Right to reject for NOTA votes.</a:t>
            </a:r>
          </a:p>
          <a:p>
            <a:pPr marL="342900" indent="-342900">
              <a:buFont typeface="Wingdings" panose="05000000000000000000" pitchFamily="2" charset="2"/>
              <a:buChar char="Ø"/>
            </a:pPr>
            <a:endParaRPr lang="en-IN" sz="3000" dirty="0">
              <a:solidFill>
                <a:schemeClr val="accent5">
                  <a:lumMod val="40000"/>
                  <a:lumOff val="60000"/>
                </a:schemeClr>
              </a:solidFill>
            </a:endParaRPr>
          </a:p>
          <a:p>
            <a:pPr marL="342900" indent="-342900">
              <a:buFont typeface="Wingdings" panose="05000000000000000000" pitchFamily="2" charset="2"/>
              <a:buChar char="Ø"/>
            </a:pPr>
            <a:r>
              <a:rPr lang="en-US" sz="3000" dirty="0">
                <a:solidFill>
                  <a:schemeClr val="accent5">
                    <a:lumMod val="40000"/>
                    <a:lumOff val="60000"/>
                  </a:schemeClr>
                </a:solidFill>
              </a:rPr>
              <a:t>Home voting for people with disabilities and people above the age of 85 years is a positive move, steps to increase  NRI votes should be taken.  </a:t>
            </a:r>
            <a:endParaRPr lang="en-IN" sz="3000" dirty="0">
              <a:solidFill>
                <a:schemeClr val="accent5">
                  <a:lumMod val="40000"/>
                  <a:lumOff val="60000"/>
                </a:schemeClr>
              </a:solidFill>
            </a:endParaRPr>
          </a:p>
        </p:txBody>
      </p:sp>
      <p:pic>
        <p:nvPicPr>
          <p:cNvPr id="11" name="Graphic 10" descr="A lightbulb">
            <a:extLst>
              <a:ext uri="{FF2B5EF4-FFF2-40B4-BE49-F238E27FC236}">
                <a16:creationId xmlns:a16="http://schemas.microsoft.com/office/drawing/2014/main" id="{9406B690-BDDD-D0BC-9C47-F3FA5FD135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18410" y="274915"/>
            <a:ext cx="877590" cy="877590"/>
          </a:xfrm>
          <a:prstGeom prst="rect">
            <a:avLst/>
          </a:prstGeom>
        </p:spPr>
      </p:pic>
    </p:spTree>
    <p:extLst>
      <p:ext uri="{BB962C8B-B14F-4D97-AF65-F5344CB8AC3E}">
        <p14:creationId xmlns:p14="http://schemas.microsoft.com/office/powerpoint/2010/main" val="678566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8135F9-32B4-43A5-9A73-3AD1C7520A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86B564CE-2B6D-6271-C53B-72FB4CA62426}"/>
              </a:ext>
            </a:extLst>
          </p:cNvPr>
          <p:cNvSpPr txBox="1"/>
          <p:nvPr/>
        </p:nvSpPr>
        <p:spPr>
          <a:xfrm>
            <a:off x="3258876" y="2456473"/>
            <a:ext cx="5674247" cy="1631216"/>
          </a:xfrm>
          <a:prstGeom prst="rect">
            <a:avLst/>
          </a:prstGeom>
          <a:noFill/>
        </p:spPr>
        <p:txBody>
          <a:bodyPr wrap="none" rtlCol="0">
            <a:spAutoFit/>
          </a:bodyPr>
          <a:lstStyle/>
          <a:p>
            <a:pPr algn="ctr"/>
            <a:r>
              <a:rPr lang="en-IN" sz="10000" b="1" dirty="0">
                <a:solidFill>
                  <a:schemeClr val="accent5">
                    <a:lumMod val="40000"/>
                    <a:lumOff val="60000"/>
                  </a:schemeClr>
                </a:solidFill>
              </a:rPr>
              <a:t>Thank You</a:t>
            </a:r>
          </a:p>
        </p:txBody>
      </p:sp>
    </p:spTree>
    <p:extLst>
      <p:ext uri="{BB962C8B-B14F-4D97-AF65-F5344CB8AC3E}">
        <p14:creationId xmlns:p14="http://schemas.microsoft.com/office/powerpoint/2010/main" val="19619638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B011C9-A2DB-705D-C3A1-7A26CE98F127}"/>
              </a:ext>
            </a:extLst>
          </p:cNvPr>
          <p:cNvSpPr txBox="1"/>
          <p:nvPr/>
        </p:nvSpPr>
        <p:spPr>
          <a:xfrm>
            <a:off x="1499017" y="1259174"/>
            <a:ext cx="4258858" cy="3785652"/>
          </a:xfrm>
          <a:prstGeom prst="rect">
            <a:avLst/>
          </a:prstGeom>
          <a:noFill/>
        </p:spPr>
        <p:txBody>
          <a:bodyPr wrap="none" rtlCol="0">
            <a:spAutoFit/>
          </a:bodyPr>
          <a:lstStyle/>
          <a:p>
            <a:r>
              <a:rPr lang="en-IN" sz="8000" dirty="0">
                <a:solidFill>
                  <a:schemeClr val="accent5">
                    <a:lumMod val="40000"/>
                    <a:lumOff val="60000"/>
                  </a:schemeClr>
                </a:solidFill>
              </a:rPr>
              <a:t>ELECTION</a:t>
            </a:r>
          </a:p>
          <a:p>
            <a:r>
              <a:rPr lang="en-IN" sz="8000" dirty="0">
                <a:solidFill>
                  <a:schemeClr val="accent5">
                    <a:lumMod val="40000"/>
                    <a:lumOff val="60000"/>
                  </a:schemeClr>
                </a:solidFill>
              </a:rPr>
              <a:t>DATA </a:t>
            </a:r>
          </a:p>
          <a:p>
            <a:r>
              <a:rPr lang="en-IN" sz="8000" dirty="0">
                <a:solidFill>
                  <a:schemeClr val="accent5">
                    <a:lumMod val="40000"/>
                    <a:lumOff val="60000"/>
                  </a:schemeClr>
                </a:solidFill>
              </a:rPr>
              <a:t>ANALYSIS</a:t>
            </a:r>
          </a:p>
        </p:txBody>
      </p:sp>
      <p:pic>
        <p:nvPicPr>
          <p:cNvPr id="6" name="Picture 5">
            <a:extLst>
              <a:ext uri="{FF2B5EF4-FFF2-40B4-BE49-F238E27FC236}">
                <a16:creationId xmlns:a16="http://schemas.microsoft.com/office/drawing/2014/main" id="{7C154486-2BD5-A3A2-021A-1BA0995334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189091"/>
            <a:ext cx="5011711" cy="4100169"/>
          </a:xfrm>
          <a:prstGeom prst="rect">
            <a:avLst/>
          </a:prstGeom>
          <a:ln>
            <a:noFill/>
          </a:ln>
          <a:effectLst>
            <a:softEdge rad="112500"/>
          </a:effectLst>
        </p:spPr>
      </p:pic>
    </p:spTree>
    <p:custDataLst>
      <p:tags r:id="rId1"/>
    </p:custDataLst>
    <p:extLst>
      <p:ext uri="{BB962C8B-B14F-4D97-AF65-F5344CB8AC3E}">
        <p14:creationId xmlns:p14="http://schemas.microsoft.com/office/powerpoint/2010/main" val="301419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A7CE6E-478F-6837-D461-36E500C53B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6" y="0"/>
            <a:ext cx="12192000" cy="6858000"/>
          </a:xfrm>
          <a:prstGeom prst="rect">
            <a:avLst/>
          </a:prstGeom>
        </p:spPr>
      </p:pic>
      <p:sp>
        <p:nvSpPr>
          <p:cNvPr id="11" name="Text Placeholder 10">
            <a:extLst>
              <a:ext uri="{FF2B5EF4-FFF2-40B4-BE49-F238E27FC236}">
                <a16:creationId xmlns:a16="http://schemas.microsoft.com/office/drawing/2014/main" id="{86A75267-77E0-699D-3FFD-6E89567515E8}"/>
              </a:ext>
            </a:extLst>
          </p:cNvPr>
          <p:cNvSpPr>
            <a:spLocks noGrp="1"/>
          </p:cNvSpPr>
          <p:nvPr>
            <p:ph type="body" idx="1"/>
          </p:nvPr>
        </p:nvSpPr>
        <p:spPr>
          <a:xfrm>
            <a:off x="936627" y="488457"/>
            <a:ext cx="5157787" cy="823912"/>
          </a:xfrm>
        </p:spPr>
        <p:txBody>
          <a:bodyPr>
            <a:normAutofit fontScale="77500" lnSpcReduction="20000"/>
          </a:bodyPr>
          <a:lstStyle/>
          <a:p>
            <a:r>
              <a:rPr lang="en-IN" sz="8000" dirty="0">
                <a:solidFill>
                  <a:schemeClr val="accent5">
                    <a:lumMod val="40000"/>
                    <a:lumOff val="60000"/>
                  </a:schemeClr>
                </a:solidFill>
              </a:rPr>
              <a:t>Tools </a:t>
            </a:r>
            <a:r>
              <a:rPr lang="en-IN" dirty="0"/>
              <a:t> </a:t>
            </a:r>
            <a:r>
              <a:rPr lang="en-IN" sz="8000" dirty="0">
                <a:solidFill>
                  <a:schemeClr val="accent5">
                    <a:lumMod val="40000"/>
                    <a:lumOff val="60000"/>
                  </a:schemeClr>
                </a:solidFill>
              </a:rPr>
              <a:t>used </a:t>
            </a:r>
          </a:p>
        </p:txBody>
      </p:sp>
      <p:sp>
        <p:nvSpPr>
          <p:cNvPr id="12" name="Content Placeholder 11">
            <a:extLst>
              <a:ext uri="{FF2B5EF4-FFF2-40B4-BE49-F238E27FC236}">
                <a16:creationId xmlns:a16="http://schemas.microsoft.com/office/drawing/2014/main" id="{1B0671CB-F7C2-F8FE-C7FA-E31FB49291C3}"/>
              </a:ext>
            </a:extLst>
          </p:cNvPr>
          <p:cNvSpPr>
            <a:spLocks noGrp="1"/>
          </p:cNvSpPr>
          <p:nvPr>
            <p:ph sz="half" idx="2"/>
          </p:nvPr>
        </p:nvSpPr>
        <p:spPr>
          <a:xfrm>
            <a:off x="739773" y="1850745"/>
            <a:ext cx="5157787" cy="3684588"/>
          </a:xfrm>
        </p:spPr>
        <p:txBody>
          <a:bodyPr/>
          <a:lstStyle/>
          <a:p>
            <a:pPr lvl="0">
              <a:buFont typeface="Arial" panose="020B0604020202020204" pitchFamily="34" charset="0"/>
              <a:buChar char="•"/>
            </a:pPr>
            <a:r>
              <a:rPr lang="en-IN" sz="3000" dirty="0">
                <a:solidFill>
                  <a:schemeClr val="accent5">
                    <a:lumMod val="40000"/>
                    <a:lumOff val="60000"/>
                  </a:schemeClr>
                </a:solidFill>
              </a:rPr>
              <a:t>Programming Language: Python</a:t>
            </a:r>
          </a:p>
          <a:p>
            <a:pPr lvl="0">
              <a:buFont typeface="Arial" panose="020B0604020202020204" pitchFamily="34" charset="0"/>
              <a:buNone/>
            </a:pPr>
            <a:endParaRPr lang="en-IN" sz="3000" dirty="0">
              <a:solidFill>
                <a:schemeClr val="accent5">
                  <a:lumMod val="40000"/>
                  <a:lumOff val="60000"/>
                </a:schemeClr>
              </a:solidFill>
            </a:endParaRPr>
          </a:p>
          <a:p>
            <a:pPr lvl="0">
              <a:buFont typeface="Arial" panose="020B0604020202020204" pitchFamily="34" charset="0"/>
              <a:buChar char="•"/>
            </a:pPr>
            <a:r>
              <a:rPr lang="en-IN" sz="3000" dirty="0">
                <a:solidFill>
                  <a:schemeClr val="accent5">
                    <a:lumMod val="40000"/>
                    <a:lumOff val="60000"/>
                  </a:schemeClr>
                </a:solidFill>
              </a:rPr>
              <a:t>Libraries: Pandas, </a:t>
            </a:r>
            <a:r>
              <a:rPr lang="en-IN" sz="3000" dirty="0" err="1">
                <a:solidFill>
                  <a:schemeClr val="accent5">
                    <a:lumMod val="40000"/>
                    <a:lumOff val="60000"/>
                  </a:schemeClr>
                </a:solidFill>
              </a:rPr>
              <a:t>Numpy</a:t>
            </a:r>
            <a:r>
              <a:rPr lang="en-IN" sz="3000" dirty="0">
                <a:solidFill>
                  <a:schemeClr val="accent5">
                    <a:lumMod val="40000"/>
                    <a:lumOff val="60000"/>
                  </a:schemeClr>
                </a:solidFill>
              </a:rPr>
              <a:t>, Matplotlib, Seaborn</a:t>
            </a:r>
          </a:p>
          <a:p>
            <a:pPr lvl="0">
              <a:buFont typeface="Arial" panose="020B0604020202020204" pitchFamily="34" charset="0"/>
              <a:buNone/>
            </a:pPr>
            <a:endParaRPr lang="en-IN" sz="3000" dirty="0">
              <a:solidFill>
                <a:schemeClr val="accent5">
                  <a:lumMod val="40000"/>
                  <a:lumOff val="60000"/>
                </a:schemeClr>
              </a:solidFill>
            </a:endParaRPr>
          </a:p>
          <a:p>
            <a:pPr lvl="0">
              <a:buFont typeface="Arial" panose="020B0604020202020204" pitchFamily="34" charset="0"/>
              <a:buChar char="•"/>
            </a:pPr>
            <a:r>
              <a:rPr lang="en-IN" sz="3000" dirty="0">
                <a:solidFill>
                  <a:schemeClr val="accent5">
                    <a:lumMod val="40000"/>
                    <a:lumOff val="60000"/>
                  </a:schemeClr>
                </a:solidFill>
              </a:rPr>
              <a:t>IDE: </a:t>
            </a:r>
            <a:r>
              <a:rPr lang="en-IN" sz="3000" dirty="0" err="1">
                <a:solidFill>
                  <a:schemeClr val="accent5">
                    <a:lumMod val="40000"/>
                    <a:lumOff val="60000"/>
                  </a:schemeClr>
                </a:solidFill>
              </a:rPr>
              <a:t>Jupyter</a:t>
            </a:r>
            <a:r>
              <a:rPr lang="en-IN" sz="3000" dirty="0">
                <a:solidFill>
                  <a:schemeClr val="accent5">
                    <a:lumMod val="40000"/>
                    <a:lumOff val="60000"/>
                  </a:schemeClr>
                </a:solidFill>
              </a:rPr>
              <a:t> Notebook</a:t>
            </a:r>
          </a:p>
          <a:p>
            <a:endParaRPr lang="en-IN" dirty="0"/>
          </a:p>
        </p:txBody>
      </p:sp>
      <p:sp>
        <p:nvSpPr>
          <p:cNvPr id="13" name="Text Placeholder 12">
            <a:extLst>
              <a:ext uri="{FF2B5EF4-FFF2-40B4-BE49-F238E27FC236}">
                <a16:creationId xmlns:a16="http://schemas.microsoft.com/office/drawing/2014/main" id="{C61B9762-5635-5559-E337-6AA82459EC42}"/>
              </a:ext>
            </a:extLst>
          </p:cNvPr>
          <p:cNvSpPr>
            <a:spLocks noGrp="1"/>
          </p:cNvSpPr>
          <p:nvPr>
            <p:ph type="body" sz="quarter" idx="3"/>
          </p:nvPr>
        </p:nvSpPr>
        <p:spPr>
          <a:xfrm>
            <a:off x="6094414" y="474742"/>
            <a:ext cx="5183188" cy="823912"/>
          </a:xfrm>
        </p:spPr>
        <p:txBody>
          <a:bodyPr vert="horz" lIns="91440" tIns="45720" rIns="91440" bIns="45720" rtlCol="0" anchor="b">
            <a:normAutofit fontScale="77500" lnSpcReduction="20000"/>
          </a:bodyPr>
          <a:lstStyle/>
          <a:p>
            <a:r>
              <a:rPr lang="en-IN" sz="8000" dirty="0">
                <a:solidFill>
                  <a:schemeClr val="accent5">
                    <a:lumMod val="40000"/>
                    <a:lumOff val="60000"/>
                  </a:schemeClr>
                </a:solidFill>
              </a:rPr>
              <a:t>Data sets used</a:t>
            </a:r>
          </a:p>
        </p:txBody>
      </p:sp>
      <p:sp>
        <p:nvSpPr>
          <p:cNvPr id="14" name="Content Placeholder 13">
            <a:extLst>
              <a:ext uri="{FF2B5EF4-FFF2-40B4-BE49-F238E27FC236}">
                <a16:creationId xmlns:a16="http://schemas.microsoft.com/office/drawing/2014/main" id="{1D297D38-3C3A-B3E6-5A66-27A6F7E7D5AE}"/>
              </a:ext>
            </a:extLst>
          </p:cNvPr>
          <p:cNvSpPr>
            <a:spLocks noGrp="1"/>
          </p:cNvSpPr>
          <p:nvPr>
            <p:ph sz="quarter" idx="4"/>
          </p:nvPr>
        </p:nvSpPr>
        <p:spPr>
          <a:xfrm>
            <a:off x="6194427" y="1940675"/>
            <a:ext cx="5183188" cy="3684588"/>
          </a:xfrm>
        </p:spPr>
        <p:txBody>
          <a:bodyPr/>
          <a:lstStyle/>
          <a:p>
            <a:pPr marL="285750" lvl="0" indent="-285750" algn="l" defTabSz="1333500">
              <a:lnSpc>
                <a:spcPct val="90000"/>
              </a:lnSpc>
              <a:spcBef>
                <a:spcPct val="0"/>
              </a:spcBef>
              <a:spcAft>
                <a:spcPct val="15000"/>
              </a:spcAft>
              <a:buFont typeface="Arial" panose="020B0604020202020204" pitchFamily="34" charset="0"/>
              <a:buChar char="•"/>
            </a:pPr>
            <a:r>
              <a:rPr lang="en-IN" sz="3000" dirty="0">
                <a:solidFill>
                  <a:schemeClr val="accent5">
                    <a:lumMod val="40000"/>
                    <a:lumOff val="60000"/>
                  </a:schemeClr>
                </a:solidFill>
              </a:rPr>
              <a:t>Constituency wise results 2014 file.</a:t>
            </a:r>
          </a:p>
          <a:p>
            <a:pPr marL="285750" lvl="0" indent="-285750" algn="l" defTabSz="1333500">
              <a:lnSpc>
                <a:spcPct val="90000"/>
              </a:lnSpc>
              <a:spcBef>
                <a:spcPct val="0"/>
              </a:spcBef>
              <a:spcAft>
                <a:spcPct val="15000"/>
              </a:spcAft>
              <a:buFont typeface="Arial" panose="020B0604020202020204" pitchFamily="34" charset="0"/>
              <a:buNone/>
            </a:pPr>
            <a:endParaRPr lang="en-IN" sz="3000" dirty="0">
              <a:solidFill>
                <a:schemeClr val="accent5">
                  <a:lumMod val="40000"/>
                  <a:lumOff val="60000"/>
                </a:schemeClr>
              </a:solidFill>
            </a:endParaRPr>
          </a:p>
          <a:p>
            <a:pPr marL="285750" lvl="0" indent="-285750" algn="l" defTabSz="1333500">
              <a:lnSpc>
                <a:spcPct val="90000"/>
              </a:lnSpc>
              <a:spcBef>
                <a:spcPct val="0"/>
              </a:spcBef>
              <a:spcAft>
                <a:spcPct val="15000"/>
              </a:spcAft>
              <a:buFont typeface="Arial" panose="020B0604020202020204" pitchFamily="34" charset="0"/>
              <a:buChar char="•"/>
            </a:pPr>
            <a:r>
              <a:rPr lang="en-IN" sz="3000" dirty="0">
                <a:solidFill>
                  <a:schemeClr val="accent5">
                    <a:lumMod val="40000"/>
                    <a:lumOff val="60000"/>
                  </a:schemeClr>
                </a:solidFill>
              </a:rPr>
              <a:t>Constituency wise results 2019 file.</a:t>
            </a:r>
          </a:p>
          <a:p>
            <a:pPr marL="285750" lvl="0" indent="-285750" algn="l" defTabSz="1333500">
              <a:lnSpc>
                <a:spcPct val="90000"/>
              </a:lnSpc>
              <a:spcBef>
                <a:spcPct val="0"/>
              </a:spcBef>
              <a:spcAft>
                <a:spcPct val="15000"/>
              </a:spcAft>
              <a:buFont typeface="Arial" panose="020B0604020202020204" pitchFamily="34" charset="0"/>
              <a:buNone/>
            </a:pPr>
            <a:endParaRPr lang="en-IN" sz="3000" dirty="0">
              <a:solidFill>
                <a:schemeClr val="accent5">
                  <a:lumMod val="40000"/>
                  <a:lumOff val="60000"/>
                </a:schemeClr>
              </a:solidFill>
            </a:endParaRPr>
          </a:p>
          <a:p>
            <a:pPr marL="285750" lvl="0" indent="-285750" algn="l" defTabSz="1333500">
              <a:lnSpc>
                <a:spcPct val="90000"/>
              </a:lnSpc>
              <a:spcBef>
                <a:spcPct val="0"/>
              </a:spcBef>
              <a:spcAft>
                <a:spcPct val="15000"/>
              </a:spcAft>
              <a:buFont typeface="Arial" panose="020B0604020202020204" pitchFamily="34" charset="0"/>
              <a:buChar char="•"/>
            </a:pPr>
            <a:r>
              <a:rPr lang="en-IN" sz="3000" dirty="0">
                <a:solidFill>
                  <a:schemeClr val="accent5">
                    <a:lumMod val="40000"/>
                    <a:lumOff val="60000"/>
                  </a:schemeClr>
                </a:solidFill>
              </a:rPr>
              <a:t>State codes file</a:t>
            </a:r>
          </a:p>
          <a:p>
            <a:endParaRPr lang="en-IN" dirty="0"/>
          </a:p>
        </p:txBody>
      </p:sp>
      <p:pic>
        <p:nvPicPr>
          <p:cNvPr id="15" name="Graphic 14" descr="Tools with solid fill">
            <a:extLst>
              <a:ext uri="{FF2B5EF4-FFF2-40B4-BE49-F238E27FC236}">
                <a16:creationId xmlns:a16="http://schemas.microsoft.com/office/drawing/2014/main" id="{1891EFFF-D4A0-5F4B-1D68-6A0CDDE3528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44518" y="399518"/>
            <a:ext cx="914400" cy="914400"/>
          </a:xfrm>
          <a:prstGeom prst="rect">
            <a:avLst/>
          </a:prstGeom>
        </p:spPr>
      </p:pic>
    </p:spTree>
    <p:custDataLst>
      <p:tags r:id="rId1"/>
    </p:custDataLst>
    <p:extLst>
      <p:ext uri="{BB962C8B-B14F-4D97-AF65-F5344CB8AC3E}">
        <p14:creationId xmlns:p14="http://schemas.microsoft.com/office/powerpoint/2010/main" val="900037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xEl>
                                              <p:pRg st="2" end="2"/>
                                            </p:txEl>
                                          </p:spTgt>
                                        </p:tgtEl>
                                        <p:attrNameLst>
                                          <p:attrName>style.visibility</p:attrName>
                                        </p:attrNameLst>
                                      </p:cBhvr>
                                      <p:to>
                                        <p:strVal val="visible"/>
                                      </p:to>
                                    </p:set>
                                    <p:animEffect transition="in" filter="fade">
                                      <p:cBhvr>
                                        <p:cTn id="14" dur="1000"/>
                                        <p:tgtEl>
                                          <p:spTgt spid="12">
                                            <p:txEl>
                                              <p:pRg st="2" end="2"/>
                                            </p:txEl>
                                          </p:spTgt>
                                        </p:tgtEl>
                                      </p:cBhvr>
                                    </p:animEffect>
                                    <p:anim calcmode="lin" valueType="num">
                                      <p:cBhvr>
                                        <p:cTn id="15"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animEffect transition="in" filter="fade">
                                      <p:cBhvr>
                                        <p:cTn id="21" dur="1000"/>
                                        <p:tgtEl>
                                          <p:spTgt spid="12">
                                            <p:txEl>
                                              <p:pRg st="4" end="4"/>
                                            </p:txEl>
                                          </p:spTgt>
                                        </p:tgtEl>
                                      </p:cBhvr>
                                    </p:animEffect>
                                    <p:anim calcmode="lin" valueType="num">
                                      <p:cBhvr>
                                        <p:cTn id="22"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xEl>
                                              <p:pRg st="0" end="0"/>
                                            </p:txEl>
                                          </p:spTgt>
                                        </p:tgtEl>
                                        <p:attrNameLst>
                                          <p:attrName>style.visibility</p:attrName>
                                        </p:attrNameLst>
                                      </p:cBhvr>
                                      <p:to>
                                        <p:strVal val="visible"/>
                                      </p:to>
                                    </p:set>
                                    <p:animEffect transition="in" filter="fade">
                                      <p:cBhvr>
                                        <p:cTn id="28" dur="500"/>
                                        <p:tgtEl>
                                          <p:spTgt spid="13">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4">
                                            <p:txEl>
                                              <p:pRg st="0" end="0"/>
                                            </p:txEl>
                                          </p:spTgt>
                                        </p:tgtEl>
                                        <p:attrNameLst>
                                          <p:attrName>style.visibility</p:attrName>
                                        </p:attrNameLst>
                                      </p:cBhvr>
                                      <p:to>
                                        <p:strVal val="visible"/>
                                      </p:to>
                                    </p:set>
                                    <p:animEffect transition="in" filter="fade">
                                      <p:cBhvr>
                                        <p:cTn id="33" dur="1000"/>
                                        <p:tgtEl>
                                          <p:spTgt spid="14">
                                            <p:txEl>
                                              <p:pRg st="0" end="0"/>
                                            </p:txEl>
                                          </p:spTgt>
                                        </p:tgtEl>
                                      </p:cBhvr>
                                    </p:animEffect>
                                    <p:anim calcmode="lin" valueType="num">
                                      <p:cBhvr>
                                        <p:cTn id="34"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35"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4">
                                            <p:txEl>
                                              <p:pRg st="2" end="2"/>
                                            </p:txEl>
                                          </p:spTgt>
                                        </p:tgtEl>
                                        <p:attrNameLst>
                                          <p:attrName>style.visibility</p:attrName>
                                        </p:attrNameLst>
                                      </p:cBhvr>
                                      <p:to>
                                        <p:strVal val="visible"/>
                                      </p:to>
                                    </p:set>
                                    <p:animEffect transition="in" filter="fade">
                                      <p:cBhvr>
                                        <p:cTn id="40" dur="1000"/>
                                        <p:tgtEl>
                                          <p:spTgt spid="14">
                                            <p:txEl>
                                              <p:pRg st="2" end="2"/>
                                            </p:txEl>
                                          </p:spTgt>
                                        </p:tgtEl>
                                      </p:cBhvr>
                                    </p:animEffect>
                                    <p:anim calcmode="lin" valueType="num">
                                      <p:cBhvr>
                                        <p:cTn id="41"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42" dur="1000" fill="hold"/>
                                        <p:tgtEl>
                                          <p:spTgt spid="1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4">
                                            <p:txEl>
                                              <p:pRg st="4" end="4"/>
                                            </p:txEl>
                                          </p:spTgt>
                                        </p:tgtEl>
                                        <p:attrNameLst>
                                          <p:attrName>style.visibility</p:attrName>
                                        </p:attrNameLst>
                                      </p:cBhvr>
                                      <p:to>
                                        <p:strVal val="visible"/>
                                      </p:to>
                                    </p:set>
                                    <p:animEffect transition="in" filter="fade">
                                      <p:cBhvr>
                                        <p:cTn id="47" dur="1000"/>
                                        <p:tgtEl>
                                          <p:spTgt spid="14">
                                            <p:txEl>
                                              <p:pRg st="4" end="4"/>
                                            </p:txEl>
                                          </p:spTgt>
                                        </p:tgtEl>
                                      </p:cBhvr>
                                    </p:animEffect>
                                    <p:anim calcmode="lin" valueType="num">
                                      <p:cBhvr>
                                        <p:cTn id="48" dur="1000" fill="hold"/>
                                        <p:tgtEl>
                                          <p:spTgt spid="14">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1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build="p"/>
      <p:bldP spid="1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D1553F60-4EB6-47E7-3BD6-54F5D1EB697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970" y="-1"/>
            <a:ext cx="12192000" cy="6858001"/>
          </a:xfrm>
        </p:spPr>
      </p:pic>
      <p:sp>
        <p:nvSpPr>
          <p:cNvPr id="8" name="TextBox 7">
            <a:extLst>
              <a:ext uri="{FF2B5EF4-FFF2-40B4-BE49-F238E27FC236}">
                <a16:creationId xmlns:a16="http://schemas.microsoft.com/office/drawing/2014/main" id="{1C365686-CA33-BB74-0077-BD437C37EADD}"/>
              </a:ext>
            </a:extLst>
          </p:cNvPr>
          <p:cNvSpPr txBox="1"/>
          <p:nvPr/>
        </p:nvSpPr>
        <p:spPr>
          <a:xfrm>
            <a:off x="1499017" y="2833139"/>
            <a:ext cx="3330848" cy="1323439"/>
          </a:xfrm>
          <a:prstGeom prst="rect">
            <a:avLst/>
          </a:prstGeom>
          <a:noFill/>
        </p:spPr>
        <p:txBody>
          <a:bodyPr wrap="none" rtlCol="0">
            <a:spAutoFit/>
          </a:bodyPr>
          <a:lstStyle/>
          <a:p>
            <a:r>
              <a:rPr lang="en-IN" sz="8000" dirty="0">
                <a:solidFill>
                  <a:schemeClr val="accent5">
                    <a:lumMod val="40000"/>
                    <a:lumOff val="60000"/>
                  </a:schemeClr>
                </a:solidFill>
              </a:rPr>
              <a:t>Agenda</a:t>
            </a:r>
          </a:p>
        </p:txBody>
      </p:sp>
      <p:sp>
        <p:nvSpPr>
          <p:cNvPr id="12" name="Flowchart: Alternate Process 11">
            <a:extLst>
              <a:ext uri="{FF2B5EF4-FFF2-40B4-BE49-F238E27FC236}">
                <a16:creationId xmlns:a16="http://schemas.microsoft.com/office/drawing/2014/main" id="{50772CEF-8D02-CAA4-7206-25B21E5EF680}"/>
              </a:ext>
            </a:extLst>
          </p:cNvPr>
          <p:cNvSpPr/>
          <p:nvPr/>
        </p:nvSpPr>
        <p:spPr>
          <a:xfrm>
            <a:off x="6283912" y="2083008"/>
            <a:ext cx="4990656" cy="854439"/>
          </a:xfrm>
          <a:prstGeom prst="flowChartAlternateProcess">
            <a:avLst/>
          </a:prstGeom>
          <a:solidFill>
            <a:schemeClr val="accent5">
              <a:lumMod val="75000"/>
            </a:schemeClr>
          </a:solidFill>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500" b="1" dirty="0"/>
              <a:t>Tools</a:t>
            </a:r>
            <a:r>
              <a:rPr lang="en-IN" dirty="0"/>
              <a:t> </a:t>
            </a:r>
            <a:r>
              <a:rPr lang="en-IN" sz="2500" b="1" dirty="0"/>
              <a:t>used</a:t>
            </a:r>
            <a:r>
              <a:rPr lang="en-IN" dirty="0"/>
              <a:t> &amp; </a:t>
            </a:r>
            <a:r>
              <a:rPr lang="en-IN" sz="2500" b="1" dirty="0"/>
              <a:t>Data</a:t>
            </a:r>
            <a:r>
              <a:rPr lang="en-IN" dirty="0"/>
              <a:t> </a:t>
            </a:r>
            <a:r>
              <a:rPr lang="en-IN" sz="2500" b="1" dirty="0"/>
              <a:t>overview</a:t>
            </a:r>
          </a:p>
        </p:txBody>
      </p:sp>
      <p:sp>
        <p:nvSpPr>
          <p:cNvPr id="13" name="Flowchart: Alternate Process 12">
            <a:extLst>
              <a:ext uri="{FF2B5EF4-FFF2-40B4-BE49-F238E27FC236}">
                <a16:creationId xmlns:a16="http://schemas.microsoft.com/office/drawing/2014/main" id="{5AA577CF-9F9A-8D56-B600-6B2F60A89811}"/>
              </a:ext>
            </a:extLst>
          </p:cNvPr>
          <p:cNvSpPr/>
          <p:nvPr/>
        </p:nvSpPr>
        <p:spPr>
          <a:xfrm>
            <a:off x="6790544" y="3027387"/>
            <a:ext cx="4484025" cy="854439"/>
          </a:xfrm>
          <a:prstGeom prst="flowChartAlternateProcess">
            <a:avLst/>
          </a:prstGeom>
          <a:solidFill>
            <a:schemeClr val="accent5"/>
          </a:solidFill>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500" b="1" dirty="0"/>
              <a:t>Analysis</a:t>
            </a:r>
            <a:r>
              <a:rPr lang="en-IN" dirty="0"/>
              <a:t> &amp; </a:t>
            </a:r>
            <a:r>
              <a:rPr lang="en-IN" sz="2500" b="1" dirty="0"/>
              <a:t>Findings</a:t>
            </a:r>
          </a:p>
        </p:txBody>
      </p:sp>
      <p:sp>
        <p:nvSpPr>
          <p:cNvPr id="14" name="Flowchart: Alternate Process 13">
            <a:extLst>
              <a:ext uri="{FF2B5EF4-FFF2-40B4-BE49-F238E27FC236}">
                <a16:creationId xmlns:a16="http://schemas.microsoft.com/office/drawing/2014/main" id="{C06729E0-DE69-30F0-908F-0FB3FE48417D}"/>
              </a:ext>
            </a:extLst>
          </p:cNvPr>
          <p:cNvSpPr/>
          <p:nvPr/>
        </p:nvSpPr>
        <p:spPr>
          <a:xfrm>
            <a:off x="5861155" y="1114889"/>
            <a:ext cx="5413414" cy="854439"/>
          </a:xfrm>
          <a:prstGeom prst="flowChartAlternateProcess">
            <a:avLst/>
          </a:prstGeom>
          <a:solidFill>
            <a:schemeClr val="accent5">
              <a:lumMod val="50000"/>
            </a:schemeClr>
          </a:solidFill>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500" b="1" dirty="0"/>
              <a:t>Problem Statement</a:t>
            </a:r>
          </a:p>
        </p:txBody>
      </p:sp>
      <p:sp>
        <p:nvSpPr>
          <p:cNvPr id="15" name="Flowchart: Alternate Process 14">
            <a:extLst>
              <a:ext uri="{FF2B5EF4-FFF2-40B4-BE49-F238E27FC236}">
                <a16:creationId xmlns:a16="http://schemas.microsoft.com/office/drawing/2014/main" id="{C9001FC2-C567-5EC6-4BB4-BF58C61BF7E5}"/>
              </a:ext>
            </a:extLst>
          </p:cNvPr>
          <p:cNvSpPr/>
          <p:nvPr/>
        </p:nvSpPr>
        <p:spPr>
          <a:xfrm>
            <a:off x="7330188" y="3991131"/>
            <a:ext cx="3912433" cy="854439"/>
          </a:xfrm>
          <a:prstGeom prst="flowChartAlternateProcess">
            <a:avLst/>
          </a:prstGeom>
          <a:solidFill>
            <a:schemeClr val="accent5">
              <a:lumMod val="60000"/>
              <a:lumOff val="40000"/>
            </a:schemeClr>
          </a:solidFill>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500" b="1" dirty="0">
                <a:solidFill>
                  <a:schemeClr val="bg1">
                    <a:lumMod val="50000"/>
                  </a:schemeClr>
                </a:solidFill>
              </a:rPr>
              <a:t>Observations</a:t>
            </a:r>
          </a:p>
        </p:txBody>
      </p:sp>
      <p:sp>
        <p:nvSpPr>
          <p:cNvPr id="16" name="Flowchart: Alternate Process 15">
            <a:extLst>
              <a:ext uri="{FF2B5EF4-FFF2-40B4-BE49-F238E27FC236}">
                <a16:creationId xmlns:a16="http://schemas.microsoft.com/office/drawing/2014/main" id="{40A1D41E-5DC2-20C6-21C0-27A65C20A60C}"/>
              </a:ext>
            </a:extLst>
          </p:cNvPr>
          <p:cNvSpPr/>
          <p:nvPr/>
        </p:nvSpPr>
        <p:spPr>
          <a:xfrm>
            <a:off x="7809875" y="4949877"/>
            <a:ext cx="3432747" cy="854439"/>
          </a:xfrm>
          <a:prstGeom prst="flowChartAlternateProcess">
            <a:avLst/>
          </a:prstGeom>
          <a:solidFill>
            <a:schemeClr val="accent5">
              <a:lumMod val="40000"/>
              <a:lumOff val="60000"/>
            </a:schemeClr>
          </a:solidFill>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500" b="1" dirty="0">
                <a:solidFill>
                  <a:schemeClr val="bg1">
                    <a:lumMod val="50000"/>
                  </a:schemeClr>
                </a:solidFill>
              </a:rPr>
              <a:t>Recommendations</a:t>
            </a:r>
          </a:p>
        </p:txBody>
      </p:sp>
    </p:spTree>
    <p:custDataLst>
      <p:tags r:id="rId1"/>
    </p:custDataLst>
    <p:extLst>
      <p:ext uri="{BB962C8B-B14F-4D97-AF65-F5344CB8AC3E}">
        <p14:creationId xmlns:p14="http://schemas.microsoft.com/office/powerpoint/2010/main" val="928083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1000"/>
                                        <p:tgtEl>
                                          <p:spTgt spid="16"/>
                                        </p:tgtEl>
                                      </p:cBhvr>
                                    </p:animEffect>
                                    <p:anim calcmode="lin" valueType="num">
                                      <p:cBhvr>
                                        <p:cTn id="36" dur="1000" fill="hold"/>
                                        <p:tgtEl>
                                          <p:spTgt spid="16"/>
                                        </p:tgtEl>
                                        <p:attrNameLst>
                                          <p:attrName>ppt_x</p:attrName>
                                        </p:attrNameLst>
                                      </p:cBhvr>
                                      <p:tavLst>
                                        <p:tav tm="0">
                                          <p:val>
                                            <p:strVal val="#ppt_x"/>
                                          </p:val>
                                        </p:tav>
                                        <p:tav tm="100000">
                                          <p:val>
                                            <p:strVal val="#ppt_x"/>
                                          </p:val>
                                        </p:tav>
                                      </p:tavLst>
                                    </p:anim>
                                    <p:anim calcmode="lin" valueType="num">
                                      <p:cBhvr>
                                        <p:cTn id="3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7F3891-1C2B-0ADA-0EE3-0DA475D968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1AD3FF5B-9EB8-17B3-65CF-75F26B3D0FD9}"/>
              </a:ext>
            </a:extLst>
          </p:cNvPr>
          <p:cNvSpPr txBox="1"/>
          <p:nvPr/>
        </p:nvSpPr>
        <p:spPr>
          <a:xfrm>
            <a:off x="944388" y="434717"/>
            <a:ext cx="8493287" cy="1323439"/>
          </a:xfrm>
          <a:prstGeom prst="rect">
            <a:avLst/>
          </a:prstGeom>
          <a:noFill/>
        </p:spPr>
        <p:txBody>
          <a:bodyPr wrap="none" rtlCol="0">
            <a:spAutoFit/>
          </a:bodyPr>
          <a:lstStyle/>
          <a:p>
            <a:r>
              <a:rPr lang="en-IN" sz="8000" dirty="0">
                <a:solidFill>
                  <a:schemeClr val="accent5">
                    <a:lumMod val="40000"/>
                    <a:lumOff val="60000"/>
                  </a:schemeClr>
                </a:solidFill>
              </a:rPr>
              <a:t>Problem Statement </a:t>
            </a:r>
          </a:p>
        </p:txBody>
      </p:sp>
      <p:sp>
        <p:nvSpPr>
          <p:cNvPr id="5" name="TextBox 4">
            <a:extLst>
              <a:ext uri="{FF2B5EF4-FFF2-40B4-BE49-F238E27FC236}">
                <a16:creationId xmlns:a16="http://schemas.microsoft.com/office/drawing/2014/main" id="{9E0D9CFC-DE48-EF5A-C52F-8156BA70A278}"/>
              </a:ext>
            </a:extLst>
          </p:cNvPr>
          <p:cNvSpPr txBox="1"/>
          <p:nvPr/>
        </p:nvSpPr>
        <p:spPr>
          <a:xfrm>
            <a:off x="883402" y="2008985"/>
            <a:ext cx="10778945" cy="4247317"/>
          </a:xfrm>
          <a:prstGeom prst="rect">
            <a:avLst/>
          </a:prstGeom>
          <a:noFill/>
        </p:spPr>
        <p:txBody>
          <a:bodyPr wrap="square" rtlCol="0">
            <a:spAutoFit/>
          </a:bodyPr>
          <a:lstStyle/>
          <a:p>
            <a:pPr marL="285750" indent="-285750">
              <a:buFont typeface="Wingdings" panose="05000000000000000000" pitchFamily="2" charset="2"/>
              <a:buChar char="v"/>
            </a:pPr>
            <a:r>
              <a:rPr lang="en-US" sz="3000" b="0" i="0" dirty="0" err="1">
                <a:solidFill>
                  <a:schemeClr val="accent5">
                    <a:lumMod val="40000"/>
                    <a:lumOff val="60000"/>
                  </a:schemeClr>
                </a:solidFill>
                <a:effectLst/>
              </a:rPr>
              <a:t>AtliQ</a:t>
            </a:r>
            <a:r>
              <a:rPr lang="en-US" sz="3000" b="0" i="0" dirty="0">
                <a:solidFill>
                  <a:schemeClr val="accent5">
                    <a:lumMod val="40000"/>
                    <a:lumOff val="60000"/>
                  </a:schemeClr>
                </a:solidFill>
                <a:effectLst/>
              </a:rPr>
              <a:t> Media, a private media company wants to telecast a show on Lok Sabha elections in 2024 in India. </a:t>
            </a:r>
          </a:p>
          <a:p>
            <a:pPr marL="285750" indent="-285750">
              <a:buFont typeface="Wingdings" panose="05000000000000000000" pitchFamily="2" charset="2"/>
              <a:buChar char="v"/>
            </a:pPr>
            <a:endParaRPr lang="en-US" sz="3000" b="0" i="0" dirty="0">
              <a:solidFill>
                <a:schemeClr val="accent5">
                  <a:lumMod val="40000"/>
                  <a:lumOff val="60000"/>
                </a:schemeClr>
              </a:solidFill>
              <a:effectLst/>
            </a:endParaRPr>
          </a:p>
          <a:p>
            <a:pPr marL="285750" indent="-285750">
              <a:buFont typeface="Wingdings" panose="05000000000000000000" pitchFamily="2" charset="2"/>
              <a:buChar char="v"/>
            </a:pPr>
            <a:r>
              <a:rPr lang="en-US" sz="3000" b="0" i="0" dirty="0">
                <a:solidFill>
                  <a:schemeClr val="accent5">
                    <a:lumMod val="40000"/>
                    <a:lumOff val="60000"/>
                  </a:schemeClr>
                </a:solidFill>
                <a:effectLst/>
              </a:rPr>
              <a:t>Unlike other channel they do not want to have debate on who is going to win the elections, they rather wanted to present the insights from 2014 and 2019 elections without any bias.</a:t>
            </a:r>
          </a:p>
          <a:p>
            <a:endParaRPr lang="en-US" sz="3000" b="0" i="0" dirty="0">
              <a:solidFill>
                <a:schemeClr val="accent5">
                  <a:lumMod val="40000"/>
                  <a:lumOff val="60000"/>
                </a:schemeClr>
              </a:solidFill>
              <a:effectLst/>
            </a:endParaRPr>
          </a:p>
          <a:p>
            <a:pPr marL="285750" indent="-285750">
              <a:buFont typeface="Wingdings" panose="05000000000000000000" pitchFamily="2" charset="2"/>
              <a:buChar char="v"/>
            </a:pPr>
            <a:r>
              <a:rPr lang="en-US" sz="3000" dirty="0">
                <a:solidFill>
                  <a:schemeClr val="accent5">
                    <a:lumMod val="40000"/>
                    <a:lumOff val="60000"/>
                  </a:schemeClr>
                </a:solidFill>
              </a:rPr>
              <a:t>They also want to </a:t>
            </a:r>
            <a:r>
              <a:rPr lang="en-US" sz="3000" b="0" i="0" dirty="0">
                <a:solidFill>
                  <a:schemeClr val="accent5">
                    <a:lumMod val="40000"/>
                    <a:lumOff val="60000"/>
                  </a:schemeClr>
                </a:solidFill>
                <a:effectLst/>
              </a:rPr>
              <a:t>discuss the less explored themes like voter turnout percentage in India.</a:t>
            </a:r>
            <a:endParaRPr lang="en-IN" sz="3000" dirty="0">
              <a:solidFill>
                <a:schemeClr val="accent5">
                  <a:lumMod val="40000"/>
                  <a:lumOff val="60000"/>
                </a:schemeClr>
              </a:solidFill>
            </a:endParaRPr>
          </a:p>
        </p:txBody>
      </p:sp>
      <p:pic>
        <p:nvPicPr>
          <p:cNvPr id="13" name="Graphic 12" descr="Graph and note paper pads with pencil">
            <a:extLst>
              <a:ext uri="{FF2B5EF4-FFF2-40B4-BE49-F238E27FC236}">
                <a16:creationId xmlns:a16="http://schemas.microsoft.com/office/drawing/2014/main" id="{3C4F398C-C1A7-A2BF-9F91-89B5475BFD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72926" y="498858"/>
            <a:ext cx="1355102" cy="1355102"/>
          </a:xfrm>
          <a:prstGeom prst="rect">
            <a:avLst/>
          </a:prstGeom>
        </p:spPr>
      </p:pic>
    </p:spTree>
    <p:custDataLst>
      <p:tags r:id="rId1"/>
    </p:custDataLst>
    <p:extLst>
      <p:ext uri="{BB962C8B-B14F-4D97-AF65-F5344CB8AC3E}">
        <p14:creationId xmlns:p14="http://schemas.microsoft.com/office/powerpoint/2010/main" val="168506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A7CE6E-478F-6837-D461-36E500C53B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6" y="0"/>
            <a:ext cx="12192000" cy="6858000"/>
          </a:xfrm>
          <a:prstGeom prst="rect">
            <a:avLst/>
          </a:prstGeom>
        </p:spPr>
      </p:pic>
      <p:sp>
        <p:nvSpPr>
          <p:cNvPr id="11" name="Text Placeholder 10">
            <a:extLst>
              <a:ext uri="{FF2B5EF4-FFF2-40B4-BE49-F238E27FC236}">
                <a16:creationId xmlns:a16="http://schemas.microsoft.com/office/drawing/2014/main" id="{86A75267-77E0-699D-3FFD-6E89567515E8}"/>
              </a:ext>
            </a:extLst>
          </p:cNvPr>
          <p:cNvSpPr>
            <a:spLocks noGrp="1"/>
          </p:cNvSpPr>
          <p:nvPr>
            <p:ph type="body" idx="1"/>
          </p:nvPr>
        </p:nvSpPr>
        <p:spPr>
          <a:xfrm>
            <a:off x="936627" y="488457"/>
            <a:ext cx="5157787" cy="823912"/>
          </a:xfrm>
        </p:spPr>
        <p:txBody>
          <a:bodyPr>
            <a:normAutofit fontScale="77500" lnSpcReduction="20000"/>
          </a:bodyPr>
          <a:lstStyle/>
          <a:p>
            <a:r>
              <a:rPr lang="en-IN" sz="8000" dirty="0">
                <a:solidFill>
                  <a:schemeClr val="accent5">
                    <a:lumMod val="40000"/>
                    <a:lumOff val="60000"/>
                  </a:schemeClr>
                </a:solidFill>
              </a:rPr>
              <a:t>Tools </a:t>
            </a:r>
            <a:r>
              <a:rPr lang="en-IN" dirty="0"/>
              <a:t> </a:t>
            </a:r>
            <a:r>
              <a:rPr lang="en-IN" sz="8000" dirty="0">
                <a:solidFill>
                  <a:schemeClr val="accent5">
                    <a:lumMod val="40000"/>
                    <a:lumOff val="60000"/>
                  </a:schemeClr>
                </a:solidFill>
              </a:rPr>
              <a:t>used </a:t>
            </a:r>
          </a:p>
        </p:txBody>
      </p:sp>
      <p:sp>
        <p:nvSpPr>
          <p:cNvPr id="12" name="Content Placeholder 11">
            <a:extLst>
              <a:ext uri="{FF2B5EF4-FFF2-40B4-BE49-F238E27FC236}">
                <a16:creationId xmlns:a16="http://schemas.microsoft.com/office/drawing/2014/main" id="{1B0671CB-F7C2-F8FE-C7FA-E31FB49291C3}"/>
              </a:ext>
            </a:extLst>
          </p:cNvPr>
          <p:cNvSpPr>
            <a:spLocks noGrp="1"/>
          </p:cNvSpPr>
          <p:nvPr>
            <p:ph sz="half" idx="2"/>
          </p:nvPr>
        </p:nvSpPr>
        <p:spPr>
          <a:xfrm>
            <a:off x="739773" y="1850745"/>
            <a:ext cx="5157787" cy="3684588"/>
          </a:xfrm>
        </p:spPr>
        <p:txBody>
          <a:bodyPr/>
          <a:lstStyle/>
          <a:p>
            <a:pPr lvl="0">
              <a:buFont typeface="Arial" panose="020B0604020202020204" pitchFamily="34" charset="0"/>
              <a:buChar char="•"/>
            </a:pPr>
            <a:r>
              <a:rPr lang="en-IN" sz="3000" dirty="0">
                <a:solidFill>
                  <a:schemeClr val="accent5">
                    <a:lumMod val="40000"/>
                    <a:lumOff val="60000"/>
                  </a:schemeClr>
                </a:solidFill>
              </a:rPr>
              <a:t>Programming Language: Python</a:t>
            </a:r>
          </a:p>
          <a:p>
            <a:pPr lvl="0">
              <a:buFont typeface="Arial" panose="020B0604020202020204" pitchFamily="34" charset="0"/>
              <a:buNone/>
            </a:pPr>
            <a:endParaRPr lang="en-IN" sz="3000" dirty="0">
              <a:solidFill>
                <a:schemeClr val="accent5">
                  <a:lumMod val="40000"/>
                  <a:lumOff val="60000"/>
                </a:schemeClr>
              </a:solidFill>
            </a:endParaRPr>
          </a:p>
          <a:p>
            <a:pPr lvl="0">
              <a:buFont typeface="Arial" panose="020B0604020202020204" pitchFamily="34" charset="0"/>
              <a:buChar char="•"/>
            </a:pPr>
            <a:r>
              <a:rPr lang="en-IN" sz="3000" dirty="0">
                <a:solidFill>
                  <a:schemeClr val="accent5">
                    <a:lumMod val="40000"/>
                    <a:lumOff val="60000"/>
                  </a:schemeClr>
                </a:solidFill>
              </a:rPr>
              <a:t>Libraries: Pandas, </a:t>
            </a:r>
            <a:r>
              <a:rPr lang="en-IN" sz="3000" dirty="0" err="1">
                <a:solidFill>
                  <a:schemeClr val="accent5">
                    <a:lumMod val="40000"/>
                    <a:lumOff val="60000"/>
                  </a:schemeClr>
                </a:solidFill>
              </a:rPr>
              <a:t>Numpy</a:t>
            </a:r>
            <a:r>
              <a:rPr lang="en-IN" sz="3000" dirty="0">
                <a:solidFill>
                  <a:schemeClr val="accent5">
                    <a:lumMod val="40000"/>
                    <a:lumOff val="60000"/>
                  </a:schemeClr>
                </a:solidFill>
              </a:rPr>
              <a:t>, Matplotlib, Seaborn</a:t>
            </a:r>
          </a:p>
          <a:p>
            <a:pPr lvl="0">
              <a:buFont typeface="Arial" panose="020B0604020202020204" pitchFamily="34" charset="0"/>
              <a:buNone/>
            </a:pPr>
            <a:endParaRPr lang="en-IN" sz="3000" dirty="0">
              <a:solidFill>
                <a:schemeClr val="accent5">
                  <a:lumMod val="40000"/>
                  <a:lumOff val="60000"/>
                </a:schemeClr>
              </a:solidFill>
            </a:endParaRPr>
          </a:p>
          <a:p>
            <a:pPr lvl="0">
              <a:buFont typeface="Arial" panose="020B0604020202020204" pitchFamily="34" charset="0"/>
              <a:buChar char="•"/>
            </a:pPr>
            <a:r>
              <a:rPr lang="en-IN" sz="3000" dirty="0">
                <a:solidFill>
                  <a:schemeClr val="accent5">
                    <a:lumMod val="40000"/>
                    <a:lumOff val="60000"/>
                  </a:schemeClr>
                </a:solidFill>
              </a:rPr>
              <a:t>IDE: </a:t>
            </a:r>
            <a:r>
              <a:rPr lang="en-IN" sz="3000" dirty="0" err="1">
                <a:solidFill>
                  <a:schemeClr val="accent5">
                    <a:lumMod val="40000"/>
                    <a:lumOff val="60000"/>
                  </a:schemeClr>
                </a:solidFill>
              </a:rPr>
              <a:t>Jupyter</a:t>
            </a:r>
            <a:r>
              <a:rPr lang="en-IN" sz="3000" dirty="0">
                <a:solidFill>
                  <a:schemeClr val="accent5">
                    <a:lumMod val="40000"/>
                    <a:lumOff val="60000"/>
                  </a:schemeClr>
                </a:solidFill>
              </a:rPr>
              <a:t> Notebook</a:t>
            </a:r>
          </a:p>
          <a:p>
            <a:endParaRPr lang="en-IN" dirty="0"/>
          </a:p>
        </p:txBody>
      </p:sp>
      <p:sp>
        <p:nvSpPr>
          <p:cNvPr id="13" name="Text Placeholder 12">
            <a:extLst>
              <a:ext uri="{FF2B5EF4-FFF2-40B4-BE49-F238E27FC236}">
                <a16:creationId xmlns:a16="http://schemas.microsoft.com/office/drawing/2014/main" id="{C61B9762-5635-5559-E337-6AA82459EC42}"/>
              </a:ext>
            </a:extLst>
          </p:cNvPr>
          <p:cNvSpPr>
            <a:spLocks noGrp="1"/>
          </p:cNvSpPr>
          <p:nvPr>
            <p:ph type="body" sz="quarter" idx="3"/>
          </p:nvPr>
        </p:nvSpPr>
        <p:spPr>
          <a:xfrm>
            <a:off x="6094414" y="474742"/>
            <a:ext cx="5183188" cy="823912"/>
          </a:xfrm>
        </p:spPr>
        <p:txBody>
          <a:bodyPr vert="horz" lIns="91440" tIns="45720" rIns="91440" bIns="45720" rtlCol="0" anchor="b">
            <a:normAutofit fontScale="77500" lnSpcReduction="20000"/>
          </a:bodyPr>
          <a:lstStyle/>
          <a:p>
            <a:r>
              <a:rPr lang="en-IN" sz="8000" dirty="0">
                <a:solidFill>
                  <a:schemeClr val="accent5">
                    <a:lumMod val="40000"/>
                    <a:lumOff val="60000"/>
                  </a:schemeClr>
                </a:solidFill>
              </a:rPr>
              <a:t>Data sets used</a:t>
            </a:r>
          </a:p>
        </p:txBody>
      </p:sp>
      <p:sp>
        <p:nvSpPr>
          <p:cNvPr id="14" name="Content Placeholder 13">
            <a:extLst>
              <a:ext uri="{FF2B5EF4-FFF2-40B4-BE49-F238E27FC236}">
                <a16:creationId xmlns:a16="http://schemas.microsoft.com/office/drawing/2014/main" id="{1D297D38-3C3A-B3E6-5A66-27A6F7E7D5AE}"/>
              </a:ext>
            </a:extLst>
          </p:cNvPr>
          <p:cNvSpPr>
            <a:spLocks noGrp="1"/>
          </p:cNvSpPr>
          <p:nvPr>
            <p:ph sz="quarter" idx="4"/>
          </p:nvPr>
        </p:nvSpPr>
        <p:spPr>
          <a:xfrm>
            <a:off x="6194427" y="1940675"/>
            <a:ext cx="5183188" cy="3684588"/>
          </a:xfrm>
        </p:spPr>
        <p:txBody>
          <a:bodyPr/>
          <a:lstStyle/>
          <a:p>
            <a:pPr marL="285750" lvl="0" indent="-285750" algn="l" defTabSz="1333500">
              <a:lnSpc>
                <a:spcPct val="90000"/>
              </a:lnSpc>
              <a:spcBef>
                <a:spcPct val="0"/>
              </a:spcBef>
              <a:spcAft>
                <a:spcPct val="15000"/>
              </a:spcAft>
              <a:buFont typeface="Arial" panose="020B0604020202020204" pitchFamily="34" charset="0"/>
              <a:buChar char="•"/>
            </a:pPr>
            <a:r>
              <a:rPr lang="en-IN" sz="3000" dirty="0">
                <a:solidFill>
                  <a:schemeClr val="accent5">
                    <a:lumMod val="40000"/>
                    <a:lumOff val="60000"/>
                  </a:schemeClr>
                </a:solidFill>
              </a:rPr>
              <a:t>Constituency wise results 2014 file.</a:t>
            </a:r>
          </a:p>
          <a:p>
            <a:pPr marL="285750" lvl="0" indent="-285750" algn="l" defTabSz="1333500">
              <a:lnSpc>
                <a:spcPct val="90000"/>
              </a:lnSpc>
              <a:spcBef>
                <a:spcPct val="0"/>
              </a:spcBef>
              <a:spcAft>
                <a:spcPct val="15000"/>
              </a:spcAft>
              <a:buFont typeface="Arial" panose="020B0604020202020204" pitchFamily="34" charset="0"/>
              <a:buNone/>
            </a:pPr>
            <a:endParaRPr lang="en-IN" sz="3000" dirty="0">
              <a:solidFill>
                <a:schemeClr val="accent5">
                  <a:lumMod val="40000"/>
                  <a:lumOff val="60000"/>
                </a:schemeClr>
              </a:solidFill>
            </a:endParaRPr>
          </a:p>
          <a:p>
            <a:pPr marL="285750" lvl="0" indent="-285750" algn="l" defTabSz="1333500">
              <a:lnSpc>
                <a:spcPct val="90000"/>
              </a:lnSpc>
              <a:spcBef>
                <a:spcPct val="0"/>
              </a:spcBef>
              <a:spcAft>
                <a:spcPct val="15000"/>
              </a:spcAft>
              <a:buFont typeface="Arial" panose="020B0604020202020204" pitchFamily="34" charset="0"/>
              <a:buChar char="•"/>
            </a:pPr>
            <a:r>
              <a:rPr lang="en-IN" sz="3000" dirty="0">
                <a:solidFill>
                  <a:schemeClr val="accent5">
                    <a:lumMod val="40000"/>
                    <a:lumOff val="60000"/>
                  </a:schemeClr>
                </a:solidFill>
              </a:rPr>
              <a:t>Constituency wise results 2019 file.</a:t>
            </a:r>
          </a:p>
          <a:p>
            <a:pPr marL="285750" lvl="0" indent="-285750" algn="l" defTabSz="1333500">
              <a:lnSpc>
                <a:spcPct val="90000"/>
              </a:lnSpc>
              <a:spcBef>
                <a:spcPct val="0"/>
              </a:spcBef>
              <a:spcAft>
                <a:spcPct val="15000"/>
              </a:spcAft>
              <a:buFont typeface="Arial" panose="020B0604020202020204" pitchFamily="34" charset="0"/>
              <a:buNone/>
            </a:pPr>
            <a:endParaRPr lang="en-IN" sz="3000" dirty="0">
              <a:solidFill>
                <a:schemeClr val="accent5">
                  <a:lumMod val="40000"/>
                  <a:lumOff val="60000"/>
                </a:schemeClr>
              </a:solidFill>
            </a:endParaRPr>
          </a:p>
          <a:p>
            <a:pPr marL="285750" lvl="0" indent="-285750" algn="l" defTabSz="1333500">
              <a:lnSpc>
                <a:spcPct val="90000"/>
              </a:lnSpc>
              <a:spcBef>
                <a:spcPct val="0"/>
              </a:spcBef>
              <a:spcAft>
                <a:spcPct val="15000"/>
              </a:spcAft>
              <a:buFont typeface="Arial" panose="020B0604020202020204" pitchFamily="34" charset="0"/>
              <a:buChar char="•"/>
            </a:pPr>
            <a:r>
              <a:rPr lang="en-IN" sz="3000" dirty="0">
                <a:solidFill>
                  <a:schemeClr val="accent5">
                    <a:lumMod val="40000"/>
                    <a:lumOff val="60000"/>
                  </a:schemeClr>
                </a:solidFill>
              </a:rPr>
              <a:t>State codes file</a:t>
            </a:r>
          </a:p>
          <a:p>
            <a:endParaRPr lang="en-IN" dirty="0"/>
          </a:p>
        </p:txBody>
      </p:sp>
      <p:pic>
        <p:nvPicPr>
          <p:cNvPr id="15" name="Graphic 14" descr="Tools with solid fill">
            <a:extLst>
              <a:ext uri="{FF2B5EF4-FFF2-40B4-BE49-F238E27FC236}">
                <a16:creationId xmlns:a16="http://schemas.microsoft.com/office/drawing/2014/main" id="{1891EFFF-D4A0-5F4B-1D68-6A0CDDE3528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44518" y="399518"/>
            <a:ext cx="914400" cy="914400"/>
          </a:xfrm>
          <a:prstGeom prst="rect">
            <a:avLst/>
          </a:prstGeom>
        </p:spPr>
      </p:pic>
    </p:spTree>
    <p:custDataLst>
      <p:tags r:id="rId1"/>
    </p:custDataLst>
    <p:extLst>
      <p:ext uri="{BB962C8B-B14F-4D97-AF65-F5344CB8AC3E}">
        <p14:creationId xmlns:p14="http://schemas.microsoft.com/office/powerpoint/2010/main" val="3465856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xEl>
                                              <p:pRg st="2" end="2"/>
                                            </p:txEl>
                                          </p:spTgt>
                                        </p:tgtEl>
                                        <p:attrNameLst>
                                          <p:attrName>style.visibility</p:attrName>
                                        </p:attrNameLst>
                                      </p:cBhvr>
                                      <p:to>
                                        <p:strVal val="visible"/>
                                      </p:to>
                                    </p:set>
                                    <p:animEffect transition="in" filter="fade">
                                      <p:cBhvr>
                                        <p:cTn id="14" dur="1000"/>
                                        <p:tgtEl>
                                          <p:spTgt spid="12">
                                            <p:txEl>
                                              <p:pRg st="2" end="2"/>
                                            </p:txEl>
                                          </p:spTgt>
                                        </p:tgtEl>
                                      </p:cBhvr>
                                    </p:animEffect>
                                    <p:anim calcmode="lin" valueType="num">
                                      <p:cBhvr>
                                        <p:cTn id="15"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animEffect transition="in" filter="fade">
                                      <p:cBhvr>
                                        <p:cTn id="21" dur="1000"/>
                                        <p:tgtEl>
                                          <p:spTgt spid="12">
                                            <p:txEl>
                                              <p:pRg st="4" end="4"/>
                                            </p:txEl>
                                          </p:spTgt>
                                        </p:tgtEl>
                                      </p:cBhvr>
                                    </p:animEffect>
                                    <p:anim calcmode="lin" valueType="num">
                                      <p:cBhvr>
                                        <p:cTn id="22"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xEl>
                                              <p:pRg st="0" end="0"/>
                                            </p:txEl>
                                          </p:spTgt>
                                        </p:tgtEl>
                                        <p:attrNameLst>
                                          <p:attrName>style.visibility</p:attrName>
                                        </p:attrNameLst>
                                      </p:cBhvr>
                                      <p:to>
                                        <p:strVal val="visible"/>
                                      </p:to>
                                    </p:set>
                                    <p:animEffect transition="in" filter="fade">
                                      <p:cBhvr>
                                        <p:cTn id="28" dur="500"/>
                                        <p:tgtEl>
                                          <p:spTgt spid="13">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4">
                                            <p:txEl>
                                              <p:pRg st="0" end="0"/>
                                            </p:txEl>
                                          </p:spTgt>
                                        </p:tgtEl>
                                        <p:attrNameLst>
                                          <p:attrName>style.visibility</p:attrName>
                                        </p:attrNameLst>
                                      </p:cBhvr>
                                      <p:to>
                                        <p:strVal val="visible"/>
                                      </p:to>
                                    </p:set>
                                    <p:animEffect transition="in" filter="fade">
                                      <p:cBhvr>
                                        <p:cTn id="33" dur="1000"/>
                                        <p:tgtEl>
                                          <p:spTgt spid="14">
                                            <p:txEl>
                                              <p:pRg st="0" end="0"/>
                                            </p:txEl>
                                          </p:spTgt>
                                        </p:tgtEl>
                                      </p:cBhvr>
                                    </p:animEffect>
                                    <p:anim calcmode="lin" valueType="num">
                                      <p:cBhvr>
                                        <p:cTn id="34"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35"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4">
                                            <p:txEl>
                                              <p:pRg st="2" end="2"/>
                                            </p:txEl>
                                          </p:spTgt>
                                        </p:tgtEl>
                                        <p:attrNameLst>
                                          <p:attrName>style.visibility</p:attrName>
                                        </p:attrNameLst>
                                      </p:cBhvr>
                                      <p:to>
                                        <p:strVal val="visible"/>
                                      </p:to>
                                    </p:set>
                                    <p:animEffect transition="in" filter="fade">
                                      <p:cBhvr>
                                        <p:cTn id="40" dur="1000"/>
                                        <p:tgtEl>
                                          <p:spTgt spid="14">
                                            <p:txEl>
                                              <p:pRg st="2" end="2"/>
                                            </p:txEl>
                                          </p:spTgt>
                                        </p:tgtEl>
                                      </p:cBhvr>
                                    </p:animEffect>
                                    <p:anim calcmode="lin" valueType="num">
                                      <p:cBhvr>
                                        <p:cTn id="41"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42" dur="1000" fill="hold"/>
                                        <p:tgtEl>
                                          <p:spTgt spid="1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4">
                                            <p:txEl>
                                              <p:pRg st="4" end="4"/>
                                            </p:txEl>
                                          </p:spTgt>
                                        </p:tgtEl>
                                        <p:attrNameLst>
                                          <p:attrName>style.visibility</p:attrName>
                                        </p:attrNameLst>
                                      </p:cBhvr>
                                      <p:to>
                                        <p:strVal val="visible"/>
                                      </p:to>
                                    </p:set>
                                    <p:animEffect transition="in" filter="fade">
                                      <p:cBhvr>
                                        <p:cTn id="47" dur="1000"/>
                                        <p:tgtEl>
                                          <p:spTgt spid="14">
                                            <p:txEl>
                                              <p:pRg st="4" end="4"/>
                                            </p:txEl>
                                          </p:spTgt>
                                        </p:tgtEl>
                                      </p:cBhvr>
                                    </p:animEffect>
                                    <p:anim calcmode="lin" valueType="num">
                                      <p:cBhvr>
                                        <p:cTn id="48" dur="1000" fill="hold"/>
                                        <p:tgtEl>
                                          <p:spTgt spid="14">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1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build="p"/>
      <p:bldP spid="14"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392821-7AF3-484F-15A4-D8B8BF7609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325774AC-2670-E2CA-C51F-CAFC39EE224D}"/>
              </a:ext>
            </a:extLst>
          </p:cNvPr>
          <p:cNvSpPr>
            <a:spLocks noGrp="1"/>
          </p:cNvSpPr>
          <p:nvPr>
            <p:ph type="title"/>
          </p:nvPr>
        </p:nvSpPr>
        <p:spPr/>
        <p:txBody>
          <a:bodyPr/>
          <a:lstStyle/>
          <a:p>
            <a:r>
              <a:rPr lang="en-IN" sz="8000" dirty="0">
                <a:solidFill>
                  <a:schemeClr val="accent5">
                    <a:lumMod val="40000"/>
                    <a:lumOff val="60000"/>
                  </a:schemeClr>
                </a:solidFill>
                <a:latin typeface="+mn-lt"/>
                <a:ea typeface="+mn-ea"/>
                <a:cs typeface="+mn-cs"/>
              </a:rPr>
              <a:t>Data</a:t>
            </a:r>
            <a:r>
              <a:rPr lang="en-IN" dirty="0"/>
              <a:t> </a:t>
            </a:r>
            <a:r>
              <a:rPr lang="en-IN" sz="8000" dirty="0">
                <a:solidFill>
                  <a:schemeClr val="accent5">
                    <a:lumMod val="40000"/>
                    <a:lumOff val="60000"/>
                  </a:schemeClr>
                </a:solidFill>
                <a:latin typeface="+mn-lt"/>
                <a:ea typeface="+mn-ea"/>
                <a:cs typeface="+mn-cs"/>
              </a:rPr>
              <a:t>overview</a:t>
            </a:r>
          </a:p>
        </p:txBody>
      </p:sp>
      <p:pic>
        <p:nvPicPr>
          <p:cNvPr id="7" name="Content Placeholder 6">
            <a:extLst>
              <a:ext uri="{FF2B5EF4-FFF2-40B4-BE49-F238E27FC236}">
                <a16:creationId xmlns:a16="http://schemas.microsoft.com/office/drawing/2014/main" id="{9AEF8197-DDFC-85B6-F9AA-47B2CFD737D4}"/>
              </a:ext>
            </a:extLst>
          </p:cNvPr>
          <p:cNvPicPr>
            <a:picLocks noGrp="1" noChangeAspect="1"/>
          </p:cNvPicPr>
          <p:nvPr>
            <p:ph idx="1"/>
          </p:nvPr>
        </p:nvPicPr>
        <p:blipFill>
          <a:blip r:embed="rId4"/>
          <a:stretch>
            <a:fillRect/>
          </a:stretch>
        </p:blipFill>
        <p:spPr>
          <a:xfrm>
            <a:off x="478436" y="1900552"/>
            <a:ext cx="11492852" cy="1966915"/>
          </a:xfrm>
        </p:spPr>
      </p:pic>
      <p:pic>
        <p:nvPicPr>
          <p:cNvPr id="9" name="Picture 8">
            <a:extLst>
              <a:ext uri="{FF2B5EF4-FFF2-40B4-BE49-F238E27FC236}">
                <a16:creationId xmlns:a16="http://schemas.microsoft.com/office/drawing/2014/main" id="{4B7B828D-307E-92AA-1A29-4FDA71917ECB}"/>
              </a:ext>
            </a:extLst>
          </p:cNvPr>
          <p:cNvPicPr>
            <a:picLocks noChangeAspect="1"/>
          </p:cNvPicPr>
          <p:nvPr/>
        </p:nvPicPr>
        <p:blipFill>
          <a:blip r:embed="rId5"/>
          <a:stretch>
            <a:fillRect/>
          </a:stretch>
        </p:blipFill>
        <p:spPr>
          <a:xfrm>
            <a:off x="478435" y="4542020"/>
            <a:ext cx="5127886" cy="1573967"/>
          </a:xfrm>
          <a:prstGeom prst="rect">
            <a:avLst/>
          </a:prstGeom>
        </p:spPr>
      </p:pic>
    </p:spTree>
    <p:custDataLst>
      <p:tags r:id="rId1"/>
    </p:custDataLst>
    <p:extLst>
      <p:ext uri="{BB962C8B-B14F-4D97-AF65-F5344CB8AC3E}">
        <p14:creationId xmlns:p14="http://schemas.microsoft.com/office/powerpoint/2010/main" val="3298412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AD7446-3A92-6CAB-EF10-B59C0FBF54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DF3DE42B-E985-4DAB-FD4B-C297278D9B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0256" y="4930111"/>
            <a:ext cx="3181350" cy="1714500"/>
          </a:xfrm>
          <a:prstGeom prst="rect">
            <a:avLst/>
          </a:prstGeom>
        </p:spPr>
      </p:pic>
      <p:pic>
        <p:nvPicPr>
          <p:cNvPr id="9" name="Picture 8">
            <a:extLst>
              <a:ext uri="{FF2B5EF4-FFF2-40B4-BE49-F238E27FC236}">
                <a16:creationId xmlns:a16="http://schemas.microsoft.com/office/drawing/2014/main" id="{5C787817-44B0-A0B7-B12E-86C55848CD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67131" y="2592539"/>
            <a:ext cx="3056295" cy="1932794"/>
          </a:xfrm>
          <a:prstGeom prst="rect">
            <a:avLst/>
          </a:prstGeom>
        </p:spPr>
      </p:pic>
      <p:sp>
        <p:nvSpPr>
          <p:cNvPr id="11" name="TextBox 10">
            <a:extLst>
              <a:ext uri="{FF2B5EF4-FFF2-40B4-BE49-F238E27FC236}">
                <a16:creationId xmlns:a16="http://schemas.microsoft.com/office/drawing/2014/main" id="{DF392B3A-798C-F7A0-DE5F-D60B202EA962}"/>
              </a:ext>
            </a:extLst>
          </p:cNvPr>
          <p:cNvSpPr txBox="1"/>
          <p:nvPr/>
        </p:nvSpPr>
        <p:spPr>
          <a:xfrm>
            <a:off x="8594995" y="5264141"/>
            <a:ext cx="2042739" cy="1046440"/>
          </a:xfrm>
          <a:prstGeom prst="rect">
            <a:avLst/>
          </a:prstGeom>
          <a:noFill/>
        </p:spPr>
        <p:txBody>
          <a:bodyPr wrap="none" rtlCol="0">
            <a:spAutoFit/>
          </a:bodyPr>
          <a:lstStyle/>
          <a:p>
            <a:r>
              <a:rPr lang="en-IN" sz="6200" b="1" dirty="0">
                <a:solidFill>
                  <a:schemeClr val="accent5">
                    <a:lumMod val="40000"/>
                    <a:lumOff val="60000"/>
                  </a:schemeClr>
                </a:solidFill>
              </a:rPr>
              <a:t>NOTA</a:t>
            </a:r>
          </a:p>
        </p:txBody>
      </p:sp>
      <p:pic>
        <p:nvPicPr>
          <p:cNvPr id="14" name="Picture 13">
            <a:extLst>
              <a:ext uri="{FF2B5EF4-FFF2-40B4-BE49-F238E27FC236}">
                <a16:creationId xmlns:a16="http://schemas.microsoft.com/office/drawing/2014/main" id="{F4B13A17-6A80-7F39-8D00-4104AF59D7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4812" y="244422"/>
            <a:ext cx="3056295" cy="2037530"/>
          </a:xfrm>
          <a:prstGeom prst="rect">
            <a:avLst/>
          </a:prstGeom>
        </p:spPr>
      </p:pic>
      <p:sp>
        <p:nvSpPr>
          <p:cNvPr id="15" name="TextBox 14">
            <a:extLst>
              <a:ext uri="{FF2B5EF4-FFF2-40B4-BE49-F238E27FC236}">
                <a16:creationId xmlns:a16="http://schemas.microsoft.com/office/drawing/2014/main" id="{3BE8B0B4-613B-B52B-CEBC-4F5F8FA6424F}"/>
              </a:ext>
            </a:extLst>
          </p:cNvPr>
          <p:cNvSpPr txBox="1"/>
          <p:nvPr/>
        </p:nvSpPr>
        <p:spPr>
          <a:xfrm>
            <a:off x="3624219" y="708082"/>
            <a:ext cx="6443559" cy="1046440"/>
          </a:xfrm>
          <a:prstGeom prst="rect">
            <a:avLst/>
          </a:prstGeom>
          <a:noFill/>
        </p:spPr>
        <p:txBody>
          <a:bodyPr wrap="none" rtlCol="0">
            <a:spAutoFit/>
          </a:bodyPr>
          <a:lstStyle/>
          <a:p>
            <a:r>
              <a:rPr lang="en-IN" sz="6200" b="1" dirty="0">
                <a:solidFill>
                  <a:schemeClr val="accent5">
                    <a:lumMod val="40000"/>
                    <a:lumOff val="60000"/>
                  </a:schemeClr>
                </a:solidFill>
              </a:rPr>
              <a:t>Voter turnout ratio</a:t>
            </a:r>
          </a:p>
        </p:txBody>
      </p:sp>
      <p:sp>
        <p:nvSpPr>
          <p:cNvPr id="16" name="TextBox 15">
            <a:extLst>
              <a:ext uri="{FF2B5EF4-FFF2-40B4-BE49-F238E27FC236}">
                <a16:creationId xmlns:a16="http://schemas.microsoft.com/office/drawing/2014/main" id="{6069A342-B09D-55D1-DD4B-AAF60E196EA7}"/>
              </a:ext>
            </a:extLst>
          </p:cNvPr>
          <p:cNvSpPr txBox="1"/>
          <p:nvPr/>
        </p:nvSpPr>
        <p:spPr>
          <a:xfrm>
            <a:off x="5972164" y="3042244"/>
            <a:ext cx="4281300" cy="1046440"/>
          </a:xfrm>
          <a:prstGeom prst="rect">
            <a:avLst/>
          </a:prstGeom>
          <a:noFill/>
        </p:spPr>
        <p:txBody>
          <a:bodyPr wrap="none" rtlCol="0">
            <a:spAutoFit/>
          </a:bodyPr>
          <a:lstStyle/>
          <a:p>
            <a:r>
              <a:rPr lang="en-IN" sz="6200" b="1" dirty="0">
                <a:solidFill>
                  <a:schemeClr val="accent5">
                    <a:lumMod val="40000"/>
                    <a:lumOff val="60000"/>
                  </a:schemeClr>
                </a:solidFill>
              </a:rPr>
              <a:t>Postal ballot</a:t>
            </a:r>
          </a:p>
        </p:txBody>
      </p:sp>
    </p:spTree>
    <p:custDataLst>
      <p:tags r:id="rId1"/>
    </p:custDataLst>
    <p:extLst>
      <p:ext uri="{BB962C8B-B14F-4D97-AF65-F5344CB8AC3E}">
        <p14:creationId xmlns:p14="http://schemas.microsoft.com/office/powerpoint/2010/main" val="491886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B0FDCC-4426-761C-40E6-2D280ED968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B5A226EC-B5F2-909B-A364-ED5F10AC5168}"/>
              </a:ext>
            </a:extLst>
          </p:cNvPr>
          <p:cNvSpPr txBox="1"/>
          <p:nvPr/>
        </p:nvSpPr>
        <p:spPr>
          <a:xfrm>
            <a:off x="2128603" y="2233533"/>
            <a:ext cx="8319541" cy="1323439"/>
          </a:xfrm>
          <a:prstGeom prst="rect">
            <a:avLst/>
          </a:prstGeom>
          <a:noFill/>
        </p:spPr>
        <p:txBody>
          <a:bodyPr wrap="square" rtlCol="0">
            <a:spAutoFit/>
          </a:bodyPr>
          <a:lstStyle/>
          <a:p>
            <a:r>
              <a:rPr lang="en-IN" sz="8000" b="1" dirty="0">
                <a:solidFill>
                  <a:schemeClr val="accent5">
                    <a:lumMod val="40000"/>
                    <a:lumOff val="60000"/>
                  </a:schemeClr>
                </a:solidFill>
              </a:rPr>
              <a:t>Analysis</a:t>
            </a:r>
            <a:r>
              <a:rPr lang="en-IN" sz="8000" dirty="0"/>
              <a:t> </a:t>
            </a:r>
            <a:r>
              <a:rPr lang="en-IN" sz="8000" dirty="0">
                <a:solidFill>
                  <a:schemeClr val="accent5">
                    <a:lumMod val="40000"/>
                    <a:lumOff val="60000"/>
                  </a:schemeClr>
                </a:solidFill>
              </a:rPr>
              <a:t>&amp;</a:t>
            </a:r>
            <a:r>
              <a:rPr lang="en-IN" sz="8000" dirty="0"/>
              <a:t> </a:t>
            </a:r>
            <a:r>
              <a:rPr lang="en-IN" sz="8000" b="1" dirty="0">
                <a:solidFill>
                  <a:schemeClr val="accent5">
                    <a:lumMod val="40000"/>
                    <a:lumOff val="60000"/>
                  </a:schemeClr>
                </a:solidFill>
              </a:rPr>
              <a:t>Findings</a:t>
            </a:r>
          </a:p>
        </p:txBody>
      </p:sp>
      <p:pic>
        <p:nvPicPr>
          <p:cNvPr id="6" name="Graphic 5" descr="Bar graph with upward trend with solid fill">
            <a:extLst>
              <a:ext uri="{FF2B5EF4-FFF2-40B4-BE49-F238E27FC236}">
                <a16:creationId xmlns:a16="http://schemas.microsoft.com/office/drawing/2014/main" id="{0F93B2A3-62C6-B656-9C3B-183F20333D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80217" y="3878194"/>
            <a:ext cx="914400" cy="914400"/>
          </a:xfrm>
          <a:prstGeom prst="rect">
            <a:avLst/>
          </a:prstGeom>
        </p:spPr>
      </p:pic>
      <p:pic>
        <p:nvPicPr>
          <p:cNvPr id="8" name="Graphic 7" descr="Research with solid fill">
            <a:extLst>
              <a:ext uri="{FF2B5EF4-FFF2-40B4-BE49-F238E27FC236}">
                <a16:creationId xmlns:a16="http://schemas.microsoft.com/office/drawing/2014/main" id="{C2E00C30-2401-0C17-B558-51F9662B30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874834" y="3948886"/>
            <a:ext cx="914400" cy="914400"/>
          </a:xfrm>
          <a:prstGeom prst="rect">
            <a:avLst/>
          </a:prstGeom>
        </p:spPr>
      </p:pic>
    </p:spTree>
    <p:custDataLst>
      <p:tags r:id="rId1"/>
    </p:custDataLst>
    <p:extLst>
      <p:ext uri="{BB962C8B-B14F-4D97-AF65-F5344CB8AC3E}">
        <p14:creationId xmlns:p14="http://schemas.microsoft.com/office/powerpoint/2010/main" val="422170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7C3980-6C16-5151-DC66-4E38E7745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5894D533-9E5D-E312-7906-557C3A7504DF}"/>
              </a:ext>
            </a:extLst>
          </p:cNvPr>
          <p:cNvSpPr>
            <a:spLocks noGrp="1"/>
          </p:cNvSpPr>
          <p:nvPr>
            <p:ph type="title"/>
          </p:nvPr>
        </p:nvSpPr>
        <p:spPr/>
        <p:txBody>
          <a:bodyPr>
            <a:normAutofit/>
          </a:bodyPr>
          <a:lstStyle/>
          <a:p>
            <a:r>
              <a:rPr lang="en-US" sz="4000" b="1" dirty="0">
                <a:solidFill>
                  <a:schemeClr val="accent5">
                    <a:lumMod val="40000"/>
                    <a:lumOff val="60000"/>
                  </a:schemeClr>
                </a:solidFill>
                <a:latin typeface="+mn-lt"/>
                <a:ea typeface="+mn-ea"/>
                <a:cs typeface="+mn-cs"/>
              </a:rPr>
              <a:t>1. Top 5/bottom 5 constituencies of 2014 and 2019 in terms of voter turnout ratio</a:t>
            </a:r>
            <a:endParaRPr lang="en-IN" sz="4000" b="1" dirty="0">
              <a:solidFill>
                <a:schemeClr val="accent5">
                  <a:lumMod val="40000"/>
                  <a:lumOff val="60000"/>
                </a:schemeClr>
              </a:solidFill>
              <a:latin typeface="+mn-lt"/>
              <a:ea typeface="+mn-ea"/>
              <a:cs typeface="+mn-cs"/>
            </a:endParaRPr>
          </a:p>
        </p:txBody>
      </p:sp>
      <p:pic>
        <p:nvPicPr>
          <p:cNvPr id="12" name="Picture 11">
            <a:extLst>
              <a:ext uri="{FF2B5EF4-FFF2-40B4-BE49-F238E27FC236}">
                <a16:creationId xmlns:a16="http://schemas.microsoft.com/office/drawing/2014/main" id="{1C134F1E-C30C-0C65-45EF-D2E321581F6E}"/>
              </a:ext>
            </a:extLst>
          </p:cNvPr>
          <p:cNvPicPr>
            <a:picLocks noChangeAspect="1"/>
          </p:cNvPicPr>
          <p:nvPr/>
        </p:nvPicPr>
        <p:blipFill>
          <a:blip r:embed="rId4"/>
          <a:stretch>
            <a:fillRect/>
          </a:stretch>
        </p:blipFill>
        <p:spPr>
          <a:xfrm>
            <a:off x="1264918" y="2055813"/>
            <a:ext cx="4007999" cy="3730390"/>
          </a:xfrm>
          <a:prstGeom prst="rect">
            <a:avLst/>
          </a:prstGeom>
        </p:spPr>
      </p:pic>
      <p:pic>
        <p:nvPicPr>
          <p:cNvPr id="14" name="Picture 13">
            <a:extLst>
              <a:ext uri="{FF2B5EF4-FFF2-40B4-BE49-F238E27FC236}">
                <a16:creationId xmlns:a16="http://schemas.microsoft.com/office/drawing/2014/main" id="{B05AAE16-A8E2-62B7-E73A-6234CA531306}"/>
              </a:ext>
            </a:extLst>
          </p:cNvPr>
          <p:cNvPicPr>
            <a:picLocks noChangeAspect="1"/>
          </p:cNvPicPr>
          <p:nvPr/>
        </p:nvPicPr>
        <p:blipFill>
          <a:blip r:embed="rId5"/>
          <a:stretch>
            <a:fillRect/>
          </a:stretch>
        </p:blipFill>
        <p:spPr>
          <a:xfrm>
            <a:off x="6389636" y="2055813"/>
            <a:ext cx="4008000" cy="3730389"/>
          </a:xfrm>
          <a:prstGeom prst="rect">
            <a:avLst/>
          </a:prstGeom>
        </p:spPr>
      </p:pic>
    </p:spTree>
    <p:custDataLst>
      <p:tags r:id="rId1"/>
    </p:custDataLst>
    <p:extLst>
      <p:ext uri="{BB962C8B-B14F-4D97-AF65-F5344CB8AC3E}">
        <p14:creationId xmlns:p14="http://schemas.microsoft.com/office/powerpoint/2010/main" val="172180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48734A-CBA5-2375-93C8-AC51CE199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Content Placeholder 7">
            <a:extLst>
              <a:ext uri="{FF2B5EF4-FFF2-40B4-BE49-F238E27FC236}">
                <a16:creationId xmlns:a16="http://schemas.microsoft.com/office/drawing/2014/main" id="{2A676035-3B1C-760E-F093-286E91C49049}"/>
              </a:ext>
            </a:extLst>
          </p:cNvPr>
          <p:cNvPicPr>
            <a:picLocks noChangeAspect="1"/>
          </p:cNvPicPr>
          <p:nvPr/>
        </p:nvPicPr>
        <p:blipFill>
          <a:blip r:embed="rId3"/>
          <a:stretch>
            <a:fillRect/>
          </a:stretch>
        </p:blipFill>
        <p:spPr>
          <a:xfrm>
            <a:off x="838200" y="614597"/>
            <a:ext cx="10179570" cy="5711252"/>
          </a:xfrm>
          <a:prstGeom prst="rect">
            <a:avLst/>
          </a:prstGeom>
        </p:spPr>
      </p:pic>
    </p:spTree>
    <p:extLst>
      <p:ext uri="{BB962C8B-B14F-4D97-AF65-F5344CB8AC3E}">
        <p14:creationId xmlns:p14="http://schemas.microsoft.com/office/powerpoint/2010/main" val="17147867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48734A-CBA5-2375-93C8-AC51CE199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2D9714F4-5B69-DE97-3195-E62A12C154EC}"/>
              </a:ext>
            </a:extLst>
          </p:cNvPr>
          <p:cNvPicPr>
            <a:picLocks noChangeAspect="1"/>
          </p:cNvPicPr>
          <p:nvPr/>
        </p:nvPicPr>
        <p:blipFill>
          <a:blip r:embed="rId3"/>
          <a:stretch>
            <a:fillRect/>
          </a:stretch>
        </p:blipFill>
        <p:spPr>
          <a:xfrm>
            <a:off x="629588" y="524656"/>
            <a:ext cx="10358202" cy="5485285"/>
          </a:xfrm>
          <a:prstGeom prst="rect">
            <a:avLst/>
          </a:prstGeom>
        </p:spPr>
      </p:pic>
    </p:spTree>
    <p:extLst>
      <p:ext uri="{BB962C8B-B14F-4D97-AF65-F5344CB8AC3E}">
        <p14:creationId xmlns:p14="http://schemas.microsoft.com/office/powerpoint/2010/main" val="36971528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7C3980-6C16-5151-DC66-4E38E7745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5894D533-9E5D-E312-7906-557C3A7504DF}"/>
              </a:ext>
            </a:extLst>
          </p:cNvPr>
          <p:cNvSpPr>
            <a:spLocks noGrp="1"/>
          </p:cNvSpPr>
          <p:nvPr>
            <p:ph type="title"/>
          </p:nvPr>
        </p:nvSpPr>
        <p:spPr/>
        <p:txBody>
          <a:bodyPr>
            <a:normAutofit/>
          </a:bodyPr>
          <a:lstStyle/>
          <a:p>
            <a:r>
              <a:rPr lang="en-US" sz="4000" b="1" dirty="0">
                <a:solidFill>
                  <a:schemeClr val="accent5">
                    <a:lumMod val="40000"/>
                    <a:lumOff val="60000"/>
                  </a:schemeClr>
                </a:solidFill>
                <a:latin typeface="+mn-lt"/>
                <a:ea typeface="+mn-ea"/>
                <a:cs typeface="+mn-cs"/>
              </a:rPr>
              <a:t>2. Top 5/bottom 5 states of 2014 and 2019 in terms of voter turnout ratio</a:t>
            </a:r>
            <a:endParaRPr lang="en-IN" sz="4000" b="1" dirty="0">
              <a:solidFill>
                <a:schemeClr val="accent5">
                  <a:lumMod val="40000"/>
                  <a:lumOff val="60000"/>
                </a:schemeClr>
              </a:solidFill>
              <a:latin typeface="+mn-lt"/>
              <a:ea typeface="+mn-ea"/>
              <a:cs typeface="+mn-cs"/>
            </a:endParaRPr>
          </a:p>
        </p:txBody>
      </p:sp>
      <p:pic>
        <p:nvPicPr>
          <p:cNvPr id="5" name="Picture 4">
            <a:extLst>
              <a:ext uri="{FF2B5EF4-FFF2-40B4-BE49-F238E27FC236}">
                <a16:creationId xmlns:a16="http://schemas.microsoft.com/office/drawing/2014/main" id="{43AE9817-B25B-2452-16A2-FB470C0E1B18}"/>
              </a:ext>
            </a:extLst>
          </p:cNvPr>
          <p:cNvPicPr>
            <a:picLocks noChangeAspect="1"/>
          </p:cNvPicPr>
          <p:nvPr/>
        </p:nvPicPr>
        <p:blipFill>
          <a:blip r:embed="rId4"/>
          <a:stretch>
            <a:fillRect/>
          </a:stretch>
        </p:blipFill>
        <p:spPr>
          <a:xfrm>
            <a:off x="1869533" y="2055813"/>
            <a:ext cx="3496946" cy="3730389"/>
          </a:xfrm>
          <a:prstGeom prst="rect">
            <a:avLst/>
          </a:prstGeom>
        </p:spPr>
      </p:pic>
      <p:pic>
        <p:nvPicPr>
          <p:cNvPr id="9" name="Picture 8">
            <a:extLst>
              <a:ext uri="{FF2B5EF4-FFF2-40B4-BE49-F238E27FC236}">
                <a16:creationId xmlns:a16="http://schemas.microsoft.com/office/drawing/2014/main" id="{A4163B99-F7C9-24E3-1D26-400CCFBAC120}"/>
              </a:ext>
            </a:extLst>
          </p:cNvPr>
          <p:cNvPicPr>
            <a:picLocks noChangeAspect="1"/>
          </p:cNvPicPr>
          <p:nvPr/>
        </p:nvPicPr>
        <p:blipFill>
          <a:blip r:embed="rId5"/>
          <a:stretch>
            <a:fillRect/>
          </a:stretch>
        </p:blipFill>
        <p:spPr>
          <a:xfrm>
            <a:off x="6496233" y="2055813"/>
            <a:ext cx="3496945" cy="3730389"/>
          </a:xfrm>
          <a:prstGeom prst="rect">
            <a:avLst/>
          </a:prstGeom>
        </p:spPr>
      </p:pic>
    </p:spTree>
    <p:custDataLst>
      <p:tags r:id="rId1"/>
    </p:custDataLst>
    <p:extLst>
      <p:ext uri="{BB962C8B-B14F-4D97-AF65-F5344CB8AC3E}">
        <p14:creationId xmlns:p14="http://schemas.microsoft.com/office/powerpoint/2010/main" val="3421718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392821-7AF3-484F-15A4-D8B8BF7609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325774AC-2670-E2CA-C51F-CAFC39EE224D}"/>
              </a:ext>
            </a:extLst>
          </p:cNvPr>
          <p:cNvSpPr>
            <a:spLocks noGrp="1"/>
          </p:cNvSpPr>
          <p:nvPr>
            <p:ph type="title"/>
          </p:nvPr>
        </p:nvSpPr>
        <p:spPr/>
        <p:txBody>
          <a:bodyPr/>
          <a:lstStyle/>
          <a:p>
            <a:r>
              <a:rPr lang="en-IN" sz="8000" dirty="0">
                <a:solidFill>
                  <a:schemeClr val="accent5">
                    <a:lumMod val="40000"/>
                    <a:lumOff val="60000"/>
                  </a:schemeClr>
                </a:solidFill>
                <a:latin typeface="+mn-lt"/>
                <a:ea typeface="+mn-ea"/>
                <a:cs typeface="+mn-cs"/>
              </a:rPr>
              <a:t>Data</a:t>
            </a:r>
            <a:r>
              <a:rPr lang="en-IN" dirty="0"/>
              <a:t> </a:t>
            </a:r>
            <a:r>
              <a:rPr lang="en-IN" sz="8000" dirty="0">
                <a:solidFill>
                  <a:schemeClr val="accent5">
                    <a:lumMod val="40000"/>
                    <a:lumOff val="60000"/>
                  </a:schemeClr>
                </a:solidFill>
                <a:latin typeface="+mn-lt"/>
                <a:ea typeface="+mn-ea"/>
                <a:cs typeface="+mn-cs"/>
              </a:rPr>
              <a:t>overview</a:t>
            </a:r>
          </a:p>
        </p:txBody>
      </p:sp>
      <p:pic>
        <p:nvPicPr>
          <p:cNvPr id="7" name="Content Placeholder 6">
            <a:extLst>
              <a:ext uri="{FF2B5EF4-FFF2-40B4-BE49-F238E27FC236}">
                <a16:creationId xmlns:a16="http://schemas.microsoft.com/office/drawing/2014/main" id="{9AEF8197-DDFC-85B6-F9AA-47B2CFD737D4}"/>
              </a:ext>
            </a:extLst>
          </p:cNvPr>
          <p:cNvPicPr>
            <a:picLocks noGrp="1" noChangeAspect="1"/>
          </p:cNvPicPr>
          <p:nvPr>
            <p:ph idx="1"/>
          </p:nvPr>
        </p:nvPicPr>
        <p:blipFill>
          <a:blip r:embed="rId4"/>
          <a:stretch>
            <a:fillRect/>
          </a:stretch>
        </p:blipFill>
        <p:spPr>
          <a:xfrm>
            <a:off x="478436" y="1900552"/>
            <a:ext cx="11492852" cy="1966915"/>
          </a:xfrm>
        </p:spPr>
      </p:pic>
      <p:pic>
        <p:nvPicPr>
          <p:cNvPr id="9" name="Picture 8">
            <a:extLst>
              <a:ext uri="{FF2B5EF4-FFF2-40B4-BE49-F238E27FC236}">
                <a16:creationId xmlns:a16="http://schemas.microsoft.com/office/drawing/2014/main" id="{4B7B828D-307E-92AA-1A29-4FDA71917ECB}"/>
              </a:ext>
            </a:extLst>
          </p:cNvPr>
          <p:cNvPicPr>
            <a:picLocks noChangeAspect="1"/>
          </p:cNvPicPr>
          <p:nvPr/>
        </p:nvPicPr>
        <p:blipFill>
          <a:blip r:embed="rId5"/>
          <a:stretch>
            <a:fillRect/>
          </a:stretch>
        </p:blipFill>
        <p:spPr>
          <a:xfrm>
            <a:off x="478435" y="4542020"/>
            <a:ext cx="5127886" cy="1573967"/>
          </a:xfrm>
          <a:prstGeom prst="rect">
            <a:avLst/>
          </a:prstGeom>
        </p:spPr>
      </p:pic>
    </p:spTree>
    <p:custDataLst>
      <p:tags r:id="rId1"/>
    </p:custDataLst>
    <p:extLst>
      <p:ext uri="{BB962C8B-B14F-4D97-AF65-F5344CB8AC3E}">
        <p14:creationId xmlns:p14="http://schemas.microsoft.com/office/powerpoint/2010/main" val="3307736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48734A-CBA5-2375-93C8-AC51CE199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D0119526-3F72-9DC6-8FD7-2389EA5D1212}"/>
              </a:ext>
            </a:extLst>
          </p:cNvPr>
          <p:cNvPicPr>
            <a:picLocks noChangeAspect="1"/>
          </p:cNvPicPr>
          <p:nvPr/>
        </p:nvPicPr>
        <p:blipFill>
          <a:blip r:embed="rId3"/>
          <a:stretch>
            <a:fillRect/>
          </a:stretch>
        </p:blipFill>
        <p:spPr>
          <a:xfrm>
            <a:off x="733032" y="689548"/>
            <a:ext cx="10239768" cy="5501389"/>
          </a:xfrm>
          <a:prstGeom prst="rect">
            <a:avLst/>
          </a:prstGeom>
        </p:spPr>
      </p:pic>
    </p:spTree>
    <p:extLst>
      <p:ext uri="{BB962C8B-B14F-4D97-AF65-F5344CB8AC3E}">
        <p14:creationId xmlns:p14="http://schemas.microsoft.com/office/powerpoint/2010/main" val="4483160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48734A-CBA5-2375-93C8-AC51CE199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40603C79-14C2-8734-2C41-CF0257741B75}"/>
              </a:ext>
            </a:extLst>
          </p:cNvPr>
          <p:cNvPicPr>
            <a:picLocks noChangeAspect="1"/>
          </p:cNvPicPr>
          <p:nvPr/>
        </p:nvPicPr>
        <p:blipFill>
          <a:blip r:embed="rId3"/>
          <a:stretch>
            <a:fillRect/>
          </a:stretch>
        </p:blipFill>
        <p:spPr>
          <a:xfrm>
            <a:off x="449705" y="509667"/>
            <a:ext cx="10493115" cy="5771212"/>
          </a:xfrm>
          <a:prstGeom prst="rect">
            <a:avLst/>
          </a:prstGeom>
        </p:spPr>
      </p:pic>
    </p:spTree>
    <p:extLst>
      <p:ext uri="{BB962C8B-B14F-4D97-AF65-F5344CB8AC3E}">
        <p14:creationId xmlns:p14="http://schemas.microsoft.com/office/powerpoint/2010/main" val="35954816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7F8DFF-918E-111F-514F-85E4997214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A6BEB142-822E-5D3F-CB23-FCF1CBCD92B6}"/>
              </a:ext>
            </a:extLst>
          </p:cNvPr>
          <p:cNvPicPr>
            <a:picLocks noChangeAspect="1"/>
          </p:cNvPicPr>
          <p:nvPr/>
        </p:nvPicPr>
        <p:blipFill>
          <a:blip r:embed="rId3"/>
          <a:stretch>
            <a:fillRect/>
          </a:stretch>
        </p:blipFill>
        <p:spPr>
          <a:xfrm>
            <a:off x="2248521" y="0"/>
            <a:ext cx="7689954" cy="6857999"/>
          </a:xfrm>
          <a:prstGeom prst="rect">
            <a:avLst/>
          </a:prstGeom>
        </p:spPr>
      </p:pic>
    </p:spTree>
    <p:extLst>
      <p:ext uri="{BB962C8B-B14F-4D97-AF65-F5344CB8AC3E}">
        <p14:creationId xmlns:p14="http://schemas.microsoft.com/office/powerpoint/2010/main" val="14029586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7C3980-6C16-5151-DC66-4E38E7745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5894D533-9E5D-E312-7906-557C3A7504DF}"/>
              </a:ext>
            </a:extLst>
          </p:cNvPr>
          <p:cNvSpPr>
            <a:spLocks noGrp="1"/>
          </p:cNvSpPr>
          <p:nvPr>
            <p:ph type="title"/>
          </p:nvPr>
        </p:nvSpPr>
        <p:spPr/>
        <p:txBody>
          <a:bodyPr>
            <a:normAutofit fontScale="90000"/>
          </a:bodyPr>
          <a:lstStyle/>
          <a:p>
            <a:r>
              <a:rPr lang="en-US" sz="4000" b="1" dirty="0">
                <a:solidFill>
                  <a:schemeClr val="accent5">
                    <a:lumMod val="40000"/>
                    <a:lumOff val="60000"/>
                  </a:schemeClr>
                </a:solidFill>
                <a:latin typeface="+mn-lt"/>
                <a:ea typeface="+mn-ea"/>
                <a:cs typeface="+mn-cs"/>
              </a:rPr>
              <a:t>3. Constituencies which elected the same party for two consecutive elections, rank them by % of votes to that winning party in 2019</a:t>
            </a:r>
            <a:endParaRPr lang="en-IN" sz="4000" b="1" dirty="0">
              <a:solidFill>
                <a:schemeClr val="accent5">
                  <a:lumMod val="40000"/>
                  <a:lumOff val="60000"/>
                </a:schemeClr>
              </a:solidFill>
              <a:latin typeface="+mn-lt"/>
              <a:ea typeface="+mn-ea"/>
              <a:cs typeface="+mn-cs"/>
            </a:endParaRPr>
          </a:p>
        </p:txBody>
      </p:sp>
      <p:pic>
        <p:nvPicPr>
          <p:cNvPr id="6" name="Picture 5">
            <a:extLst>
              <a:ext uri="{FF2B5EF4-FFF2-40B4-BE49-F238E27FC236}">
                <a16:creationId xmlns:a16="http://schemas.microsoft.com/office/drawing/2014/main" id="{C4BB06E1-4F0B-3A01-1845-882FE00FD8FF}"/>
              </a:ext>
            </a:extLst>
          </p:cNvPr>
          <p:cNvPicPr>
            <a:picLocks noChangeAspect="1"/>
          </p:cNvPicPr>
          <p:nvPr/>
        </p:nvPicPr>
        <p:blipFill>
          <a:blip r:embed="rId4"/>
          <a:stretch>
            <a:fillRect/>
          </a:stretch>
        </p:blipFill>
        <p:spPr>
          <a:xfrm>
            <a:off x="2203555" y="2055813"/>
            <a:ext cx="7015396" cy="4315007"/>
          </a:xfrm>
          <a:prstGeom prst="rect">
            <a:avLst/>
          </a:prstGeom>
        </p:spPr>
      </p:pic>
    </p:spTree>
    <p:custDataLst>
      <p:tags r:id="rId1"/>
    </p:custDataLst>
    <p:extLst>
      <p:ext uri="{BB962C8B-B14F-4D97-AF65-F5344CB8AC3E}">
        <p14:creationId xmlns:p14="http://schemas.microsoft.com/office/powerpoint/2010/main" val="1085577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11718B-74BB-C9BA-2F60-69FE274BF6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1C8DAAE3-B139-1D2C-F47F-598012386017}"/>
              </a:ext>
            </a:extLst>
          </p:cNvPr>
          <p:cNvPicPr>
            <a:picLocks noChangeAspect="1"/>
          </p:cNvPicPr>
          <p:nvPr/>
        </p:nvPicPr>
        <p:blipFill>
          <a:blip r:embed="rId3"/>
          <a:stretch>
            <a:fillRect/>
          </a:stretch>
        </p:blipFill>
        <p:spPr>
          <a:xfrm>
            <a:off x="629588" y="269823"/>
            <a:ext cx="10328222" cy="6071016"/>
          </a:xfrm>
          <a:prstGeom prst="rect">
            <a:avLst/>
          </a:prstGeom>
        </p:spPr>
      </p:pic>
    </p:spTree>
    <p:extLst>
      <p:ext uri="{BB962C8B-B14F-4D97-AF65-F5344CB8AC3E}">
        <p14:creationId xmlns:p14="http://schemas.microsoft.com/office/powerpoint/2010/main" val="38544662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7C3980-6C16-5151-DC66-4E38E7745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5894D533-9E5D-E312-7906-557C3A7504DF}"/>
              </a:ext>
            </a:extLst>
          </p:cNvPr>
          <p:cNvSpPr>
            <a:spLocks noGrp="1"/>
          </p:cNvSpPr>
          <p:nvPr>
            <p:ph type="title"/>
          </p:nvPr>
        </p:nvSpPr>
        <p:spPr>
          <a:xfrm>
            <a:off x="539645" y="365125"/>
            <a:ext cx="10912839" cy="1325563"/>
          </a:xfrm>
        </p:spPr>
        <p:txBody>
          <a:bodyPr>
            <a:normAutofit fontScale="90000"/>
          </a:bodyPr>
          <a:lstStyle/>
          <a:p>
            <a:r>
              <a:rPr lang="en-US" sz="4000" b="1" dirty="0">
                <a:solidFill>
                  <a:schemeClr val="accent5">
                    <a:lumMod val="40000"/>
                    <a:lumOff val="60000"/>
                  </a:schemeClr>
                </a:solidFill>
                <a:latin typeface="+mn-lt"/>
                <a:ea typeface="+mn-ea"/>
                <a:cs typeface="+mn-cs"/>
              </a:rPr>
              <a:t>4. Constituencies which voted for different parties in two elections (list top 10 based on the difference (2019-2014) in voter percentage in two elections)</a:t>
            </a:r>
            <a:endParaRPr lang="en-IN" sz="4000" b="1" dirty="0">
              <a:solidFill>
                <a:schemeClr val="accent5">
                  <a:lumMod val="40000"/>
                  <a:lumOff val="60000"/>
                </a:schemeClr>
              </a:solidFill>
              <a:latin typeface="+mn-lt"/>
              <a:ea typeface="+mn-ea"/>
              <a:cs typeface="+mn-cs"/>
            </a:endParaRPr>
          </a:p>
        </p:txBody>
      </p:sp>
      <p:pic>
        <p:nvPicPr>
          <p:cNvPr id="5" name="Picture 4">
            <a:extLst>
              <a:ext uri="{FF2B5EF4-FFF2-40B4-BE49-F238E27FC236}">
                <a16:creationId xmlns:a16="http://schemas.microsoft.com/office/drawing/2014/main" id="{C2124A10-A85F-336D-B457-5F50AEE5A107}"/>
              </a:ext>
            </a:extLst>
          </p:cNvPr>
          <p:cNvPicPr>
            <a:picLocks noChangeAspect="1"/>
          </p:cNvPicPr>
          <p:nvPr/>
        </p:nvPicPr>
        <p:blipFill>
          <a:blip r:embed="rId4"/>
          <a:stretch>
            <a:fillRect/>
          </a:stretch>
        </p:blipFill>
        <p:spPr>
          <a:xfrm>
            <a:off x="2713220" y="2055813"/>
            <a:ext cx="6385810" cy="4437061"/>
          </a:xfrm>
          <a:prstGeom prst="rect">
            <a:avLst/>
          </a:prstGeom>
        </p:spPr>
      </p:pic>
    </p:spTree>
    <p:custDataLst>
      <p:tags r:id="rId1"/>
    </p:custDataLst>
    <p:extLst>
      <p:ext uri="{BB962C8B-B14F-4D97-AF65-F5344CB8AC3E}">
        <p14:creationId xmlns:p14="http://schemas.microsoft.com/office/powerpoint/2010/main" val="583256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11718B-74BB-C9BA-2F60-69FE274BF6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A4A8B936-DE82-C9B1-2E33-03464BD1C535}"/>
              </a:ext>
            </a:extLst>
          </p:cNvPr>
          <p:cNvPicPr>
            <a:picLocks noChangeAspect="1"/>
          </p:cNvPicPr>
          <p:nvPr/>
        </p:nvPicPr>
        <p:blipFill>
          <a:blip r:embed="rId3"/>
          <a:stretch>
            <a:fillRect/>
          </a:stretch>
        </p:blipFill>
        <p:spPr>
          <a:xfrm>
            <a:off x="614597" y="338502"/>
            <a:ext cx="10328223" cy="6137250"/>
          </a:xfrm>
          <a:prstGeom prst="rect">
            <a:avLst/>
          </a:prstGeom>
        </p:spPr>
      </p:pic>
    </p:spTree>
    <p:extLst>
      <p:ext uri="{BB962C8B-B14F-4D97-AF65-F5344CB8AC3E}">
        <p14:creationId xmlns:p14="http://schemas.microsoft.com/office/powerpoint/2010/main" val="22175515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C92B73-F55F-A824-5571-E91A6F5649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A14D1F12-8AA0-1ADC-27EA-59325736BF16}"/>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accent5">
                    <a:lumMod val="40000"/>
                    <a:lumOff val="60000"/>
                  </a:schemeClr>
                </a:solidFill>
                <a:latin typeface="+mn-lt"/>
                <a:ea typeface="+mn-ea"/>
                <a:cs typeface="+mn-cs"/>
              </a:rPr>
              <a:t>5. Top 5 candidates based on margin difference with runners in 2014 and 2019</a:t>
            </a:r>
            <a:endParaRPr lang="en-IN" sz="4000" b="1" dirty="0">
              <a:solidFill>
                <a:schemeClr val="accent5">
                  <a:lumMod val="40000"/>
                  <a:lumOff val="60000"/>
                </a:schemeClr>
              </a:solidFill>
              <a:latin typeface="+mn-lt"/>
              <a:ea typeface="+mn-ea"/>
              <a:cs typeface="+mn-cs"/>
            </a:endParaRPr>
          </a:p>
        </p:txBody>
      </p:sp>
      <p:pic>
        <p:nvPicPr>
          <p:cNvPr id="6" name="Picture 5">
            <a:extLst>
              <a:ext uri="{FF2B5EF4-FFF2-40B4-BE49-F238E27FC236}">
                <a16:creationId xmlns:a16="http://schemas.microsoft.com/office/drawing/2014/main" id="{52AC3E7D-CFAD-9209-6D78-636CA91D2601}"/>
              </a:ext>
            </a:extLst>
          </p:cNvPr>
          <p:cNvPicPr>
            <a:picLocks noChangeAspect="1"/>
          </p:cNvPicPr>
          <p:nvPr/>
        </p:nvPicPr>
        <p:blipFill>
          <a:blip r:embed="rId4"/>
          <a:stretch>
            <a:fillRect/>
          </a:stretch>
        </p:blipFill>
        <p:spPr>
          <a:xfrm>
            <a:off x="1016187" y="2055813"/>
            <a:ext cx="5189741" cy="4300017"/>
          </a:xfrm>
          <a:prstGeom prst="rect">
            <a:avLst/>
          </a:prstGeom>
        </p:spPr>
      </p:pic>
      <p:pic>
        <p:nvPicPr>
          <p:cNvPr id="8" name="Picture 7">
            <a:extLst>
              <a:ext uri="{FF2B5EF4-FFF2-40B4-BE49-F238E27FC236}">
                <a16:creationId xmlns:a16="http://schemas.microsoft.com/office/drawing/2014/main" id="{E3A06486-0E77-50F4-3E74-39E96DBA9CA1}"/>
              </a:ext>
            </a:extLst>
          </p:cNvPr>
          <p:cNvPicPr>
            <a:picLocks noChangeAspect="1"/>
          </p:cNvPicPr>
          <p:nvPr/>
        </p:nvPicPr>
        <p:blipFill>
          <a:blip r:embed="rId5"/>
          <a:stretch>
            <a:fillRect/>
          </a:stretch>
        </p:blipFill>
        <p:spPr>
          <a:xfrm>
            <a:off x="6507634" y="2055814"/>
            <a:ext cx="5172797" cy="4300016"/>
          </a:xfrm>
          <a:prstGeom prst="rect">
            <a:avLst/>
          </a:prstGeom>
        </p:spPr>
      </p:pic>
    </p:spTree>
    <p:custDataLst>
      <p:tags r:id="rId1"/>
    </p:custDataLst>
    <p:extLst>
      <p:ext uri="{BB962C8B-B14F-4D97-AF65-F5344CB8AC3E}">
        <p14:creationId xmlns:p14="http://schemas.microsoft.com/office/powerpoint/2010/main" val="94679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7C3980-6C16-5151-DC66-4E38E7745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5894D533-9E5D-E312-7906-557C3A7504DF}"/>
              </a:ext>
            </a:extLst>
          </p:cNvPr>
          <p:cNvSpPr>
            <a:spLocks noGrp="1"/>
          </p:cNvSpPr>
          <p:nvPr>
            <p:ph type="title"/>
          </p:nvPr>
        </p:nvSpPr>
        <p:spPr/>
        <p:txBody>
          <a:bodyPr>
            <a:normAutofit/>
          </a:bodyPr>
          <a:lstStyle/>
          <a:p>
            <a:r>
              <a:rPr lang="en-US" sz="4000" b="1" dirty="0">
                <a:solidFill>
                  <a:schemeClr val="accent5">
                    <a:lumMod val="40000"/>
                    <a:lumOff val="60000"/>
                  </a:schemeClr>
                </a:solidFill>
                <a:latin typeface="+mn-lt"/>
                <a:ea typeface="+mn-ea"/>
                <a:cs typeface="+mn-cs"/>
              </a:rPr>
              <a:t>6. % Split of votes of parties between 2014 vs 2019 at national level</a:t>
            </a:r>
            <a:endParaRPr lang="en-IN" sz="4000" b="1" dirty="0">
              <a:solidFill>
                <a:schemeClr val="accent5">
                  <a:lumMod val="40000"/>
                  <a:lumOff val="60000"/>
                </a:schemeClr>
              </a:solidFill>
              <a:latin typeface="+mn-lt"/>
              <a:ea typeface="+mn-ea"/>
              <a:cs typeface="+mn-cs"/>
            </a:endParaRPr>
          </a:p>
        </p:txBody>
      </p:sp>
      <p:pic>
        <p:nvPicPr>
          <p:cNvPr id="5" name="Picture 4">
            <a:extLst>
              <a:ext uri="{FF2B5EF4-FFF2-40B4-BE49-F238E27FC236}">
                <a16:creationId xmlns:a16="http://schemas.microsoft.com/office/drawing/2014/main" id="{EAE1906C-62A4-0C29-799D-0432CDD1CEED}"/>
              </a:ext>
            </a:extLst>
          </p:cNvPr>
          <p:cNvPicPr>
            <a:picLocks noChangeAspect="1"/>
          </p:cNvPicPr>
          <p:nvPr/>
        </p:nvPicPr>
        <p:blipFill>
          <a:blip r:embed="rId4"/>
          <a:stretch>
            <a:fillRect/>
          </a:stretch>
        </p:blipFill>
        <p:spPr>
          <a:xfrm>
            <a:off x="1089914" y="1950390"/>
            <a:ext cx="10012172" cy="4448796"/>
          </a:xfrm>
          <a:prstGeom prst="rect">
            <a:avLst/>
          </a:prstGeom>
        </p:spPr>
      </p:pic>
    </p:spTree>
    <p:custDataLst>
      <p:tags r:id="rId1"/>
    </p:custDataLst>
    <p:extLst>
      <p:ext uri="{BB962C8B-B14F-4D97-AF65-F5344CB8AC3E}">
        <p14:creationId xmlns:p14="http://schemas.microsoft.com/office/powerpoint/2010/main" val="62900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7C3980-6C16-5151-DC66-4E38E7745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5894D533-9E5D-E312-7906-557C3A7504DF}"/>
              </a:ext>
            </a:extLst>
          </p:cNvPr>
          <p:cNvSpPr>
            <a:spLocks noGrp="1"/>
          </p:cNvSpPr>
          <p:nvPr>
            <p:ph type="title"/>
          </p:nvPr>
        </p:nvSpPr>
        <p:spPr>
          <a:xfrm>
            <a:off x="838200" y="347453"/>
            <a:ext cx="10515600" cy="1325563"/>
          </a:xfrm>
        </p:spPr>
        <p:txBody>
          <a:bodyPr>
            <a:normAutofit/>
          </a:bodyPr>
          <a:lstStyle/>
          <a:p>
            <a:r>
              <a:rPr lang="en-US" sz="4000" b="1" dirty="0">
                <a:solidFill>
                  <a:schemeClr val="accent5">
                    <a:lumMod val="40000"/>
                    <a:lumOff val="60000"/>
                  </a:schemeClr>
                </a:solidFill>
                <a:latin typeface="+mn-lt"/>
                <a:ea typeface="+mn-ea"/>
                <a:cs typeface="+mn-cs"/>
              </a:rPr>
              <a:t>7. % Split of votes of parties between 2014 vs 2019 at state level</a:t>
            </a:r>
            <a:endParaRPr lang="en-IN" sz="4000" b="1" dirty="0">
              <a:solidFill>
                <a:schemeClr val="accent5">
                  <a:lumMod val="40000"/>
                  <a:lumOff val="60000"/>
                </a:schemeClr>
              </a:solidFill>
              <a:latin typeface="+mn-lt"/>
              <a:ea typeface="+mn-ea"/>
              <a:cs typeface="+mn-cs"/>
            </a:endParaRPr>
          </a:p>
        </p:txBody>
      </p:sp>
      <p:pic>
        <p:nvPicPr>
          <p:cNvPr id="6" name="Picture 5">
            <a:extLst>
              <a:ext uri="{FF2B5EF4-FFF2-40B4-BE49-F238E27FC236}">
                <a16:creationId xmlns:a16="http://schemas.microsoft.com/office/drawing/2014/main" id="{5455BA16-EBF8-54AF-C8D6-07BCEA8C8D74}"/>
              </a:ext>
            </a:extLst>
          </p:cNvPr>
          <p:cNvPicPr>
            <a:picLocks noChangeAspect="1"/>
          </p:cNvPicPr>
          <p:nvPr/>
        </p:nvPicPr>
        <p:blipFill>
          <a:blip r:embed="rId4"/>
          <a:stretch>
            <a:fillRect/>
          </a:stretch>
        </p:blipFill>
        <p:spPr>
          <a:xfrm>
            <a:off x="838200" y="2350256"/>
            <a:ext cx="10682461" cy="3675789"/>
          </a:xfrm>
          <a:prstGeom prst="rect">
            <a:avLst/>
          </a:prstGeom>
        </p:spPr>
      </p:pic>
    </p:spTree>
    <p:custDataLst>
      <p:tags r:id="rId1"/>
    </p:custDataLst>
    <p:extLst>
      <p:ext uri="{BB962C8B-B14F-4D97-AF65-F5344CB8AC3E}">
        <p14:creationId xmlns:p14="http://schemas.microsoft.com/office/powerpoint/2010/main" val="174604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AD7446-3A92-6CAB-EF10-B59C0FBF54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DF3DE42B-E985-4DAB-FD4B-C297278D9B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0256" y="4930111"/>
            <a:ext cx="3181350" cy="1714500"/>
          </a:xfrm>
          <a:prstGeom prst="rect">
            <a:avLst/>
          </a:prstGeom>
        </p:spPr>
      </p:pic>
      <p:pic>
        <p:nvPicPr>
          <p:cNvPr id="9" name="Picture 8">
            <a:extLst>
              <a:ext uri="{FF2B5EF4-FFF2-40B4-BE49-F238E27FC236}">
                <a16:creationId xmlns:a16="http://schemas.microsoft.com/office/drawing/2014/main" id="{5C787817-44B0-A0B7-B12E-86C55848CD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67131" y="2592539"/>
            <a:ext cx="3056295" cy="1932794"/>
          </a:xfrm>
          <a:prstGeom prst="rect">
            <a:avLst/>
          </a:prstGeom>
        </p:spPr>
      </p:pic>
      <p:sp>
        <p:nvSpPr>
          <p:cNvPr id="11" name="TextBox 10">
            <a:extLst>
              <a:ext uri="{FF2B5EF4-FFF2-40B4-BE49-F238E27FC236}">
                <a16:creationId xmlns:a16="http://schemas.microsoft.com/office/drawing/2014/main" id="{DF392B3A-798C-F7A0-DE5F-D60B202EA962}"/>
              </a:ext>
            </a:extLst>
          </p:cNvPr>
          <p:cNvSpPr txBox="1"/>
          <p:nvPr/>
        </p:nvSpPr>
        <p:spPr>
          <a:xfrm>
            <a:off x="8594995" y="5264141"/>
            <a:ext cx="2042739" cy="1046440"/>
          </a:xfrm>
          <a:prstGeom prst="rect">
            <a:avLst/>
          </a:prstGeom>
          <a:noFill/>
        </p:spPr>
        <p:txBody>
          <a:bodyPr wrap="none" rtlCol="0">
            <a:spAutoFit/>
          </a:bodyPr>
          <a:lstStyle/>
          <a:p>
            <a:r>
              <a:rPr lang="en-IN" sz="6200" b="1" dirty="0">
                <a:solidFill>
                  <a:schemeClr val="accent5">
                    <a:lumMod val="40000"/>
                    <a:lumOff val="60000"/>
                  </a:schemeClr>
                </a:solidFill>
              </a:rPr>
              <a:t>NOTA</a:t>
            </a:r>
          </a:p>
        </p:txBody>
      </p:sp>
      <p:pic>
        <p:nvPicPr>
          <p:cNvPr id="14" name="Picture 13">
            <a:extLst>
              <a:ext uri="{FF2B5EF4-FFF2-40B4-BE49-F238E27FC236}">
                <a16:creationId xmlns:a16="http://schemas.microsoft.com/office/drawing/2014/main" id="{F4B13A17-6A80-7F39-8D00-4104AF59D7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4812" y="244422"/>
            <a:ext cx="3056295" cy="2037530"/>
          </a:xfrm>
          <a:prstGeom prst="rect">
            <a:avLst/>
          </a:prstGeom>
        </p:spPr>
      </p:pic>
      <p:sp>
        <p:nvSpPr>
          <p:cNvPr id="15" name="TextBox 14">
            <a:extLst>
              <a:ext uri="{FF2B5EF4-FFF2-40B4-BE49-F238E27FC236}">
                <a16:creationId xmlns:a16="http://schemas.microsoft.com/office/drawing/2014/main" id="{3BE8B0B4-613B-B52B-CEBC-4F5F8FA6424F}"/>
              </a:ext>
            </a:extLst>
          </p:cNvPr>
          <p:cNvSpPr txBox="1"/>
          <p:nvPr/>
        </p:nvSpPr>
        <p:spPr>
          <a:xfrm>
            <a:off x="3624219" y="708082"/>
            <a:ext cx="6443559" cy="1046440"/>
          </a:xfrm>
          <a:prstGeom prst="rect">
            <a:avLst/>
          </a:prstGeom>
          <a:noFill/>
        </p:spPr>
        <p:txBody>
          <a:bodyPr wrap="none" rtlCol="0">
            <a:spAutoFit/>
          </a:bodyPr>
          <a:lstStyle/>
          <a:p>
            <a:r>
              <a:rPr lang="en-IN" sz="6200" b="1" dirty="0">
                <a:solidFill>
                  <a:schemeClr val="accent5">
                    <a:lumMod val="40000"/>
                    <a:lumOff val="60000"/>
                  </a:schemeClr>
                </a:solidFill>
              </a:rPr>
              <a:t>Voter turnout ratio</a:t>
            </a:r>
          </a:p>
        </p:txBody>
      </p:sp>
      <p:sp>
        <p:nvSpPr>
          <p:cNvPr id="16" name="TextBox 15">
            <a:extLst>
              <a:ext uri="{FF2B5EF4-FFF2-40B4-BE49-F238E27FC236}">
                <a16:creationId xmlns:a16="http://schemas.microsoft.com/office/drawing/2014/main" id="{6069A342-B09D-55D1-DD4B-AAF60E196EA7}"/>
              </a:ext>
            </a:extLst>
          </p:cNvPr>
          <p:cNvSpPr txBox="1"/>
          <p:nvPr/>
        </p:nvSpPr>
        <p:spPr>
          <a:xfrm>
            <a:off x="5972164" y="3042244"/>
            <a:ext cx="4281300" cy="1046440"/>
          </a:xfrm>
          <a:prstGeom prst="rect">
            <a:avLst/>
          </a:prstGeom>
          <a:noFill/>
        </p:spPr>
        <p:txBody>
          <a:bodyPr wrap="none" rtlCol="0">
            <a:spAutoFit/>
          </a:bodyPr>
          <a:lstStyle/>
          <a:p>
            <a:r>
              <a:rPr lang="en-IN" sz="6200" b="1" dirty="0">
                <a:solidFill>
                  <a:schemeClr val="accent5">
                    <a:lumMod val="40000"/>
                    <a:lumOff val="60000"/>
                  </a:schemeClr>
                </a:solidFill>
              </a:rPr>
              <a:t>Postal ballot</a:t>
            </a:r>
          </a:p>
        </p:txBody>
      </p:sp>
    </p:spTree>
    <p:custDataLst>
      <p:tags r:id="rId1"/>
    </p:custDataLst>
    <p:extLst>
      <p:ext uri="{BB962C8B-B14F-4D97-AF65-F5344CB8AC3E}">
        <p14:creationId xmlns:p14="http://schemas.microsoft.com/office/powerpoint/2010/main" val="424366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9AC910-DB60-9CB8-DFC2-9A90330E1D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3BE23FE9-60F6-2C12-AA44-EC8A3A1C9CEB}"/>
              </a:ext>
            </a:extLst>
          </p:cNvPr>
          <p:cNvPicPr>
            <a:picLocks noChangeAspect="1"/>
          </p:cNvPicPr>
          <p:nvPr/>
        </p:nvPicPr>
        <p:blipFill>
          <a:blip r:embed="rId3"/>
          <a:stretch>
            <a:fillRect/>
          </a:stretch>
        </p:blipFill>
        <p:spPr>
          <a:xfrm>
            <a:off x="644578" y="1154243"/>
            <a:ext cx="10583056" cy="4212236"/>
          </a:xfrm>
          <a:prstGeom prst="rect">
            <a:avLst/>
          </a:prstGeom>
        </p:spPr>
      </p:pic>
    </p:spTree>
    <p:extLst>
      <p:ext uri="{BB962C8B-B14F-4D97-AF65-F5344CB8AC3E}">
        <p14:creationId xmlns:p14="http://schemas.microsoft.com/office/powerpoint/2010/main" val="12474537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7C3980-6C16-5151-DC66-4E38E7745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5894D533-9E5D-E312-7906-557C3A7504DF}"/>
              </a:ext>
            </a:extLst>
          </p:cNvPr>
          <p:cNvSpPr>
            <a:spLocks noGrp="1"/>
          </p:cNvSpPr>
          <p:nvPr>
            <p:ph type="title"/>
          </p:nvPr>
        </p:nvSpPr>
        <p:spPr>
          <a:xfrm>
            <a:off x="838200" y="347453"/>
            <a:ext cx="10515600" cy="1325563"/>
          </a:xfrm>
        </p:spPr>
        <p:txBody>
          <a:bodyPr>
            <a:normAutofit fontScale="90000"/>
          </a:bodyPr>
          <a:lstStyle/>
          <a:p>
            <a:r>
              <a:rPr lang="en-US" sz="4000" b="1" dirty="0">
                <a:solidFill>
                  <a:schemeClr val="accent5">
                    <a:lumMod val="40000"/>
                    <a:lumOff val="60000"/>
                  </a:schemeClr>
                </a:solidFill>
                <a:latin typeface="+mn-lt"/>
                <a:ea typeface="+mn-ea"/>
                <a:cs typeface="+mn-cs"/>
              </a:rPr>
              <a:t>8. Top 5 constituencies for two major national parties where they have gained vote share in 2019 as compared to 2014</a:t>
            </a:r>
            <a:endParaRPr lang="en-IN" sz="4000" b="1" dirty="0">
              <a:solidFill>
                <a:schemeClr val="accent5">
                  <a:lumMod val="40000"/>
                  <a:lumOff val="60000"/>
                </a:schemeClr>
              </a:solidFill>
              <a:latin typeface="+mn-lt"/>
              <a:ea typeface="+mn-ea"/>
              <a:cs typeface="+mn-cs"/>
            </a:endParaRPr>
          </a:p>
        </p:txBody>
      </p:sp>
      <p:pic>
        <p:nvPicPr>
          <p:cNvPr id="10" name="Picture 9">
            <a:extLst>
              <a:ext uri="{FF2B5EF4-FFF2-40B4-BE49-F238E27FC236}">
                <a16:creationId xmlns:a16="http://schemas.microsoft.com/office/drawing/2014/main" id="{C8FAEB1D-3516-668A-ADB8-ACABB0960DE2}"/>
              </a:ext>
            </a:extLst>
          </p:cNvPr>
          <p:cNvPicPr>
            <a:picLocks noChangeAspect="1"/>
          </p:cNvPicPr>
          <p:nvPr/>
        </p:nvPicPr>
        <p:blipFill>
          <a:blip r:embed="rId4"/>
          <a:stretch>
            <a:fillRect/>
          </a:stretch>
        </p:blipFill>
        <p:spPr>
          <a:xfrm>
            <a:off x="2938073" y="2106662"/>
            <a:ext cx="5966084" cy="4234177"/>
          </a:xfrm>
          <a:prstGeom prst="rect">
            <a:avLst/>
          </a:prstGeom>
        </p:spPr>
      </p:pic>
    </p:spTree>
    <p:custDataLst>
      <p:tags r:id="rId1"/>
    </p:custDataLst>
    <p:extLst>
      <p:ext uri="{BB962C8B-B14F-4D97-AF65-F5344CB8AC3E}">
        <p14:creationId xmlns:p14="http://schemas.microsoft.com/office/powerpoint/2010/main" val="2678345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4A762C-0F55-C0CA-A5CA-8362912416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D1FA757F-7391-C01A-2086-F9FAEE28200C}"/>
              </a:ext>
            </a:extLst>
          </p:cNvPr>
          <p:cNvPicPr>
            <a:picLocks noChangeAspect="1"/>
          </p:cNvPicPr>
          <p:nvPr/>
        </p:nvPicPr>
        <p:blipFill>
          <a:blip r:embed="rId3"/>
          <a:stretch>
            <a:fillRect/>
          </a:stretch>
        </p:blipFill>
        <p:spPr>
          <a:xfrm>
            <a:off x="880606" y="524657"/>
            <a:ext cx="10002253" cy="5910940"/>
          </a:xfrm>
          <a:prstGeom prst="rect">
            <a:avLst/>
          </a:prstGeom>
        </p:spPr>
      </p:pic>
    </p:spTree>
    <p:extLst>
      <p:ext uri="{BB962C8B-B14F-4D97-AF65-F5344CB8AC3E}">
        <p14:creationId xmlns:p14="http://schemas.microsoft.com/office/powerpoint/2010/main" val="18723042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809588-42AC-546B-D521-F7A7B13F25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id="{EA5D656F-42BD-275F-E99D-3D7E07D617A2}"/>
              </a:ext>
            </a:extLst>
          </p:cNvPr>
          <p:cNvPicPr>
            <a:picLocks noChangeAspect="1"/>
          </p:cNvPicPr>
          <p:nvPr/>
        </p:nvPicPr>
        <p:blipFill>
          <a:blip r:embed="rId3"/>
          <a:stretch>
            <a:fillRect/>
          </a:stretch>
        </p:blipFill>
        <p:spPr>
          <a:xfrm>
            <a:off x="1019331" y="486131"/>
            <a:ext cx="9818558" cy="5599876"/>
          </a:xfrm>
          <a:prstGeom prst="rect">
            <a:avLst/>
          </a:prstGeom>
        </p:spPr>
      </p:pic>
    </p:spTree>
    <p:extLst>
      <p:ext uri="{BB962C8B-B14F-4D97-AF65-F5344CB8AC3E}">
        <p14:creationId xmlns:p14="http://schemas.microsoft.com/office/powerpoint/2010/main" val="34876544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7C3980-6C16-5151-DC66-4E38E7745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5894D533-9E5D-E312-7906-557C3A7504DF}"/>
              </a:ext>
            </a:extLst>
          </p:cNvPr>
          <p:cNvSpPr>
            <a:spLocks noGrp="1"/>
          </p:cNvSpPr>
          <p:nvPr>
            <p:ph type="title"/>
          </p:nvPr>
        </p:nvSpPr>
        <p:spPr>
          <a:xfrm>
            <a:off x="838200" y="347453"/>
            <a:ext cx="10515600" cy="1325563"/>
          </a:xfrm>
        </p:spPr>
        <p:txBody>
          <a:bodyPr>
            <a:normAutofit fontScale="90000"/>
          </a:bodyPr>
          <a:lstStyle/>
          <a:p>
            <a:r>
              <a:rPr lang="en-US" sz="4000" b="1" dirty="0">
                <a:solidFill>
                  <a:schemeClr val="accent5">
                    <a:lumMod val="40000"/>
                    <a:lumOff val="60000"/>
                  </a:schemeClr>
                </a:solidFill>
                <a:latin typeface="+mn-lt"/>
                <a:ea typeface="+mn-ea"/>
                <a:cs typeface="+mn-cs"/>
              </a:rPr>
              <a:t>9. Top 5 constituencies for two major national parties where they have lost vote share in 2019 as compared to 2014</a:t>
            </a:r>
            <a:endParaRPr lang="en-IN" sz="4000" b="1" dirty="0">
              <a:solidFill>
                <a:schemeClr val="accent5">
                  <a:lumMod val="40000"/>
                  <a:lumOff val="60000"/>
                </a:schemeClr>
              </a:solidFill>
              <a:latin typeface="+mn-lt"/>
              <a:ea typeface="+mn-ea"/>
              <a:cs typeface="+mn-cs"/>
            </a:endParaRPr>
          </a:p>
        </p:txBody>
      </p:sp>
      <p:pic>
        <p:nvPicPr>
          <p:cNvPr id="5" name="Picture 4">
            <a:extLst>
              <a:ext uri="{FF2B5EF4-FFF2-40B4-BE49-F238E27FC236}">
                <a16:creationId xmlns:a16="http://schemas.microsoft.com/office/drawing/2014/main" id="{F180027F-0EE2-9F52-F01A-DF6F800ECB75}"/>
              </a:ext>
            </a:extLst>
          </p:cNvPr>
          <p:cNvPicPr>
            <a:picLocks noChangeAspect="1"/>
          </p:cNvPicPr>
          <p:nvPr/>
        </p:nvPicPr>
        <p:blipFill>
          <a:blip r:embed="rId4"/>
          <a:stretch>
            <a:fillRect/>
          </a:stretch>
        </p:blipFill>
        <p:spPr>
          <a:xfrm>
            <a:off x="3177915" y="2020469"/>
            <a:ext cx="5981075" cy="4213839"/>
          </a:xfrm>
          <a:prstGeom prst="rect">
            <a:avLst/>
          </a:prstGeom>
        </p:spPr>
      </p:pic>
    </p:spTree>
    <p:custDataLst>
      <p:tags r:id="rId1"/>
    </p:custDataLst>
    <p:extLst>
      <p:ext uri="{BB962C8B-B14F-4D97-AF65-F5344CB8AC3E}">
        <p14:creationId xmlns:p14="http://schemas.microsoft.com/office/powerpoint/2010/main" val="3225226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4A762C-0F55-C0CA-A5CA-8362912416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D6AAA460-462A-7BAB-3792-7E4985C99A26}"/>
              </a:ext>
            </a:extLst>
          </p:cNvPr>
          <p:cNvPicPr>
            <a:picLocks noChangeAspect="1"/>
          </p:cNvPicPr>
          <p:nvPr/>
        </p:nvPicPr>
        <p:blipFill>
          <a:blip r:embed="rId3"/>
          <a:stretch>
            <a:fillRect/>
          </a:stretch>
        </p:blipFill>
        <p:spPr>
          <a:xfrm>
            <a:off x="798124" y="704538"/>
            <a:ext cx="10099725" cy="5621311"/>
          </a:xfrm>
          <a:prstGeom prst="rect">
            <a:avLst/>
          </a:prstGeom>
        </p:spPr>
      </p:pic>
    </p:spTree>
    <p:extLst>
      <p:ext uri="{BB962C8B-B14F-4D97-AF65-F5344CB8AC3E}">
        <p14:creationId xmlns:p14="http://schemas.microsoft.com/office/powerpoint/2010/main" val="1924710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809588-42AC-546B-D521-F7A7B13F25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4CF1E26D-B3D4-717A-33DB-81897E8DED00}"/>
              </a:ext>
            </a:extLst>
          </p:cNvPr>
          <p:cNvPicPr>
            <a:picLocks noChangeAspect="1"/>
          </p:cNvPicPr>
          <p:nvPr/>
        </p:nvPicPr>
        <p:blipFill>
          <a:blip r:embed="rId3"/>
          <a:stretch>
            <a:fillRect/>
          </a:stretch>
        </p:blipFill>
        <p:spPr>
          <a:xfrm>
            <a:off x="1155943" y="509664"/>
            <a:ext cx="9629537" cy="5666283"/>
          </a:xfrm>
          <a:prstGeom prst="rect">
            <a:avLst/>
          </a:prstGeom>
        </p:spPr>
      </p:pic>
    </p:spTree>
    <p:extLst>
      <p:ext uri="{BB962C8B-B14F-4D97-AF65-F5344CB8AC3E}">
        <p14:creationId xmlns:p14="http://schemas.microsoft.com/office/powerpoint/2010/main" val="32108971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7C3980-6C16-5151-DC66-4E38E7745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5894D533-9E5D-E312-7906-557C3A7504DF}"/>
              </a:ext>
            </a:extLst>
          </p:cNvPr>
          <p:cNvSpPr>
            <a:spLocks noGrp="1"/>
          </p:cNvSpPr>
          <p:nvPr>
            <p:ph type="title"/>
          </p:nvPr>
        </p:nvSpPr>
        <p:spPr>
          <a:xfrm>
            <a:off x="838200" y="347453"/>
            <a:ext cx="10515600" cy="1325563"/>
          </a:xfrm>
        </p:spPr>
        <p:txBody>
          <a:bodyPr>
            <a:normAutofit/>
          </a:bodyPr>
          <a:lstStyle/>
          <a:p>
            <a:r>
              <a:rPr lang="en-US" sz="4000" b="1" dirty="0">
                <a:solidFill>
                  <a:schemeClr val="accent5">
                    <a:lumMod val="40000"/>
                    <a:lumOff val="60000"/>
                  </a:schemeClr>
                </a:solidFill>
                <a:latin typeface="+mn-lt"/>
                <a:ea typeface="+mn-ea"/>
                <a:cs typeface="+mn-cs"/>
              </a:rPr>
              <a:t>10. Constituency that has voted the most for NOTA?</a:t>
            </a:r>
            <a:endParaRPr lang="en-IN" sz="4000" b="1" dirty="0">
              <a:solidFill>
                <a:schemeClr val="accent5">
                  <a:lumMod val="40000"/>
                  <a:lumOff val="60000"/>
                </a:schemeClr>
              </a:solidFill>
              <a:latin typeface="+mn-lt"/>
              <a:ea typeface="+mn-ea"/>
              <a:cs typeface="+mn-cs"/>
            </a:endParaRPr>
          </a:p>
        </p:txBody>
      </p:sp>
      <p:pic>
        <p:nvPicPr>
          <p:cNvPr id="6" name="Picture 5">
            <a:extLst>
              <a:ext uri="{FF2B5EF4-FFF2-40B4-BE49-F238E27FC236}">
                <a16:creationId xmlns:a16="http://schemas.microsoft.com/office/drawing/2014/main" id="{5D6FCD76-A7A4-0C18-C297-BD4BDF2E1E3F}"/>
              </a:ext>
            </a:extLst>
          </p:cNvPr>
          <p:cNvPicPr>
            <a:picLocks noChangeAspect="1"/>
          </p:cNvPicPr>
          <p:nvPr/>
        </p:nvPicPr>
        <p:blipFill>
          <a:blip r:embed="rId4"/>
          <a:stretch>
            <a:fillRect/>
          </a:stretch>
        </p:blipFill>
        <p:spPr>
          <a:xfrm>
            <a:off x="1184224" y="1858780"/>
            <a:ext cx="9983448" cy="4651767"/>
          </a:xfrm>
          <a:prstGeom prst="rect">
            <a:avLst/>
          </a:prstGeom>
        </p:spPr>
      </p:pic>
    </p:spTree>
    <p:custDataLst>
      <p:tags r:id="rId1"/>
    </p:custDataLst>
    <p:extLst>
      <p:ext uri="{BB962C8B-B14F-4D97-AF65-F5344CB8AC3E}">
        <p14:creationId xmlns:p14="http://schemas.microsoft.com/office/powerpoint/2010/main" val="1807592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8C889F-6DE1-C974-DCC1-FF092B57B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B4045C37-D823-DDE4-7B57-802F8B5C4D79}"/>
              </a:ext>
            </a:extLst>
          </p:cNvPr>
          <p:cNvPicPr>
            <a:picLocks noChangeAspect="1"/>
          </p:cNvPicPr>
          <p:nvPr/>
        </p:nvPicPr>
        <p:blipFill>
          <a:blip r:embed="rId4"/>
          <a:stretch>
            <a:fillRect/>
          </a:stretch>
        </p:blipFill>
        <p:spPr>
          <a:xfrm>
            <a:off x="875569" y="704538"/>
            <a:ext cx="10162360" cy="5351488"/>
          </a:xfrm>
          <a:prstGeom prst="rect">
            <a:avLst/>
          </a:prstGeom>
        </p:spPr>
      </p:pic>
    </p:spTree>
    <p:custDataLst>
      <p:tags r:id="rId1"/>
    </p:custDataLst>
    <p:extLst>
      <p:ext uri="{BB962C8B-B14F-4D97-AF65-F5344CB8AC3E}">
        <p14:creationId xmlns:p14="http://schemas.microsoft.com/office/powerpoint/2010/main" val="333979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929D0F-9966-162B-93A9-B8A00975EB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D8D37072-561C-6A45-F79E-39E6D845EA01}"/>
              </a:ext>
            </a:extLst>
          </p:cNvPr>
          <p:cNvSpPr txBox="1"/>
          <p:nvPr/>
        </p:nvSpPr>
        <p:spPr>
          <a:xfrm>
            <a:off x="670810" y="258901"/>
            <a:ext cx="10346960" cy="1938992"/>
          </a:xfrm>
          <a:prstGeom prst="rect">
            <a:avLst/>
          </a:prstGeom>
          <a:noFill/>
        </p:spPr>
        <p:txBody>
          <a:bodyPr wrap="square">
            <a:spAutoFit/>
          </a:bodyPr>
          <a:lstStyle/>
          <a:p>
            <a:pPr algn="l"/>
            <a:r>
              <a:rPr lang="en-US" sz="4000" b="1" dirty="0">
                <a:solidFill>
                  <a:schemeClr val="accent5">
                    <a:lumMod val="40000"/>
                    <a:lumOff val="60000"/>
                  </a:schemeClr>
                </a:solidFill>
              </a:rPr>
              <a:t>11. Constituencies which elected candidates whose party has less than 10% vote share at state level in 2019</a:t>
            </a:r>
          </a:p>
        </p:txBody>
      </p:sp>
      <p:sp>
        <p:nvSpPr>
          <p:cNvPr id="6" name="TextBox 5">
            <a:extLst>
              <a:ext uri="{FF2B5EF4-FFF2-40B4-BE49-F238E27FC236}">
                <a16:creationId xmlns:a16="http://schemas.microsoft.com/office/drawing/2014/main" id="{101539F5-69F1-BB44-03F9-5494EE779890}"/>
              </a:ext>
            </a:extLst>
          </p:cNvPr>
          <p:cNvSpPr txBox="1"/>
          <p:nvPr/>
        </p:nvSpPr>
        <p:spPr>
          <a:xfrm>
            <a:off x="670810" y="3004599"/>
            <a:ext cx="10598670" cy="400110"/>
          </a:xfrm>
          <a:prstGeom prst="rect">
            <a:avLst/>
          </a:prstGeom>
          <a:noFill/>
        </p:spPr>
        <p:txBody>
          <a:bodyPr wrap="square">
            <a:spAutoFit/>
          </a:bodyPr>
          <a:lstStyle/>
          <a:p>
            <a:pPr algn="l"/>
            <a:r>
              <a:rPr lang="en-US" sz="2000" dirty="0">
                <a:solidFill>
                  <a:schemeClr val="accent5">
                    <a:lumMod val="40000"/>
                    <a:lumOff val="60000"/>
                  </a:schemeClr>
                </a:solidFill>
              </a:rPr>
              <a:t>No constituencies elected candidates whose party has less than 10% vote share at state level in 2019</a:t>
            </a:r>
          </a:p>
        </p:txBody>
      </p:sp>
    </p:spTree>
    <p:custDataLst>
      <p:tags r:id="rId1"/>
    </p:custDataLst>
    <p:extLst>
      <p:ext uri="{BB962C8B-B14F-4D97-AF65-F5344CB8AC3E}">
        <p14:creationId xmlns:p14="http://schemas.microsoft.com/office/powerpoint/2010/main" val="2171416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B0FDCC-4426-761C-40E6-2D280ED968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B5A226EC-B5F2-909B-A364-ED5F10AC5168}"/>
              </a:ext>
            </a:extLst>
          </p:cNvPr>
          <p:cNvSpPr txBox="1"/>
          <p:nvPr/>
        </p:nvSpPr>
        <p:spPr>
          <a:xfrm>
            <a:off x="2128603" y="2233533"/>
            <a:ext cx="8319541" cy="1323439"/>
          </a:xfrm>
          <a:prstGeom prst="rect">
            <a:avLst/>
          </a:prstGeom>
          <a:noFill/>
        </p:spPr>
        <p:txBody>
          <a:bodyPr wrap="square" rtlCol="0">
            <a:spAutoFit/>
          </a:bodyPr>
          <a:lstStyle/>
          <a:p>
            <a:r>
              <a:rPr lang="en-IN" sz="8000" b="1" dirty="0">
                <a:solidFill>
                  <a:schemeClr val="accent5">
                    <a:lumMod val="40000"/>
                    <a:lumOff val="60000"/>
                  </a:schemeClr>
                </a:solidFill>
              </a:rPr>
              <a:t>Analysis</a:t>
            </a:r>
            <a:r>
              <a:rPr lang="en-IN" sz="8000" dirty="0"/>
              <a:t> </a:t>
            </a:r>
            <a:r>
              <a:rPr lang="en-IN" sz="8000" dirty="0">
                <a:solidFill>
                  <a:schemeClr val="accent5">
                    <a:lumMod val="40000"/>
                    <a:lumOff val="60000"/>
                  </a:schemeClr>
                </a:solidFill>
              </a:rPr>
              <a:t>&amp;</a:t>
            </a:r>
            <a:r>
              <a:rPr lang="en-IN" sz="8000" dirty="0"/>
              <a:t> </a:t>
            </a:r>
            <a:r>
              <a:rPr lang="en-IN" sz="8000" b="1" dirty="0">
                <a:solidFill>
                  <a:schemeClr val="accent5">
                    <a:lumMod val="40000"/>
                    <a:lumOff val="60000"/>
                  </a:schemeClr>
                </a:solidFill>
              </a:rPr>
              <a:t>Findings</a:t>
            </a:r>
          </a:p>
        </p:txBody>
      </p:sp>
      <p:pic>
        <p:nvPicPr>
          <p:cNvPr id="6" name="Graphic 5" descr="Bar graph with upward trend with solid fill">
            <a:extLst>
              <a:ext uri="{FF2B5EF4-FFF2-40B4-BE49-F238E27FC236}">
                <a16:creationId xmlns:a16="http://schemas.microsoft.com/office/drawing/2014/main" id="{0F93B2A3-62C6-B656-9C3B-183F20333D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80217" y="3878194"/>
            <a:ext cx="914400" cy="914400"/>
          </a:xfrm>
          <a:prstGeom prst="rect">
            <a:avLst/>
          </a:prstGeom>
        </p:spPr>
      </p:pic>
      <p:pic>
        <p:nvPicPr>
          <p:cNvPr id="8" name="Graphic 7" descr="Research with solid fill">
            <a:extLst>
              <a:ext uri="{FF2B5EF4-FFF2-40B4-BE49-F238E27FC236}">
                <a16:creationId xmlns:a16="http://schemas.microsoft.com/office/drawing/2014/main" id="{C2E00C30-2401-0C17-B558-51F9662B30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874834" y="3948886"/>
            <a:ext cx="914400" cy="914400"/>
          </a:xfrm>
          <a:prstGeom prst="rect">
            <a:avLst/>
          </a:prstGeom>
        </p:spPr>
      </p:pic>
    </p:spTree>
    <p:custDataLst>
      <p:tags r:id="rId1"/>
    </p:custDataLst>
    <p:extLst>
      <p:ext uri="{BB962C8B-B14F-4D97-AF65-F5344CB8AC3E}">
        <p14:creationId xmlns:p14="http://schemas.microsoft.com/office/powerpoint/2010/main" val="139141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7C3980-6C16-5151-DC66-4E38E7745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5894D533-9E5D-E312-7906-557C3A7504DF}"/>
              </a:ext>
            </a:extLst>
          </p:cNvPr>
          <p:cNvSpPr>
            <a:spLocks noGrp="1"/>
          </p:cNvSpPr>
          <p:nvPr>
            <p:ph type="title"/>
          </p:nvPr>
        </p:nvSpPr>
        <p:spPr>
          <a:xfrm>
            <a:off x="838200" y="347453"/>
            <a:ext cx="10515600" cy="1325563"/>
          </a:xfrm>
        </p:spPr>
        <p:txBody>
          <a:bodyPr>
            <a:normAutofit/>
          </a:bodyPr>
          <a:lstStyle/>
          <a:p>
            <a:r>
              <a:rPr lang="en-US" sz="4000" b="1" dirty="0">
                <a:solidFill>
                  <a:schemeClr val="accent5">
                    <a:lumMod val="40000"/>
                    <a:lumOff val="60000"/>
                  </a:schemeClr>
                </a:solidFill>
                <a:latin typeface="+mn-lt"/>
                <a:ea typeface="+mn-ea"/>
                <a:cs typeface="+mn-cs"/>
              </a:rPr>
              <a:t>12. Is there a correlation between postal votes % and voter turnout % ?</a:t>
            </a:r>
            <a:endParaRPr lang="en-IN" sz="4000" b="1" dirty="0">
              <a:solidFill>
                <a:schemeClr val="accent5">
                  <a:lumMod val="40000"/>
                  <a:lumOff val="60000"/>
                </a:schemeClr>
              </a:solidFill>
              <a:latin typeface="+mn-lt"/>
              <a:ea typeface="+mn-ea"/>
              <a:cs typeface="+mn-cs"/>
            </a:endParaRPr>
          </a:p>
        </p:txBody>
      </p:sp>
      <p:pic>
        <p:nvPicPr>
          <p:cNvPr id="5" name="Picture 4">
            <a:extLst>
              <a:ext uri="{FF2B5EF4-FFF2-40B4-BE49-F238E27FC236}">
                <a16:creationId xmlns:a16="http://schemas.microsoft.com/office/drawing/2014/main" id="{09DA4565-E1F6-B86E-EF4A-FE0F1BC384CC}"/>
              </a:ext>
            </a:extLst>
          </p:cNvPr>
          <p:cNvPicPr>
            <a:picLocks noChangeAspect="1"/>
          </p:cNvPicPr>
          <p:nvPr/>
        </p:nvPicPr>
        <p:blipFill>
          <a:blip r:embed="rId4"/>
          <a:stretch>
            <a:fillRect/>
          </a:stretch>
        </p:blipFill>
        <p:spPr>
          <a:xfrm>
            <a:off x="932179" y="1855060"/>
            <a:ext cx="10515600" cy="4440809"/>
          </a:xfrm>
          <a:prstGeom prst="rect">
            <a:avLst/>
          </a:prstGeom>
        </p:spPr>
      </p:pic>
    </p:spTree>
    <p:custDataLst>
      <p:tags r:id="rId1"/>
    </p:custDataLst>
    <p:extLst>
      <p:ext uri="{BB962C8B-B14F-4D97-AF65-F5344CB8AC3E}">
        <p14:creationId xmlns:p14="http://schemas.microsoft.com/office/powerpoint/2010/main" val="2758937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7C3980-6C16-5151-DC66-4E38E7745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5894D533-9E5D-E312-7906-557C3A7504DF}"/>
              </a:ext>
            </a:extLst>
          </p:cNvPr>
          <p:cNvSpPr>
            <a:spLocks noGrp="1"/>
          </p:cNvSpPr>
          <p:nvPr>
            <p:ph type="title"/>
          </p:nvPr>
        </p:nvSpPr>
        <p:spPr>
          <a:xfrm>
            <a:off x="838200" y="347453"/>
            <a:ext cx="10515600" cy="1325563"/>
          </a:xfrm>
        </p:spPr>
        <p:txBody>
          <a:bodyPr>
            <a:normAutofit/>
          </a:bodyPr>
          <a:lstStyle/>
          <a:p>
            <a:r>
              <a:rPr lang="en-US" sz="4000" b="1" dirty="0">
                <a:solidFill>
                  <a:schemeClr val="accent5">
                    <a:lumMod val="40000"/>
                    <a:lumOff val="60000"/>
                  </a:schemeClr>
                </a:solidFill>
                <a:latin typeface="+mn-lt"/>
                <a:ea typeface="+mn-ea"/>
                <a:cs typeface="+mn-cs"/>
              </a:rPr>
              <a:t>13. Is there a correlation between GDP of a state and voter turnout % ?</a:t>
            </a:r>
            <a:endParaRPr lang="en-IN" sz="4000" b="1" dirty="0">
              <a:solidFill>
                <a:schemeClr val="accent5">
                  <a:lumMod val="40000"/>
                  <a:lumOff val="60000"/>
                </a:schemeClr>
              </a:solidFill>
              <a:latin typeface="+mn-lt"/>
              <a:ea typeface="+mn-ea"/>
              <a:cs typeface="+mn-cs"/>
            </a:endParaRPr>
          </a:p>
        </p:txBody>
      </p:sp>
      <p:pic>
        <p:nvPicPr>
          <p:cNvPr id="6" name="Picture 5">
            <a:extLst>
              <a:ext uri="{FF2B5EF4-FFF2-40B4-BE49-F238E27FC236}">
                <a16:creationId xmlns:a16="http://schemas.microsoft.com/office/drawing/2014/main" id="{1B42828F-1B96-F36F-518B-2AFAF27416CF}"/>
              </a:ext>
            </a:extLst>
          </p:cNvPr>
          <p:cNvPicPr>
            <a:picLocks noChangeAspect="1"/>
          </p:cNvPicPr>
          <p:nvPr/>
        </p:nvPicPr>
        <p:blipFill>
          <a:blip r:embed="rId4"/>
          <a:stretch>
            <a:fillRect/>
          </a:stretch>
        </p:blipFill>
        <p:spPr>
          <a:xfrm>
            <a:off x="2966318" y="1884481"/>
            <a:ext cx="5839640" cy="4258269"/>
          </a:xfrm>
          <a:prstGeom prst="rect">
            <a:avLst/>
          </a:prstGeom>
        </p:spPr>
      </p:pic>
    </p:spTree>
    <p:custDataLst>
      <p:tags r:id="rId1"/>
    </p:custDataLst>
    <p:extLst>
      <p:ext uri="{BB962C8B-B14F-4D97-AF65-F5344CB8AC3E}">
        <p14:creationId xmlns:p14="http://schemas.microsoft.com/office/powerpoint/2010/main" val="698798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7C3980-6C16-5151-DC66-4E38E7745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5894D533-9E5D-E312-7906-557C3A7504DF}"/>
              </a:ext>
            </a:extLst>
          </p:cNvPr>
          <p:cNvSpPr>
            <a:spLocks noGrp="1"/>
          </p:cNvSpPr>
          <p:nvPr>
            <p:ph type="title"/>
          </p:nvPr>
        </p:nvSpPr>
        <p:spPr>
          <a:xfrm>
            <a:off x="838200" y="347453"/>
            <a:ext cx="10515600" cy="1325563"/>
          </a:xfrm>
        </p:spPr>
        <p:txBody>
          <a:bodyPr>
            <a:normAutofit/>
          </a:bodyPr>
          <a:lstStyle/>
          <a:p>
            <a:r>
              <a:rPr lang="en-US" sz="4000" b="1" dirty="0">
                <a:solidFill>
                  <a:schemeClr val="accent5">
                    <a:lumMod val="40000"/>
                    <a:lumOff val="60000"/>
                  </a:schemeClr>
                </a:solidFill>
                <a:latin typeface="+mn-lt"/>
                <a:ea typeface="+mn-ea"/>
                <a:cs typeface="+mn-cs"/>
              </a:rPr>
              <a:t>14. Is there a correlation between literacy % of the state and voter turnout % ?</a:t>
            </a:r>
            <a:endParaRPr lang="en-IN" sz="4000" b="1" dirty="0">
              <a:solidFill>
                <a:schemeClr val="accent5">
                  <a:lumMod val="40000"/>
                  <a:lumOff val="60000"/>
                </a:schemeClr>
              </a:solidFill>
              <a:latin typeface="+mn-lt"/>
              <a:ea typeface="+mn-ea"/>
              <a:cs typeface="+mn-cs"/>
            </a:endParaRPr>
          </a:p>
        </p:txBody>
      </p:sp>
      <p:pic>
        <p:nvPicPr>
          <p:cNvPr id="5" name="Picture 4">
            <a:extLst>
              <a:ext uri="{FF2B5EF4-FFF2-40B4-BE49-F238E27FC236}">
                <a16:creationId xmlns:a16="http://schemas.microsoft.com/office/drawing/2014/main" id="{E436877C-D1BB-A97B-6AC3-82C25ADB5413}"/>
              </a:ext>
            </a:extLst>
          </p:cNvPr>
          <p:cNvPicPr>
            <a:picLocks noChangeAspect="1"/>
          </p:cNvPicPr>
          <p:nvPr/>
        </p:nvPicPr>
        <p:blipFill>
          <a:blip r:embed="rId4"/>
          <a:stretch>
            <a:fillRect/>
          </a:stretch>
        </p:blipFill>
        <p:spPr>
          <a:xfrm>
            <a:off x="2848129" y="1774200"/>
            <a:ext cx="6250898" cy="4736347"/>
          </a:xfrm>
          <a:prstGeom prst="rect">
            <a:avLst/>
          </a:prstGeom>
        </p:spPr>
      </p:pic>
    </p:spTree>
    <p:custDataLst>
      <p:tags r:id="rId1"/>
    </p:custDataLst>
    <p:extLst>
      <p:ext uri="{BB962C8B-B14F-4D97-AF65-F5344CB8AC3E}">
        <p14:creationId xmlns:p14="http://schemas.microsoft.com/office/powerpoint/2010/main" val="3271590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FC5A47-D9BB-A04D-5B48-88A063121F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A66D7D65-B3B8-8615-DB59-8CE1B7226F73}"/>
              </a:ext>
            </a:extLst>
          </p:cNvPr>
          <p:cNvSpPr txBox="1"/>
          <p:nvPr/>
        </p:nvSpPr>
        <p:spPr>
          <a:xfrm>
            <a:off x="584617" y="399950"/>
            <a:ext cx="11377534" cy="707886"/>
          </a:xfrm>
          <a:prstGeom prst="rect">
            <a:avLst/>
          </a:prstGeom>
          <a:noFill/>
        </p:spPr>
        <p:txBody>
          <a:bodyPr wrap="square">
            <a:spAutoFit/>
          </a:bodyPr>
          <a:lstStyle/>
          <a:p>
            <a:pPr algn="l"/>
            <a:r>
              <a:rPr lang="en-US" sz="4000" b="1" dirty="0">
                <a:solidFill>
                  <a:schemeClr val="accent5">
                    <a:lumMod val="40000"/>
                    <a:lumOff val="60000"/>
                  </a:schemeClr>
                </a:solidFill>
              </a:rPr>
              <a:t>Candidates ratio based on gender in 2014 &amp; 2019</a:t>
            </a:r>
          </a:p>
        </p:txBody>
      </p:sp>
      <p:pic>
        <p:nvPicPr>
          <p:cNvPr id="7" name="Picture 6">
            <a:extLst>
              <a:ext uri="{FF2B5EF4-FFF2-40B4-BE49-F238E27FC236}">
                <a16:creationId xmlns:a16="http://schemas.microsoft.com/office/drawing/2014/main" id="{CD568E59-B91A-BA9E-60B1-61A824106113}"/>
              </a:ext>
            </a:extLst>
          </p:cNvPr>
          <p:cNvPicPr>
            <a:picLocks noChangeAspect="1"/>
          </p:cNvPicPr>
          <p:nvPr/>
        </p:nvPicPr>
        <p:blipFill>
          <a:blip r:embed="rId4"/>
          <a:stretch>
            <a:fillRect/>
          </a:stretch>
        </p:blipFill>
        <p:spPr>
          <a:xfrm>
            <a:off x="966071" y="1723389"/>
            <a:ext cx="10259857" cy="4877481"/>
          </a:xfrm>
          <a:prstGeom prst="rect">
            <a:avLst/>
          </a:prstGeom>
        </p:spPr>
      </p:pic>
    </p:spTree>
    <p:custDataLst>
      <p:tags r:id="rId1"/>
    </p:custDataLst>
    <p:extLst>
      <p:ext uri="{BB962C8B-B14F-4D97-AF65-F5344CB8AC3E}">
        <p14:creationId xmlns:p14="http://schemas.microsoft.com/office/powerpoint/2010/main" val="144804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5A2F29-D422-0DA0-BCC5-7432840443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7789F99-9CEF-54C9-5BDB-41E4257C044F}"/>
              </a:ext>
            </a:extLst>
          </p:cNvPr>
          <p:cNvSpPr txBox="1"/>
          <p:nvPr/>
        </p:nvSpPr>
        <p:spPr>
          <a:xfrm>
            <a:off x="1004341" y="644577"/>
            <a:ext cx="2998898" cy="707886"/>
          </a:xfrm>
          <a:prstGeom prst="rect">
            <a:avLst/>
          </a:prstGeom>
          <a:noFill/>
        </p:spPr>
        <p:txBody>
          <a:bodyPr wrap="none" rtlCol="0">
            <a:spAutoFit/>
          </a:bodyPr>
          <a:lstStyle/>
          <a:p>
            <a:r>
              <a:rPr lang="en-IN" sz="4000" b="1" dirty="0">
                <a:solidFill>
                  <a:schemeClr val="accent5">
                    <a:lumMod val="40000"/>
                    <a:lumOff val="60000"/>
                  </a:schemeClr>
                </a:solidFill>
              </a:rPr>
              <a:t>Observations</a:t>
            </a:r>
          </a:p>
        </p:txBody>
      </p:sp>
      <p:sp>
        <p:nvSpPr>
          <p:cNvPr id="5" name="TextBox 4">
            <a:extLst>
              <a:ext uri="{FF2B5EF4-FFF2-40B4-BE49-F238E27FC236}">
                <a16:creationId xmlns:a16="http://schemas.microsoft.com/office/drawing/2014/main" id="{00906012-5FAE-8213-FC9B-1738E74BFDFE}"/>
              </a:ext>
            </a:extLst>
          </p:cNvPr>
          <p:cNvSpPr txBox="1"/>
          <p:nvPr/>
        </p:nvSpPr>
        <p:spPr>
          <a:xfrm>
            <a:off x="854439" y="1637280"/>
            <a:ext cx="10717968" cy="4247317"/>
          </a:xfrm>
          <a:prstGeom prst="rect">
            <a:avLst/>
          </a:prstGeom>
          <a:noFill/>
        </p:spPr>
        <p:txBody>
          <a:bodyPr wrap="square" rtlCol="0">
            <a:spAutoFit/>
          </a:bodyPr>
          <a:lstStyle/>
          <a:p>
            <a:pPr marL="342900" indent="-342900">
              <a:buFont typeface="Wingdings" panose="05000000000000000000" pitchFamily="2" charset="2"/>
              <a:buChar char="Ø"/>
            </a:pPr>
            <a:r>
              <a:rPr lang="en-IN" sz="3000" dirty="0">
                <a:solidFill>
                  <a:schemeClr val="accent5">
                    <a:lumMod val="40000"/>
                    <a:lumOff val="60000"/>
                  </a:schemeClr>
                </a:solidFill>
              </a:rPr>
              <a:t>Highest voter turnout ratio is seen in North eastern states whereas lowest in Jammu &amp; Kashmir.</a:t>
            </a:r>
          </a:p>
          <a:p>
            <a:pPr marL="342900" indent="-342900">
              <a:buFont typeface="Wingdings" panose="05000000000000000000" pitchFamily="2" charset="2"/>
              <a:buChar char="Ø"/>
            </a:pPr>
            <a:endParaRPr lang="en-IN" sz="3000" dirty="0">
              <a:solidFill>
                <a:schemeClr val="accent5">
                  <a:lumMod val="40000"/>
                  <a:lumOff val="60000"/>
                </a:schemeClr>
              </a:solidFill>
            </a:endParaRPr>
          </a:p>
          <a:p>
            <a:pPr marL="342900" indent="-342900">
              <a:buFont typeface="Wingdings" panose="05000000000000000000" pitchFamily="2" charset="2"/>
              <a:buChar char="Ø"/>
            </a:pPr>
            <a:r>
              <a:rPr lang="en-IN" sz="3000" dirty="0">
                <a:solidFill>
                  <a:schemeClr val="accent5">
                    <a:lumMod val="40000"/>
                    <a:lumOff val="60000"/>
                  </a:schemeClr>
                </a:solidFill>
              </a:rPr>
              <a:t>BJP party has highest percentage of vote share followed by INC.</a:t>
            </a:r>
          </a:p>
          <a:p>
            <a:pPr marL="342900" indent="-342900">
              <a:buFont typeface="Wingdings" panose="05000000000000000000" pitchFamily="2" charset="2"/>
              <a:buChar char="Ø"/>
            </a:pPr>
            <a:endParaRPr lang="en-IN" sz="3000" dirty="0">
              <a:solidFill>
                <a:schemeClr val="accent5">
                  <a:lumMod val="40000"/>
                  <a:lumOff val="60000"/>
                </a:schemeClr>
              </a:solidFill>
            </a:endParaRPr>
          </a:p>
          <a:p>
            <a:pPr marL="342900" indent="-342900">
              <a:buFont typeface="Wingdings" panose="05000000000000000000" pitchFamily="2" charset="2"/>
              <a:buChar char="Ø"/>
            </a:pPr>
            <a:r>
              <a:rPr lang="en-IN" sz="3000" dirty="0">
                <a:solidFill>
                  <a:schemeClr val="accent5">
                    <a:lumMod val="40000"/>
                    <a:lumOff val="60000"/>
                  </a:schemeClr>
                </a:solidFill>
              </a:rPr>
              <a:t>Highest NOTA votes were polled in tribal areas like Nilgiris, Aruku.</a:t>
            </a:r>
          </a:p>
          <a:p>
            <a:pPr marL="342900" indent="-342900">
              <a:buFont typeface="Wingdings" panose="05000000000000000000" pitchFamily="2" charset="2"/>
              <a:buChar char="Ø"/>
            </a:pPr>
            <a:endParaRPr lang="en-IN" sz="3000" dirty="0">
              <a:solidFill>
                <a:schemeClr val="accent5">
                  <a:lumMod val="40000"/>
                  <a:lumOff val="60000"/>
                </a:schemeClr>
              </a:solidFill>
            </a:endParaRPr>
          </a:p>
          <a:p>
            <a:pPr marL="342900" indent="-342900">
              <a:buFont typeface="Wingdings" panose="05000000000000000000" pitchFamily="2" charset="2"/>
              <a:buChar char="Ø"/>
            </a:pPr>
            <a:r>
              <a:rPr lang="en-IN" sz="3000" dirty="0">
                <a:solidFill>
                  <a:schemeClr val="accent5">
                    <a:lumMod val="40000"/>
                    <a:lumOff val="60000"/>
                  </a:schemeClr>
                </a:solidFill>
              </a:rPr>
              <a:t>Male candidates are participating more on elections  compared to female candidates.</a:t>
            </a:r>
          </a:p>
        </p:txBody>
      </p:sp>
    </p:spTree>
    <p:extLst>
      <p:ext uri="{BB962C8B-B14F-4D97-AF65-F5344CB8AC3E}">
        <p14:creationId xmlns:p14="http://schemas.microsoft.com/office/powerpoint/2010/main" val="4237980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5A2F29-D422-0DA0-BCC5-7432840443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7789F99-9CEF-54C9-5BDB-41E4257C044F}"/>
              </a:ext>
            </a:extLst>
          </p:cNvPr>
          <p:cNvSpPr txBox="1"/>
          <p:nvPr/>
        </p:nvSpPr>
        <p:spPr>
          <a:xfrm>
            <a:off x="1004341" y="359767"/>
            <a:ext cx="4164602" cy="707886"/>
          </a:xfrm>
          <a:prstGeom prst="rect">
            <a:avLst/>
          </a:prstGeom>
          <a:noFill/>
        </p:spPr>
        <p:txBody>
          <a:bodyPr wrap="none" rtlCol="0">
            <a:spAutoFit/>
          </a:bodyPr>
          <a:lstStyle/>
          <a:p>
            <a:r>
              <a:rPr lang="en-IN" sz="4000" b="1" dirty="0">
                <a:solidFill>
                  <a:schemeClr val="accent5">
                    <a:lumMod val="40000"/>
                    <a:lumOff val="60000"/>
                  </a:schemeClr>
                </a:solidFill>
              </a:rPr>
              <a:t>Recommendations</a:t>
            </a:r>
          </a:p>
        </p:txBody>
      </p:sp>
      <p:sp>
        <p:nvSpPr>
          <p:cNvPr id="5" name="TextBox 4">
            <a:extLst>
              <a:ext uri="{FF2B5EF4-FFF2-40B4-BE49-F238E27FC236}">
                <a16:creationId xmlns:a16="http://schemas.microsoft.com/office/drawing/2014/main" id="{00906012-5FAE-8213-FC9B-1738E74BFDFE}"/>
              </a:ext>
            </a:extLst>
          </p:cNvPr>
          <p:cNvSpPr txBox="1"/>
          <p:nvPr/>
        </p:nvSpPr>
        <p:spPr>
          <a:xfrm>
            <a:off x="854439" y="1202570"/>
            <a:ext cx="10717968" cy="5170646"/>
          </a:xfrm>
          <a:prstGeom prst="rect">
            <a:avLst/>
          </a:prstGeom>
          <a:noFill/>
        </p:spPr>
        <p:txBody>
          <a:bodyPr wrap="square" rtlCol="0">
            <a:spAutoFit/>
          </a:bodyPr>
          <a:lstStyle/>
          <a:p>
            <a:pPr marL="342900" indent="-342900">
              <a:buFont typeface="Wingdings" panose="05000000000000000000" pitchFamily="2" charset="2"/>
              <a:buChar char="Ø"/>
            </a:pPr>
            <a:r>
              <a:rPr lang="en-IN" sz="3000" dirty="0">
                <a:solidFill>
                  <a:schemeClr val="accent5">
                    <a:lumMod val="40000"/>
                    <a:lumOff val="60000"/>
                  </a:schemeClr>
                </a:solidFill>
              </a:rPr>
              <a:t>Increase in security, curbing fake news in social media to increase voter turnout ratio in riots prone areas like Jammu &amp; Kashmir.</a:t>
            </a:r>
          </a:p>
          <a:p>
            <a:endParaRPr lang="en-IN" sz="3000" dirty="0">
              <a:solidFill>
                <a:schemeClr val="accent5">
                  <a:lumMod val="40000"/>
                  <a:lumOff val="60000"/>
                </a:schemeClr>
              </a:solidFill>
            </a:endParaRPr>
          </a:p>
          <a:p>
            <a:pPr marL="342900" indent="-342900">
              <a:buFont typeface="Wingdings" panose="05000000000000000000" pitchFamily="2" charset="2"/>
              <a:buChar char="Ø"/>
            </a:pPr>
            <a:r>
              <a:rPr lang="en-IN" sz="3000" dirty="0">
                <a:solidFill>
                  <a:schemeClr val="accent5">
                    <a:lumMod val="40000"/>
                    <a:lumOff val="60000"/>
                  </a:schemeClr>
                </a:solidFill>
              </a:rPr>
              <a:t>Voter awareness programmes should be conducted in tribal areas by government using political parties, celebrities, influencers.</a:t>
            </a:r>
          </a:p>
          <a:p>
            <a:pPr marL="342900" indent="-342900">
              <a:buFont typeface="Wingdings" panose="05000000000000000000" pitchFamily="2" charset="2"/>
              <a:buChar char="Ø"/>
            </a:pPr>
            <a:endParaRPr lang="en-IN" sz="3000" dirty="0">
              <a:solidFill>
                <a:schemeClr val="accent5">
                  <a:lumMod val="40000"/>
                  <a:lumOff val="60000"/>
                </a:schemeClr>
              </a:solidFill>
            </a:endParaRPr>
          </a:p>
          <a:p>
            <a:pPr marL="342900" indent="-342900">
              <a:buFont typeface="Wingdings" panose="05000000000000000000" pitchFamily="2" charset="2"/>
              <a:buChar char="Ø"/>
            </a:pPr>
            <a:r>
              <a:rPr lang="en-IN" sz="3000" dirty="0">
                <a:solidFill>
                  <a:schemeClr val="accent5">
                    <a:lumMod val="40000"/>
                    <a:lumOff val="60000"/>
                  </a:schemeClr>
                </a:solidFill>
              </a:rPr>
              <a:t>Right to reject for NOTA votes.</a:t>
            </a:r>
          </a:p>
          <a:p>
            <a:pPr marL="342900" indent="-342900">
              <a:buFont typeface="Wingdings" panose="05000000000000000000" pitchFamily="2" charset="2"/>
              <a:buChar char="Ø"/>
            </a:pPr>
            <a:endParaRPr lang="en-IN" sz="3000" dirty="0">
              <a:solidFill>
                <a:schemeClr val="accent5">
                  <a:lumMod val="40000"/>
                  <a:lumOff val="60000"/>
                </a:schemeClr>
              </a:solidFill>
            </a:endParaRPr>
          </a:p>
          <a:p>
            <a:pPr marL="342900" indent="-342900">
              <a:buFont typeface="Wingdings" panose="05000000000000000000" pitchFamily="2" charset="2"/>
              <a:buChar char="Ø"/>
            </a:pPr>
            <a:r>
              <a:rPr lang="en-US" sz="3000" dirty="0">
                <a:solidFill>
                  <a:schemeClr val="accent5">
                    <a:lumMod val="40000"/>
                    <a:lumOff val="60000"/>
                  </a:schemeClr>
                </a:solidFill>
              </a:rPr>
              <a:t>Home voting for people with disabilities and people above the age of 85 years is a positive move, steps to increase  NRI votes should be taken.  </a:t>
            </a:r>
            <a:endParaRPr lang="en-IN" sz="3000" dirty="0">
              <a:solidFill>
                <a:schemeClr val="accent5">
                  <a:lumMod val="40000"/>
                  <a:lumOff val="60000"/>
                </a:schemeClr>
              </a:solidFill>
            </a:endParaRPr>
          </a:p>
        </p:txBody>
      </p:sp>
      <p:pic>
        <p:nvPicPr>
          <p:cNvPr id="11" name="Graphic 10" descr="A lightbulb">
            <a:extLst>
              <a:ext uri="{FF2B5EF4-FFF2-40B4-BE49-F238E27FC236}">
                <a16:creationId xmlns:a16="http://schemas.microsoft.com/office/drawing/2014/main" id="{9406B690-BDDD-D0BC-9C47-F3FA5FD135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18410" y="274915"/>
            <a:ext cx="877590" cy="877590"/>
          </a:xfrm>
          <a:prstGeom prst="rect">
            <a:avLst/>
          </a:prstGeom>
        </p:spPr>
      </p:pic>
    </p:spTree>
    <p:extLst>
      <p:ext uri="{BB962C8B-B14F-4D97-AF65-F5344CB8AC3E}">
        <p14:creationId xmlns:p14="http://schemas.microsoft.com/office/powerpoint/2010/main" val="3135910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8135F9-32B4-43A5-9A73-3AD1C7520A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86B564CE-2B6D-6271-C53B-72FB4CA62426}"/>
              </a:ext>
            </a:extLst>
          </p:cNvPr>
          <p:cNvSpPr txBox="1"/>
          <p:nvPr/>
        </p:nvSpPr>
        <p:spPr>
          <a:xfrm>
            <a:off x="3258876" y="2456473"/>
            <a:ext cx="5674247" cy="1631216"/>
          </a:xfrm>
          <a:prstGeom prst="rect">
            <a:avLst/>
          </a:prstGeom>
          <a:noFill/>
        </p:spPr>
        <p:txBody>
          <a:bodyPr wrap="none" rtlCol="0">
            <a:spAutoFit/>
          </a:bodyPr>
          <a:lstStyle/>
          <a:p>
            <a:pPr algn="ctr"/>
            <a:r>
              <a:rPr lang="en-IN" sz="10000" b="1" dirty="0">
                <a:solidFill>
                  <a:schemeClr val="accent5">
                    <a:lumMod val="40000"/>
                    <a:lumOff val="60000"/>
                  </a:schemeClr>
                </a:solidFill>
              </a:rPr>
              <a:t>Thank You</a:t>
            </a:r>
          </a:p>
        </p:txBody>
      </p:sp>
    </p:spTree>
    <p:extLst>
      <p:ext uri="{BB962C8B-B14F-4D97-AF65-F5344CB8AC3E}">
        <p14:creationId xmlns:p14="http://schemas.microsoft.com/office/powerpoint/2010/main" val="3380331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7C3980-6C16-5151-DC66-4E38E7745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5894D533-9E5D-E312-7906-557C3A7504DF}"/>
              </a:ext>
            </a:extLst>
          </p:cNvPr>
          <p:cNvSpPr>
            <a:spLocks noGrp="1"/>
          </p:cNvSpPr>
          <p:nvPr>
            <p:ph type="title"/>
          </p:nvPr>
        </p:nvSpPr>
        <p:spPr/>
        <p:txBody>
          <a:bodyPr>
            <a:normAutofit/>
          </a:bodyPr>
          <a:lstStyle/>
          <a:p>
            <a:r>
              <a:rPr lang="en-US" sz="4000" b="1" dirty="0">
                <a:solidFill>
                  <a:schemeClr val="accent5">
                    <a:lumMod val="40000"/>
                    <a:lumOff val="60000"/>
                  </a:schemeClr>
                </a:solidFill>
                <a:latin typeface="+mn-lt"/>
                <a:ea typeface="+mn-ea"/>
                <a:cs typeface="+mn-cs"/>
              </a:rPr>
              <a:t>1. Top 5/bottom 5 constituencies of 2014 and 2019 in terms of voter turnout ratio</a:t>
            </a:r>
            <a:endParaRPr lang="en-IN" sz="4000" b="1" dirty="0">
              <a:solidFill>
                <a:schemeClr val="accent5">
                  <a:lumMod val="40000"/>
                  <a:lumOff val="60000"/>
                </a:schemeClr>
              </a:solidFill>
              <a:latin typeface="+mn-lt"/>
              <a:ea typeface="+mn-ea"/>
              <a:cs typeface="+mn-cs"/>
            </a:endParaRPr>
          </a:p>
        </p:txBody>
      </p:sp>
      <p:pic>
        <p:nvPicPr>
          <p:cNvPr id="12" name="Picture 11">
            <a:extLst>
              <a:ext uri="{FF2B5EF4-FFF2-40B4-BE49-F238E27FC236}">
                <a16:creationId xmlns:a16="http://schemas.microsoft.com/office/drawing/2014/main" id="{1C134F1E-C30C-0C65-45EF-D2E321581F6E}"/>
              </a:ext>
            </a:extLst>
          </p:cNvPr>
          <p:cNvPicPr>
            <a:picLocks noChangeAspect="1"/>
          </p:cNvPicPr>
          <p:nvPr/>
        </p:nvPicPr>
        <p:blipFill>
          <a:blip r:embed="rId4"/>
          <a:stretch>
            <a:fillRect/>
          </a:stretch>
        </p:blipFill>
        <p:spPr>
          <a:xfrm>
            <a:off x="1264918" y="2055813"/>
            <a:ext cx="4007999" cy="3730390"/>
          </a:xfrm>
          <a:prstGeom prst="rect">
            <a:avLst/>
          </a:prstGeom>
        </p:spPr>
      </p:pic>
      <p:pic>
        <p:nvPicPr>
          <p:cNvPr id="14" name="Picture 13">
            <a:extLst>
              <a:ext uri="{FF2B5EF4-FFF2-40B4-BE49-F238E27FC236}">
                <a16:creationId xmlns:a16="http://schemas.microsoft.com/office/drawing/2014/main" id="{B05AAE16-A8E2-62B7-E73A-6234CA531306}"/>
              </a:ext>
            </a:extLst>
          </p:cNvPr>
          <p:cNvPicPr>
            <a:picLocks noChangeAspect="1"/>
          </p:cNvPicPr>
          <p:nvPr/>
        </p:nvPicPr>
        <p:blipFill>
          <a:blip r:embed="rId5"/>
          <a:stretch>
            <a:fillRect/>
          </a:stretch>
        </p:blipFill>
        <p:spPr>
          <a:xfrm>
            <a:off x="6389636" y="2055813"/>
            <a:ext cx="4008000" cy="3730389"/>
          </a:xfrm>
          <a:prstGeom prst="rect">
            <a:avLst/>
          </a:prstGeom>
        </p:spPr>
      </p:pic>
    </p:spTree>
    <p:custDataLst>
      <p:tags r:id="rId1"/>
    </p:custDataLst>
    <p:extLst>
      <p:ext uri="{BB962C8B-B14F-4D97-AF65-F5344CB8AC3E}">
        <p14:creationId xmlns:p14="http://schemas.microsoft.com/office/powerpoint/2010/main" val="252467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48734A-CBA5-2375-93C8-AC51CE199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Content Placeholder 7">
            <a:extLst>
              <a:ext uri="{FF2B5EF4-FFF2-40B4-BE49-F238E27FC236}">
                <a16:creationId xmlns:a16="http://schemas.microsoft.com/office/drawing/2014/main" id="{2A676035-3B1C-760E-F093-286E91C49049}"/>
              </a:ext>
            </a:extLst>
          </p:cNvPr>
          <p:cNvPicPr>
            <a:picLocks noChangeAspect="1"/>
          </p:cNvPicPr>
          <p:nvPr/>
        </p:nvPicPr>
        <p:blipFill>
          <a:blip r:embed="rId3"/>
          <a:stretch>
            <a:fillRect/>
          </a:stretch>
        </p:blipFill>
        <p:spPr>
          <a:xfrm>
            <a:off x="838200" y="614597"/>
            <a:ext cx="10179570" cy="5711252"/>
          </a:xfrm>
          <a:prstGeom prst="rect">
            <a:avLst/>
          </a:prstGeom>
        </p:spPr>
      </p:pic>
    </p:spTree>
    <p:extLst>
      <p:ext uri="{BB962C8B-B14F-4D97-AF65-F5344CB8AC3E}">
        <p14:creationId xmlns:p14="http://schemas.microsoft.com/office/powerpoint/2010/main" val="37899036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6|2.5|4.4|3.9|2.9"/>
</p:tagLst>
</file>

<file path=ppt/tags/tag10.xml><?xml version="1.0" encoding="utf-8"?>
<p:tagLst xmlns:a="http://schemas.openxmlformats.org/drawingml/2006/main" xmlns:r="http://schemas.openxmlformats.org/officeDocument/2006/relationships" xmlns:p="http://schemas.openxmlformats.org/presentationml/2006/main">
  <p:tag name="TIMING" val="|13.1"/>
</p:tagLst>
</file>

<file path=ppt/tags/tag11.xml><?xml version="1.0" encoding="utf-8"?>
<p:tagLst xmlns:a="http://schemas.openxmlformats.org/drawingml/2006/main" xmlns:r="http://schemas.openxmlformats.org/officeDocument/2006/relationships" xmlns:p="http://schemas.openxmlformats.org/presentationml/2006/main">
  <p:tag name="TIMING" val="|15|17.6"/>
</p:tagLst>
</file>

<file path=ppt/tags/tag12.xml><?xml version="1.0" encoding="utf-8"?>
<p:tagLst xmlns:a="http://schemas.openxmlformats.org/drawingml/2006/main" xmlns:r="http://schemas.openxmlformats.org/officeDocument/2006/relationships" xmlns:p="http://schemas.openxmlformats.org/presentationml/2006/main">
  <p:tag name="TIMING" val="|8.5"/>
</p:tagLst>
</file>

<file path=ppt/tags/tag13.xml><?xml version="1.0" encoding="utf-8"?>
<p:tagLst xmlns:a="http://schemas.openxmlformats.org/drawingml/2006/main" xmlns:r="http://schemas.openxmlformats.org/officeDocument/2006/relationships" xmlns:p="http://schemas.openxmlformats.org/presentationml/2006/main">
  <p:tag name="TIMING" val="|2.3"/>
</p:tagLst>
</file>

<file path=ppt/tags/tag14.xml><?xml version="1.0" encoding="utf-8"?>
<p:tagLst xmlns:a="http://schemas.openxmlformats.org/drawingml/2006/main" xmlns:r="http://schemas.openxmlformats.org/officeDocument/2006/relationships" xmlns:p="http://schemas.openxmlformats.org/presentationml/2006/main">
  <p:tag name="TIMING" val="|8.1"/>
</p:tagLst>
</file>

<file path=ppt/tags/tag15.xml><?xml version="1.0" encoding="utf-8"?>
<p:tagLst xmlns:a="http://schemas.openxmlformats.org/drawingml/2006/main" xmlns:r="http://schemas.openxmlformats.org/officeDocument/2006/relationships" xmlns:p="http://schemas.openxmlformats.org/presentationml/2006/main">
  <p:tag name="TIMING" val="|9.6"/>
</p:tagLst>
</file>

<file path=ppt/tags/tag16.xml><?xml version="1.0" encoding="utf-8"?>
<p:tagLst xmlns:a="http://schemas.openxmlformats.org/drawingml/2006/main" xmlns:r="http://schemas.openxmlformats.org/officeDocument/2006/relationships" xmlns:p="http://schemas.openxmlformats.org/presentationml/2006/main">
  <p:tag name="TIMING" val="|5.9"/>
</p:tagLst>
</file>

<file path=ppt/tags/tag17.xml><?xml version="1.0" encoding="utf-8"?>
<p:tagLst xmlns:a="http://schemas.openxmlformats.org/drawingml/2006/main" xmlns:r="http://schemas.openxmlformats.org/officeDocument/2006/relationships" xmlns:p="http://schemas.openxmlformats.org/presentationml/2006/main">
  <p:tag name="TIMING" val="|1.9"/>
</p:tagLst>
</file>

<file path=ppt/tags/tag18.xml><?xml version="1.0" encoding="utf-8"?>
<p:tagLst xmlns:a="http://schemas.openxmlformats.org/drawingml/2006/main" xmlns:r="http://schemas.openxmlformats.org/officeDocument/2006/relationships" xmlns:p="http://schemas.openxmlformats.org/presentationml/2006/main">
  <p:tag name="TIMING" val="|2.8"/>
</p:tagLst>
</file>

<file path=ppt/tags/tag19.xml><?xml version="1.0" encoding="utf-8"?>
<p:tagLst xmlns:a="http://schemas.openxmlformats.org/drawingml/2006/main" xmlns:r="http://schemas.openxmlformats.org/officeDocument/2006/relationships" xmlns:p="http://schemas.openxmlformats.org/presentationml/2006/main">
  <p:tag name="TIMING" val="|11.7"/>
</p:tagLst>
</file>

<file path=ppt/tags/tag2.xml><?xml version="1.0" encoding="utf-8"?>
<p:tagLst xmlns:a="http://schemas.openxmlformats.org/drawingml/2006/main" xmlns:r="http://schemas.openxmlformats.org/officeDocument/2006/relationships" xmlns:p="http://schemas.openxmlformats.org/presentationml/2006/main">
  <p:tag name="TIMING" val="|4.4"/>
</p:tagLst>
</file>

<file path=ppt/tags/tag20.xml><?xml version="1.0" encoding="utf-8"?>
<p:tagLst xmlns:a="http://schemas.openxmlformats.org/drawingml/2006/main" xmlns:r="http://schemas.openxmlformats.org/officeDocument/2006/relationships" xmlns:p="http://schemas.openxmlformats.org/presentationml/2006/main">
  <p:tag name="TIMING" val="|6.3"/>
</p:tagLst>
</file>

<file path=ppt/tags/tag21.xml><?xml version="1.0" encoding="utf-8"?>
<p:tagLst xmlns:a="http://schemas.openxmlformats.org/drawingml/2006/main" xmlns:r="http://schemas.openxmlformats.org/officeDocument/2006/relationships" xmlns:p="http://schemas.openxmlformats.org/presentationml/2006/main">
  <p:tag name="TIMING" val="|5.1"/>
</p:tagLst>
</file>

<file path=ppt/tags/tag22.xml><?xml version="1.0" encoding="utf-8"?>
<p:tagLst xmlns:a="http://schemas.openxmlformats.org/drawingml/2006/main" xmlns:r="http://schemas.openxmlformats.org/officeDocument/2006/relationships" xmlns:p="http://schemas.openxmlformats.org/presentationml/2006/main">
  <p:tag name="TIMING" val="|2.1"/>
</p:tagLst>
</file>

<file path=ppt/tags/tag23.xml><?xml version="1.0" encoding="utf-8"?>
<p:tagLst xmlns:a="http://schemas.openxmlformats.org/drawingml/2006/main" xmlns:r="http://schemas.openxmlformats.org/officeDocument/2006/relationships" xmlns:p="http://schemas.openxmlformats.org/presentationml/2006/main">
  <p:tag name="TIMING" val="|3.7|3.9"/>
</p:tagLst>
</file>

<file path=ppt/tags/tag24.xml><?xml version="1.0" encoding="utf-8"?>
<p:tagLst xmlns:a="http://schemas.openxmlformats.org/drawingml/2006/main" xmlns:r="http://schemas.openxmlformats.org/officeDocument/2006/relationships" xmlns:p="http://schemas.openxmlformats.org/presentationml/2006/main">
  <p:tag name="TIMING" val="|1.6|2.5|4.4|3.9|2.9"/>
</p:tagLst>
</file>

<file path=ppt/tags/tag25.xml><?xml version="1.0" encoding="utf-8"?>
<p:tagLst xmlns:a="http://schemas.openxmlformats.org/drawingml/2006/main" xmlns:r="http://schemas.openxmlformats.org/officeDocument/2006/relationships" xmlns:p="http://schemas.openxmlformats.org/presentationml/2006/main">
  <p:tag name="TIMING" val="|4.4"/>
</p:tagLst>
</file>

<file path=ppt/tags/tag26.xml><?xml version="1.0" encoding="utf-8"?>
<p:tagLst xmlns:a="http://schemas.openxmlformats.org/drawingml/2006/main" xmlns:r="http://schemas.openxmlformats.org/officeDocument/2006/relationships" xmlns:p="http://schemas.openxmlformats.org/presentationml/2006/main">
  <p:tag name="TIMING" val="|5.3|1|2|19.1|4.3|1|1.4"/>
</p:tagLst>
</file>

<file path=ppt/tags/tag27.xml><?xml version="1.0" encoding="utf-8"?>
<p:tagLst xmlns:a="http://schemas.openxmlformats.org/drawingml/2006/main" xmlns:r="http://schemas.openxmlformats.org/officeDocument/2006/relationships" xmlns:p="http://schemas.openxmlformats.org/presentationml/2006/main">
  <p:tag name="TIMING" val="|3.4|46.8"/>
</p:tagLst>
</file>

<file path=ppt/tags/tag28.xml><?xml version="1.0" encoding="utf-8"?>
<p:tagLst xmlns:a="http://schemas.openxmlformats.org/drawingml/2006/main" xmlns:r="http://schemas.openxmlformats.org/officeDocument/2006/relationships" xmlns:p="http://schemas.openxmlformats.org/presentationml/2006/main">
  <p:tag name="TIMING" val="|8.5|53.1|41.4"/>
</p:tagLst>
</file>

<file path=ppt/tags/tag29.xml><?xml version="1.0" encoding="utf-8"?>
<p:tagLst xmlns:a="http://schemas.openxmlformats.org/drawingml/2006/main" xmlns:r="http://schemas.openxmlformats.org/officeDocument/2006/relationships" xmlns:p="http://schemas.openxmlformats.org/presentationml/2006/main">
  <p:tag name="TIMING" val="|1.8"/>
</p:tagLst>
</file>

<file path=ppt/tags/tag3.xml><?xml version="1.0" encoding="utf-8"?>
<p:tagLst xmlns:a="http://schemas.openxmlformats.org/drawingml/2006/main" xmlns:r="http://schemas.openxmlformats.org/officeDocument/2006/relationships" xmlns:p="http://schemas.openxmlformats.org/presentationml/2006/main">
  <p:tag name="TIMING" val="|5.3|1|2|19.1|4.3|1|1.4"/>
</p:tagLst>
</file>

<file path=ppt/tags/tag30.xml><?xml version="1.0" encoding="utf-8"?>
<p:tagLst xmlns:a="http://schemas.openxmlformats.org/drawingml/2006/main" xmlns:r="http://schemas.openxmlformats.org/officeDocument/2006/relationships" xmlns:p="http://schemas.openxmlformats.org/presentationml/2006/main">
  <p:tag name="TIMING" val="|15.4|41.1"/>
</p:tagLst>
</file>

<file path=ppt/tags/tag31.xml><?xml version="1.0" encoding="utf-8"?>
<p:tagLst xmlns:a="http://schemas.openxmlformats.org/drawingml/2006/main" xmlns:r="http://schemas.openxmlformats.org/officeDocument/2006/relationships" xmlns:p="http://schemas.openxmlformats.org/presentationml/2006/main">
  <p:tag name="TIMING" val="|7|16.9"/>
</p:tagLst>
</file>

<file path=ppt/tags/tag32.xml><?xml version="1.0" encoding="utf-8"?>
<p:tagLst xmlns:a="http://schemas.openxmlformats.org/drawingml/2006/main" xmlns:r="http://schemas.openxmlformats.org/officeDocument/2006/relationships" xmlns:p="http://schemas.openxmlformats.org/presentationml/2006/main">
  <p:tag name="TIMING" val="|2.5"/>
</p:tagLst>
</file>

<file path=ppt/tags/tag33.xml><?xml version="1.0" encoding="utf-8"?>
<p:tagLst xmlns:a="http://schemas.openxmlformats.org/drawingml/2006/main" xmlns:r="http://schemas.openxmlformats.org/officeDocument/2006/relationships" xmlns:p="http://schemas.openxmlformats.org/presentationml/2006/main">
  <p:tag name="TIMING" val="|13.1"/>
</p:tagLst>
</file>

<file path=ppt/tags/tag34.xml><?xml version="1.0" encoding="utf-8"?>
<p:tagLst xmlns:a="http://schemas.openxmlformats.org/drawingml/2006/main" xmlns:r="http://schemas.openxmlformats.org/officeDocument/2006/relationships" xmlns:p="http://schemas.openxmlformats.org/presentationml/2006/main">
  <p:tag name="TIMING" val="|15|17.6"/>
</p:tagLst>
</file>

<file path=ppt/tags/tag35.xml><?xml version="1.0" encoding="utf-8"?>
<p:tagLst xmlns:a="http://schemas.openxmlformats.org/drawingml/2006/main" xmlns:r="http://schemas.openxmlformats.org/officeDocument/2006/relationships" xmlns:p="http://schemas.openxmlformats.org/presentationml/2006/main">
  <p:tag name="TIMING" val="|8.5"/>
</p:tagLst>
</file>

<file path=ppt/tags/tag36.xml><?xml version="1.0" encoding="utf-8"?>
<p:tagLst xmlns:a="http://schemas.openxmlformats.org/drawingml/2006/main" xmlns:r="http://schemas.openxmlformats.org/officeDocument/2006/relationships" xmlns:p="http://schemas.openxmlformats.org/presentationml/2006/main">
  <p:tag name="TIMING" val="|2.3"/>
</p:tagLst>
</file>

<file path=ppt/tags/tag37.xml><?xml version="1.0" encoding="utf-8"?>
<p:tagLst xmlns:a="http://schemas.openxmlformats.org/drawingml/2006/main" xmlns:r="http://schemas.openxmlformats.org/officeDocument/2006/relationships" xmlns:p="http://schemas.openxmlformats.org/presentationml/2006/main">
  <p:tag name="TIMING" val="|8.1"/>
</p:tagLst>
</file>

<file path=ppt/tags/tag38.xml><?xml version="1.0" encoding="utf-8"?>
<p:tagLst xmlns:a="http://schemas.openxmlformats.org/drawingml/2006/main" xmlns:r="http://schemas.openxmlformats.org/officeDocument/2006/relationships" xmlns:p="http://schemas.openxmlformats.org/presentationml/2006/main">
  <p:tag name="TIMING" val="|9.6"/>
</p:tagLst>
</file>

<file path=ppt/tags/tag39.xml><?xml version="1.0" encoding="utf-8"?>
<p:tagLst xmlns:a="http://schemas.openxmlformats.org/drawingml/2006/main" xmlns:r="http://schemas.openxmlformats.org/officeDocument/2006/relationships" xmlns:p="http://schemas.openxmlformats.org/presentationml/2006/main">
  <p:tag name="TIMING" val="|5.9"/>
</p:tagLst>
</file>

<file path=ppt/tags/tag4.xml><?xml version="1.0" encoding="utf-8"?>
<p:tagLst xmlns:a="http://schemas.openxmlformats.org/drawingml/2006/main" xmlns:r="http://schemas.openxmlformats.org/officeDocument/2006/relationships" xmlns:p="http://schemas.openxmlformats.org/presentationml/2006/main">
  <p:tag name="TIMING" val="|3.4|46.8"/>
</p:tagLst>
</file>

<file path=ppt/tags/tag40.xml><?xml version="1.0" encoding="utf-8"?>
<p:tagLst xmlns:a="http://schemas.openxmlformats.org/drawingml/2006/main" xmlns:r="http://schemas.openxmlformats.org/officeDocument/2006/relationships" xmlns:p="http://schemas.openxmlformats.org/presentationml/2006/main">
  <p:tag name="TIMING" val="|1.9"/>
</p:tagLst>
</file>

<file path=ppt/tags/tag41.xml><?xml version="1.0" encoding="utf-8"?>
<p:tagLst xmlns:a="http://schemas.openxmlformats.org/drawingml/2006/main" xmlns:r="http://schemas.openxmlformats.org/officeDocument/2006/relationships" xmlns:p="http://schemas.openxmlformats.org/presentationml/2006/main">
  <p:tag name="TIMING" val="|2.8"/>
</p:tagLst>
</file>

<file path=ppt/tags/tag42.xml><?xml version="1.0" encoding="utf-8"?>
<p:tagLst xmlns:a="http://schemas.openxmlformats.org/drawingml/2006/main" xmlns:r="http://schemas.openxmlformats.org/officeDocument/2006/relationships" xmlns:p="http://schemas.openxmlformats.org/presentationml/2006/main">
  <p:tag name="TIMING" val="|11.7"/>
</p:tagLst>
</file>

<file path=ppt/tags/tag43.xml><?xml version="1.0" encoding="utf-8"?>
<p:tagLst xmlns:a="http://schemas.openxmlformats.org/drawingml/2006/main" xmlns:r="http://schemas.openxmlformats.org/officeDocument/2006/relationships" xmlns:p="http://schemas.openxmlformats.org/presentationml/2006/main">
  <p:tag name="TIMING" val="|6.3"/>
</p:tagLst>
</file>

<file path=ppt/tags/tag44.xml><?xml version="1.0" encoding="utf-8"?>
<p:tagLst xmlns:a="http://schemas.openxmlformats.org/drawingml/2006/main" xmlns:r="http://schemas.openxmlformats.org/officeDocument/2006/relationships" xmlns:p="http://schemas.openxmlformats.org/presentationml/2006/main">
  <p:tag name="TIMING" val="|5.1"/>
</p:tagLst>
</file>

<file path=ppt/tags/tag45.xml><?xml version="1.0" encoding="utf-8"?>
<p:tagLst xmlns:a="http://schemas.openxmlformats.org/drawingml/2006/main" xmlns:r="http://schemas.openxmlformats.org/officeDocument/2006/relationships" xmlns:p="http://schemas.openxmlformats.org/presentationml/2006/main">
  <p:tag name="TIMING" val="|2.1"/>
</p:tagLst>
</file>

<file path=ppt/tags/tag5.xml><?xml version="1.0" encoding="utf-8"?>
<p:tagLst xmlns:a="http://schemas.openxmlformats.org/drawingml/2006/main" xmlns:r="http://schemas.openxmlformats.org/officeDocument/2006/relationships" xmlns:p="http://schemas.openxmlformats.org/presentationml/2006/main">
  <p:tag name="TIMING" val="|8.5|53.1|41.4"/>
</p:tagLst>
</file>

<file path=ppt/tags/tag6.xml><?xml version="1.0" encoding="utf-8"?>
<p:tagLst xmlns:a="http://schemas.openxmlformats.org/drawingml/2006/main" xmlns:r="http://schemas.openxmlformats.org/officeDocument/2006/relationships" xmlns:p="http://schemas.openxmlformats.org/presentationml/2006/main">
  <p:tag name="TIMING" val="|1.8"/>
</p:tagLst>
</file>

<file path=ppt/tags/tag7.xml><?xml version="1.0" encoding="utf-8"?>
<p:tagLst xmlns:a="http://schemas.openxmlformats.org/drawingml/2006/main" xmlns:r="http://schemas.openxmlformats.org/officeDocument/2006/relationships" xmlns:p="http://schemas.openxmlformats.org/presentationml/2006/main">
  <p:tag name="TIMING" val="|15.4|41.1"/>
</p:tagLst>
</file>

<file path=ppt/tags/tag8.xml><?xml version="1.0" encoding="utf-8"?>
<p:tagLst xmlns:a="http://schemas.openxmlformats.org/drawingml/2006/main" xmlns:r="http://schemas.openxmlformats.org/officeDocument/2006/relationships" xmlns:p="http://schemas.openxmlformats.org/presentationml/2006/main">
  <p:tag name="TIMING" val="|7|16.9"/>
</p:tagLst>
</file>

<file path=ppt/tags/tag9.xml><?xml version="1.0" encoding="utf-8"?>
<p:tagLst xmlns:a="http://schemas.openxmlformats.org/drawingml/2006/main" xmlns:r="http://schemas.openxmlformats.org/officeDocument/2006/relationships" xmlns:p="http://schemas.openxmlformats.org/presentationml/2006/main">
  <p:tag name="TIMING" val="|2.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1121</Words>
  <Application>Microsoft Office PowerPoint</Application>
  <PresentationFormat>Widescreen</PresentationFormat>
  <Paragraphs>131</Paragraphs>
  <Slides>76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76</vt:i4>
      </vt:variant>
    </vt:vector>
  </HeadingPairs>
  <TitlesOfParts>
    <vt:vector size="81"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Data overview</vt:lpstr>
      <vt:lpstr>PowerPoint Presentation</vt:lpstr>
      <vt:lpstr>PowerPoint Presentation</vt:lpstr>
      <vt:lpstr>1. Top 5/bottom 5 constituencies of 2014 and 2019 in terms of voter turnout ratio</vt:lpstr>
      <vt:lpstr>PowerPoint Presentation</vt:lpstr>
      <vt:lpstr>PowerPoint Presentation</vt:lpstr>
      <vt:lpstr>2. Top 5/bottom 5 states of 2014 and 2019 in terms of voter turnout ratio</vt:lpstr>
      <vt:lpstr>PowerPoint Presentation</vt:lpstr>
      <vt:lpstr>PowerPoint Presentation</vt:lpstr>
      <vt:lpstr>PowerPoint Presentation</vt:lpstr>
      <vt:lpstr>3. Constituencies which elected the same party for two consecutive elections, rank them by % of votes to that winning party in 2019</vt:lpstr>
      <vt:lpstr>PowerPoint Presentation</vt:lpstr>
      <vt:lpstr>4. Constituencies which voted for different parties in two elections (list top 10 based on the difference (2019-2014) in voter percentage in two elections)</vt:lpstr>
      <vt:lpstr>PowerPoint Presentation</vt:lpstr>
      <vt:lpstr>PowerPoint Presentation</vt:lpstr>
      <vt:lpstr>6. % Split of votes of parties between 2014 vs 2019 at national level</vt:lpstr>
      <vt:lpstr>7. % Split of votes of parties between 2014 vs 2019 at state level</vt:lpstr>
      <vt:lpstr>PowerPoint Presentation</vt:lpstr>
      <vt:lpstr>8. Top 5 constituencies for two major national parties where they have gained vote share in 2019 as compared to 2014</vt:lpstr>
      <vt:lpstr>PowerPoint Presentation</vt:lpstr>
      <vt:lpstr>PowerPoint Presentation</vt:lpstr>
      <vt:lpstr>9. Top 5 constituencies for two major national parties where they have lost vote share in 2019 as compared to 2014</vt:lpstr>
      <vt:lpstr>PowerPoint Presentation</vt:lpstr>
      <vt:lpstr>PowerPoint Presentation</vt:lpstr>
      <vt:lpstr>10. Constituency that has voted the most for NOTA?</vt:lpstr>
      <vt:lpstr>PowerPoint Presentation</vt:lpstr>
      <vt:lpstr>PowerPoint Presentation</vt:lpstr>
      <vt:lpstr>12. Is there a correlation between postal votes % and voter turnout % ?</vt:lpstr>
      <vt:lpstr>13. Is there a correlation between GDP of a state and voter turnout % ?</vt:lpstr>
      <vt:lpstr>14. Is there a correlation between literacy % of the state and voter turnout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overview</vt:lpstr>
      <vt:lpstr>PowerPoint Presentation</vt:lpstr>
      <vt:lpstr>PowerPoint Presentation</vt:lpstr>
      <vt:lpstr>1. Top 5/bottom 5 constituencies of 2014 and 2019 in terms of voter turnout ratio</vt:lpstr>
      <vt:lpstr>PowerPoint Presentation</vt:lpstr>
      <vt:lpstr>PowerPoint Presentation</vt:lpstr>
      <vt:lpstr>2. Top 5/bottom 5 states of 2014 and 2019 in terms of voter turnout ratio</vt:lpstr>
      <vt:lpstr>PowerPoint Presentation</vt:lpstr>
      <vt:lpstr>PowerPoint Presentation</vt:lpstr>
      <vt:lpstr>PowerPoint Presentation</vt:lpstr>
      <vt:lpstr>3. Constituencies which elected the same party for two consecutive elections, rank them by % of votes to that winning party in 2019</vt:lpstr>
      <vt:lpstr>PowerPoint Presentation</vt:lpstr>
      <vt:lpstr>4. Constituencies which voted for different parties in two elections (list top 10 based on the difference (2019-2014) in voter percentage in two elections)</vt:lpstr>
      <vt:lpstr>PowerPoint Presentation</vt:lpstr>
      <vt:lpstr>PowerPoint Presentation</vt:lpstr>
      <vt:lpstr>6. % Split of votes of parties between 2014 vs 2019 at national level</vt:lpstr>
      <vt:lpstr>7. % Split of votes of parties between 2014 vs 2019 at state level</vt:lpstr>
      <vt:lpstr>PowerPoint Presentation</vt:lpstr>
      <vt:lpstr>8. Top 5 constituencies for two major national parties where they have gained vote share in 2019 as compared to 2014</vt:lpstr>
      <vt:lpstr>PowerPoint Presentation</vt:lpstr>
      <vt:lpstr>PowerPoint Presentation</vt:lpstr>
      <vt:lpstr>9. Top 5 constituencies for two major national parties where they have lost vote share in 2019 as compared to 2014</vt:lpstr>
      <vt:lpstr>PowerPoint Presentation</vt:lpstr>
      <vt:lpstr>PowerPoint Presentation</vt:lpstr>
      <vt:lpstr>10. Constituency that has voted the most for NOTA?</vt:lpstr>
      <vt:lpstr>PowerPoint Presentation</vt:lpstr>
      <vt:lpstr>PowerPoint Presentation</vt:lpstr>
      <vt:lpstr>12. Is there a correlation between postal votes % and voter turnout % ?</vt:lpstr>
      <vt:lpstr>13. Is there a correlation between GDP of a state and voter turnout % ?</vt:lpstr>
      <vt:lpstr>14. Is there a correlation between literacy % of the state and voter turnout %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keerthis777@live.com</dc:creator>
  <cp:lastModifiedBy>keerthis777@live.com</cp:lastModifiedBy>
  <cp:revision>1</cp:revision>
  <dcterms:created xsi:type="dcterms:W3CDTF">2024-05-24T10:28:53Z</dcterms:created>
  <dcterms:modified xsi:type="dcterms:W3CDTF">2024-05-24T10:37:02Z</dcterms:modified>
</cp:coreProperties>
</file>