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AE19"/>
    <a:srgbClr val="FBBBF2"/>
    <a:srgbClr val="F995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E16A-4DCC-4B95-0FFD-506686CE8F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5E07D9-285D-DE1B-9FD9-0E6E53E5A7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84F24E-9B76-4001-4EAC-7213EDFCBD8B}"/>
              </a:ext>
            </a:extLst>
          </p:cNvPr>
          <p:cNvSpPr>
            <a:spLocks noGrp="1"/>
          </p:cNvSpPr>
          <p:nvPr>
            <p:ph type="dt" sz="half" idx="10"/>
          </p:nvPr>
        </p:nvSpPr>
        <p:spPr/>
        <p:txBody>
          <a:bodyPr/>
          <a:lstStyle/>
          <a:p>
            <a:fld id="{08772C60-A330-4F1B-BD5A-CF097F2DC2BC}" type="datetimeFigureOut">
              <a:rPr lang="en-IN" smtClean="0"/>
              <a:t>19-06-2023</a:t>
            </a:fld>
            <a:endParaRPr lang="en-IN"/>
          </a:p>
        </p:txBody>
      </p:sp>
      <p:sp>
        <p:nvSpPr>
          <p:cNvPr id="5" name="Footer Placeholder 4">
            <a:extLst>
              <a:ext uri="{FF2B5EF4-FFF2-40B4-BE49-F238E27FC236}">
                <a16:creationId xmlns:a16="http://schemas.microsoft.com/office/drawing/2014/main" id="{BF251CC2-7374-0CDE-2F0B-DB8E0B8777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07EE7F-0E55-303C-F5B5-8C73E61C675C}"/>
              </a:ext>
            </a:extLst>
          </p:cNvPr>
          <p:cNvSpPr>
            <a:spLocks noGrp="1"/>
          </p:cNvSpPr>
          <p:nvPr>
            <p:ph type="sldNum" sz="quarter" idx="12"/>
          </p:nvPr>
        </p:nvSpPr>
        <p:spPr/>
        <p:txBody>
          <a:bodyPr/>
          <a:lstStyle/>
          <a:p>
            <a:fld id="{D94AFCFB-972E-4E29-8E63-C30C009AECFF}" type="slidenum">
              <a:rPr lang="en-IN" smtClean="0"/>
              <a:t>‹#›</a:t>
            </a:fld>
            <a:endParaRPr lang="en-IN"/>
          </a:p>
        </p:txBody>
      </p:sp>
    </p:spTree>
    <p:extLst>
      <p:ext uri="{BB962C8B-B14F-4D97-AF65-F5344CB8AC3E}">
        <p14:creationId xmlns:p14="http://schemas.microsoft.com/office/powerpoint/2010/main" val="4012053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F2A7-DEA6-C63E-79E6-FBD9FA3914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2A5D65-89E6-E7F3-2361-ECDF22FE73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8E90E0-7452-891E-18CC-CF71EE969FC5}"/>
              </a:ext>
            </a:extLst>
          </p:cNvPr>
          <p:cNvSpPr>
            <a:spLocks noGrp="1"/>
          </p:cNvSpPr>
          <p:nvPr>
            <p:ph type="dt" sz="half" idx="10"/>
          </p:nvPr>
        </p:nvSpPr>
        <p:spPr/>
        <p:txBody>
          <a:bodyPr/>
          <a:lstStyle/>
          <a:p>
            <a:fld id="{08772C60-A330-4F1B-BD5A-CF097F2DC2BC}" type="datetimeFigureOut">
              <a:rPr lang="en-IN" smtClean="0"/>
              <a:t>19-06-2023</a:t>
            </a:fld>
            <a:endParaRPr lang="en-IN"/>
          </a:p>
        </p:txBody>
      </p:sp>
      <p:sp>
        <p:nvSpPr>
          <p:cNvPr id="5" name="Footer Placeholder 4">
            <a:extLst>
              <a:ext uri="{FF2B5EF4-FFF2-40B4-BE49-F238E27FC236}">
                <a16:creationId xmlns:a16="http://schemas.microsoft.com/office/drawing/2014/main" id="{B47545A8-D258-A106-2F5B-FBD9E66024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ECD373-46FF-DDE7-5D62-6DDB3248DA45}"/>
              </a:ext>
            </a:extLst>
          </p:cNvPr>
          <p:cNvSpPr>
            <a:spLocks noGrp="1"/>
          </p:cNvSpPr>
          <p:nvPr>
            <p:ph type="sldNum" sz="quarter" idx="12"/>
          </p:nvPr>
        </p:nvSpPr>
        <p:spPr/>
        <p:txBody>
          <a:bodyPr/>
          <a:lstStyle/>
          <a:p>
            <a:fld id="{D94AFCFB-972E-4E29-8E63-C30C009AECFF}" type="slidenum">
              <a:rPr lang="en-IN" smtClean="0"/>
              <a:t>‹#›</a:t>
            </a:fld>
            <a:endParaRPr lang="en-IN"/>
          </a:p>
        </p:txBody>
      </p:sp>
    </p:spTree>
    <p:extLst>
      <p:ext uri="{BB962C8B-B14F-4D97-AF65-F5344CB8AC3E}">
        <p14:creationId xmlns:p14="http://schemas.microsoft.com/office/powerpoint/2010/main" val="4965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C5A3B1-09A9-A3EB-DDD4-22A201E150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2B3DBF-0DE0-5B20-0E06-B24D9A4D82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B8A29C-10CD-E162-7872-C285321EE324}"/>
              </a:ext>
            </a:extLst>
          </p:cNvPr>
          <p:cNvSpPr>
            <a:spLocks noGrp="1"/>
          </p:cNvSpPr>
          <p:nvPr>
            <p:ph type="dt" sz="half" idx="10"/>
          </p:nvPr>
        </p:nvSpPr>
        <p:spPr/>
        <p:txBody>
          <a:bodyPr/>
          <a:lstStyle/>
          <a:p>
            <a:fld id="{08772C60-A330-4F1B-BD5A-CF097F2DC2BC}" type="datetimeFigureOut">
              <a:rPr lang="en-IN" smtClean="0"/>
              <a:t>19-06-2023</a:t>
            </a:fld>
            <a:endParaRPr lang="en-IN"/>
          </a:p>
        </p:txBody>
      </p:sp>
      <p:sp>
        <p:nvSpPr>
          <p:cNvPr id="5" name="Footer Placeholder 4">
            <a:extLst>
              <a:ext uri="{FF2B5EF4-FFF2-40B4-BE49-F238E27FC236}">
                <a16:creationId xmlns:a16="http://schemas.microsoft.com/office/drawing/2014/main" id="{F15FD3AD-2A9D-962B-7EFE-BF1999F5A9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B18CBE-78EF-8BB8-E2BE-E5721F8C03F6}"/>
              </a:ext>
            </a:extLst>
          </p:cNvPr>
          <p:cNvSpPr>
            <a:spLocks noGrp="1"/>
          </p:cNvSpPr>
          <p:nvPr>
            <p:ph type="sldNum" sz="quarter" idx="12"/>
          </p:nvPr>
        </p:nvSpPr>
        <p:spPr/>
        <p:txBody>
          <a:bodyPr/>
          <a:lstStyle/>
          <a:p>
            <a:fld id="{D94AFCFB-972E-4E29-8E63-C30C009AECFF}" type="slidenum">
              <a:rPr lang="en-IN" smtClean="0"/>
              <a:t>‹#›</a:t>
            </a:fld>
            <a:endParaRPr lang="en-IN"/>
          </a:p>
        </p:txBody>
      </p:sp>
    </p:spTree>
    <p:extLst>
      <p:ext uri="{BB962C8B-B14F-4D97-AF65-F5344CB8AC3E}">
        <p14:creationId xmlns:p14="http://schemas.microsoft.com/office/powerpoint/2010/main" val="372879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B3F7B-B981-2C3F-CE35-E187181F73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3914C0-0B5A-0F0D-92F5-B4CCBC2234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909696-0C63-34C9-8186-3B2BE8630A3A}"/>
              </a:ext>
            </a:extLst>
          </p:cNvPr>
          <p:cNvSpPr>
            <a:spLocks noGrp="1"/>
          </p:cNvSpPr>
          <p:nvPr>
            <p:ph type="dt" sz="half" idx="10"/>
          </p:nvPr>
        </p:nvSpPr>
        <p:spPr/>
        <p:txBody>
          <a:bodyPr/>
          <a:lstStyle/>
          <a:p>
            <a:fld id="{08772C60-A330-4F1B-BD5A-CF097F2DC2BC}" type="datetimeFigureOut">
              <a:rPr lang="en-IN" smtClean="0"/>
              <a:t>19-06-2023</a:t>
            </a:fld>
            <a:endParaRPr lang="en-IN"/>
          </a:p>
        </p:txBody>
      </p:sp>
      <p:sp>
        <p:nvSpPr>
          <p:cNvPr id="5" name="Footer Placeholder 4">
            <a:extLst>
              <a:ext uri="{FF2B5EF4-FFF2-40B4-BE49-F238E27FC236}">
                <a16:creationId xmlns:a16="http://schemas.microsoft.com/office/drawing/2014/main" id="{AD915D8D-CDEF-E2E3-7526-D4B0EF140B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1FAFAF-972E-353E-B767-A1B1671000FC}"/>
              </a:ext>
            </a:extLst>
          </p:cNvPr>
          <p:cNvSpPr>
            <a:spLocks noGrp="1"/>
          </p:cNvSpPr>
          <p:nvPr>
            <p:ph type="sldNum" sz="quarter" idx="12"/>
          </p:nvPr>
        </p:nvSpPr>
        <p:spPr/>
        <p:txBody>
          <a:bodyPr/>
          <a:lstStyle/>
          <a:p>
            <a:fld id="{D94AFCFB-972E-4E29-8E63-C30C009AECFF}" type="slidenum">
              <a:rPr lang="en-IN" smtClean="0"/>
              <a:t>‹#›</a:t>
            </a:fld>
            <a:endParaRPr lang="en-IN"/>
          </a:p>
        </p:txBody>
      </p:sp>
    </p:spTree>
    <p:extLst>
      <p:ext uri="{BB962C8B-B14F-4D97-AF65-F5344CB8AC3E}">
        <p14:creationId xmlns:p14="http://schemas.microsoft.com/office/powerpoint/2010/main" val="2018762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F5C2-BCF9-D6BF-33B6-3002784EA1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0C8319-ECCC-F83B-3B38-DFDC4BAFB9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6EF2F4-8A5A-1535-F89A-B585C08A2534}"/>
              </a:ext>
            </a:extLst>
          </p:cNvPr>
          <p:cNvSpPr>
            <a:spLocks noGrp="1"/>
          </p:cNvSpPr>
          <p:nvPr>
            <p:ph type="dt" sz="half" idx="10"/>
          </p:nvPr>
        </p:nvSpPr>
        <p:spPr/>
        <p:txBody>
          <a:bodyPr/>
          <a:lstStyle/>
          <a:p>
            <a:fld id="{08772C60-A330-4F1B-BD5A-CF097F2DC2BC}" type="datetimeFigureOut">
              <a:rPr lang="en-IN" smtClean="0"/>
              <a:t>19-06-2023</a:t>
            </a:fld>
            <a:endParaRPr lang="en-IN"/>
          </a:p>
        </p:txBody>
      </p:sp>
      <p:sp>
        <p:nvSpPr>
          <p:cNvPr id="5" name="Footer Placeholder 4">
            <a:extLst>
              <a:ext uri="{FF2B5EF4-FFF2-40B4-BE49-F238E27FC236}">
                <a16:creationId xmlns:a16="http://schemas.microsoft.com/office/drawing/2014/main" id="{CDBA305C-56AD-AD78-9DAE-8440599D39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080DA4-EB0E-30E2-CF42-79D1E78EA054}"/>
              </a:ext>
            </a:extLst>
          </p:cNvPr>
          <p:cNvSpPr>
            <a:spLocks noGrp="1"/>
          </p:cNvSpPr>
          <p:nvPr>
            <p:ph type="sldNum" sz="quarter" idx="12"/>
          </p:nvPr>
        </p:nvSpPr>
        <p:spPr/>
        <p:txBody>
          <a:bodyPr/>
          <a:lstStyle/>
          <a:p>
            <a:fld id="{D94AFCFB-972E-4E29-8E63-C30C009AECFF}" type="slidenum">
              <a:rPr lang="en-IN" smtClean="0"/>
              <a:t>‹#›</a:t>
            </a:fld>
            <a:endParaRPr lang="en-IN"/>
          </a:p>
        </p:txBody>
      </p:sp>
    </p:spTree>
    <p:extLst>
      <p:ext uri="{BB962C8B-B14F-4D97-AF65-F5344CB8AC3E}">
        <p14:creationId xmlns:p14="http://schemas.microsoft.com/office/powerpoint/2010/main" val="186418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D884B-846E-F5BB-5E2D-146A3D7698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DB13F0-2066-6BC3-E7C1-CC730776A3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22AFA1-0333-270D-7F7C-6A8EE2289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FFC355-9D59-275F-130E-EE47289AF840}"/>
              </a:ext>
            </a:extLst>
          </p:cNvPr>
          <p:cNvSpPr>
            <a:spLocks noGrp="1"/>
          </p:cNvSpPr>
          <p:nvPr>
            <p:ph type="dt" sz="half" idx="10"/>
          </p:nvPr>
        </p:nvSpPr>
        <p:spPr/>
        <p:txBody>
          <a:bodyPr/>
          <a:lstStyle/>
          <a:p>
            <a:fld id="{08772C60-A330-4F1B-BD5A-CF097F2DC2BC}" type="datetimeFigureOut">
              <a:rPr lang="en-IN" smtClean="0"/>
              <a:t>19-06-2023</a:t>
            </a:fld>
            <a:endParaRPr lang="en-IN"/>
          </a:p>
        </p:txBody>
      </p:sp>
      <p:sp>
        <p:nvSpPr>
          <p:cNvPr id="6" name="Footer Placeholder 5">
            <a:extLst>
              <a:ext uri="{FF2B5EF4-FFF2-40B4-BE49-F238E27FC236}">
                <a16:creationId xmlns:a16="http://schemas.microsoft.com/office/drawing/2014/main" id="{2D1EF636-00A0-F66B-70B2-1FB3625B98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184C2F-B353-24DC-8273-A023E2564A2E}"/>
              </a:ext>
            </a:extLst>
          </p:cNvPr>
          <p:cNvSpPr>
            <a:spLocks noGrp="1"/>
          </p:cNvSpPr>
          <p:nvPr>
            <p:ph type="sldNum" sz="quarter" idx="12"/>
          </p:nvPr>
        </p:nvSpPr>
        <p:spPr/>
        <p:txBody>
          <a:bodyPr/>
          <a:lstStyle/>
          <a:p>
            <a:fld id="{D94AFCFB-972E-4E29-8E63-C30C009AECFF}" type="slidenum">
              <a:rPr lang="en-IN" smtClean="0"/>
              <a:t>‹#›</a:t>
            </a:fld>
            <a:endParaRPr lang="en-IN"/>
          </a:p>
        </p:txBody>
      </p:sp>
    </p:spTree>
    <p:extLst>
      <p:ext uri="{BB962C8B-B14F-4D97-AF65-F5344CB8AC3E}">
        <p14:creationId xmlns:p14="http://schemas.microsoft.com/office/powerpoint/2010/main" val="84728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9600-3D0B-37D4-7685-254C378E3D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36FEC9-94AD-6ED3-77D8-FF362A2460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39C839-FC6D-8814-B245-ABFC82711C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7C719A-A048-2F8D-2F41-DFD5328810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2732A2-5DB2-AC82-8828-8CE5253D80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610DC7-7E92-E746-E7E8-2DCAFD06FEDD}"/>
              </a:ext>
            </a:extLst>
          </p:cNvPr>
          <p:cNvSpPr>
            <a:spLocks noGrp="1"/>
          </p:cNvSpPr>
          <p:nvPr>
            <p:ph type="dt" sz="half" idx="10"/>
          </p:nvPr>
        </p:nvSpPr>
        <p:spPr/>
        <p:txBody>
          <a:bodyPr/>
          <a:lstStyle/>
          <a:p>
            <a:fld id="{08772C60-A330-4F1B-BD5A-CF097F2DC2BC}" type="datetimeFigureOut">
              <a:rPr lang="en-IN" smtClean="0"/>
              <a:t>19-06-2023</a:t>
            </a:fld>
            <a:endParaRPr lang="en-IN"/>
          </a:p>
        </p:txBody>
      </p:sp>
      <p:sp>
        <p:nvSpPr>
          <p:cNvPr id="8" name="Footer Placeholder 7">
            <a:extLst>
              <a:ext uri="{FF2B5EF4-FFF2-40B4-BE49-F238E27FC236}">
                <a16:creationId xmlns:a16="http://schemas.microsoft.com/office/drawing/2014/main" id="{FAB5B43F-1D46-96D4-85A9-265E83D494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36E9BA-C4B1-51A4-09D7-6D2E72397C8E}"/>
              </a:ext>
            </a:extLst>
          </p:cNvPr>
          <p:cNvSpPr>
            <a:spLocks noGrp="1"/>
          </p:cNvSpPr>
          <p:nvPr>
            <p:ph type="sldNum" sz="quarter" idx="12"/>
          </p:nvPr>
        </p:nvSpPr>
        <p:spPr/>
        <p:txBody>
          <a:bodyPr/>
          <a:lstStyle/>
          <a:p>
            <a:fld id="{D94AFCFB-972E-4E29-8E63-C30C009AECFF}" type="slidenum">
              <a:rPr lang="en-IN" smtClean="0"/>
              <a:t>‹#›</a:t>
            </a:fld>
            <a:endParaRPr lang="en-IN"/>
          </a:p>
        </p:txBody>
      </p:sp>
    </p:spTree>
    <p:extLst>
      <p:ext uri="{BB962C8B-B14F-4D97-AF65-F5344CB8AC3E}">
        <p14:creationId xmlns:p14="http://schemas.microsoft.com/office/powerpoint/2010/main" val="144331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31BC-2596-D5FA-2A6D-06A72BD2C2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D8D7A2-4740-E8FD-5AF1-F6F83194DD4B}"/>
              </a:ext>
            </a:extLst>
          </p:cNvPr>
          <p:cNvSpPr>
            <a:spLocks noGrp="1"/>
          </p:cNvSpPr>
          <p:nvPr>
            <p:ph type="dt" sz="half" idx="10"/>
          </p:nvPr>
        </p:nvSpPr>
        <p:spPr/>
        <p:txBody>
          <a:bodyPr/>
          <a:lstStyle/>
          <a:p>
            <a:fld id="{08772C60-A330-4F1B-BD5A-CF097F2DC2BC}" type="datetimeFigureOut">
              <a:rPr lang="en-IN" smtClean="0"/>
              <a:t>19-06-2023</a:t>
            </a:fld>
            <a:endParaRPr lang="en-IN"/>
          </a:p>
        </p:txBody>
      </p:sp>
      <p:sp>
        <p:nvSpPr>
          <p:cNvPr id="4" name="Footer Placeholder 3">
            <a:extLst>
              <a:ext uri="{FF2B5EF4-FFF2-40B4-BE49-F238E27FC236}">
                <a16:creationId xmlns:a16="http://schemas.microsoft.com/office/drawing/2014/main" id="{64A40B7B-31DD-05A7-0D2E-09A43D0983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1E5CAA-11C9-AB88-B6D7-2E92C770339B}"/>
              </a:ext>
            </a:extLst>
          </p:cNvPr>
          <p:cNvSpPr>
            <a:spLocks noGrp="1"/>
          </p:cNvSpPr>
          <p:nvPr>
            <p:ph type="sldNum" sz="quarter" idx="12"/>
          </p:nvPr>
        </p:nvSpPr>
        <p:spPr/>
        <p:txBody>
          <a:bodyPr/>
          <a:lstStyle/>
          <a:p>
            <a:fld id="{D94AFCFB-972E-4E29-8E63-C30C009AECFF}" type="slidenum">
              <a:rPr lang="en-IN" smtClean="0"/>
              <a:t>‹#›</a:t>
            </a:fld>
            <a:endParaRPr lang="en-IN"/>
          </a:p>
        </p:txBody>
      </p:sp>
    </p:spTree>
    <p:extLst>
      <p:ext uri="{BB962C8B-B14F-4D97-AF65-F5344CB8AC3E}">
        <p14:creationId xmlns:p14="http://schemas.microsoft.com/office/powerpoint/2010/main" val="374623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02E214-917E-24EB-57F2-DC7B27B4DC09}"/>
              </a:ext>
            </a:extLst>
          </p:cNvPr>
          <p:cNvSpPr>
            <a:spLocks noGrp="1"/>
          </p:cNvSpPr>
          <p:nvPr>
            <p:ph type="dt" sz="half" idx="10"/>
          </p:nvPr>
        </p:nvSpPr>
        <p:spPr/>
        <p:txBody>
          <a:bodyPr/>
          <a:lstStyle/>
          <a:p>
            <a:fld id="{08772C60-A330-4F1B-BD5A-CF097F2DC2BC}" type="datetimeFigureOut">
              <a:rPr lang="en-IN" smtClean="0"/>
              <a:t>19-06-2023</a:t>
            </a:fld>
            <a:endParaRPr lang="en-IN"/>
          </a:p>
        </p:txBody>
      </p:sp>
      <p:sp>
        <p:nvSpPr>
          <p:cNvPr id="3" name="Footer Placeholder 2">
            <a:extLst>
              <a:ext uri="{FF2B5EF4-FFF2-40B4-BE49-F238E27FC236}">
                <a16:creationId xmlns:a16="http://schemas.microsoft.com/office/drawing/2014/main" id="{773C2674-B2BE-6A58-5E37-8AC11DCC6C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AD8557-9A65-CFB7-D64F-161EE2705671}"/>
              </a:ext>
            </a:extLst>
          </p:cNvPr>
          <p:cNvSpPr>
            <a:spLocks noGrp="1"/>
          </p:cNvSpPr>
          <p:nvPr>
            <p:ph type="sldNum" sz="quarter" idx="12"/>
          </p:nvPr>
        </p:nvSpPr>
        <p:spPr/>
        <p:txBody>
          <a:bodyPr/>
          <a:lstStyle/>
          <a:p>
            <a:fld id="{D94AFCFB-972E-4E29-8E63-C30C009AECFF}" type="slidenum">
              <a:rPr lang="en-IN" smtClean="0"/>
              <a:t>‹#›</a:t>
            </a:fld>
            <a:endParaRPr lang="en-IN"/>
          </a:p>
        </p:txBody>
      </p:sp>
    </p:spTree>
    <p:extLst>
      <p:ext uri="{BB962C8B-B14F-4D97-AF65-F5344CB8AC3E}">
        <p14:creationId xmlns:p14="http://schemas.microsoft.com/office/powerpoint/2010/main" val="260033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5F36E-AB3C-8CFC-9F7D-C96D97EFE9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483168-E80C-85AF-6F24-0A1E8273B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10FC3F-21F1-B4EF-CB62-8B96D0A1B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ED557D-9D1B-065E-A1D1-6A19B758917F}"/>
              </a:ext>
            </a:extLst>
          </p:cNvPr>
          <p:cNvSpPr>
            <a:spLocks noGrp="1"/>
          </p:cNvSpPr>
          <p:nvPr>
            <p:ph type="dt" sz="half" idx="10"/>
          </p:nvPr>
        </p:nvSpPr>
        <p:spPr/>
        <p:txBody>
          <a:bodyPr/>
          <a:lstStyle/>
          <a:p>
            <a:fld id="{08772C60-A330-4F1B-BD5A-CF097F2DC2BC}" type="datetimeFigureOut">
              <a:rPr lang="en-IN" smtClean="0"/>
              <a:t>19-06-2023</a:t>
            </a:fld>
            <a:endParaRPr lang="en-IN"/>
          </a:p>
        </p:txBody>
      </p:sp>
      <p:sp>
        <p:nvSpPr>
          <p:cNvPr id="6" name="Footer Placeholder 5">
            <a:extLst>
              <a:ext uri="{FF2B5EF4-FFF2-40B4-BE49-F238E27FC236}">
                <a16:creationId xmlns:a16="http://schemas.microsoft.com/office/drawing/2014/main" id="{8A674D04-76BC-5DC1-0CA5-B0423E9470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CAF585-974E-DFFC-A3A3-D1B53A199953}"/>
              </a:ext>
            </a:extLst>
          </p:cNvPr>
          <p:cNvSpPr>
            <a:spLocks noGrp="1"/>
          </p:cNvSpPr>
          <p:nvPr>
            <p:ph type="sldNum" sz="quarter" idx="12"/>
          </p:nvPr>
        </p:nvSpPr>
        <p:spPr/>
        <p:txBody>
          <a:bodyPr/>
          <a:lstStyle/>
          <a:p>
            <a:fld id="{D94AFCFB-972E-4E29-8E63-C30C009AECFF}" type="slidenum">
              <a:rPr lang="en-IN" smtClean="0"/>
              <a:t>‹#›</a:t>
            </a:fld>
            <a:endParaRPr lang="en-IN"/>
          </a:p>
        </p:txBody>
      </p:sp>
    </p:spTree>
    <p:extLst>
      <p:ext uri="{BB962C8B-B14F-4D97-AF65-F5344CB8AC3E}">
        <p14:creationId xmlns:p14="http://schemas.microsoft.com/office/powerpoint/2010/main" val="60081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6A67-ACFD-1D85-0472-2E95C36EF7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070C6F-58D0-6C39-C9AA-0398A25616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117DC5-A20A-C5FE-4DE6-3772366693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1923E-C680-20EA-808E-CA52EDCAC3B4}"/>
              </a:ext>
            </a:extLst>
          </p:cNvPr>
          <p:cNvSpPr>
            <a:spLocks noGrp="1"/>
          </p:cNvSpPr>
          <p:nvPr>
            <p:ph type="dt" sz="half" idx="10"/>
          </p:nvPr>
        </p:nvSpPr>
        <p:spPr/>
        <p:txBody>
          <a:bodyPr/>
          <a:lstStyle/>
          <a:p>
            <a:fld id="{08772C60-A330-4F1B-BD5A-CF097F2DC2BC}" type="datetimeFigureOut">
              <a:rPr lang="en-IN" smtClean="0"/>
              <a:t>19-06-2023</a:t>
            </a:fld>
            <a:endParaRPr lang="en-IN"/>
          </a:p>
        </p:txBody>
      </p:sp>
      <p:sp>
        <p:nvSpPr>
          <p:cNvPr id="6" name="Footer Placeholder 5">
            <a:extLst>
              <a:ext uri="{FF2B5EF4-FFF2-40B4-BE49-F238E27FC236}">
                <a16:creationId xmlns:a16="http://schemas.microsoft.com/office/drawing/2014/main" id="{D3F581BC-6E54-24FB-9E8B-CBB950A1DD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CBED9E-7394-9715-AA01-D972C603535C}"/>
              </a:ext>
            </a:extLst>
          </p:cNvPr>
          <p:cNvSpPr>
            <a:spLocks noGrp="1"/>
          </p:cNvSpPr>
          <p:nvPr>
            <p:ph type="sldNum" sz="quarter" idx="12"/>
          </p:nvPr>
        </p:nvSpPr>
        <p:spPr/>
        <p:txBody>
          <a:bodyPr/>
          <a:lstStyle/>
          <a:p>
            <a:fld id="{D94AFCFB-972E-4E29-8E63-C30C009AECFF}" type="slidenum">
              <a:rPr lang="en-IN" smtClean="0"/>
              <a:t>‹#›</a:t>
            </a:fld>
            <a:endParaRPr lang="en-IN"/>
          </a:p>
        </p:txBody>
      </p:sp>
    </p:spTree>
    <p:extLst>
      <p:ext uri="{BB962C8B-B14F-4D97-AF65-F5344CB8AC3E}">
        <p14:creationId xmlns:p14="http://schemas.microsoft.com/office/powerpoint/2010/main" val="216692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83EEA2-CAE4-269D-4053-A630ACFEB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B51FE2-1161-ADAC-F432-003CED8771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055668-1460-88E2-0C1B-29FDF0C489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72C60-A330-4F1B-BD5A-CF097F2DC2BC}" type="datetimeFigureOut">
              <a:rPr lang="en-IN" smtClean="0"/>
              <a:t>19-06-2023</a:t>
            </a:fld>
            <a:endParaRPr lang="en-IN"/>
          </a:p>
        </p:txBody>
      </p:sp>
      <p:sp>
        <p:nvSpPr>
          <p:cNvPr id="5" name="Footer Placeholder 4">
            <a:extLst>
              <a:ext uri="{FF2B5EF4-FFF2-40B4-BE49-F238E27FC236}">
                <a16:creationId xmlns:a16="http://schemas.microsoft.com/office/drawing/2014/main" id="{FBBD81EA-23B8-0332-A2F4-FC7B0C482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8E7286-C9A8-F427-D1AB-68935A103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FCFB-972E-4E29-8E63-C30C009AECFF}" type="slidenum">
              <a:rPr lang="en-IN" smtClean="0"/>
              <a:t>‹#›</a:t>
            </a:fld>
            <a:endParaRPr lang="en-IN"/>
          </a:p>
        </p:txBody>
      </p:sp>
    </p:spTree>
    <p:extLst>
      <p:ext uri="{BB962C8B-B14F-4D97-AF65-F5344CB8AC3E}">
        <p14:creationId xmlns:p14="http://schemas.microsoft.com/office/powerpoint/2010/main" val="4140746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4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EA29A-D20F-76E0-E9A5-1C107E3BF673}"/>
              </a:ext>
            </a:extLst>
          </p:cNvPr>
          <p:cNvSpPr>
            <a:spLocks noGrp="1"/>
          </p:cNvSpPr>
          <p:nvPr>
            <p:ph type="ctrTitle"/>
          </p:nvPr>
        </p:nvSpPr>
        <p:spPr/>
        <p:txBody>
          <a:bodyPr>
            <a:normAutofit fontScale="90000"/>
          </a:bodyPr>
          <a:lstStyle/>
          <a:p>
            <a:r>
              <a:rPr lang="en-US" sz="6000" b="1" dirty="0">
                <a:latin typeface="+mn-lt"/>
              </a:rPr>
              <a:t>CAPSTONE PROJECT</a:t>
            </a:r>
            <a:br>
              <a:rPr lang="en-US" sz="6000" b="1" dirty="0">
                <a:latin typeface="+mn-lt"/>
              </a:rPr>
            </a:br>
            <a:r>
              <a:rPr lang="en-US" sz="6000" b="1" dirty="0">
                <a:latin typeface="+mn-lt"/>
              </a:rPr>
              <a:t>Customer </a:t>
            </a:r>
            <a:r>
              <a:rPr lang="en-US" b="1" dirty="0">
                <a:latin typeface="+mn-lt"/>
              </a:rPr>
              <a:t>churn </a:t>
            </a:r>
            <a:r>
              <a:rPr lang="en-US" sz="6000" b="1" dirty="0">
                <a:latin typeface="+mn-lt"/>
              </a:rPr>
              <a:t>data analysis</a:t>
            </a:r>
            <a:br>
              <a:rPr lang="en-US" sz="6000" b="1" dirty="0">
                <a:latin typeface="+mn-lt"/>
              </a:rPr>
            </a:br>
            <a:r>
              <a:rPr lang="en-US" sz="6000" b="1" dirty="0">
                <a:latin typeface="+mn-lt"/>
              </a:rPr>
              <a:t>Using Tableau</a:t>
            </a:r>
            <a:endParaRPr lang="en-IN" dirty="0">
              <a:latin typeface="+mn-lt"/>
            </a:endParaRPr>
          </a:p>
        </p:txBody>
      </p:sp>
      <p:sp>
        <p:nvSpPr>
          <p:cNvPr id="3" name="Subtitle 2">
            <a:extLst>
              <a:ext uri="{FF2B5EF4-FFF2-40B4-BE49-F238E27FC236}">
                <a16:creationId xmlns:a16="http://schemas.microsoft.com/office/drawing/2014/main" id="{BBA1AE41-4D9B-BD6E-6A96-C49A1AED2F83}"/>
              </a:ext>
            </a:extLst>
          </p:cNvPr>
          <p:cNvSpPr>
            <a:spLocks noGrp="1"/>
          </p:cNvSpPr>
          <p:nvPr>
            <p:ph type="subTitle" idx="1"/>
          </p:nvPr>
        </p:nvSpPr>
        <p:spPr>
          <a:xfrm>
            <a:off x="1524000" y="3783013"/>
            <a:ext cx="9144000" cy="1655762"/>
          </a:xfrm>
        </p:spPr>
        <p:txBody>
          <a:bodyPr/>
          <a:lstStyle/>
          <a:p>
            <a:pPr algn="ctr"/>
            <a:r>
              <a:rPr lang="en-US" sz="2400" b="1" u="sng" dirty="0"/>
              <a:t>Name</a:t>
            </a:r>
            <a:r>
              <a:rPr lang="en-US" sz="2400" b="1" dirty="0"/>
              <a:t> :- Settibathula Ramya</a:t>
            </a:r>
          </a:p>
          <a:p>
            <a:pPr algn="ctr"/>
            <a:r>
              <a:rPr lang="en-US" sz="2400" b="1" u="sng" dirty="0"/>
              <a:t>Mentor</a:t>
            </a:r>
            <a:r>
              <a:rPr lang="en-US" sz="2400" b="1" dirty="0"/>
              <a:t> :- Jaya Pandey</a:t>
            </a:r>
            <a:endParaRPr lang="en-IN" sz="2400" b="1" dirty="0"/>
          </a:p>
        </p:txBody>
      </p:sp>
      <p:pic>
        <p:nvPicPr>
          <p:cNvPr id="5" name="Picture 4">
            <a:extLst>
              <a:ext uri="{FF2B5EF4-FFF2-40B4-BE49-F238E27FC236}">
                <a16:creationId xmlns:a16="http://schemas.microsoft.com/office/drawing/2014/main" id="{E48D85BC-2155-C3F0-191F-B75A54970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057400" cy="1900035"/>
          </a:xfrm>
          <a:prstGeom prst="rect">
            <a:avLst/>
          </a:prstGeom>
        </p:spPr>
      </p:pic>
      <p:pic>
        <p:nvPicPr>
          <p:cNvPr id="7" name="Picture 6">
            <a:extLst>
              <a:ext uri="{FF2B5EF4-FFF2-40B4-BE49-F238E27FC236}">
                <a16:creationId xmlns:a16="http://schemas.microsoft.com/office/drawing/2014/main" id="{4E31C654-6382-C963-8F73-9735F33A8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1300" y="0"/>
            <a:ext cx="1790700" cy="1900035"/>
          </a:xfrm>
          <a:prstGeom prst="rect">
            <a:avLst/>
          </a:prstGeom>
        </p:spPr>
      </p:pic>
    </p:spTree>
    <p:extLst>
      <p:ext uri="{BB962C8B-B14F-4D97-AF65-F5344CB8AC3E}">
        <p14:creationId xmlns:p14="http://schemas.microsoft.com/office/powerpoint/2010/main" val="2387929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C08C39C8-39EA-765F-52E9-E039FC1E2C9F}"/>
              </a:ext>
            </a:extLst>
          </p:cNvPr>
          <p:cNvSpPr/>
          <p:nvPr/>
        </p:nvSpPr>
        <p:spPr>
          <a:xfrm>
            <a:off x="887506" y="3908612"/>
            <a:ext cx="11304494" cy="708212"/>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8D439DCB-10D0-8A57-7EE0-2402BAD39B15}"/>
              </a:ext>
            </a:extLst>
          </p:cNvPr>
          <p:cNvSpPr/>
          <p:nvPr/>
        </p:nvSpPr>
        <p:spPr>
          <a:xfrm>
            <a:off x="3496237" y="170329"/>
            <a:ext cx="5342964" cy="708212"/>
          </a:xfrm>
          <a:prstGeom prst="roundRect">
            <a:avLst/>
          </a:prstGeom>
          <a:noFill/>
          <a:ln w="9525" cap="flat" cmpd="sng" algn="ctr">
            <a:solidFill>
              <a:schemeClr val="dk1"/>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r>
              <a:rPr lang="en-US" sz="3600" b="1" dirty="0">
                <a:latin typeface="Arial Black" panose="020B0A04020102020204" pitchFamily="34" charset="0"/>
              </a:rPr>
              <a:t>Conclusion</a:t>
            </a:r>
            <a:endParaRPr lang="en-IN" sz="3600" b="1" dirty="0">
              <a:latin typeface="Arial Black" panose="020B0A04020102020204" pitchFamily="34" charset="0"/>
            </a:endParaRPr>
          </a:p>
        </p:txBody>
      </p:sp>
      <p:sp>
        <p:nvSpPr>
          <p:cNvPr id="9" name="TextBox 8">
            <a:extLst>
              <a:ext uri="{FF2B5EF4-FFF2-40B4-BE49-F238E27FC236}">
                <a16:creationId xmlns:a16="http://schemas.microsoft.com/office/drawing/2014/main" id="{759ADC12-C143-C785-5DAA-ED11E02AACE2}"/>
              </a:ext>
            </a:extLst>
          </p:cNvPr>
          <p:cNvSpPr txBox="1"/>
          <p:nvPr/>
        </p:nvSpPr>
        <p:spPr>
          <a:xfrm>
            <a:off x="1095375" y="1138518"/>
            <a:ext cx="10209120" cy="5632311"/>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If the bank manages to reduce the churned customer rate by 16%, it will subsequently decrease the rate at which customers are lost.</a:t>
            </a:r>
          </a:p>
          <a:p>
            <a:endParaRPr lang="en-US" sz="2000" dirty="0"/>
          </a:p>
          <a:p>
            <a:pPr marL="285750" indent="-285750">
              <a:buFont typeface="Wingdings" panose="05000000000000000000" pitchFamily="2" charset="2"/>
              <a:buChar char="v"/>
            </a:pPr>
            <a:r>
              <a:rPr lang="en-US" sz="2000" dirty="0"/>
              <a:t> There is a higher proportion of female customers in both the attrited and existing customer segments, the bank should prioritize targeting females for loan offerings with reduced interest rates. By doing so, the bank can maintain stronger relationships with female customers, thereby increasing the likelihood of maintaining their loyalty for a longer duration.</a:t>
            </a:r>
          </a:p>
          <a:p>
            <a:endParaRPr lang="en-US" sz="2000" dirty="0"/>
          </a:p>
          <a:p>
            <a:pPr marL="285750" indent="-285750">
              <a:buFont typeface="Wingdings" panose="05000000000000000000" pitchFamily="2" charset="2"/>
              <a:buChar char="v"/>
            </a:pPr>
            <a:r>
              <a:rPr lang="en-US" sz="2000" dirty="0"/>
              <a:t>Considering that the attrited and existing customers are evenly distributed across regions, the bank will place a particular emphasis on England and Scotland. These two regions boast the highest customer count, making them a priority for the bank's focus and attention.</a:t>
            </a:r>
          </a:p>
          <a:p>
            <a:endParaRPr lang="en-US" sz="2000" dirty="0"/>
          </a:p>
          <a:p>
            <a:pPr marL="285750" indent="-285750">
              <a:buFont typeface="Wingdings" panose="05000000000000000000" pitchFamily="2" charset="2"/>
              <a:buChar char="v"/>
            </a:pPr>
            <a:r>
              <a:rPr lang="en-US" sz="2000" dirty="0"/>
              <a:t>Since a significant portion of customers prefer blue credit cards, increasing the production of blue cards would be advantageous for the bank to new customers.</a:t>
            </a:r>
          </a:p>
          <a:p>
            <a:endParaRPr lang="en-US" sz="2000" dirty="0"/>
          </a:p>
          <a:p>
            <a:pPr marL="285750" indent="-285750">
              <a:buFont typeface="Wingdings" panose="05000000000000000000" pitchFamily="2" charset="2"/>
              <a:buChar char="v"/>
            </a:pPr>
            <a:r>
              <a:rPr lang="en-US" sz="2000" dirty="0"/>
              <a:t>The bank observes a substantial number of customers falling within the income category of less than $40K, surpassing the count of customers in other income categories. These customers with incomes below $40K focusing then more advantageous to the bank.</a:t>
            </a:r>
          </a:p>
        </p:txBody>
      </p:sp>
    </p:spTree>
    <p:extLst>
      <p:ext uri="{BB962C8B-B14F-4D97-AF65-F5344CB8AC3E}">
        <p14:creationId xmlns:p14="http://schemas.microsoft.com/office/powerpoint/2010/main" val="3619779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C08C39C8-39EA-765F-52E9-E039FC1E2C9F}"/>
              </a:ext>
            </a:extLst>
          </p:cNvPr>
          <p:cNvSpPr/>
          <p:nvPr/>
        </p:nvSpPr>
        <p:spPr>
          <a:xfrm>
            <a:off x="887506" y="3908612"/>
            <a:ext cx="11304494" cy="708212"/>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8D439DCB-10D0-8A57-7EE0-2402BAD39B15}"/>
              </a:ext>
            </a:extLst>
          </p:cNvPr>
          <p:cNvSpPr/>
          <p:nvPr/>
        </p:nvSpPr>
        <p:spPr>
          <a:xfrm>
            <a:off x="3496237" y="170329"/>
            <a:ext cx="5342964" cy="708212"/>
          </a:xfrm>
          <a:prstGeom prst="roundRect">
            <a:avLst/>
          </a:prstGeom>
          <a:noFill/>
          <a:ln w="9525" cap="flat" cmpd="sng" algn="ctr">
            <a:solidFill>
              <a:schemeClr val="dk1"/>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r>
              <a:rPr lang="en-US" sz="3600" b="1" dirty="0">
                <a:latin typeface="Arial Black" panose="020B0A04020102020204" pitchFamily="34" charset="0"/>
              </a:rPr>
              <a:t>Conclusion</a:t>
            </a:r>
            <a:endParaRPr lang="en-IN" sz="3600" b="1" dirty="0">
              <a:latin typeface="Arial Black" panose="020B0A04020102020204" pitchFamily="34" charset="0"/>
            </a:endParaRPr>
          </a:p>
        </p:txBody>
      </p:sp>
      <p:sp>
        <p:nvSpPr>
          <p:cNvPr id="9" name="TextBox 8">
            <a:extLst>
              <a:ext uri="{FF2B5EF4-FFF2-40B4-BE49-F238E27FC236}">
                <a16:creationId xmlns:a16="http://schemas.microsoft.com/office/drawing/2014/main" id="{759ADC12-C143-C785-5DAA-ED11E02AACE2}"/>
              </a:ext>
            </a:extLst>
          </p:cNvPr>
          <p:cNvSpPr txBox="1"/>
          <p:nvPr/>
        </p:nvSpPr>
        <p:spPr>
          <a:xfrm>
            <a:off x="1095375" y="1138518"/>
            <a:ext cx="10209120"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Some suggestions to bank management to decreases the churn customers.</a:t>
            </a:r>
          </a:p>
        </p:txBody>
      </p:sp>
      <p:sp>
        <p:nvSpPr>
          <p:cNvPr id="2" name="TextBox 1">
            <a:extLst>
              <a:ext uri="{FF2B5EF4-FFF2-40B4-BE49-F238E27FC236}">
                <a16:creationId xmlns:a16="http://schemas.microsoft.com/office/drawing/2014/main" id="{B856CECE-1FD4-5861-C2A1-A6971226DB53}"/>
              </a:ext>
            </a:extLst>
          </p:cNvPr>
          <p:cNvSpPr txBox="1"/>
          <p:nvPr/>
        </p:nvSpPr>
        <p:spPr>
          <a:xfrm>
            <a:off x="2066925" y="1781175"/>
            <a:ext cx="8734425" cy="4524315"/>
          </a:xfrm>
          <a:prstGeom prst="rect">
            <a:avLst/>
          </a:prstGeom>
          <a:noFill/>
        </p:spPr>
        <p:txBody>
          <a:bodyPr wrap="square" rtlCol="0">
            <a:spAutoFit/>
          </a:bodyPr>
          <a:lstStyle/>
          <a:p>
            <a:pPr marL="285750" indent="-285750">
              <a:buFont typeface="Wingdings" panose="05000000000000000000" pitchFamily="2" charset="2"/>
              <a:buChar char="ü"/>
            </a:pPr>
            <a:r>
              <a:rPr lang="en-US" b="1" dirty="0"/>
              <a:t>Enhance customer experience</a:t>
            </a:r>
            <a:r>
              <a:rPr lang="en-US" dirty="0"/>
              <a:t>: Focus on providing exceptional customer services, personalized interactions, this can create a positive experience for customers. This can increase their satisfaction and loyalty to the bank.</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Improve communication</a:t>
            </a:r>
            <a:r>
              <a:rPr lang="en-US" dirty="0"/>
              <a:t>: Regularly contact with customers through emails, newsletters, and social media. Informed about new offers, updates, and improvements to the bank's commitment to their needs.</a:t>
            </a:r>
          </a:p>
          <a:p>
            <a:endParaRPr lang="en-US" dirty="0"/>
          </a:p>
          <a:p>
            <a:pPr marL="285750" indent="-285750">
              <a:buFont typeface="Wingdings" panose="05000000000000000000" pitchFamily="2" charset="2"/>
              <a:buChar char="ü"/>
            </a:pPr>
            <a:r>
              <a:rPr lang="en-US" b="1" dirty="0"/>
              <a:t>Offer incentives and rewards</a:t>
            </a:r>
            <a:r>
              <a:rPr lang="en-US" dirty="0"/>
              <a:t>: Implement referral bonuses, or exclusive benefits for long-standing customers. Encourage them to stay with the bank by providing incentives for their continued support.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Conduct customer surveys</a:t>
            </a:r>
            <a:r>
              <a:rPr lang="en-US" dirty="0"/>
              <a:t>: Obtain feedback from churned customers to understand the reasons behind their departure. Use this information to identify areas for improvement and address any pin points or issues that led to their departure.</a:t>
            </a:r>
          </a:p>
          <a:p>
            <a:endParaRPr lang="en-US" dirty="0"/>
          </a:p>
        </p:txBody>
      </p:sp>
    </p:spTree>
    <p:extLst>
      <p:ext uri="{BB962C8B-B14F-4D97-AF65-F5344CB8AC3E}">
        <p14:creationId xmlns:p14="http://schemas.microsoft.com/office/powerpoint/2010/main" val="1848562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E7B011-7694-2E8D-F70A-795B281EB4E3}"/>
              </a:ext>
            </a:extLst>
          </p:cNvPr>
          <p:cNvSpPr txBox="1"/>
          <p:nvPr/>
        </p:nvSpPr>
        <p:spPr>
          <a:xfrm>
            <a:off x="95250" y="152399"/>
            <a:ext cx="11791950" cy="2400657"/>
          </a:xfrm>
          <a:prstGeom prst="rect">
            <a:avLst/>
          </a:prstGeom>
          <a:noFill/>
        </p:spPr>
        <p:txBody>
          <a:bodyPr wrap="square" rtlCol="0">
            <a:spAutoFit/>
          </a:bodyPr>
          <a:lstStyle/>
          <a:p>
            <a:pPr algn="ctr"/>
            <a:r>
              <a:rPr lang="en-US" sz="15000" dirty="0">
                <a:latin typeface="Algerian" panose="04020705040A02060702" pitchFamily="82" charset="0"/>
              </a:rPr>
              <a:t>Thank you</a:t>
            </a:r>
            <a:endParaRPr lang="en-IN" sz="15000" dirty="0">
              <a:latin typeface="Algerian" panose="04020705040A02060702" pitchFamily="82" charset="0"/>
            </a:endParaRPr>
          </a:p>
        </p:txBody>
      </p:sp>
      <p:pic>
        <p:nvPicPr>
          <p:cNvPr id="5" name="Picture 4">
            <a:extLst>
              <a:ext uri="{FF2B5EF4-FFF2-40B4-BE49-F238E27FC236}">
                <a16:creationId xmlns:a16="http://schemas.microsoft.com/office/drawing/2014/main" id="{51B66A7E-6A69-9210-531F-C00F66C93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00313"/>
            <a:ext cx="12192000" cy="4357687"/>
          </a:xfrm>
          <a:prstGeom prst="rect">
            <a:avLst/>
          </a:prstGeom>
        </p:spPr>
      </p:pic>
    </p:spTree>
    <p:extLst>
      <p:ext uri="{BB962C8B-B14F-4D97-AF65-F5344CB8AC3E}">
        <p14:creationId xmlns:p14="http://schemas.microsoft.com/office/powerpoint/2010/main" val="197149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C08C39C8-39EA-765F-52E9-E039FC1E2C9F}"/>
              </a:ext>
            </a:extLst>
          </p:cNvPr>
          <p:cNvSpPr/>
          <p:nvPr/>
        </p:nvSpPr>
        <p:spPr>
          <a:xfrm>
            <a:off x="887506" y="3908612"/>
            <a:ext cx="11304494" cy="708212"/>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8D439DCB-10D0-8A57-7EE0-2402BAD39B15}"/>
              </a:ext>
            </a:extLst>
          </p:cNvPr>
          <p:cNvSpPr/>
          <p:nvPr/>
        </p:nvSpPr>
        <p:spPr>
          <a:xfrm>
            <a:off x="3496237" y="170329"/>
            <a:ext cx="5342964" cy="708212"/>
          </a:xfrm>
          <a:prstGeom prst="roundRect">
            <a:avLst/>
          </a:prstGeom>
          <a:noFill/>
          <a:ln w="9525" cap="flat" cmpd="sng" algn="ctr">
            <a:solidFill>
              <a:schemeClr val="dk1"/>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r>
              <a:rPr lang="en-US" sz="3600" b="1" dirty="0">
                <a:latin typeface="Arial Black" panose="020B0A04020102020204" pitchFamily="34" charset="0"/>
              </a:rPr>
              <a:t>Project Introduction</a:t>
            </a:r>
            <a:endParaRPr lang="en-IN" sz="3600" b="1" dirty="0">
              <a:latin typeface="Arial Black" panose="020B0A04020102020204" pitchFamily="34" charset="0"/>
            </a:endParaRPr>
          </a:p>
        </p:txBody>
      </p:sp>
      <p:sp>
        <p:nvSpPr>
          <p:cNvPr id="9" name="TextBox 8">
            <a:extLst>
              <a:ext uri="{FF2B5EF4-FFF2-40B4-BE49-F238E27FC236}">
                <a16:creationId xmlns:a16="http://schemas.microsoft.com/office/drawing/2014/main" id="{759ADC12-C143-C785-5DAA-ED11E02AACE2}"/>
              </a:ext>
            </a:extLst>
          </p:cNvPr>
          <p:cNvSpPr txBox="1"/>
          <p:nvPr/>
        </p:nvSpPr>
        <p:spPr>
          <a:xfrm>
            <a:off x="1095375" y="1138518"/>
            <a:ext cx="10209120" cy="5450851"/>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a:t>The Customer churn project  about examining and understanding customer behavior to identify patterns and factors that contribute to customer attrition or churn. </a:t>
            </a:r>
          </a:p>
          <a:p>
            <a:pPr marL="285750" indent="-285750">
              <a:lnSpc>
                <a:spcPct val="150000"/>
              </a:lnSpc>
              <a:buFont typeface="Wingdings" panose="05000000000000000000" pitchFamily="2" charset="2"/>
              <a:buChar char="v"/>
            </a:pPr>
            <a:r>
              <a:rPr lang="en-US" dirty="0"/>
              <a:t>By analyzing customer churn, businesses can gain valuable insights into the reasons why customers leave, which helps them take proactive measures to retain customers and improve customer loyalty. </a:t>
            </a:r>
          </a:p>
          <a:p>
            <a:pPr marL="285750" indent="-285750">
              <a:lnSpc>
                <a:spcPct val="150000"/>
              </a:lnSpc>
              <a:buFont typeface="Wingdings" panose="05000000000000000000" pitchFamily="2" charset="2"/>
              <a:buChar char="v"/>
            </a:pPr>
            <a:r>
              <a:rPr lang="en-US" dirty="0"/>
              <a:t>The credit card division of the bank is experiencing poor performance. What are the underlying factors contributing to this outcome that we can cover through this project.</a:t>
            </a:r>
          </a:p>
          <a:p>
            <a:pPr marL="285750" indent="-285750">
              <a:lnSpc>
                <a:spcPct val="150000"/>
              </a:lnSpc>
              <a:buFont typeface="Wingdings" panose="05000000000000000000" pitchFamily="2" charset="2"/>
              <a:buChar char="v"/>
            </a:pPr>
            <a:r>
              <a:rPr lang="en-US" dirty="0"/>
              <a:t>This analysis will help the bank evaluate the customers who have stopped purchasing the credit card of the bank and figure out measures to reduce the bank’s customer loss rate.</a:t>
            </a:r>
          </a:p>
          <a:p>
            <a:pPr marL="285750" indent="-285750">
              <a:lnSpc>
                <a:spcPct val="150000"/>
              </a:lnSpc>
              <a:buFont typeface="Wingdings" panose="05000000000000000000" pitchFamily="2" charset="2"/>
              <a:buChar char="v"/>
            </a:pPr>
            <a:r>
              <a:rPr lang="en-US" dirty="0"/>
              <a:t>For this analysis I am using both Tableau and python. Tableau for data visualization and python for data pre-processing.</a:t>
            </a:r>
          </a:p>
          <a:p>
            <a:pPr marL="285750" indent="-285750">
              <a:lnSpc>
                <a:spcPct val="150000"/>
              </a:lnSpc>
              <a:buFont typeface="Wingdings" panose="05000000000000000000" pitchFamily="2" charset="2"/>
              <a:buChar char="v"/>
            </a:pPr>
            <a:r>
              <a:rPr lang="en-US" dirty="0"/>
              <a:t> Analyze the data to understand patterns, correlations, and trends related to churn. Visualizations and statistical techniques can help uncover insights about customer behavior and identify potential drivers of churn.</a:t>
            </a:r>
          </a:p>
        </p:txBody>
      </p:sp>
    </p:spTree>
    <p:extLst>
      <p:ext uri="{BB962C8B-B14F-4D97-AF65-F5344CB8AC3E}">
        <p14:creationId xmlns:p14="http://schemas.microsoft.com/office/powerpoint/2010/main" val="236568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C08C39C8-39EA-765F-52E9-E039FC1E2C9F}"/>
              </a:ext>
            </a:extLst>
          </p:cNvPr>
          <p:cNvSpPr/>
          <p:nvPr/>
        </p:nvSpPr>
        <p:spPr>
          <a:xfrm>
            <a:off x="887506" y="3908612"/>
            <a:ext cx="11304494" cy="708212"/>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8D439DCB-10D0-8A57-7EE0-2402BAD39B15}"/>
              </a:ext>
            </a:extLst>
          </p:cNvPr>
          <p:cNvSpPr/>
          <p:nvPr/>
        </p:nvSpPr>
        <p:spPr>
          <a:xfrm>
            <a:off x="3496236" y="170329"/>
            <a:ext cx="5728445" cy="708212"/>
          </a:xfrm>
          <a:prstGeom prst="roundRect">
            <a:avLst/>
          </a:prstGeom>
          <a:noFill/>
          <a:ln w="9525" cap="flat" cmpd="sng" algn="ctr">
            <a:solidFill>
              <a:schemeClr val="dk1"/>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r>
              <a:rPr lang="en-US" sz="2800" b="1" dirty="0">
                <a:latin typeface="Arial Black" panose="020B0A04020102020204" pitchFamily="34" charset="0"/>
              </a:rPr>
              <a:t>Description of the Dataset</a:t>
            </a:r>
            <a:endParaRPr lang="en-IN" sz="2800" b="1" dirty="0">
              <a:latin typeface="Arial Black" panose="020B0A04020102020204" pitchFamily="34" charset="0"/>
            </a:endParaRPr>
          </a:p>
        </p:txBody>
      </p:sp>
      <p:sp>
        <p:nvSpPr>
          <p:cNvPr id="9" name="TextBox 8">
            <a:extLst>
              <a:ext uri="{FF2B5EF4-FFF2-40B4-BE49-F238E27FC236}">
                <a16:creationId xmlns:a16="http://schemas.microsoft.com/office/drawing/2014/main" id="{759ADC12-C143-C785-5DAA-ED11E02AACE2}"/>
              </a:ext>
            </a:extLst>
          </p:cNvPr>
          <p:cNvSpPr txBox="1"/>
          <p:nvPr/>
        </p:nvSpPr>
        <p:spPr>
          <a:xfrm>
            <a:off x="762000" y="1138518"/>
            <a:ext cx="10715625" cy="5450851"/>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a:t>Customer Churn data set is related to bank customers. There are two types of customers existing and attrited customers. </a:t>
            </a:r>
          </a:p>
          <a:p>
            <a:pPr marL="285750" indent="-285750">
              <a:lnSpc>
                <a:spcPct val="150000"/>
              </a:lnSpc>
              <a:buFont typeface="Wingdings" panose="05000000000000000000" pitchFamily="2" charset="2"/>
              <a:buChar char="v"/>
            </a:pPr>
            <a:r>
              <a:rPr lang="en-US" dirty="0"/>
              <a:t>Existing customers refers who currently hold credit cards issued by the bank and maintaining the relationship with the bank.</a:t>
            </a:r>
          </a:p>
          <a:p>
            <a:pPr marL="285750" indent="-285750">
              <a:lnSpc>
                <a:spcPct val="150000"/>
              </a:lnSpc>
              <a:buFont typeface="Wingdings" panose="05000000000000000000" pitchFamily="2" charset="2"/>
              <a:buChar char="v"/>
            </a:pPr>
            <a:r>
              <a:rPr lang="en-US" dirty="0"/>
              <a:t> Attrited or Churn refers to the rate at which customers stop doing business with a company or cancel their subscriptions or services.</a:t>
            </a:r>
          </a:p>
          <a:p>
            <a:pPr marL="285750" indent="-285750">
              <a:lnSpc>
                <a:spcPct val="150000"/>
              </a:lnSpc>
              <a:buFont typeface="Wingdings" panose="05000000000000000000" pitchFamily="2" charset="2"/>
              <a:buChar char="v"/>
            </a:pPr>
            <a:r>
              <a:rPr lang="en-US" dirty="0"/>
              <a:t>The customer churn data set contains 10127 records and 20 columns </a:t>
            </a:r>
          </a:p>
          <a:p>
            <a:pPr marL="285750" indent="-285750">
              <a:lnSpc>
                <a:spcPct val="150000"/>
              </a:lnSpc>
              <a:buFont typeface="Wingdings" panose="05000000000000000000" pitchFamily="2" charset="2"/>
              <a:buChar char="v"/>
            </a:pPr>
            <a:r>
              <a:rPr lang="en-US" dirty="0"/>
              <a:t>In my analysis I am using most of the important columns in the data set</a:t>
            </a:r>
          </a:p>
          <a:p>
            <a:pPr marL="285750" indent="-285750">
              <a:lnSpc>
                <a:spcPct val="150000"/>
              </a:lnSpc>
              <a:buFont typeface="Wingdings" panose="05000000000000000000" pitchFamily="2" charset="2"/>
              <a:buChar char="v"/>
            </a:pPr>
            <a:r>
              <a:rPr lang="en-US" dirty="0"/>
              <a:t>The attrition flag column is very important for my analysis and every columns analyzed based on this attrition flag column.</a:t>
            </a:r>
          </a:p>
          <a:p>
            <a:pPr marL="285750" indent="-285750">
              <a:lnSpc>
                <a:spcPct val="150000"/>
              </a:lnSpc>
              <a:buFont typeface="Wingdings" panose="05000000000000000000" pitchFamily="2" charset="2"/>
              <a:buChar char="v"/>
            </a:pPr>
            <a:r>
              <a:rPr lang="en-US" dirty="0"/>
              <a:t> Analyze the data to understand patterns, and trends related to churn. Visualizations and statistical techniques can help uncover insights about customer behavior and identify potential drivers of churn. It will helpful to bank to reduce the customers loss rate.</a:t>
            </a:r>
          </a:p>
        </p:txBody>
      </p:sp>
    </p:spTree>
    <p:extLst>
      <p:ext uri="{BB962C8B-B14F-4D97-AF65-F5344CB8AC3E}">
        <p14:creationId xmlns:p14="http://schemas.microsoft.com/office/powerpoint/2010/main" val="340178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2495F-C20D-E4ED-E406-869DE9245488}"/>
              </a:ext>
            </a:extLst>
          </p:cNvPr>
          <p:cNvSpPr txBox="1"/>
          <p:nvPr/>
        </p:nvSpPr>
        <p:spPr>
          <a:xfrm>
            <a:off x="421341" y="268941"/>
            <a:ext cx="11385177" cy="400110"/>
          </a:xfrm>
          <a:prstGeom prst="rect">
            <a:avLst/>
          </a:prstGeom>
          <a:noFill/>
        </p:spPr>
        <p:txBody>
          <a:bodyPr wrap="square" rtlCol="0">
            <a:spAutoFit/>
          </a:bodyPr>
          <a:lstStyle/>
          <a:p>
            <a:r>
              <a:rPr lang="en-US" sz="2000" dirty="0"/>
              <a:t>Task 1 :-  Display the percentage of the attrited and the existing customers from the data.</a:t>
            </a:r>
            <a:endParaRPr lang="en-IN" sz="2000" dirty="0"/>
          </a:p>
        </p:txBody>
      </p:sp>
      <p:pic>
        <p:nvPicPr>
          <p:cNvPr id="4" name="Picture 3">
            <a:extLst>
              <a:ext uri="{FF2B5EF4-FFF2-40B4-BE49-F238E27FC236}">
                <a16:creationId xmlns:a16="http://schemas.microsoft.com/office/drawing/2014/main" id="{5FA2B11E-3882-7D09-7DCD-1832DADDDB2E}"/>
              </a:ext>
            </a:extLst>
          </p:cNvPr>
          <p:cNvPicPr>
            <a:picLocks noChangeAspect="1"/>
          </p:cNvPicPr>
          <p:nvPr/>
        </p:nvPicPr>
        <p:blipFill>
          <a:blip r:embed="rId2"/>
          <a:stretch>
            <a:fillRect/>
          </a:stretch>
        </p:blipFill>
        <p:spPr>
          <a:xfrm>
            <a:off x="421341" y="746488"/>
            <a:ext cx="10446684" cy="4434962"/>
          </a:xfrm>
          <a:prstGeom prst="rect">
            <a:avLst/>
          </a:prstGeom>
        </p:spPr>
      </p:pic>
      <p:sp>
        <p:nvSpPr>
          <p:cNvPr id="5" name="Rectangle 4">
            <a:extLst>
              <a:ext uri="{FF2B5EF4-FFF2-40B4-BE49-F238E27FC236}">
                <a16:creationId xmlns:a16="http://schemas.microsoft.com/office/drawing/2014/main" id="{34271DCD-4CB4-E495-DA35-89D1560D574D}"/>
              </a:ext>
            </a:extLst>
          </p:cNvPr>
          <p:cNvSpPr/>
          <p:nvPr/>
        </p:nvSpPr>
        <p:spPr>
          <a:xfrm>
            <a:off x="4219575" y="1304925"/>
            <a:ext cx="2924175" cy="1905000"/>
          </a:xfrm>
          <a:prstGeom prst="rect">
            <a:avLst/>
          </a:prstGeom>
          <a:noFill/>
          <a:ln w="57150">
            <a:solidFill>
              <a:srgbClr val="12AE19"/>
            </a:solidFill>
          </a:ln>
          <a:effectLst>
            <a:glow rad="101600">
              <a:srgbClr val="7030A0">
                <a:alpha val="60000"/>
              </a:srgb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CDA1124B-8683-C67B-86F5-262F8744E838}"/>
              </a:ext>
            </a:extLst>
          </p:cNvPr>
          <p:cNvSpPr txBox="1"/>
          <p:nvPr/>
        </p:nvSpPr>
        <p:spPr>
          <a:xfrm>
            <a:off x="857250" y="5476875"/>
            <a:ext cx="9753601" cy="1231106"/>
          </a:xfrm>
          <a:prstGeom prst="rect">
            <a:avLst/>
          </a:prstGeom>
          <a:noFill/>
        </p:spPr>
        <p:txBody>
          <a:bodyPr wrap="square" rtlCol="0">
            <a:spAutoFit/>
          </a:bodyPr>
          <a:lstStyle/>
          <a:p>
            <a:r>
              <a:rPr lang="en-US" sz="2000" b="1" dirty="0"/>
              <a:t>Interpretation </a:t>
            </a:r>
            <a:r>
              <a:rPr lang="en-US" dirty="0"/>
              <a:t>:- 1) The data displays the percentage of customers, with the attrited and existing groups represented by green color box. </a:t>
            </a:r>
          </a:p>
          <a:p>
            <a:r>
              <a:rPr lang="en-US" dirty="0"/>
              <a:t>2) The existing customer group outweighs the churned customers, with a higher proportion of 67% compared to the attrited customers.</a:t>
            </a:r>
            <a:endParaRPr lang="en-IN" dirty="0"/>
          </a:p>
        </p:txBody>
      </p:sp>
      <p:sp>
        <p:nvSpPr>
          <p:cNvPr id="7" name="Rectangle: Rounded Corners 6">
            <a:extLst>
              <a:ext uri="{FF2B5EF4-FFF2-40B4-BE49-F238E27FC236}">
                <a16:creationId xmlns:a16="http://schemas.microsoft.com/office/drawing/2014/main" id="{7140C2FC-06AB-2FA7-332D-5A5FD375CD50}"/>
              </a:ext>
            </a:extLst>
          </p:cNvPr>
          <p:cNvSpPr/>
          <p:nvPr/>
        </p:nvSpPr>
        <p:spPr>
          <a:xfrm>
            <a:off x="781051" y="5476875"/>
            <a:ext cx="9829800" cy="1231106"/>
          </a:xfrm>
          <a:prstGeom prst="roundRect">
            <a:avLst/>
          </a:prstGeom>
          <a:noFill/>
          <a:ln w="38100">
            <a:solidFill>
              <a:srgbClr val="7030A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88110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2495F-C20D-E4ED-E406-869DE9245488}"/>
              </a:ext>
            </a:extLst>
          </p:cNvPr>
          <p:cNvSpPr txBox="1"/>
          <p:nvPr/>
        </p:nvSpPr>
        <p:spPr>
          <a:xfrm>
            <a:off x="421341" y="268941"/>
            <a:ext cx="11385177" cy="400110"/>
          </a:xfrm>
          <a:prstGeom prst="rect">
            <a:avLst/>
          </a:prstGeom>
          <a:noFill/>
        </p:spPr>
        <p:txBody>
          <a:bodyPr wrap="square" rtlCol="0">
            <a:spAutoFit/>
          </a:bodyPr>
          <a:lstStyle/>
          <a:p>
            <a:r>
              <a:rPr lang="en-US" sz="2000" dirty="0"/>
              <a:t>Task 2 :-  Display gender-wise percentage of the attrited and the existing customers from the data</a:t>
            </a:r>
            <a:r>
              <a:rPr lang="en-US" dirty="0"/>
              <a:t>.</a:t>
            </a:r>
            <a:endParaRPr lang="en-IN" dirty="0"/>
          </a:p>
        </p:txBody>
      </p:sp>
      <p:pic>
        <p:nvPicPr>
          <p:cNvPr id="3" name="Picture 2">
            <a:extLst>
              <a:ext uri="{FF2B5EF4-FFF2-40B4-BE49-F238E27FC236}">
                <a16:creationId xmlns:a16="http://schemas.microsoft.com/office/drawing/2014/main" id="{63985777-5E2D-3111-CA91-AC64FCF4873C}"/>
              </a:ext>
            </a:extLst>
          </p:cNvPr>
          <p:cNvPicPr>
            <a:picLocks noChangeAspect="1"/>
          </p:cNvPicPr>
          <p:nvPr/>
        </p:nvPicPr>
        <p:blipFill>
          <a:blip r:embed="rId2"/>
          <a:stretch>
            <a:fillRect/>
          </a:stretch>
        </p:blipFill>
        <p:spPr>
          <a:xfrm>
            <a:off x="529789" y="723080"/>
            <a:ext cx="7375962" cy="4522454"/>
          </a:xfrm>
          <a:prstGeom prst="rect">
            <a:avLst/>
          </a:prstGeom>
        </p:spPr>
      </p:pic>
      <p:sp>
        <p:nvSpPr>
          <p:cNvPr id="4" name="Rectangle 3">
            <a:extLst>
              <a:ext uri="{FF2B5EF4-FFF2-40B4-BE49-F238E27FC236}">
                <a16:creationId xmlns:a16="http://schemas.microsoft.com/office/drawing/2014/main" id="{E4DE169A-8116-B54A-DF0B-2A2581CBB53D}"/>
              </a:ext>
            </a:extLst>
          </p:cNvPr>
          <p:cNvSpPr/>
          <p:nvPr/>
        </p:nvSpPr>
        <p:spPr>
          <a:xfrm>
            <a:off x="3151529" y="3295500"/>
            <a:ext cx="2144371" cy="1950034"/>
          </a:xfrm>
          <a:prstGeom prst="rect">
            <a:avLst/>
          </a:prstGeom>
          <a:noFill/>
          <a:ln w="57150">
            <a:solidFill>
              <a:srgbClr val="12AE19"/>
            </a:solidFill>
          </a:ln>
          <a:effectLst>
            <a:glow rad="101600">
              <a:srgbClr val="7030A0">
                <a:alpha val="60000"/>
              </a:srgb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A7958CB1-C749-35F2-B590-CF0821F36EE7}"/>
              </a:ext>
            </a:extLst>
          </p:cNvPr>
          <p:cNvSpPr/>
          <p:nvPr/>
        </p:nvSpPr>
        <p:spPr>
          <a:xfrm>
            <a:off x="781051" y="5336360"/>
            <a:ext cx="6657974" cy="1371621"/>
          </a:xfrm>
          <a:prstGeom prst="roundRect">
            <a:avLst/>
          </a:prstGeom>
          <a:noFill/>
          <a:ln w="38100">
            <a:solidFill>
              <a:srgbClr val="7030A0"/>
            </a:solidFill>
          </a:ln>
        </p:spPr>
        <p:style>
          <a:lnRef idx="0">
            <a:scrgbClr r="0" g="0" b="0"/>
          </a:lnRef>
          <a:fillRef idx="0">
            <a:scrgbClr r="0" g="0" b="0"/>
          </a:fillRef>
          <a:effectRef idx="0">
            <a:scrgbClr r="0" g="0" b="0"/>
          </a:effectRef>
          <a:fontRef idx="minor">
            <a:schemeClr val="dk1"/>
          </a:fontRef>
        </p:style>
        <p:txBody>
          <a:bodyPr rtlCol="0" anchor="ctr"/>
          <a:lstStyle/>
          <a:p>
            <a:r>
              <a:rPr lang="en-US" sz="2000" b="1" dirty="0"/>
              <a:t>Interpretation</a:t>
            </a:r>
            <a:r>
              <a:rPr lang="en-US" dirty="0"/>
              <a:t>:- Female attrited and existing customers are high in both categories of attrition. Above 50% are available in both attrition categories.   </a:t>
            </a:r>
            <a:endParaRPr lang="en-IN" dirty="0"/>
          </a:p>
        </p:txBody>
      </p:sp>
      <p:pic>
        <p:nvPicPr>
          <p:cNvPr id="8" name="Picture 7">
            <a:extLst>
              <a:ext uri="{FF2B5EF4-FFF2-40B4-BE49-F238E27FC236}">
                <a16:creationId xmlns:a16="http://schemas.microsoft.com/office/drawing/2014/main" id="{C2CDC717-49AC-5E3D-FA88-CA8E6D596072}"/>
              </a:ext>
            </a:extLst>
          </p:cNvPr>
          <p:cNvPicPr>
            <a:picLocks noChangeAspect="1"/>
          </p:cNvPicPr>
          <p:nvPr/>
        </p:nvPicPr>
        <p:blipFill rotWithShape="1">
          <a:blip r:embed="rId3">
            <a:extLst>
              <a:ext uri="{28A0092B-C50C-407E-A947-70E740481C1C}">
                <a14:useLocalDpi xmlns:a14="http://schemas.microsoft.com/office/drawing/2010/main" val="0"/>
              </a:ext>
            </a:extLst>
          </a:blip>
          <a:srcRect t="1" b="2182"/>
          <a:stretch/>
        </p:blipFill>
        <p:spPr>
          <a:xfrm>
            <a:off x="7697170" y="3708526"/>
            <a:ext cx="3360711" cy="2720850"/>
          </a:xfrm>
          <a:prstGeom prst="rect">
            <a:avLst/>
          </a:prstGeom>
        </p:spPr>
      </p:pic>
      <p:pic>
        <p:nvPicPr>
          <p:cNvPr id="10" name="Picture 9">
            <a:extLst>
              <a:ext uri="{FF2B5EF4-FFF2-40B4-BE49-F238E27FC236}">
                <a16:creationId xmlns:a16="http://schemas.microsoft.com/office/drawing/2014/main" id="{60327DEF-C6F1-F8BE-450D-14BB6975481C}"/>
              </a:ext>
            </a:extLst>
          </p:cNvPr>
          <p:cNvPicPr>
            <a:picLocks noChangeAspect="1"/>
          </p:cNvPicPr>
          <p:nvPr/>
        </p:nvPicPr>
        <p:blipFill rotWithShape="1">
          <a:blip r:embed="rId4"/>
          <a:srcRect t="448"/>
          <a:stretch/>
        </p:blipFill>
        <p:spPr>
          <a:xfrm>
            <a:off x="7775284" y="752474"/>
            <a:ext cx="3254022" cy="2761507"/>
          </a:xfrm>
          <a:prstGeom prst="rect">
            <a:avLst/>
          </a:prstGeom>
        </p:spPr>
      </p:pic>
    </p:spTree>
    <p:extLst>
      <p:ext uri="{BB962C8B-B14F-4D97-AF65-F5344CB8AC3E}">
        <p14:creationId xmlns:p14="http://schemas.microsoft.com/office/powerpoint/2010/main" val="168352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2495F-C20D-E4ED-E406-869DE9245488}"/>
              </a:ext>
            </a:extLst>
          </p:cNvPr>
          <p:cNvSpPr txBox="1"/>
          <p:nvPr/>
        </p:nvSpPr>
        <p:spPr>
          <a:xfrm>
            <a:off x="421341" y="268941"/>
            <a:ext cx="11385177" cy="400110"/>
          </a:xfrm>
          <a:prstGeom prst="rect">
            <a:avLst/>
          </a:prstGeom>
          <a:noFill/>
        </p:spPr>
        <p:txBody>
          <a:bodyPr wrap="square" rtlCol="0">
            <a:spAutoFit/>
          </a:bodyPr>
          <a:lstStyle/>
          <a:p>
            <a:r>
              <a:rPr lang="en-US" sz="2000" dirty="0"/>
              <a:t>Task 3 :-  Display region – wise  percentage of the attrited and the existing customers from the data.</a:t>
            </a:r>
            <a:endParaRPr lang="en-IN" sz="2000" dirty="0"/>
          </a:p>
        </p:txBody>
      </p:sp>
      <p:pic>
        <p:nvPicPr>
          <p:cNvPr id="3" name="Picture 2">
            <a:extLst>
              <a:ext uri="{FF2B5EF4-FFF2-40B4-BE49-F238E27FC236}">
                <a16:creationId xmlns:a16="http://schemas.microsoft.com/office/drawing/2014/main" id="{B67E1B1A-3299-936F-77E1-BFE7E8841657}"/>
              </a:ext>
            </a:extLst>
          </p:cNvPr>
          <p:cNvPicPr>
            <a:picLocks noChangeAspect="1"/>
          </p:cNvPicPr>
          <p:nvPr/>
        </p:nvPicPr>
        <p:blipFill>
          <a:blip r:embed="rId2"/>
          <a:stretch>
            <a:fillRect/>
          </a:stretch>
        </p:blipFill>
        <p:spPr>
          <a:xfrm>
            <a:off x="529789" y="723080"/>
            <a:ext cx="7375962" cy="4522454"/>
          </a:xfrm>
          <a:prstGeom prst="rect">
            <a:avLst/>
          </a:prstGeom>
        </p:spPr>
      </p:pic>
      <p:sp>
        <p:nvSpPr>
          <p:cNvPr id="4" name="Rectangle 3">
            <a:extLst>
              <a:ext uri="{FF2B5EF4-FFF2-40B4-BE49-F238E27FC236}">
                <a16:creationId xmlns:a16="http://schemas.microsoft.com/office/drawing/2014/main" id="{96EFD600-C7C6-BB94-FEE6-3C2EE9FE6120}"/>
              </a:ext>
            </a:extLst>
          </p:cNvPr>
          <p:cNvSpPr/>
          <p:nvPr/>
        </p:nvSpPr>
        <p:spPr>
          <a:xfrm>
            <a:off x="781051" y="3276600"/>
            <a:ext cx="2419349" cy="1968934"/>
          </a:xfrm>
          <a:prstGeom prst="rect">
            <a:avLst/>
          </a:prstGeom>
          <a:noFill/>
          <a:ln w="57150">
            <a:solidFill>
              <a:srgbClr val="12AE19"/>
            </a:solidFill>
          </a:ln>
          <a:effectLst>
            <a:glow rad="101600">
              <a:srgbClr val="7030A0">
                <a:alpha val="60000"/>
              </a:srgb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1D8F4BE5-9DB6-C34B-1F96-E71683A61CED}"/>
              </a:ext>
            </a:extLst>
          </p:cNvPr>
          <p:cNvSpPr/>
          <p:nvPr/>
        </p:nvSpPr>
        <p:spPr>
          <a:xfrm>
            <a:off x="781051" y="5336360"/>
            <a:ext cx="6657974" cy="1371621"/>
          </a:xfrm>
          <a:prstGeom prst="roundRect">
            <a:avLst/>
          </a:prstGeom>
          <a:noFill/>
          <a:ln w="38100">
            <a:solidFill>
              <a:srgbClr val="7030A0"/>
            </a:solidFill>
          </a:ln>
        </p:spPr>
        <p:style>
          <a:lnRef idx="0">
            <a:scrgbClr r="0" g="0" b="0"/>
          </a:lnRef>
          <a:fillRef idx="0">
            <a:scrgbClr r="0" g="0" b="0"/>
          </a:fillRef>
          <a:effectRef idx="0">
            <a:scrgbClr r="0" g="0" b="0"/>
          </a:effectRef>
          <a:fontRef idx="minor">
            <a:schemeClr val="dk1"/>
          </a:fontRef>
        </p:style>
        <p:txBody>
          <a:bodyPr rtlCol="0" anchor="ctr"/>
          <a:lstStyle/>
          <a:p>
            <a:r>
              <a:rPr lang="en-US" sz="2000" b="1" dirty="0"/>
              <a:t>Interpretation</a:t>
            </a:r>
            <a:r>
              <a:rPr lang="en-US" dirty="0"/>
              <a:t>:- England have highest customers compare to Scottland, Wales and Northern Ireland. There are 44% existing customers and 8% attrited customers.  </a:t>
            </a:r>
            <a:endParaRPr lang="en-IN" dirty="0"/>
          </a:p>
        </p:txBody>
      </p:sp>
      <p:pic>
        <p:nvPicPr>
          <p:cNvPr id="7" name="Picture 6">
            <a:extLst>
              <a:ext uri="{FF2B5EF4-FFF2-40B4-BE49-F238E27FC236}">
                <a16:creationId xmlns:a16="http://schemas.microsoft.com/office/drawing/2014/main" id="{9928D63B-52CB-278C-A092-4C0D8CD5388C}"/>
              </a:ext>
            </a:extLst>
          </p:cNvPr>
          <p:cNvPicPr>
            <a:picLocks noChangeAspect="1"/>
          </p:cNvPicPr>
          <p:nvPr/>
        </p:nvPicPr>
        <p:blipFill>
          <a:blip r:embed="rId3"/>
          <a:stretch>
            <a:fillRect/>
          </a:stretch>
        </p:blipFill>
        <p:spPr>
          <a:xfrm>
            <a:off x="7851881" y="723080"/>
            <a:ext cx="3810330" cy="2804403"/>
          </a:xfrm>
          <a:prstGeom prst="rect">
            <a:avLst/>
          </a:prstGeom>
        </p:spPr>
      </p:pic>
      <p:pic>
        <p:nvPicPr>
          <p:cNvPr id="9" name="Picture 8">
            <a:extLst>
              <a:ext uri="{FF2B5EF4-FFF2-40B4-BE49-F238E27FC236}">
                <a16:creationId xmlns:a16="http://schemas.microsoft.com/office/drawing/2014/main" id="{303407FD-6B77-0F4A-FB1E-F448B5777D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829" y="3807518"/>
            <a:ext cx="3848433" cy="2781541"/>
          </a:xfrm>
          <a:prstGeom prst="rect">
            <a:avLst/>
          </a:prstGeom>
        </p:spPr>
      </p:pic>
    </p:spTree>
    <p:extLst>
      <p:ext uri="{BB962C8B-B14F-4D97-AF65-F5344CB8AC3E}">
        <p14:creationId xmlns:p14="http://schemas.microsoft.com/office/powerpoint/2010/main" val="589556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2495F-C20D-E4ED-E406-869DE9245488}"/>
              </a:ext>
            </a:extLst>
          </p:cNvPr>
          <p:cNvSpPr txBox="1"/>
          <p:nvPr/>
        </p:nvSpPr>
        <p:spPr>
          <a:xfrm>
            <a:off x="421341" y="268941"/>
            <a:ext cx="11385177" cy="400110"/>
          </a:xfrm>
          <a:prstGeom prst="rect">
            <a:avLst/>
          </a:prstGeom>
          <a:noFill/>
        </p:spPr>
        <p:txBody>
          <a:bodyPr wrap="square" rtlCol="0">
            <a:spAutoFit/>
          </a:bodyPr>
          <a:lstStyle/>
          <a:p>
            <a:r>
              <a:rPr lang="en-US" sz="2000" dirty="0"/>
              <a:t>Task 4 :-  Display the percentage of the attrited and the existing customers for each card category.</a:t>
            </a:r>
            <a:endParaRPr lang="en-IN" dirty="0"/>
          </a:p>
        </p:txBody>
      </p:sp>
      <p:pic>
        <p:nvPicPr>
          <p:cNvPr id="3" name="Picture 2">
            <a:extLst>
              <a:ext uri="{FF2B5EF4-FFF2-40B4-BE49-F238E27FC236}">
                <a16:creationId xmlns:a16="http://schemas.microsoft.com/office/drawing/2014/main" id="{B60B0BBE-591A-EBA0-A23D-7DB0E697E7DA}"/>
              </a:ext>
            </a:extLst>
          </p:cNvPr>
          <p:cNvPicPr>
            <a:picLocks noChangeAspect="1"/>
          </p:cNvPicPr>
          <p:nvPr/>
        </p:nvPicPr>
        <p:blipFill>
          <a:blip r:embed="rId2"/>
          <a:stretch>
            <a:fillRect/>
          </a:stretch>
        </p:blipFill>
        <p:spPr>
          <a:xfrm>
            <a:off x="529789" y="723080"/>
            <a:ext cx="7375962" cy="4522454"/>
          </a:xfrm>
          <a:prstGeom prst="rect">
            <a:avLst/>
          </a:prstGeom>
        </p:spPr>
      </p:pic>
      <p:pic>
        <p:nvPicPr>
          <p:cNvPr id="5" name="Picture 4">
            <a:extLst>
              <a:ext uri="{FF2B5EF4-FFF2-40B4-BE49-F238E27FC236}">
                <a16:creationId xmlns:a16="http://schemas.microsoft.com/office/drawing/2014/main" id="{395A1417-390B-73E5-FAFC-560CCBB0C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743" y="723080"/>
            <a:ext cx="3787468" cy="2796782"/>
          </a:xfrm>
          <a:prstGeom prst="rect">
            <a:avLst/>
          </a:prstGeom>
        </p:spPr>
      </p:pic>
      <p:pic>
        <p:nvPicPr>
          <p:cNvPr id="7" name="Picture 6">
            <a:extLst>
              <a:ext uri="{FF2B5EF4-FFF2-40B4-BE49-F238E27FC236}">
                <a16:creationId xmlns:a16="http://schemas.microsoft.com/office/drawing/2014/main" id="{F5B0908F-A859-6956-D2CE-F8DCDB618B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4743" y="3678666"/>
            <a:ext cx="3810330" cy="2751058"/>
          </a:xfrm>
          <a:prstGeom prst="rect">
            <a:avLst/>
          </a:prstGeom>
        </p:spPr>
      </p:pic>
      <p:sp>
        <p:nvSpPr>
          <p:cNvPr id="8" name="Rectangle: Rounded Corners 7">
            <a:extLst>
              <a:ext uri="{FF2B5EF4-FFF2-40B4-BE49-F238E27FC236}">
                <a16:creationId xmlns:a16="http://schemas.microsoft.com/office/drawing/2014/main" id="{2F3D8E78-73CB-62DB-42A5-DBDCB51F8D80}"/>
              </a:ext>
            </a:extLst>
          </p:cNvPr>
          <p:cNvSpPr/>
          <p:nvPr/>
        </p:nvSpPr>
        <p:spPr>
          <a:xfrm>
            <a:off x="781051" y="5336360"/>
            <a:ext cx="6657974" cy="1371621"/>
          </a:xfrm>
          <a:prstGeom prst="roundRect">
            <a:avLst/>
          </a:prstGeom>
          <a:noFill/>
          <a:ln w="38100">
            <a:solidFill>
              <a:srgbClr val="7030A0"/>
            </a:solidFill>
          </a:ln>
        </p:spPr>
        <p:style>
          <a:lnRef idx="0">
            <a:scrgbClr r="0" g="0" b="0"/>
          </a:lnRef>
          <a:fillRef idx="0">
            <a:scrgbClr r="0" g="0" b="0"/>
          </a:fillRef>
          <a:effectRef idx="0">
            <a:scrgbClr r="0" g="0" b="0"/>
          </a:effectRef>
          <a:fontRef idx="minor">
            <a:schemeClr val="dk1"/>
          </a:fontRef>
        </p:style>
        <p:txBody>
          <a:bodyPr rtlCol="0" anchor="ctr"/>
          <a:lstStyle/>
          <a:p>
            <a:r>
              <a:rPr lang="en-US" sz="2000" b="1" dirty="0"/>
              <a:t>Interpretation</a:t>
            </a:r>
            <a:r>
              <a:rPr lang="en-US" dirty="0"/>
              <a:t>:-Blue card customers are very high with 78%. We can see separately compare then existing with 93.25% and Attrited 93.48%   customers who have blue card.</a:t>
            </a:r>
            <a:endParaRPr lang="en-IN" dirty="0"/>
          </a:p>
        </p:txBody>
      </p:sp>
      <p:sp>
        <p:nvSpPr>
          <p:cNvPr id="11" name="Rectangle 10">
            <a:extLst>
              <a:ext uri="{FF2B5EF4-FFF2-40B4-BE49-F238E27FC236}">
                <a16:creationId xmlns:a16="http://schemas.microsoft.com/office/drawing/2014/main" id="{738F85E1-9585-F04C-D54A-376AD1E77AE0}"/>
              </a:ext>
            </a:extLst>
          </p:cNvPr>
          <p:cNvSpPr/>
          <p:nvPr/>
        </p:nvSpPr>
        <p:spPr>
          <a:xfrm>
            <a:off x="781051" y="1247775"/>
            <a:ext cx="2419349" cy="2073709"/>
          </a:xfrm>
          <a:prstGeom prst="rect">
            <a:avLst/>
          </a:prstGeom>
          <a:noFill/>
          <a:ln w="57150">
            <a:solidFill>
              <a:srgbClr val="12AE19"/>
            </a:solidFill>
          </a:ln>
          <a:effectLst>
            <a:glow rad="101600">
              <a:srgbClr val="7030A0">
                <a:alpha val="60000"/>
              </a:srgb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91087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2495F-C20D-E4ED-E406-869DE9245488}"/>
              </a:ext>
            </a:extLst>
          </p:cNvPr>
          <p:cNvSpPr txBox="1"/>
          <p:nvPr/>
        </p:nvSpPr>
        <p:spPr>
          <a:xfrm>
            <a:off x="421341" y="268941"/>
            <a:ext cx="11385177" cy="400110"/>
          </a:xfrm>
          <a:prstGeom prst="rect">
            <a:avLst/>
          </a:prstGeom>
          <a:noFill/>
        </p:spPr>
        <p:txBody>
          <a:bodyPr wrap="square" rtlCol="0">
            <a:spAutoFit/>
          </a:bodyPr>
          <a:lstStyle/>
          <a:p>
            <a:r>
              <a:rPr lang="en-US" sz="2000" dirty="0"/>
              <a:t>Task 5 :-  Display the percentage of the attrited and the existing customers for each income category.</a:t>
            </a:r>
            <a:endParaRPr lang="en-IN" sz="2000" dirty="0"/>
          </a:p>
        </p:txBody>
      </p:sp>
      <p:pic>
        <p:nvPicPr>
          <p:cNvPr id="3" name="Picture 2">
            <a:extLst>
              <a:ext uri="{FF2B5EF4-FFF2-40B4-BE49-F238E27FC236}">
                <a16:creationId xmlns:a16="http://schemas.microsoft.com/office/drawing/2014/main" id="{B128E93E-437D-C158-220D-51CE0DD41BF5}"/>
              </a:ext>
            </a:extLst>
          </p:cNvPr>
          <p:cNvPicPr>
            <a:picLocks noChangeAspect="1"/>
          </p:cNvPicPr>
          <p:nvPr/>
        </p:nvPicPr>
        <p:blipFill>
          <a:blip r:embed="rId2"/>
          <a:stretch>
            <a:fillRect/>
          </a:stretch>
        </p:blipFill>
        <p:spPr>
          <a:xfrm>
            <a:off x="529789" y="723080"/>
            <a:ext cx="7375962" cy="4522454"/>
          </a:xfrm>
          <a:prstGeom prst="rect">
            <a:avLst/>
          </a:prstGeom>
        </p:spPr>
      </p:pic>
      <p:sp>
        <p:nvSpPr>
          <p:cNvPr id="4" name="Rectangle: Rounded Corners 3">
            <a:extLst>
              <a:ext uri="{FF2B5EF4-FFF2-40B4-BE49-F238E27FC236}">
                <a16:creationId xmlns:a16="http://schemas.microsoft.com/office/drawing/2014/main" id="{A0FCE9D8-18C3-F228-656D-BA57168B7F4B}"/>
              </a:ext>
            </a:extLst>
          </p:cNvPr>
          <p:cNvSpPr/>
          <p:nvPr/>
        </p:nvSpPr>
        <p:spPr>
          <a:xfrm>
            <a:off x="781051" y="5336360"/>
            <a:ext cx="6657974" cy="1371621"/>
          </a:xfrm>
          <a:prstGeom prst="roundRect">
            <a:avLst/>
          </a:prstGeom>
          <a:noFill/>
          <a:ln w="38100">
            <a:solidFill>
              <a:srgbClr val="7030A0"/>
            </a:solidFill>
          </a:ln>
        </p:spPr>
        <p:style>
          <a:lnRef idx="0">
            <a:scrgbClr r="0" g="0" b="0"/>
          </a:lnRef>
          <a:fillRef idx="0">
            <a:scrgbClr r="0" g="0" b="0"/>
          </a:fillRef>
          <a:effectRef idx="0">
            <a:scrgbClr r="0" g="0" b="0"/>
          </a:effectRef>
          <a:fontRef idx="minor">
            <a:schemeClr val="dk1"/>
          </a:fontRef>
        </p:style>
        <p:txBody>
          <a:bodyPr rtlCol="0" anchor="ctr"/>
          <a:lstStyle/>
          <a:p>
            <a:r>
              <a:rPr lang="en-US" sz="2000" b="1" dirty="0"/>
              <a:t>Interpretation</a:t>
            </a:r>
            <a:r>
              <a:rPr lang="en-US" dirty="0"/>
              <a:t>:- &lt; $40K dollars income category is more than other income categories in this category existing are 29% and attrited are 6%.   </a:t>
            </a:r>
            <a:endParaRPr lang="en-IN" dirty="0"/>
          </a:p>
        </p:txBody>
      </p:sp>
      <p:pic>
        <p:nvPicPr>
          <p:cNvPr id="10" name="Picture 9">
            <a:extLst>
              <a:ext uri="{FF2B5EF4-FFF2-40B4-BE49-F238E27FC236}">
                <a16:creationId xmlns:a16="http://schemas.microsoft.com/office/drawing/2014/main" id="{2961E17B-54CB-B2EF-5EBA-3B69CB693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6157" y="1084343"/>
            <a:ext cx="3856054" cy="2804403"/>
          </a:xfrm>
          <a:prstGeom prst="rect">
            <a:avLst/>
          </a:prstGeom>
        </p:spPr>
      </p:pic>
      <p:pic>
        <p:nvPicPr>
          <p:cNvPr id="12" name="Picture 11">
            <a:extLst>
              <a:ext uri="{FF2B5EF4-FFF2-40B4-BE49-F238E27FC236}">
                <a16:creationId xmlns:a16="http://schemas.microsoft.com/office/drawing/2014/main" id="{C98997E7-6CA0-DF3D-2605-EFD1988EA8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6157" y="3888746"/>
            <a:ext cx="3810330" cy="2865368"/>
          </a:xfrm>
          <a:prstGeom prst="rect">
            <a:avLst/>
          </a:prstGeom>
        </p:spPr>
      </p:pic>
      <p:sp>
        <p:nvSpPr>
          <p:cNvPr id="13" name="Rectangle 12">
            <a:extLst>
              <a:ext uri="{FF2B5EF4-FFF2-40B4-BE49-F238E27FC236}">
                <a16:creationId xmlns:a16="http://schemas.microsoft.com/office/drawing/2014/main" id="{333D515F-DBF3-06FA-2B8D-A36E47F00565}"/>
              </a:ext>
            </a:extLst>
          </p:cNvPr>
          <p:cNvSpPr/>
          <p:nvPr/>
        </p:nvSpPr>
        <p:spPr>
          <a:xfrm>
            <a:off x="5295901" y="1190625"/>
            <a:ext cx="2419349" cy="1968934"/>
          </a:xfrm>
          <a:prstGeom prst="rect">
            <a:avLst/>
          </a:prstGeom>
          <a:noFill/>
          <a:ln w="57150">
            <a:solidFill>
              <a:srgbClr val="12AE19"/>
            </a:solidFill>
          </a:ln>
          <a:effectLst>
            <a:glow rad="101600">
              <a:srgbClr val="7030A0">
                <a:alpha val="60000"/>
              </a:srgb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89303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2495F-C20D-E4ED-E406-869DE9245488}"/>
              </a:ext>
            </a:extLst>
          </p:cNvPr>
          <p:cNvSpPr txBox="1"/>
          <p:nvPr/>
        </p:nvSpPr>
        <p:spPr>
          <a:xfrm>
            <a:off x="421341" y="268941"/>
            <a:ext cx="11385177" cy="707886"/>
          </a:xfrm>
          <a:prstGeom prst="rect">
            <a:avLst/>
          </a:prstGeom>
          <a:noFill/>
        </p:spPr>
        <p:txBody>
          <a:bodyPr wrap="square" rtlCol="0">
            <a:spAutoFit/>
          </a:bodyPr>
          <a:lstStyle/>
          <a:p>
            <a:r>
              <a:rPr lang="en-US" sz="2000" dirty="0"/>
              <a:t>Task 6 :- Display region-wise count of customers. Identify the region that has the maximum number of 	customers.</a:t>
            </a:r>
            <a:endParaRPr lang="en-IN" sz="2000" dirty="0"/>
          </a:p>
        </p:txBody>
      </p:sp>
      <p:pic>
        <p:nvPicPr>
          <p:cNvPr id="3" name="Picture 2">
            <a:extLst>
              <a:ext uri="{FF2B5EF4-FFF2-40B4-BE49-F238E27FC236}">
                <a16:creationId xmlns:a16="http://schemas.microsoft.com/office/drawing/2014/main" id="{64417E16-D418-9015-ADC2-D68E583A405E}"/>
              </a:ext>
            </a:extLst>
          </p:cNvPr>
          <p:cNvPicPr>
            <a:picLocks noChangeAspect="1"/>
          </p:cNvPicPr>
          <p:nvPr/>
        </p:nvPicPr>
        <p:blipFill>
          <a:blip r:embed="rId2"/>
          <a:stretch>
            <a:fillRect/>
          </a:stretch>
        </p:blipFill>
        <p:spPr>
          <a:xfrm>
            <a:off x="514022" y="976827"/>
            <a:ext cx="7375962" cy="4522454"/>
          </a:xfrm>
          <a:prstGeom prst="rect">
            <a:avLst/>
          </a:prstGeom>
        </p:spPr>
      </p:pic>
      <p:pic>
        <p:nvPicPr>
          <p:cNvPr id="5" name="Picture 4">
            <a:extLst>
              <a:ext uri="{FF2B5EF4-FFF2-40B4-BE49-F238E27FC236}">
                <a16:creationId xmlns:a16="http://schemas.microsoft.com/office/drawing/2014/main" id="{3D85056D-715A-7F32-53BC-29755512C2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984" y="723080"/>
            <a:ext cx="3772227" cy="2735817"/>
          </a:xfrm>
          <a:prstGeom prst="rect">
            <a:avLst/>
          </a:prstGeom>
        </p:spPr>
      </p:pic>
      <p:pic>
        <p:nvPicPr>
          <p:cNvPr id="7" name="Picture 6">
            <a:extLst>
              <a:ext uri="{FF2B5EF4-FFF2-40B4-BE49-F238E27FC236}">
                <a16:creationId xmlns:a16="http://schemas.microsoft.com/office/drawing/2014/main" id="{35C19C87-FAB2-D9F1-E893-FF191F3E53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3191" y="3627000"/>
            <a:ext cx="3787468" cy="2766300"/>
          </a:xfrm>
          <a:prstGeom prst="rect">
            <a:avLst/>
          </a:prstGeom>
        </p:spPr>
      </p:pic>
      <p:sp>
        <p:nvSpPr>
          <p:cNvPr id="8" name="Rectangle: Rounded Corners 7">
            <a:extLst>
              <a:ext uri="{FF2B5EF4-FFF2-40B4-BE49-F238E27FC236}">
                <a16:creationId xmlns:a16="http://schemas.microsoft.com/office/drawing/2014/main" id="{1644FD35-31AB-7540-A230-96E058C9ED8A}"/>
              </a:ext>
            </a:extLst>
          </p:cNvPr>
          <p:cNvSpPr/>
          <p:nvPr/>
        </p:nvSpPr>
        <p:spPr>
          <a:xfrm>
            <a:off x="781051" y="5699673"/>
            <a:ext cx="6657974" cy="1008308"/>
          </a:xfrm>
          <a:prstGeom prst="roundRect">
            <a:avLst/>
          </a:prstGeom>
          <a:noFill/>
          <a:ln w="38100">
            <a:solidFill>
              <a:srgbClr val="7030A0"/>
            </a:solidFill>
          </a:ln>
        </p:spPr>
        <p:style>
          <a:lnRef idx="0">
            <a:scrgbClr r="0" g="0" b="0"/>
          </a:lnRef>
          <a:fillRef idx="0">
            <a:scrgbClr r="0" g="0" b="0"/>
          </a:fillRef>
          <a:effectRef idx="0">
            <a:scrgbClr r="0" g="0" b="0"/>
          </a:effectRef>
          <a:fontRef idx="minor">
            <a:schemeClr val="dk1"/>
          </a:fontRef>
        </p:style>
        <p:txBody>
          <a:bodyPr rtlCol="0" anchor="ctr"/>
          <a:lstStyle/>
          <a:p>
            <a:r>
              <a:rPr lang="en-US" sz="2000" b="1" dirty="0"/>
              <a:t>Interpretation</a:t>
            </a:r>
            <a:r>
              <a:rPr lang="en-US" dirty="0"/>
              <a:t>:- England have highest customers compare to Scottland, Wales and Northern Ireland. There are   </a:t>
            </a:r>
            <a:endParaRPr lang="en-IN" dirty="0"/>
          </a:p>
        </p:txBody>
      </p:sp>
      <p:sp>
        <p:nvSpPr>
          <p:cNvPr id="9" name="Rectangle 8">
            <a:extLst>
              <a:ext uri="{FF2B5EF4-FFF2-40B4-BE49-F238E27FC236}">
                <a16:creationId xmlns:a16="http://schemas.microsoft.com/office/drawing/2014/main" id="{FA22E336-F8E9-192B-FDDE-9DB46DD9E022}"/>
              </a:ext>
            </a:extLst>
          </p:cNvPr>
          <p:cNvSpPr/>
          <p:nvPr/>
        </p:nvSpPr>
        <p:spPr>
          <a:xfrm>
            <a:off x="5326328" y="3487273"/>
            <a:ext cx="2419349" cy="2045134"/>
          </a:xfrm>
          <a:prstGeom prst="rect">
            <a:avLst/>
          </a:prstGeom>
          <a:noFill/>
          <a:ln w="57150">
            <a:solidFill>
              <a:srgbClr val="12AE19"/>
            </a:solidFill>
          </a:ln>
          <a:effectLst>
            <a:glow rad="101600">
              <a:srgbClr val="7030A0">
                <a:alpha val="60000"/>
              </a:srgb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772518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984</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Arial Black</vt:lpstr>
      <vt:lpstr>Calibri</vt:lpstr>
      <vt:lpstr>Calibri Light</vt:lpstr>
      <vt:lpstr>Wingdings</vt:lpstr>
      <vt:lpstr>Office Theme</vt:lpstr>
      <vt:lpstr>CAPSTONE PROJECT Customer churn data analysis Using Tableau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 SETTIBATHULA</dc:creator>
  <cp:lastModifiedBy>RAMYA SETTIBATHULA</cp:lastModifiedBy>
  <cp:revision>7</cp:revision>
  <dcterms:created xsi:type="dcterms:W3CDTF">2023-06-16T07:40:10Z</dcterms:created>
  <dcterms:modified xsi:type="dcterms:W3CDTF">2023-06-19T02:44:35Z</dcterms:modified>
</cp:coreProperties>
</file>