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70" r:id="rId3"/>
    <p:sldId id="283" r:id="rId4"/>
    <p:sldId id="256" r:id="rId5"/>
    <p:sldId id="257" r:id="rId6"/>
    <p:sldId id="259" r:id="rId7"/>
    <p:sldId id="260" r:id="rId8"/>
    <p:sldId id="262" r:id="rId9"/>
    <p:sldId id="264" r:id="rId10"/>
    <p:sldId id="263" r:id="rId11"/>
    <p:sldId id="265" r:id="rId12"/>
    <p:sldId id="267" r:id="rId13"/>
    <p:sldId id="266" r:id="rId14"/>
    <p:sldId id="278" r:id="rId15"/>
    <p:sldId id="272" r:id="rId16"/>
    <p:sldId id="274" r:id="rId17"/>
    <p:sldId id="275" r:id="rId18"/>
    <p:sldId id="276" r:id="rId19"/>
    <p:sldId id="277" r:id="rId20"/>
    <p:sldId id="279" r:id="rId21"/>
    <p:sldId id="281" r:id="rId22"/>
    <p:sldId id="282"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3C9CE-69DC-4F7D-BE9D-48B57284A2D2}" type="datetimeFigureOut">
              <a:rPr lang="en-IN" smtClean="0"/>
              <a:t>18-06-2023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F0BA2-3BDA-4286-807D-D3BC35768498}" type="slidenum">
              <a:rPr lang="en-IN" smtClean="0"/>
              <a:t>‹#›</a:t>
            </a:fld>
            <a:endParaRPr lang="en-IN"/>
          </a:p>
        </p:txBody>
      </p:sp>
    </p:spTree>
    <p:extLst>
      <p:ext uri="{BB962C8B-B14F-4D97-AF65-F5344CB8AC3E}">
        <p14:creationId xmlns:p14="http://schemas.microsoft.com/office/powerpoint/2010/main" val="366013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using SELECT command and CONCAT method for retrieving the full names of the actors and using one table that is ACTOR.</a:t>
            </a:r>
            <a:endParaRPr lang="en-IN" sz="1200" dirty="0"/>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4</a:t>
            </a:fld>
            <a:endParaRPr lang="en-IN"/>
          </a:p>
        </p:txBody>
      </p:sp>
    </p:spTree>
    <p:extLst>
      <p:ext uri="{BB962C8B-B14F-4D97-AF65-F5344CB8AC3E}">
        <p14:creationId xmlns:p14="http://schemas.microsoft.com/office/powerpoint/2010/main" val="3766629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Using SELECT command for retrieving, COUNT for counting the records, JOIN for joining tables based on common column GROUP BY, ORDER BY clauses and LIMIT for limiting the records.</a:t>
            </a:r>
          </a:p>
        </p:txBody>
      </p:sp>
      <p:sp>
        <p:nvSpPr>
          <p:cNvPr id="4" name="Slide Number Placeholder 3"/>
          <p:cNvSpPr>
            <a:spLocks noGrp="1"/>
          </p:cNvSpPr>
          <p:nvPr>
            <p:ph type="sldNum" sz="quarter" idx="5"/>
          </p:nvPr>
        </p:nvSpPr>
        <p:spPr/>
        <p:txBody>
          <a:bodyPr/>
          <a:lstStyle/>
          <a:p>
            <a:fld id="{3FCF0BA2-3BDA-4286-807D-D3BC35768498}" type="slidenum">
              <a:rPr lang="en-IN" smtClean="0"/>
              <a:t>13</a:t>
            </a:fld>
            <a:endParaRPr lang="en-IN"/>
          </a:p>
        </p:txBody>
      </p:sp>
    </p:spTree>
    <p:extLst>
      <p:ext uri="{BB962C8B-B14F-4D97-AF65-F5344CB8AC3E}">
        <p14:creationId xmlns:p14="http://schemas.microsoft.com/office/powerpoint/2010/main" val="343502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Using SELECT command for retrieving, WHERE clause for condition, LIKE operator for pattern matching, OR operator for getting any one of the condition and ORDER BY for sorting the movie titles.</a:t>
            </a:r>
          </a:p>
        </p:txBody>
      </p:sp>
      <p:sp>
        <p:nvSpPr>
          <p:cNvPr id="4" name="Slide Number Placeholder 3"/>
          <p:cNvSpPr>
            <a:spLocks noGrp="1"/>
          </p:cNvSpPr>
          <p:nvPr>
            <p:ph type="sldNum" sz="quarter" idx="5"/>
          </p:nvPr>
        </p:nvSpPr>
        <p:spPr/>
        <p:txBody>
          <a:bodyPr/>
          <a:lstStyle/>
          <a:p>
            <a:fld id="{3FCF0BA2-3BDA-4286-807D-D3BC35768498}" type="slidenum">
              <a:rPr lang="en-IN" smtClean="0"/>
              <a:t>14</a:t>
            </a:fld>
            <a:endParaRPr lang="en-IN"/>
          </a:p>
        </p:txBody>
      </p:sp>
    </p:spTree>
    <p:extLst>
      <p:ext uri="{BB962C8B-B14F-4D97-AF65-F5344CB8AC3E}">
        <p14:creationId xmlns:p14="http://schemas.microsoft.com/office/powerpoint/2010/main" val="376488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dirty="0"/>
              <a:t>SELECT command for retrieving the records, JOIN method for joining the tables based on some common criteria and WHERE clause for </a:t>
            </a:r>
            <a:r>
              <a:rPr lang="en-IN" sz="1200" dirty="0" err="1"/>
              <a:t>condition.Tables</a:t>
            </a:r>
            <a:r>
              <a:rPr lang="en-IN" sz="1200" dirty="0"/>
              <a:t> used in this query is film, actor, </a:t>
            </a:r>
            <a:r>
              <a:rPr lang="en-IN" sz="1200" dirty="0" err="1"/>
              <a:t>film_actor</a:t>
            </a:r>
            <a:r>
              <a:rPr lang="en-IN" sz="1200" dirty="0"/>
              <a:t>.</a:t>
            </a:r>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15</a:t>
            </a:fld>
            <a:endParaRPr lang="en-IN"/>
          </a:p>
        </p:txBody>
      </p:sp>
    </p:spTree>
    <p:extLst>
      <p:ext uri="{BB962C8B-B14F-4D97-AF65-F5344CB8AC3E}">
        <p14:creationId xmlns:p14="http://schemas.microsoft.com/office/powerpoint/2010/main" val="1417265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dirty="0"/>
              <a:t>SELECT command for retrieving the records, JOIN method for joining the tables based on some common criteria and WHERE clause for condition.</a:t>
            </a:r>
          </a:p>
          <a:p>
            <a:pPr algn="l"/>
            <a:r>
              <a:rPr lang="en-IN" sz="1200" dirty="0"/>
              <a:t>Tables used in this query film, </a:t>
            </a:r>
            <a:r>
              <a:rPr lang="en-IN" sz="1200" dirty="0" err="1"/>
              <a:t>film_category</a:t>
            </a:r>
            <a:r>
              <a:rPr lang="en-IN" sz="1200" dirty="0"/>
              <a:t> and category.</a:t>
            </a:r>
          </a:p>
        </p:txBody>
      </p:sp>
      <p:sp>
        <p:nvSpPr>
          <p:cNvPr id="4" name="Slide Number Placeholder 3"/>
          <p:cNvSpPr>
            <a:spLocks noGrp="1"/>
          </p:cNvSpPr>
          <p:nvPr>
            <p:ph type="sldNum" sz="quarter" idx="5"/>
          </p:nvPr>
        </p:nvSpPr>
        <p:spPr/>
        <p:txBody>
          <a:bodyPr/>
          <a:lstStyle/>
          <a:p>
            <a:fld id="{3FCF0BA2-3BDA-4286-807D-D3BC35768498}" type="slidenum">
              <a:rPr lang="en-IN" smtClean="0"/>
              <a:t>16</a:t>
            </a:fld>
            <a:endParaRPr lang="en-IN"/>
          </a:p>
        </p:txBody>
      </p:sp>
    </p:spTree>
    <p:extLst>
      <p:ext uri="{BB962C8B-B14F-4D97-AF65-F5344CB8AC3E}">
        <p14:creationId xmlns:p14="http://schemas.microsoft.com/office/powerpoint/2010/main" val="38007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SELECT command, MAX(), MIN(), AVG() functions are using for finding maximum, minimum and average values of rental rate GROUP BY, ORDER BY clauses also used. DESC for descending order on the film table</a:t>
            </a:r>
            <a:endParaRPr lang="en-IN" sz="1200" dirty="0"/>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17</a:t>
            </a:fld>
            <a:endParaRPr lang="en-IN"/>
          </a:p>
        </p:txBody>
      </p:sp>
    </p:spTree>
    <p:extLst>
      <p:ext uri="{BB962C8B-B14F-4D97-AF65-F5344CB8AC3E}">
        <p14:creationId xmlns:p14="http://schemas.microsoft.com/office/powerpoint/2010/main" val="3214780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dirty="0"/>
              <a:t>By using tables film, inventory and rental Using SELECT command for retrieving, COUNT for counting the records, JOIN for joining tables based on common column GROUP BY, ORDER BY clauses for grouping and sorting.</a:t>
            </a:r>
          </a:p>
          <a:p>
            <a:pPr algn="l"/>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18</a:t>
            </a:fld>
            <a:endParaRPr lang="en-IN"/>
          </a:p>
        </p:txBody>
      </p:sp>
    </p:spTree>
    <p:extLst>
      <p:ext uri="{BB962C8B-B14F-4D97-AF65-F5344CB8AC3E}">
        <p14:creationId xmlns:p14="http://schemas.microsoft.com/office/powerpoint/2010/main" val="3603323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dirty="0"/>
              <a:t>Using film, </a:t>
            </a:r>
            <a:r>
              <a:rPr lang="en-IN" sz="1200" dirty="0" err="1"/>
              <a:t>film_category</a:t>
            </a:r>
            <a:r>
              <a:rPr lang="en-IN" sz="1200" dirty="0"/>
              <a:t> and category tables SELECT command for retrieving the data, AVG() method to calculate average of replacement cost and rental rate GROUP BY and HAVING clauses for grouping and condition respectively.</a:t>
            </a:r>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19</a:t>
            </a:fld>
            <a:endParaRPr lang="en-IN"/>
          </a:p>
        </p:txBody>
      </p:sp>
    </p:spTree>
    <p:extLst>
      <p:ext uri="{BB962C8B-B14F-4D97-AF65-F5344CB8AC3E}">
        <p14:creationId xmlns:p14="http://schemas.microsoft.com/office/powerpoint/2010/main" val="327367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Using SELECT command for retrieving, COUNT method for counting the movies, GROUP BY, HAVING clauses for condition and I use JOIN for joining the tables film and film category.</a:t>
            </a:r>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20</a:t>
            </a:fld>
            <a:endParaRPr lang="en-IN"/>
          </a:p>
        </p:txBody>
      </p:sp>
    </p:spTree>
    <p:extLst>
      <p:ext uri="{BB962C8B-B14F-4D97-AF65-F5344CB8AC3E}">
        <p14:creationId xmlns:p14="http://schemas.microsoft.com/office/powerpoint/2010/main" val="427064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2i) Using SELECT command, COUNT method and GROUP BY, ORDER BY Clauses for retrieving repeated first names and its count from ACTOR table.</a:t>
            </a:r>
          </a:p>
          <a:p>
            <a:pPr algn="just"/>
            <a:r>
              <a:rPr lang="en-US" sz="1200" dirty="0"/>
              <a:t>2ii) Here same methods are using like above query but using HAVING clause for condition to retrieving the unique first names.</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5</a:t>
            </a:fld>
            <a:endParaRPr lang="en-IN"/>
          </a:p>
        </p:txBody>
      </p:sp>
    </p:spTree>
    <p:extLst>
      <p:ext uri="{BB962C8B-B14F-4D97-AF65-F5344CB8AC3E}">
        <p14:creationId xmlns:p14="http://schemas.microsoft.com/office/powerpoint/2010/main" val="370133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3</a:t>
            </a:r>
            <a:r>
              <a:rPr lang="en-US" sz="1200" dirty="0"/>
              <a:t>i) Using SELECT command, COUNT method and GROUP BY, ORDER BY Clauses for retrieving repeated first names and its count from ACTOR table.</a:t>
            </a:r>
          </a:p>
          <a:p>
            <a:pPr algn="just"/>
            <a:r>
              <a:rPr lang="en-US" dirty="0"/>
              <a:t>3</a:t>
            </a:r>
            <a:r>
              <a:rPr lang="en-US" sz="1200" dirty="0"/>
              <a:t>ii) Here same methods are using like above query but using HAVING clause for condition to retrieving the unique last names.</a:t>
            </a:r>
            <a:endParaRPr lang="en-IN" sz="1200" dirty="0"/>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6</a:t>
            </a:fld>
            <a:endParaRPr lang="en-IN"/>
          </a:p>
        </p:txBody>
      </p:sp>
    </p:spTree>
    <p:extLst>
      <p:ext uri="{BB962C8B-B14F-4D97-AF65-F5344CB8AC3E}">
        <p14:creationId xmlns:p14="http://schemas.microsoft.com/office/powerpoint/2010/main" val="380391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,WHERE clause from the FILM table  for retrieving the R rating movies. Here Using * symbol for retrieving all columns in the table.</a:t>
            </a:r>
            <a:endParaRPr lang="en-IN" sz="1200" dirty="0"/>
          </a:p>
          <a:p>
            <a:endParaRPr lang="en-IN" dirty="0"/>
          </a:p>
        </p:txBody>
      </p:sp>
      <p:sp>
        <p:nvSpPr>
          <p:cNvPr id="4" name="Slide Number Placeholder 3"/>
          <p:cNvSpPr>
            <a:spLocks noGrp="1"/>
          </p:cNvSpPr>
          <p:nvPr>
            <p:ph type="sldNum" sz="quarter" idx="5"/>
          </p:nvPr>
        </p:nvSpPr>
        <p:spPr/>
        <p:txBody>
          <a:bodyPr/>
          <a:lstStyle/>
          <a:p>
            <a:fld id="{3FCF0BA2-3BDA-4286-807D-D3BC35768498}" type="slidenum">
              <a:rPr lang="en-IN" smtClean="0"/>
              <a:t>7</a:t>
            </a:fld>
            <a:endParaRPr lang="en-IN"/>
          </a:p>
        </p:txBody>
      </p:sp>
    </p:spTree>
    <p:extLst>
      <p:ext uri="{BB962C8B-B14F-4D97-AF65-F5344CB8AC3E}">
        <p14:creationId xmlns:p14="http://schemas.microsoft.com/office/powerpoint/2010/main" val="143851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,WHERE clause from the FILM table  for retrieving without R rating movies. Here Using * symbol for retrieving all columns in the table.</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8</a:t>
            </a:fld>
            <a:endParaRPr lang="en-IN"/>
          </a:p>
        </p:txBody>
      </p:sp>
    </p:spTree>
    <p:extLst>
      <p:ext uri="{BB962C8B-B14F-4D97-AF65-F5344CB8AC3E}">
        <p14:creationId xmlns:p14="http://schemas.microsoft.com/office/powerpoint/2010/main" val="144730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,WHERE clause from the FILM table  for retrieving G rating movies. Here Using * symbol for retrieving all columns in the table.</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9</a:t>
            </a:fld>
            <a:endParaRPr lang="en-IN"/>
          </a:p>
        </p:txBody>
      </p:sp>
    </p:spTree>
    <p:extLst>
      <p:ext uri="{BB962C8B-B14F-4D97-AF65-F5344CB8AC3E}">
        <p14:creationId xmlns:p14="http://schemas.microsoft.com/office/powerpoint/2010/main" val="235841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WHERE clause for condition Replacement cost up to 11 only. Here Using * symbol for retrieving all columns in FILM table </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10</a:t>
            </a:fld>
            <a:endParaRPr lang="en-IN"/>
          </a:p>
        </p:txBody>
      </p:sp>
    </p:spTree>
    <p:extLst>
      <p:ext uri="{BB962C8B-B14F-4D97-AF65-F5344CB8AC3E}">
        <p14:creationId xmlns:p14="http://schemas.microsoft.com/office/powerpoint/2010/main" val="401338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WHERE clause for condition Replacement cost between 11 to 20. Here Using * symbol for retrieving all columns in FILM table </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11</a:t>
            </a:fld>
            <a:endParaRPr lang="en-IN"/>
          </a:p>
        </p:txBody>
      </p:sp>
    </p:spTree>
    <p:extLst>
      <p:ext uri="{BB962C8B-B14F-4D97-AF65-F5344CB8AC3E}">
        <p14:creationId xmlns:p14="http://schemas.microsoft.com/office/powerpoint/2010/main" val="388384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SELECT command, ORDER BY clause for sorting the records and DESC for descending order of  Replacement cost. Here Using * symbol for retrieving all columns in FILM table </a:t>
            </a:r>
            <a:endParaRPr lang="en-IN" sz="1200" dirty="0"/>
          </a:p>
        </p:txBody>
      </p:sp>
      <p:sp>
        <p:nvSpPr>
          <p:cNvPr id="4" name="Slide Number Placeholder 3"/>
          <p:cNvSpPr>
            <a:spLocks noGrp="1"/>
          </p:cNvSpPr>
          <p:nvPr>
            <p:ph type="sldNum" sz="quarter" idx="5"/>
          </p:nvPr>
        </p:nvSpPr>
        <p:spPr/>
        <p:txBody>
          <a:bodyPr/>
          <a:lstStyle/>
          <a:p>
            <a:fld id="{3FCF0BA2-3BDA-4286-807D-D3BC35768498}" type="slidenum">
              <a:rPr lang="en-IN" smtClean="0"/>
              <a:t>12</a:t>
            </a:fld>
            <a:endParaRPr lang="en-IN"/>
          </a:p>
        </p:txBody>
      </p:sp>
    </p:spTree>
    <p:extLst>
      <p:ext uri="{BB962C8B-B14F-4D97-AF65-F5344CB8AC3E}">
        <p14:creationId xmlns:p14="http://schemas.microsoft.com/office/powerpoint/2010/main" val="214777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C599-B2CC-63CD-41DF-2C3C4E10B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401C5-5C5E-B79D-761D-5169B01E3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A7D506-893F-9679-B68A-5FF256D07453}"/>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0079AEAC-A228-A74C-D428-C822CC97A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AA58B-A132-4707-5743-A678926D8FAD}"/>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51132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1FA6-BEC1-525B-7878-6D153F001C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057957-7130-0885-0D83-AB170BDD7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1940C-BA44-6912-DCAA-C53820361125}"/>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198374C4-BB9E-643D-7F96-51D78E9D2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B5DDF-62CC-7CAA-117A-4BA7D1A83D98}"/>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190593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59E29-D946-FA42-2FD5-18781A21E8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4C5A7-5B5E-2EAD-CB3C-FB386FC50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F0F3F-1C85-F830-5571-EAB022D44723}"/>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57DE5764-1824-D294-217C-65AAA31FA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D14EA-B019-12B2-76E6-E808BF4C4C3A}"/>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362330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4310-A68F-0BEB-7B5B-43D9AF4E7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38058-EA97-611C-8807-2EA15EB2F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96C08-FAF0-2C9B-4AE0-8C38C92CE245}"/>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C7691CFC-F6BA-4E6F-BA5F-60E52FA6C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D876A-4152-94A3-FB2F-6A932D64E3F6}"/>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194684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7A30-E8DD-CFC1-81A5-FFBD80A9B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B0C2FE-E1C6-417C-494F-246C83C8B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A47DD-94C3-EF85-F5BA-511111B030AA}"/>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080FD72C-0E62-7B06-518B-0F2C45909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65573-BE3F-CA0F-9F31-56732AA71B5E}"/>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381030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CE76-1886-4246-BBEC-83ED8C33A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DCD9BE-8B1E-7A87-2969-746E929F6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51E0D8-3C6C-8F1C-66EB-4A395D922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3502AE-A97D-5DFB-5DCB-35E2BD985B8A}"/>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6" name="Footer Placeholder 5">
            <a:extLst>
              <a:ext uri="{FF2B5EF4-FFF2-40B4-BE49-F238E27FC236}">
                <a16:creationId xmlns:a16="http://schemas.microsoft.com/office/drawing/2014/main" id="{F7DF969A-B57B-EEC0-1546-F1163CA26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69F2E-66E9-49B6-4E1B-49A06864FCF4}"/>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309789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E10F-6D50-2925-86BD-A5F3810CD5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479255-491D-BCDD-6736-DE66EA18D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C18C5-75AF-2D43-64D4-48E742D1E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238D78-6980-7E0A-74B9-CCA59CEBC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4D9F2-262D-765D-04C2-90EB494B6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3EDF26-80DF-79D8-BC94-9EF2C92C5200}"/>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8" name="Footer Placeholder 7">
            <a:extLst>
              <a:ext uri="{FF2B5EF4-FFF2-40B4-BE49-F238E27FC236}">
                <a16:creationId xmlns:a16="http://schemas.microsoft.com/office/drawing/2014/main" id="{BA9FBDD4-7C57-4476-9A4B-D04DF42E51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FD4373-FA31-D778-524D-FEB9071563EF}"/>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252115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67A9-8A13-DA59-84FA-A821B67CFB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9CD90D-6226-1926-1C69-C8DF52D6F807}"/>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4" name="Footer Placeholder 3">
            <a:extLst>
              <a:ext uri="{FF2B5EF4-FFF2-40B4-BE49-F238E27FC236}">
                <a16:creationId xmlns:a16="http://schemas.microsoft.com/office/drawing/2014/main" id="{74EFF1EB-9F65-2E8F-3292-D4BFE31DA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B32F45-BC04-F542-BA7B-4E0D3E58C9AA}"/>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208266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1D1B9-332A-3B59-FCD2-7CBCC4714033}"/>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3" name="Footer Placeholder 2">
            <a:extLst>
              <a:ext uri="{FF2B5EF4-FFF2-40B4-BE49-F238E27FC236}">
                <a16:creationId xmlns:a16="http://schemas.microsoft.com/office/drawing/2014/main" id="{9476D04E-92C1-0079-E582-D7636F5A6D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0AA13A-DB28-8ACC-4010-C33FB12274B1}"/>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221924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97D0-759A-9AD8-D420-B3F81A6FB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48C82-28A9-9ECA-2377-D4C53C4FA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8A5419-EDF1-3ECA-0FB9-633536A4A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C7EBB-EB01-8ECB-4680-ADB343983582}"/>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6" name="Footer Placeholder 5">
            <a:extLst>
              <a:ext uri="{FF2B5EF4-FFF2-40B4-BE49-F238E27FC236}">
                <a16:creationId xmlns:a16="http://schemas.microsoft.com/office/drawing/2014/main" id="{D7E094F5-AF78-6097-CAB5-4ABFC5EAD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BDEE7B-5569-845C-DB87-614A7ECB25D4}"/>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92467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CFCC-0BDA-DCBF-00AA-0F0BCE47B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6E72AD-FBBA-420D-18EE-79AE41032E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9F839-93F5-4AF6-FC2F-7AC9E1D49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12422-256F-D3EB-27B1-D76083A6CCCB}"/>
              </a:ext>
            </a:extLst>
          </p:cNvPr>
          <p:cNvSpPr>
            <a:spLocks noGrp="1"/>
          </p:cNvSpPr>
          <p:nvPr>
            <p:ph type="dt" sz="half" idx="10"/>
          </p:nvPr>
        </p:nvSpPr>
        <p:spPr/>
        <p:txBody>
          <a:bodyPr/>
          <a:lstStyle/>
          <a:p>
            <a:fld id="{167A014E-3324-4120-B9B5-9F521F86F4DE}" type="datetimeFigureOut">
              <a:rPr lang="en-IN" smtClean="0"/>
              <a:t>18-06-2023</a:t>
            </a:fld>
            <a:endParaRPr lang="en-IN"/>
          </a:p>
        </p:txBody>
      </p:sp>
      <p:sp>
        <p:nvSpPr>
          <p:cNvPr id="6" name="Footer Placeholder 5">
            <a:extLst>
              <a:ext uri="{FF2B5EF4-FFF2-40B4-BE49-F238E27FC236}">
                <a16:creationId xmlns:a16="http://schemas.microsoft.com/office/drawing/2014/main" id="{12543ED5-BDD2-C537-0F81-DAFF80A0A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6468C-263D-BB8B-B4D0-AAEEB4BC13D3}"/>
              </a:ext>
            </a:extLst>
          </p:cNvPr>
          <p:cNvSpPr>
            <a:spLocks noGrp="1"/>
          </p:cNvSpPr>
          <p:nvPr>
            <p:ph type="sldNum" sz="quarter" idx="12"/>
          </p:nvPr>
        </p:nvSpPr>
        <p:spPr/>
        <p:txBody>
          <a:bodyPr/>
          <a:lstStyle/>
          <a:p>
            <a:fld id="{0B2BE944-D6B5-46AB-928C-AE9AD7D6450C}" type="slidenum">
              <a:rPr lang="en-IN" smtClean="0"/>
              <a:t>‹#›</a:t>
            </a:fld>
            <a:endParaRPr lang="en-IN"/>
          </a:p>
        </p:txBody>
      </p:sp>
    </p:spTree>
    <p:extLst>
      <p:ext uri="{BB962C8B-B14F-4D97-AF65-F5344CB8AC3E}">
        <p14:creationId xmlns:p14="http://schemas.microsoft.com/office/powerpoint/2010/main" val="90241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5000"/>
            <a:lum/>
            <a:extLst>
              <a:ext uri="{BEBA8EAE-BF5A-486C-A8C5-ECC9F3942E4B}">
                <a14:imgProps xmlns:a14="http://schemas.microsoft.com/office/drawing/2010/main">
                  <a14:imgLayer r:embed="rId14">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00358-7152-EC10-0B80-473B6D9CC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D3A92-80C5-F56F-38C8-847400C69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62929-03D4-40EF-65D3-C577C4B04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A014E-3324-4120-B9B5-9F521F86F4DE}" type="datetimeFigureOut">
              <a:rPr lang="en-IN" smtClean="0"/>
              <a:t>18-06-2023</a:t>
            </a:fld>
            <a:endParaRPr lang="en-IN"/>
          </a:p>
        </p:txBody>
      </p:sp>
      <p:sp>
        <p:nvSpPr>
          <p:cNvPr id="5" name="Footer Placeholder 4">
            <a:extLst>
              <a:ext uri="{FF2B5EF4-FFF2-40B4-BE49-F238E27FC236}">
                <a16:creationId xmlns:a16="http://schemas.microsoft.com/office/drawing/2014/main" id="{8156A782-A39E-7372-5CD3-CCA14A2C3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061E4-9BBE-BBEB-072F-766C621DB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BE944-D6B5-46AB-928C-AE9AD7D6450C}" type="slidenum">
              <a:rPr lang="en-IN" smtClean="0"/>
              <a:t>‹#›</a:t>
            </a:fld>
            <a:endParaRPr lang="en-IN"/>
          </a:p>
        </p:txBody>
      </p:sp>
    </p:spTree>
    <p:extLst>
      <p:ext uri="{BB962C8B-B14F-4D97-AF65-F5344CB8AC3E}">
        <p14:creationId xmlns:p14="http://schemas.microsoft.com/office/powerpoint/2010/main" val="3248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1A590-201E-58FC-DE83-BA6536E5B5A8}"/>
              </a:ext>
            </a:extLst>
          </p:cNvPr>
          <p:cNvSpPr txBox="1"/>
          <p:nvPr/>
        </p:nvSpPr>
        <p:spPr>
          <a:xfrm>
            <a:off x="2003612" y="1506070"/>
            <a:ext cx="8184776" cy="1323439"/>
          </a:xfrm>
          <a:prstGeom prst="rect">
            <a:avLst/>
          </a:prstGeom>
          <a:noFill/>
        </p:spPr>
        <p:txBody>
          <a:bodyPr wrap="square" rtlCol="0">
            <a:spAutoFit/>
          </a:bodyPr>
          <a:lstStyle/>
          <a:p>
            <a:pPr algn="ctr"/>
            <a:r>
              <a:rPr lang="en-US" sz="4000" b="1" dirty="0"/>
              <a:t>CAPSTONE PROJECT</a:t>
            </a:r>
          </a:p>
          <a:p>
            <a:pPr algn="ctr"/>
            <a:r>
              <a:rPr lang="en-US" sz="4000" b="1" u="sng" dirty="0"/>
              <a:t>Movie</a:t>
            </a:r>
            <a:r>
              <a:rPr lang="en-US" sz="4000" b="1" dirty="0"/>
              <a:t> </a:t>
            </a:r>
            <a:r>
              <a:rPr lang="en-US" sz="4000" b="1" u="sng" dirty="0"/>
              <a:t>Rental</a:t>
            </a:r>
            <a:r>
              <a:rPr lang="en-US" sz="4000" b="1" dirty="0"/>
              <a:t> </a:t>
            </a:r>
            <a:r>
              <a:rPr lang="en-US" sz="4000" b="1" u="sng" dirty="0"/>
              <a:t>Data</a:t>
            </a:r>
            <a:r>
              <a:rPr lang="en-US" sz="4000" b="1" dirty="0"/>
              <a:t> </a:t>
            </a:r>
            <a:r>
              <a:rPr lang="en-US" sz="4000" b="1" u="sng" dirty="0"/>
              <a:t>Analysis</a:t>
            </a:r>
            <a:r>
              <a:rPr lang="en-US" sz="4000" b="1" dirty="0"/>
              <a:t> – </a:t>
            </a:r>
            <a:r>
              <a:rPr lang="en-US" sz="4000" b="1" u="sng" dirty="0"/>
              <a:t>SQL</a:t>
            </a:r>
          </a:p>
        </p:txBody>
      </p:sp>
      <p:sp>
        <p:nvSpPr>
          <p:cNvPr id="3" name="TextBox 2">
            <a:extLst>
              <a:ext uri="{FF2B5EF4-FFF2-40B4-BE49-F238E27FC236}">
                <a16:creationId xmlns:a16="http://schemas.microsoft.com/office/drawing/2014/main" id="{BF64BB79-CAA2-9E3A-BBA9-AD554587961D}"/>
              </a:ext>
            </a:extLst>
          </p:cNvPr>
          <p:cNvSpPr txBox="1"/>
          <p:nvPr/>
        </p:nvSpPr>
        <p:spPr>
          <a:xfrm>
            <a:off x="2568388" y="3155577"/>
            <a:ext cx="7055224" cy="1077218"/>
          </a:xfrm>
          <a:prstGeom prst="rect">
            <a:avLst/>
          </a:prstGeom>
          <a:noFill/>
        </p:spPr>
        <p:txBody>
          <a:bodyPr wrap="square" rtlCol="0">
            <a:spAutoFit/>
          </a:bodyPr>
          <a:lstStyle/>
          <a:p>
            <a:pPr algn="ctr"/>
            <a:r>
              <a:rPr lang="en-US" sz="3200" u="sng" dirty="0"/>
              <a:t>Name</a:t>
            </a:r>
            <a:r>
              <a:rPr lang="en-US" sz="3200" dirty="0"/>
              <a:t> :- Settibathula Ramya</a:t>
            </a:r>
          </a:p>
          <a:p>
            <a:pPr algn="ctr"/>
            <a:r>
              <a:rPr lang="en-US" sz="3200" u="sng" dirty="0"/>
              <a:t>Mentor</a:t>
            </a:r>
            <a:r>
              <a:rPr lang="en-US" sz="3200" dirty="0"/>
              <a:t> :- Jaya Pandey</a:t>
            </a:r>
            <a:endParaRPr lang="en-IN" sz="3200" dirty="0"/>
          </a:p>
        </p:txBody>
      </p:sp>
      <p:pic>
        <p:nvPicPr>
          <p:cNvPr id="5" name="Picture 4">
            <a:extLst>
              <a:ext uri="{FF2B5EF4-FFF2-40B4-BE49-F238E27FC236}">
                <a16:creationId xmlns:a16="http://schemas.microsoft.com/office/drawing/2014/main" id="{2032F219-DC14-B6A6-9007-46D2C35B3882}"/>
              </a:ext>
            </a:extLst>
          </p:cNvPr>
          <p:cNvPicPr>
            <a:picLocks noChangeAspect="1"/>
          </p:cNvPicPr>
          <p:nvPr/>
        </p:nvPicPr>
        <p:blipFill rotWithShape="1">
          <a:blip r:embed="rId4"/>
          <a:srcRect l="28570" t="42983" r="58308" b="35096"/>
          <a:stretch/>
        </p:blipFill>
        <p:spPr>
          <a:xfrm>
            <a:off x="10796833" y="5546945"/>
            <a:ext cx="1395167" cy="1311055"/>
          </a:xfrm>
          <a:prstGeom prst="rect">
            <a:avLst/>
          </a:prstGeom>
        </p:spPr>
      </p:pic>
      <p:pic>
        <p:nvPicPr>
          <p:cNvPr id="7" name="Picture 6">
            <a:extLst>
              <a:ext uri="{FF2B5EF4-FFF2-40B4-BE49-F238E27FC236}">
                <a16:creationId xmlns:a16="http://schemas.microsoft.com/office/drawing/2014/main" id="{EA30768B-B45B-C995-71E8-1E2CB928278B}"/>
              </a:ext>
            </a:extLst>
          </p:cNvPr>
          <p:cNvPicPr>
            <a:picLocks noChangeAspect="1"/>
          </p:cNvPicPr>
          <p:nvPr/>
        </p:nvPicPr>
        <p:blipFill rotWithShape="1">
          <a:blip r:embed="rId4"/>
          <a:srcRect l="40592" t="42336" r="47964" b="36633"/>
          <a:stretch/>
        </p:blipFill>
        <p:spPr>
          <a:xfrm>
            <a:off x="10796833" y="0"/>
            <a:ext cx="1395167" cy="1442301"/>
          </a:xfrm>
          <a:prstGeom prst="rect">
            <a:avLst/>
          </a:prstGeom>
        </p:spPr>
      </p:pic>
      <p:pic>
        <p:nvPicPr>
          <p:cNvPr id="9" name="Picture 8">
            <a:extLst>
              <a:ext uri="{FF2B5EF4-FFF2-40B4-BE49-F238E27FC236}">
                <a16:creationId xmlns:a16="http://schemas.microsoft.com/office/drawing/2014/main" id="{E7FC61A7-3EA0-3159-1949-98B007CB0B02}"/>
              </a:ext>
            </a:extLst>
          </p:cNvPr>
          <p:cNvPicPr>
            <a:picLocks noChangeAspect="1"/>
          </p:cNvPicPr>
          <p:nvPr/>
        </p:nvPicPr>
        <p:blipFill>
          <a:blip r:embed="rId5"/>
          <a:stretch>
            <a:fillRect/>
          </a:stretch>
        </p:blipFill>
        <p:spPr>
          <a:xfrm>
            <a:off x="-1" y="8618"/>
            <a:ext cx="1593131" cy="1433683"/>
          </a:xfrm>
          <a:prstGeom prst="rect">
            <a:avLst/>
          </a:prstGeom>
        </p:spPr>
      </p:pic>
      <p:pic>
        <p:nvPicPr>
          <p:cNvPr id="12" name="Picture 11">
            <a:extLst>
              <a:ext uri="{FF2B5EF4-FFF2-40B4-BE49-F238E27FC236}">
                <a16:creationId xmlns:a16="http://schemas.microsoft.com/office/drawing/2014/main" id="{FF1AF88B-E622-AAFC-73F3-478E9DAAE236}"/>
              </a:ext>
            </a:extLst>
          </p:cNvPr>
          <p:cNvPicPr>
            <a:picLocks noChangeAspect="1"/>
          </p:cNvPicPr>
          <p:nvPr/>
        </p:nvPicPr>
        <p:blipFill rotWithShape="1">
          <a:blip r:embed="rId6"/>
          <a:srcRect l="60215" t="-63" r="12468" b="67182"/>
          <a:stretch/>
        </p:blipFill>
        <p:spPr>
          <a:xfrm>
            <a:off x="1" y="5546944"/>
            <a:ext cx="1593129" cy="1311055"/>
          </a:xfrm>
          <a:prstGeom prst="rect">
            <a:avLst/>
          </a:prstGeom>
        </p:spPr>
      </p:pic>
    </p:spTree>
    <p:extLst>
      <p:ext uri="{BB962C8B-B14F-4D97-AF65-F5344CB8AC3E}">
        <p14:creationId xmlns:p14="http://schemas.microsoft.com/office/powerpoint/2010/main" val="270117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753959"/>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42048" y="1741004"/>
            <a:ext cx="5490836"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279778" y="1741004"/>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42048" y="5020238"/>
            <a:ext cx="11748246" cy="165846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44073" y="1044215"/>
            <a:ext cx="3541428"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10406" y="1039882"/>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295834" y="5341639"/>
            <a:ext cx="11654118" cy="1015663"/>
          </a:xfrm>
          <a:prstGeom prst="rect">
            <a:avLst/>
          </a:prstGeom>
          <a:noFill/>
        </p:spPr>
        <p:txBody>
          <a:bodyPr wrap="square" rtlCol="0">
            <a:spAutoFit/>
          </a:bodyPr>
          <a:lstStyle/>
          <a:p>
            <a:r>
              <a:rPr lang="en-US" sz="2000" b="1" u="sng" dirty="0"/>
              <a:t>EXPLAINATION</a:t>
            </a:r>
            <a:r>
              <a:rPr lang="en-US" sz="2000" dirty="0"/>
              <a:t> :- Only 90 records are available where the replacement cost is up to 11 because replacement cost is less then that movies not getting profit.  Replacement Cost means we have replaced the existing cost of that movie related things and assign new cost at current market for gain. </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48450"/>
            <a:ext cx="11492752" cy="400110"/>
          </a:xfrm>
          <a:prstGeom prst="rect">
            <a:avLst/>
          </a:prstGeom>
          <a:noFill/>
        </p:spPr>
        <p:txBody>
          <a:bodyPr wrap="square" rtlCol="0">
            <a:spAutoFit/>
          </a:bodyPr>
          <a:lstStyle/>
          <a:p>
            <a:r>
              <a:rPr lang="en-US" sz="2000" b="1" u="sng" dirty="0"/>
              <a:t>TASK</a:t>
            </a:r>
            <a:r>
              <a:rPr lang="en-US" sz="2000" dirty="0"/>
              <a:t> 5i :- Display the list of records for the movies where the replacement cost is up to $11</a:t>
            </a:r>
            <a:r>
              <a:rPr lang="en-US" dirty="0"/>
              <a:t>.</a:t>
            </a:r>
            <a:endParaRPr lang="en-IN" dirty="0"/>
          </a:p>
        </p:txBody>
      </p:sp>
      <p:pic>
        <p:nvPicPr>
          <p:cNvPr id="7" name="Picture 6">
            <a:extLst>
              <a:ext uri="{FF2B5EF4-FFF2-40B4-BE49-F238E27FC236}">
                <a16:creationId xmlns:a16="http://schemas.microsoft.com/office/drawing/2014/main" id="{7929FFF9-F559-6837-3970-A6FE835FBBFA}"/>
              </a:ext>
            </a:extLst>
          </p:cNvPr>
          <p:cNvPicPr>
            <a:picLocks noChangeAspect="1"/>
          </p:cNvPicPr>
          <p:nvPr/>
        </p:nvPicPr>
        <p:blipFill>
          <a:blip r:embed="rId3"/>
          <a:stretch>
            <a:fillRect/>
          </a:stretch>
        </p:blipFill>
        <p:spPr>
          <a:xfrm>
            <a:off x="6454518" y="1923538"/>
            <a:ext cx="5387858" cy="2781541"/>
          </a:xfrm>
          <a:prstGeom prst="rect">
            <a:avLst/>
          </a:prstGeom>
        </p:spPr>
      </p:pic>
      <p:sp>
        <p:nvSpPr>
          <p:cNvPr id="6" name="TextBox 5">
            <a:extLst>
              <a:ext uri="{FF2B5EF4-FFF2-40B4-BE49-F238E27FC236}">
                <a16:creationId xmlns:a16="http://schemas.microsoft.com/office/drawing/2014/main" id="{18CE8DD7-2A4C-B327-785D-5493116C8CF3}"/>
              </a:ext>
            </a:extLst>
          </p:cNvPr>
          <p:cNvSpPr txBox="1"/>
          <p:nvPr/>
        </p:nvSpPr>
        <p:spPr>
          <a:xfrm>
            <a:off x="2086512" y="2896162"/>
            <a:ext cx="1801907" cy="106567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a:t>
            </a:r>
          </a:p>
        </p:txBody>
      </p:sp>
    </p:spTree>
    <p:extLst>
      <p:ext uri="{BB962C8B-B14F-4D97-AF65-F5344CB8AC3E}">
        <p14:creationId xmlns:p14="http://schemas.microsoft.com/office/powerpoint/2010/main" val="336658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07578"/>
            <a:ext cx="11788588" cy="69989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42048" y="1532214"/>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239435" y="1532213"/>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42048" y="4852612"/>
            <a:ext cx="11788588" cy="1897810"/>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2" y="883385"/>
            <a:ext cx="3833659"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48576" y="886929"/>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580654" y="5139797"/>
            <a:ext cx="11654118" cy="1323439"/>
          </a:xfrm>
          <a:prstGeom prst="rect">
            <a:avLst/>
          </a:prstGeom>
          <a:noFill/>
        </p:spPr>
        <p:txBody>
          <a:bodyPr wrap="square" rtlCol="0">
            <a:spAutoFit/>
          </a:bodyPr>
          <a:lstStyle/>
          <a:p>
            <a:r>
              <a:rPr lang="en-US" sz="2000" b="1" u="sng" dirty="0"/>
              <a:t>EXPLAINATION</a:t>
            </a:r>
            <a:r>
              <a:rPr lang="en-US" sz="2000" dirty="0"/>
              <a:t> :-  Getting lot of records(424) where the Replacement Cost between $11 and $20.In current market. The replacement cost is mostly lie between $11 to $20 that’s why we get many records under this condition. The management get Good profits under this replacement cost so major of the movies under replacement cost between $11-$20.</a:t>
            </a:r>
          </a:p>
        </p:txBody>
      </p:sp>
      <p:sp>
        <p:nvSpPr>
          <p:cNvPr id="5" name="TextBox 4">
            <a:extLst>
              <a:ext uri="{FF2B5EF4-FFF2-40B4-BE49-F238E27FC236}">
                <a16:creationId xmlns:a16="http://schemas.microsoft.com/office/drawing/2014/main" id="{47B822AD-EB43-3F92-F4DF-56A2D7182443}"/>
              </a:ext>
            </a:extLst>
          </p:cNvPr>
          <p:cNvSpPr txBox="1"/>
          <p:nvPr/>
        </p:nvSpPr>
        <p:spPr>
          <a:xfrm>
            <a:off x="537884" y="257468"/>
            <a:ext cx="11492752" cy="400110"/>
          </a:xfrm>
          <a:prstGeom prst="rect">
            <a:avLst/>
          </a:prstGeom>
          <a:noFill/>
        </p:spPr>
        <p:txBody>
          <a:bodyPr wrap="square" rtlCol="0">
            <a:spAutoFit/>
          </a:bodyPr>
          <a:lstStyle/>
          <a:p>
            <a:r>
              <a:rPr lang="en-US" sz="2000" b="1" u="sng" dirty="0"/>
              <a:t>TASK </a:t>
            </a:r>
            <a:r>
              <a:rPr lang="en-US" sz="2000" dirty="0"/>
              <a:t>5ii :- Display the list of records for the movies where the replacement cost is between $11 and $20</a:t>
            </a:r>
            <a:r>
              <a:rPr lang="en-US" dirty="0"/>
              <a:t>.</a:t>
            </a:r>
            <a:endParaRPr lang="en-IN" dirty="0"/>
          </a:p>
        </p:txBody>
      </p:sp>
      <p:pic>
        <p:nvPicPr>
          <p:cNvPr id="7" name="Picture 6">
            <a:extLst>
              <a:ext uri="{FF2B5EF4-FFF2-40B4-BE49-F238E27FC236}">
                <a16:creationId xmlns:a16="http://schemas.microsoft.com/office/drawing/2014/main" id="{BF5DB0C4-DF8B-9DEB-277C-BC465EA40453}"/>
              </a:ext>
            </a:extLst>
          </p:cNvPr>
          <p:cNvPicPr>
            <a:picLocks noChangeAspect="1"/>
          </p:cNvPicPr>
          <p:nvPr/>
        </p:nvPicPr>
        <p:blipFill>
          <a:blip r:embed="rId3"/>
          <a:stretch>
            <a:fillRect/>
          </a:stretch>
        </p:blipFill>
        <p:spPr>
          <a:xfrm>
            <a:off x="6407713" y="1706001"/>
            <a:ext cx="5373959" cy="2804403"/>
          </a:xfrm>
          <a:prstGeom prst="rect">
            <a:avLst/>
          </a:prstGeom>
        </p:spPr>
      </p:pic>
      <p:sp>
        <p:nvSpPr>
          <p:cNvPr id="6" name="TextBox 5">
            <a:extLst>
              <a:ext uri="{FF2B5EF4-FFF2-40B4-BE49-F238E27FC236}">
                <a16:creationId xmlns:a16="http://schemas.microsoft.com/office/drawing/2014/main" id="{BE43C216-42C7-E97B-D933-F226A99E2A03}"/>
              </a:ext>
            </a:extLst>
          </p:cNvPr>
          <p:cNvSpPr txBox="1"/>
          <p:nvPr/>
        </p:nvSpPr>
        <p:spPr>
          <a:xfrm>
            <a:off x="1824294" y="2235137"/>
            <a:ext cx="2546024" cy="1733808"/>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50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marL="342900" lvl="0" indent="-342900">
              <a:spcAft>
                <a:spcPts val="80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BETWEEN - AND</a:t>
            </a:r>
            <a:endParaRPr lang="en-IN" sz="2000" dirty="0"/>
          </a:p>
        </p:txBody>
      </p:sp>
    </p:spTree>
    <p:extLst>
      <p:ext uri="{BB962C8B-B14F-4D97-AF65-F5344CB8AC3E}">
        <p14:creationId xmlns:p14="http://schemas.microsoft.com/office/powerpoint/2010/main" val="101507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782239"/>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1735335"/>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1735335"/>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42048" y="5030643"/>
            <a:ext cx="11788588" cy="157754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25219" y="1064436"/>
            <a:ext cx="2922494"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38686" y="1064436"/>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309283" y="5311584"/>
            <a:ext cx="11654118" cy="1015663"/>
          </a:xfrm>
          <a:prstGeom prst="rect">
            <a:avLst/>
          </a:prstGeom>
          <a:noFill/>
        </p:spPr>
        <p:txBody>
          <a:bodyPr wrap="square" rtlCol="0">
            <a:spAutoFit/>
          </a:bodyPr>
          <a:lstStyle/>
          <a:p>
            <a:r>
              <a:rPr lang="en-US" sz="2000" b="1" u="sng" dirty="0"/>
              <a:t>EXPLAINATION</a:t>
            </a:r>
            <a:r>
              <a:rPr lang="en-US" sz="2000" dirty="0"/>
              <a:t> :- Observing that output Replacement cost 29.99 is the highest replacement cost and in this cost all rating movies are available. 53 records are there with highest replacement cost. The  lowest replacement cost is 9.99 there are 41 movies with lowest replacement cost.</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400110"/>
          </a:xfrm>
          <a:prstGeom prst="rect">
            <a:avLst/>
          </a:prstGeom>
          <a:noFill/>
        </p:spPr>
        <p:txBody>
          <a:bodyPr wrap="square" rtlCol="0">
            <a:spAutoFit/>
          </a:bodyPr>
          <a:lstStyle/>
          <a:p>
            <a:r>
              <a:rPr lang="en-US" sz="2000" b="1" u="sng" dirty="0"/>
              <a:t>TASK </a:t>
            </a:r>
            <a:r>
              <a:rPr lang="en-US" sz="2000" dirty="0"/>
              <a:t>5iii :- Display the list of records for the all movies in descending order of their replacement costs</a:t>
            </a:r>
            <a:r>
              <a:rPr lang="en-US" dirty="0"/>
              <a:t>. </a:t>
            </a:r>
            <a:endParaRPr lang="en-IN" dirty="0"/>
          </a:p>
        </p:txBody>
      </p:sp>
      <p:pic>
        <p:nvPicPr>
          <p:cNvPr id="7" name="Picture 6">
            <a:extLst>
              <a:ext uri="{FF2B5EF4-FFF2-40B4-BE49-F238E27FC236}">
                <a16:creationId xmlns:a16="http://schemas.microsoft.com/office/drawing/2014/main" id="{598D840E-AA0C-ADAA-E5DC-6ABF1AC31231}"/>
              </a:ext>
            </a:extLst>
          </p:cNvPr>
          <p:cNvPicPr>
            <a:picLocks noChangeAspect="1"/>
          </p:cNvPicPr>
          <p:nvPr/>
        </p:nvPicPr>
        <p:blipFill>
          <a:blip r:embed="rId3"/>
          <a:stretch>
            <a:fillRect/>
          </a:stretch>
        </p:blipFill>
        <p:spPr>
          <a:xfrm>
            <a:off x="6451421" y="1923776"/>
            <a:ext cx="5466765" cy="2789162"/>
          </a:xfrm>
          <a:prstGeom prst="rect">
            <a:avLst/>
          </a:prstGeom>
        </p:spPr>
      </p:pic>
      <p:sp>
        <p:nvSpPr>
          <p:cNvPr id="12" name="TextBox 11">
            <a:extLst>
              <a:ext uri="{FF2B5EF4-FFF2-40B4-BE49-F238E27FC236}">
                <a16:creationId xmlns:a16="http://schemas.microsoft.com/office/drawing/2014/main" id="{DD4770F6-54E9-3FBF-2661-4D11E1BA4E90}"/>
              </a:ext>
            </a:extLst>
          </p:cNvPr>
          <p:cNvSpPr txBox="1"/>
          <p:nvPr/>
        </p:nvSpPr>
        <p:spPr>
          <a:xfrm>
            <a:off x="2227617" y="2441736"/>
            <a:ext cx="1793163" cy="1733808"/>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50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marL="342900" lvl="0" indent="-342900">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DESC</a:t>
            </a:r>
            <a:endParaRPr lang="en-IN" sz="2000" dirty="0"/>
          </a:p>
        </p:txBody>
      </p:sp>
    </p:spTree>
    <p:extLst>
      <p:ext uri="{BB962C8B-B14F-4D97-AF65-F5344CB8AC3E}">
        <p14:creationId xmlns:p14="http://schemas.microsoft.com/office/powerpoint/2010/main" val="262065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92364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2265780"/>
            <a:ext cx="5710517" cy="3202690"/>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330823"/>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744810" y="1436577"/>
            <a:ext cx="3159366"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19833" y="1439957"/>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400110"/>
          </a:xfrm>
          <a:prstGeom prst="rect">
            <a:avLst/>
          </a:prstGeom>
          <a:noFill/>
        </p:spPr>
        <p:txBody>
          <a:bodyPr wrap="square" rtlCol="0">
            <a:spAutoFit/>
          </a:bodyPr>
          <a:lstStyle/>
          <a:p>
            <a:r>
              <a:rPr lang="en-US" sz="2000" b="1" u="sng" dirty="0"/>
              <a:t>TASK</a:t>
            </a:r>
            <a:r>
              <a:rPr lang="en-US" sz="2000" dirty="0"/>
              <a:t> 6 :- Display the names of the top 3 movies with the greatest number of actors</a:t>
            </a:r>
            <a:r>
              <a:rPr lang="en-US" dirty="0"/>
              <a:t>.</a:t>
            </a:r>
            <a:endParaRPr lang="en-IN" dirty="0"/>
          </a:p>
        </p:txBody>
      </p:sp>
      <p:pic>
        <p:nvPicPr>
          <p:cNvPr id="7" name="Picture 6">
            <a:extLst>
              <a:ext uri="{FF2B5EF4-FFF2-40B4-BE49-F238E27FC236}">
                <a16:creationId xmlns:a16="http://schemas.microsoft.com/office/drawing/2014/main" id="{0C0A79C1-5381-9209-EB86-FE401D206961}"/>
              </a:ext>
            </a:extLst>
          </p:cNvPr>
          <p:cNvPicPr>
            <a:picLocks noChangeAspect="1"/>
          </p:cNvPicPr>
          <p:nvPr/>
        </p:nvPicPr>
        <p:blipFill>
          <a:blip r:embed="rId3"/>
          <a:stretch>
            <a:fillRect/>
          </a:stretch>
        </p:blipFill>
        <p:spPr>
          <a:xfrm>
            <a:off x="7348925" y="2978697"/>
            <a:ext cx="3899388" cy="1850862"/>
          </a:xfrm>
          <a:prstGeom prst="rect">
            <a:avLst/>
          </a:prstGeom>
        </p:spPr>
      </p:pic>
      <p:sp>
        <p:nvSpPr>
          <p:cNvPr id="6" name="TextBox 5">
            <a:extLst>
              <a:ext uri="{FF2B5EF4-FFF2-40B4-BE49-F238E27FC236}">
                <a16:creationId xmlns:a16="http://schemas.microsoft.com/office/drawing/2014/main" id="{083C3A03-71D0-ECAA-4940-0EDDD9D03AAC}"/>
              </a:ext>
            </a:extLst>
          </p:cNvPr>
          <p:cNvSpPr txBox="1"/>
          <p:nvPr/>
        </p:nvSpPr>
        <p:spPr>
          <a:xfrm>
            <a:off x="2348753" y="2327001"/>
            <a:ext cx="1555423" cy="314541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p>
          <a:p>
            <a:pPr marL="342900" lvl="0" indent="-342900">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a:t>
            </a:r>
          </a:p>
          <a:p>
            <a:pPr marL="342900" lvl="0" indent="-342900">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 </a:t>
            </a:r>
            <a:endParaRPr lang="en-IN" dirty="0"/>
          </a:p>
        </p:txBody>
      </p:sp>
    </p:spTree>
    <p:extLst>
      <p:ext uri="{BB962C8B-B14F-4D97-AF65-F5344CB8AC3E}">
        <p14:creationId xmlns:p14="http://schemas.microsoft.com/office/powerpoint/2010/main" val="283595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01566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42048" y="1810341"/>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0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293223" y="1801400"/>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01706" y="5001814"/>
            <a:ext cx="11788588" cy="1685368"/>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63388" y="1224390"/>
            <a:ext cx="2475738"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615952" y="1224390"/>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376518" y="5244333"/>
            <a:ext cx="11654118" cy="1200329"/>
          </a:xfrm>
          <a:prstGeom prst="rect">
            <a:avLst/>
          </a:prstGeom>
          <a:noFill/>
        </p:spPr>
        <p:txBody>
          <a:bodyPr wrap="square" rtlCol="0">
            <a:spAutoFit/>
          </a:bodyPr>
          <a:lstStyle/>
          <a:p>
            <a:r>
              <a:rPr lang="en-US" b="1" u="sng" dirty="0"/>
              <a:t>EXPLAINATION</a:t>
            </a:r>
            <a:r>
              <a:rPr lang="en-US" dirty="0"/>
              <a:t> :- I represented here the movie names start with the letter “K” and “Q”. Movies starting with ‘k’ = 12, ‘Q’ = 3.</a:t>
            </a:r>
            <a:r>
              <a:rPr lang="en-IN" dirty="0"/>
              <a:t> </a:t>
            </a:r>
            <a:r>
              <a:rPr lang="en-US" dirty="0"/>
              <a:t>These are more Popular movies because of two musicians are ‘Music of Queen and Kris Kristofferson’ with the unintended consequence these are Soaring popularity . So the management find another movie names starting with K and Q </a:t>
            </a:r>
            <a:r>
              <a:rPr lang="en-IN" dirty="0"/>
              <a:t>. They believe or luckily it will also give success and make popular movies.</a:t>
            </a:r>
            <a:endParaRPr lang="en-US"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33635" y="187093"/>
            <a:ext cx="11573435" cy="1015663"/>
          </a:xfrm>
          <a:prstGeom prst="rect">
            <a:avLst/>
          </a:prstGeom>
          <a:noFill/>
        </p:spPr>
        <p:txBody>
          <a:bodyPr wrap="square" rtlCol="0">
            <a:spAutoFit/>
          </a:bodyPr>
          <a:lstStyle/>
          <a:p>
            <a:r>
              <a:rPr lang="en-US" sz="2000" b="1" u="sng" dirty="0"/>
              <a:t>TASK </a:t>
            </a:r>
            <a:r>
              <a:rPr lang="en-US" sz="2000" dirty="0"/>
              <a:t>7 :- 'Music of Queen' and 'Kris Kristofferson' have seen an unlikely resurgence. As an unintended consequence, films starting with the letters 'K' and 'Q' have also soared in popularity. Display the movies starting with the letters 'K' and 'Q' </a:t>
            </a:r>
            <a:endParaRPr lang="en-IN" sz="2000" dirty="0"/>
          </a:p>
        </p:txBody>
      </p:sp>
      <p:pic>
        <p:nvPicPr>
          <p:cNvPr id="7" name="Picture 6">
            <a:extLst>
              <a:ext uri="{FF2B5EF4-FFF2-40B4-BE49-F238E27FC236}">
                <a16:creationId xmlns:a16="http://schemas.microsoft.com/office/drawing/2014/main" id="{09B9670F-B62F-C6BE-55A6-BC1BE57D7A75}"/>
              </a:ext>
            </a:extLst>
          </p:cNvPr>
          <p:cNvPicPr>
            <a:picLocks noChangeAspect="1"/>
          </p:cNvPicPr>
          <p:nvPr/>
        </p:nvPicPr>
        <p:blipFill>
          <a:blip r:embed="rId3"/>
          <a:stretch>
            <a:fillRect/>
          </a:stretch>
        </p:blipFill>
        <p:spPr>
          <a:xfrm>
            <a:off x="8130988" y="1840106"/>
            <a:ext cx="2286002" cy="3071627"/>
          </a:xfrm>
          <a:prstGeom prst="rect">
            <a:avLst/>
          </a:prstGeom>
        </p:spPr>
      </p:pic>
      <p:sp>
        <p:nvSpPr>
          <p:cNvPr id="6" name="TextBox 5">
            <a:extLst>
              <a:ext uri="{FF2B5EF4-FFF2-40B4-BE49-F238E27FC236}">
                <a16:creationId xmlns:a16="http://schemas.microsoft.com/office/drawing/2014/main" id="{FE368AF6-E0F5-1F93-B93B-7E6A8D7491B2}"/>
              </a:ext>
            </a:extLst>
          </p:cNvPr>
          <p:cNvSpPr txBox="1"/>
          <p:nvPr/>
        </p:nvSpPr>
        <p:spPr>
          <a:xfrm>
            <a:off x="2319594" y="2230285"/>
            <a:ext cx="1555423" cy="225632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LIKE </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ORDER BY</a:t>
            </a:r>
            <a:endParaRPr lang="en-IN" dirty="0"/>
          </a:p>
        </p:txBody>
      </p:sp>
    </p:spTree>
    <p:extLst>
      <p:ext uri="{BB962C8B-B14F-4D97-AF65-F5344CB8AC3E}">
        <p14:creationId xmlns:p14="http://schemas.microsoft.com/office/powerpoint/2010/main" val="219486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52401"/>
            <a:ext cx="11788588" cy="1035982"/>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1945339"/>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1936376"/>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24119" y="5269584"/>
            <a:ext cx="11788588" cy="1282045"/>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2" y="1332474"/>
            <a:ext cx="3229557"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05600" y="1332474"/>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376518" y="5439249"/>
            <a:ext cx="11654118" cy="1015663"/>
          </a:xfrm>
          <a:prstGeom prst="rect">
            <a:avLst/>
          </a:prstGeom>
          <a:noFill/>
        </p:spPr>
        <p:txBody>
          <a:bodyPr wrap="square" rtlCol="0">
            <a:spAutoFit/>
          </a:bodyPr>
          <a:lstStyle/>
          <a:p>
            <a:r>
              <a:rPr lang="en-US" sz="2000" b="1" u="sng" dirty="0"/>
              <a:t>EXPLAINATION</a:t>
            </a:r>
            <a:r>
              <a:rPr lang="en-US" sz="2000" dirty="0"/>
              <a:t> :- ‘AGENT TRUMAN’ Movie got great success and that management wants to know all the actors in that movie and organize some success meet or else.7 actors are working in this ‘AGENT TRUMAN’ movie and got popularity. All are acting well in that movie.</a:t>
            </a:r>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7627"/>
            <a:ext cx="11492752" cy="707886"/>
          </a:xfrm>
          <a:prstGeom prst="rect">
            <a:avLst/>
          </a:prstGeom>
          <a:noFill/>
        </p:spPr>
        <p:txBody>
          <a:bodyPr wrap="square" rtlCol="0">
            <a:spAutoFit/>
          </a:bodyPr>
          <a:lstStyle/>
          <a:p>
            <a:r>
              <a:rPr lang="en-US" sz="2000" b="1" u="sng" dirty="0"/>
              <a:t>TASK</a:t>
            </a:r>
            <a:r>
              <a:rPr lang="en-US" sz="2000" dirty="0"/>
              <a:t>  8 :- The film 'Agent Truman' has been a great success. Display the names of all actors who appeared in this film </a:t>
            </a:r>
            <a:endParaRPr lang="en-IN" sz="2000" dirty="0"/>
          </a:p>
        </p:txBody>
      </p:sp>
      <p:pic>
        <p:nvPicPr>
          <p:cNvPr id="7" name="Picture 6">
            <a:extLst>
              <a:ext uri="{FF2B5EF4-FFF2-40B4-BE49-F238E27FC236}">
                <a16:creationId xmlns:a16="http://schemas.microsoft.com/office/drawing/2014/main" id="{6E56DBEE-F04E-196A-78F1-59E95DA23023}"/>
              </a:ext>
            </a:extLst>
          </p:cNvPr>
          <p:cNvPicPr>
            <a:picLocks noChangeAspect="1"/>
          </p:cNvPicPr>
          <p:nvPr/>
        </p:nvPicPr>
        <p:blipFill>
          <a:blip r:embed="rId3"/>
          <a:stretch>
            <a:fillRect/>
          </a:stretch>
        </p:blipFill>
        <p:spPr>
          <a:xfrm>
            <a:off x="7250704" y="2366315"/>
            <a:ext cx="3849346" cy="2393939"/>
          </a:xfrm>
          <a:prstGeom prst="rect">
            <a:avLst/>
          </a:prstGeom>
        </p:spPr>
      </p:pic>
      <p:sp>
        <p:nvSpPr>
          <p:cNvPr id="6" name="TextBox 5">
            <a:extLst>
              <a:ext uri="{FF2B5EF4-FFF2-40B4-BE49-F238E27FC236}">
                <a16:creationId xmlns:a16="http://schemas.microsoft.com/office/drawing/2014/main" id="{FCBA13A0-5CD6-D4C6-A644-516273DA1C91}"/>
              </a:ext>
            </a:extLst>
          </p:cNvPr>
          <p:cNvSpPr txBox="1"/>
          <p:nvPr/>
        </p:nvSpPr>
        <p:spPr>
          <a:xfrm>
            <a:off x="2346487" y="2677882"/>
            <a:ext cx="1555423" cy="1826910"/>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JOIN </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ON </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WHERE </a:t>
            </a:r>
            <a:endParaRPr lang="en-IN" sz="2000" dirty="0"/>
          </a:p>
        </p:txBody>
      </p:sp>
    </p:spTree>
    <p:extLst>
      <p:ext uri="{BB962C8B-B14F-4D97-AF65-F5344CB8AC3E}">
        <p14:creationId xmlns:p14="http://schemas.microsoft.com/office/powerpoint/2010/main" val="310099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52401"/>
            <a:ext cx="11788588" cy="1021975"/>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1999127"/>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1918445"/>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28602" y="5477432"/>
            <a:ext cx="11788588" cy="114748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3" y="1332474"/>
            <a:ext cx="2922494"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68351" y="1313933"/>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618565" y="5728007"/>
            <a:ext cx="11573435" cy="707886"/>
          </a:xfrm>
          <a:prstGeom prst="rect">
            <a:avLst/>
          </a:prstGeom>
          <a:noFill/>
        </p:spPr>
        <p:txBody>
          <a:bodyPr wrap="square" rtlCol="0">
            <a:spAutoFit/>
          </a:bodyPr>
          <a:lstStyle/>
          <a:p>
            <a:r>
              <a:rPr lang="en-US" sz="2000" b="1" u="sng" dirty="0"/>
              <a:t>EXPLAINATION</a:t>
            </a:r>
            <a:r>
              <a:rPr lang="en-US" sz="2000" dirty="0"/>
              <a:t> :- There are 69 movies are related to FAMILY category movies. These family category movies sales are down so they want to promote these 69 movies in other category movies.</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293113"/>
            <a:ext cx="11492752" cy="707886"/>
          </a:xfrm>
          <a:prstGeom prst="rect">
            <a:avLst/>
          </a:prstGeom>
          <a:noFill/>
        </p:spPr>
        <p:txBody>
          <a:bodyPr wrap="square" rtlCol="0">
            <a:spAutoFit/>
          </a:bodyPr>
          <a:lstStyle/>
          <a:p>
            <a:r>
              <a:rPr lang="en-US" sz="2000" b="1" u="sng" dirty="0"/>
              <a:t>TASK</a:t>
            </a:r>
            <a:r>
              <a:rPr lang="en-US" sz="2000" dirty="0"/>
              <a:t> 9 :- Sales have been lagging among young families, so the management wants to promote family movies. Identify all the movies categorized as family films. </a:t>
            </a:r>
            <a:endParaRPr lang="en-IN" sz="2000" dirty="0"/>
          </a:p>
        </p:txBody>
      </p:sp>
      <p:pic>
        <p:nvPicPr>
          <p:cNvPr id="7" name="Picture 6">
            <a:extLst>
              <a:ext uri="{FF2B5EF4-FFF2-40B4-BE49-F238E27FC236}">
                <a16:creationId xmlns:a16="http://schemas.microsoft.com/office/drawing/2014/main" id="{4EDA7AFE-130A-0B1E-183A-DAC8BFBCBDE8}"/>
              </a:ext>
            </a:extLst>
          </p:cNvPr>
          <p:cNvPicPr>
            <a:picLocks noChangeAspect="1"/>
          </p:cNvPicPr>
          <p:nvPr/>
        </p:nvPicPr>
        <p:blipFill>
          <a:blip r:embed="rId3"/>
          <a:stretch>
            <a:fillRect/>
          </a:stretch>
        </p:blipFill>
        <p:spPr>
          <a:xfrm>
            <a:off x="6768351" y="2003782"/>
            <a:ext cx="2770095" cy="2958644"/>
          </a:xfrm>
          <a:prstGeom prst="rect">
            <a:avLst/>
          </a:prstGeom>
        </p:spPr>
      </p:pic>
      <p:sp>
        <p:nvSpPr>
          <p:cNvPr id="6" name="TextBox 5">
            <a:extLst>
              <a:ext uri="{FF2B5EF4-FFF2-40B4-BE49-F238E27FC236}">
                <a16:creationId xmlns:a16="http://schemas.microsoft.com/office/drawing/2014/main" id="{AFF950D2-0292-2C8D-9339-828B22298420}"/>
              </a:ext>
            </a:extLst>
          </p:cNvPr>
          <p:cNvSpPr txBox="1"/>
          <p:nvPr/>
        </p:nvSpPr>
        <p:spPr>
          <a:xfrm>
            <a:off x="2319594" y="1975761"/>
            <a:ext cx="1555423" cy="314541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Sub Query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endParaRPr lang="en-IN" dirty="0"/>
          </a:p>
        </p:txBody>
      </p:sp>
    </p:spTree>
    <p:extLst>
      <p:ext uri="{BB962C8B-B14F-4D97-AF65-F5344CB8AC3E}">
        <p14:creationId xmlns:p14="http://schemas.microsoft.com/office/powerpoint/2010/main" val="322127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52400"/>
            <a:ext cx="11788588" cy="114748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1966535"/>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0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279778" y="1966535"/>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01707" y="5316067"/>
            <a:ext cx="11788588" cy="130885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3" y="1356935"/>
            <a:ext cx="2787284" cy="523220"/>
          </a:xfrm>
          <a:prstGeom prst="rect">
            <a:avLst/>
          </a:prstGeom>
          <a:noFill/>
        </p:spPr>
        <p:txBody>
          <a:bodyPr wrap="square" rtlCol="0">
            <a:spAutoFit/>
          </a:bodyPr>
          <a:lstStyle/>
          <a:p>
            <a:r>
              <a:rPr lang="en-US" sz="2800" b="1" u="sng" dirty="0"/>
              <a:t>Techniques </a:t>
            </a:r>
            <a:r>
              <a:rPr lang="en-US" dirty="0"/>
              <a:t>:-</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58905" y="1362493"/>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349624" y="5473583"/>
            <a:ext cx="11492752" cy="1015663"/>
          </a:xfrm>
          <a:prstGeom prst="rect">
            <a:avLst/>
          </a:prstGeom>
          <a:noFill/>
        </p:spPr>
        <p:txBody>
          <a:bodyPr wrap="square" rtlCol="0">
            <a:spAutoFit/>
          </a:bodyPr>
          <a:lstStyle/>
          <a:p>
            <a:r>
              <a:rPr lang="en-US" sz="2000" b="1" u="sng" dirty="0"/>
              <a:t>EXPLAINATION</a:t>
            </a:r>
            <a:r>
              <a:rPr lang="en-US" sz="2000" dirty="0"/>
              <a:t> :- Observing the in every Rating category maximum rental rate is same that is 4.99 and also minimum rental rate is same that is 0.99 and with slight changes in  average of rental rate  of rating categories.</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707886"/>
          </a:xfrm>
          <a:prstGeom prst="rect">
            <a:avLst/>
          </a:prstGeom>
          <a:noFill/>
        </p:spPr>
        <p:txBody>
          <a:bodyPr wrap="square" rtlCol="0">
            <a:spAutoFit/>
          </a:bodyPr>
          <a:lstStyle/>
          <a:p>
            <a:r>
              <a:rPr lang="en-US" sz="2000" b="1" u="sng" dirty="0"/>
              <a:t>TASK</a:t>
            </a:r>
            <a:r>
              <a:rPr lang="en-US" sz="2000" dirty="0"/>
              <a:t> 10i :- Display the maximum, minimum and average rental rates of movies based on their ratings. The output must be sorted in descending order of the average rental rates.</a:t>
            </a:r>
            <a:endParaRPr lang="en-IN" sz="2000" dirty="0"/>
          </a:p>
        </p:txBody>
      </p:sp>
      <p:pic>
        <p:nvPicPr>
          <p:cNvPr id="7" name="Picture 6">
            <a:extLst>
              <a:ext uri="{FF2B5EF4-FFF2-40B4-BE49-F238E27FC236}">
                <a16:creationId xmlns:a16="http://schemas.microsoft.com/office/drawing/2014/main" id="{FA49AF6A-27AB-27E5-15EF-C9C457955FE6}"/>
              </a:ext>
            </a:extLst>
          </p:cNvPr>
          <p:cNvPicPr>
            <a:picLocks noChangeAspect="1"/>
          </p:cNvPicPr>
          <p:nvPr/>
        </p:nvPicPr>
        <p:blipFill>
          <a:blip r:embed="rId3"/>
          <a:stretch>
            <a:fillRect/>
          </a:stretch>
        </p:blipFill>
        <p:spPr>
          <a:xfrm>
            <a:off x="6758905" y="2049371"/>
            <a:ext cx="4832943" cy="2952935"/>
          </a:xfrm>
          <a:prstGeom prst="rect">
            <a:avLst/>
          </a:prstGeom>
        </p:spPr>
      </p:pic>
      <p:sp>
        <p:nvSpPr>
          <p:cNvPr id="6" name="TextBox 5">
            <a:extLst>
              <a:ext uri="{FF2B5EF4-FFF2-40B4-BE49-F238E27FC236}">
                <a16:creationId xmlns:a16="http://schemas.microsoft.com/office/drawing/2014/main" id="{740B7C4F-7603-D448-2B60-607E3869C858}"/>
              </a:ext>
            </a:extLst>
          </p:cNvPr>
          <p:cNvSpPr txBox="1"/>
          <p:nvPr/>
        </p:nvSpPr>
        <p:spPr>
          <a:xfrm>
            <a:off x="2040117" y="2152609"/>
            <a:ext cx="2168164" cy="2746457"/>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MAX()</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MIN()</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AVG()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a:t>
            </a:r>
          </a:p>
        </p:txBody>
      </p:sp>
    </p:spTree>
    <p:extLst>
      <p:ext uri="{BB962C8B-B14F-4D97-AF65-F5344CB8AC3E}">
        <p14:creationId xmlns:p14="http://schemas.microsoft.com/office/powerpoint/2010/main" val="96146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120589"/>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349624" y="1979095"/>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0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012017"/>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349624" y="5258804"/>
            <a:ext cx="11681012" cy="137192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3" y="1398823"/>
            <a:ext cx="3041808"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68351" y="1398823"/>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493060" y="5621601"/>
            <a:ext cx="11447928" cy="646331"/>
          </a:xfrm>
          <a:prstGeom prst="rect">
            <a:avLst/>
          </a:prstGeom>
          <a:noFill/>
        </p:spPr>
        <p:txBody>
          <a:bodyPr wrap="square" rtlCol="0">
            <a:spAutoFit/>
          </a:bodyPr>
          <a:lstStyle/>
          <a:p>
            <a:r>
              <a:rPr lang="en-US" b="1" u="sng" dirty="0"/>
              <a:t>EXPLAINATION</a:t>
            </a:r>
            <a:r>
              <a:rPr lang="en-US" dirty="0"/>
              <a:t> :- The BUCKET BROTHERHOOD, ROCKETEER MOTHER have high rental frequency and its related to Travel and Foreign genre and their ratings are PG and PG-13 respectively. </a:t>
            </a:r>
            <a:endParaRPr lang="en-IN"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646331"/>
          </a:xfrm>
          <a:prstGeom prst="rect">
            <a:avLst/>
          </a:prstGeom>
          <a:noFill/>
        </p:spPr>
        <p:txBody>
          <a:bodyPr wrap="square" rtlCol="0">
            <a:spAutoFit/>
          </a:bodyPr>
          <a:lstStyle/>
          <a:p>
            <a:r>
              <a:rPr lang="en-US" b="1" u="sng" dirty="0"/>
              <a:t>TASK</a:t>
            </a:r>
            <a:r>
              <a:rPr lang="en-US" dirty="0"/>
              <a:t> 10ii :- Display the movies in descending order of their rental frequencies, so the management can maintain more copies of those movies </a:t>
            </a:r>
            <a:endParaRPr lang="en-IN" dirty="0"/>
          </a:p>
        </p:txBody>
      </p:sp>
      <p:pic>
        <p:nvPicPr>
          <p:cNvPr id="6" name="Picture 5">
            <a:extLst>
              <a:ext uri="{FF2B5EF4-FFF2-40B4-BE49-F238E27FC236}">
                <a16:creationId xmlns:a16="http://schemas.microsoft.com/office/drawing/2014/main" id="{5BD7BE78-12E9-1A6C-826F-09D711A22DB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488286" y="2137449"/>
            <a:ext cx="3807244" cy="643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7ACB7222-C98A-A541-C72C-0EEA51937F44}"/>
              </a:ext>
            </a:extLst>
          </p:cNvPr>
          <p:cNvPicPr>
            <a:picLocks noChangeAspect="1"/>
          </p:cNvPicPr>
          <p:nvPr/>
        </p:nvPicPr>
        <p:blipFill>
          <a:blip r:embed="rId4"/>
          <a:stretch>
            <a:fillRect/>
          </a:stretch>
        </p:blipFill>
        <p:spPr>
          <a:xfrm>
            <a:off x="6564921" y="2086477"/>
            <a:ext cx="3128683" cy="2943900"/>
          </a:xfrm>
          <a:prstGeom prst="rect">
            <a:avLst/>
          </a:prstGeom>
        </p:spPr>
      </p:pic>
      <p:sp>
        <p:nvSpPr>
          <p:cNvPr id="7" name="TextBox 6">
            <a:extLst>
              <a:ext uri="{FF2B5EF4-FFF2-40B4-BE49-F238E27FC236}">
                <a16:creationId xmlns:a16="http://schemas.microsoft.com/office/drawing/2014/main" id="{D4D7A2AF-67E9-DA30-5024-C34253CEBDF4}"/>
              </a:ext>
            </a:extLst>
          </p:cNvPr>
          <p:cNvSpPr txBox="1"/>
          <p:nvPr/>
        </p:nvSpPr>
        <p:spPr>
          <a:xfrm>
            <a:off x="2319594" y="2126588"/>
            <a:ext cx="1555423" cy="2842830"/>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DESC</a:t>
            </a:r>
            <a:endParaRPr lang="en-IN" dirty="0"/>
          </a:p>
        </p:txBody>
      </p:sp>
    </p:spTree>
    <p:extLst>
      <p:ext uri="{BB962C8B-B14F-4D97-AF65-F5344CB8AC3E}">
        <p14:creationId xmlns:p14="http://schemas.microsoft.com/office/powerpoint/2010/main" val="284665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735846"/>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342183" y="2986541"/>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0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986541"/>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3" y="2189231"/>
            <a:ext cx="2476200"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843031" y="2189231"/>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515701"/>
            <a:ext cx="11492752" cy="1015663"/>
          </a:xfrm>
          <a:prstGeom prst="rect">
            <a:avLst/>
          </a:prstGeom>
          <a:noFill/>
        </p:spPr>
        <p:txBody>
          <a:bodyPr wrap="square" rtlCol="0">
            <a:spAutoFit/>
          </a:bodyPr>
          <a:lstStyle/>
          <a:p>
            <a:r>
              <a:rPr lang="en-US" sz="2000" b="1" u="sng" dirty="0"/>
              <a:t>TASK</a:t>
            </a:r>
            <a:r>
              <a:rPr lang="en-US" sz="2000" dirty="0"/>
              <a:t> 11 :- In how many film categories, the difference between the average film replacement cost and the average film rental rate is greater than $15?Display the list of film categories identified above, along with the corresponding average film replacement cost and average film rental rate.</a:t>
            </a:r>
            <a:endParaRPr lang="en-IN" sz="2000" dirty="0"/>
          </a:p>
        </p:txBody>
      </p:sp>
      <p:pic>
        <p:nvPicPr>
          <p:cNvPr id="7" name="Picture 6">
            <a:extLst>
              <a:ext uri="{FF2B5EF4-FFF2-40B4-BE49-F238E27FC236}">
                <a16:creationId xmlns:a16="http://schemas.microsoft.com/office/drawing/2014/main" id="{2959855F-5487-D67F-546E-D29C25798C0B}"/>
              </a:ext>
            </a:extLst>
          </p:cNvPr>
          <p:cNvPicPr>
            <a:picLocks noChangeAspect="1"/>
          </p:cNvPicPr>
          <p:nvPr/>
        </p:nvPicPr>
        <p:blipFill>
          <a:blip r:embed="rId3"/>
          <a:stretch>
            <a:fillRect/>
          </a:stretch>
        </p:blipFill>
        <p:spPr>
          <a:xfrm>
            <a:off x="6843031" y="3061714"/>
            <a:ext cx="4664691" cy="2996264"/>
          </a:xfrm>
          <a:prstGeom prst="rect">
            <a:avLst/>
          </a:prstGeom>
        </p:spPr>
      </p:pic>
      <p:sp>
        <p:nvSpPr>
          <p:cNvPr id="6" name="TextBox 5">
            <a:extLst>
              <a:ext uri="{FF2B5EF4-FFF2-40B4-BE49-F238E27FC236}">
                <a16:creationId xmlns:a16="http://schemas.microsoft.com/office/drawing/2014/main" id="{95CF4D9A-21C3-36E3-B6DF-98923BE7EF75}"/>
              </a:ext>
            </a:extLst>
          </p:cNvPr>
          <p:cNvSpPr txBox="1"/>
          <p:nvPr/>
        </p:nvSpPr>
        <p:spPr>
          <a:xfrm>
            <a:off x="2331473" y="3286613"/>
            <a:ext cx="1555423" cy="254646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AVG()</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HAVING</a:t>
            </a:r>
            <a:endParaRPr lang="en-IN" dirty="0"/>
          </a:p>
        </p:txBody>
      </p:sp>
    </p:spTree>
    <p:extLst>
      <p:ext uri="{BB962C8B-B14F-4D97-AF65-F5344CB8AC3E}">
        <p14:creationId xmlns:p14="http://schemas.microsoft.com/office/powerpoint/2010/main" val="322661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8ECC854-9855-EB21-E4BD-BA036D36E769}"/>
              </a:ext>
            </a:extLst>
          </p:cNvPr>
          <p:cNvSpPr/>
          <p:nvPr/>
        </p:nvSpPr>
        <p:spPr>
          <a:xfrm>
            <a:off x="3899647" y="143435"/>
            <a:ext cx="4392706" cy="681318"/>
          </a:xfrm>
          <a:prstGeom prst="round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2"/>
          </a:fontRef>
        </p:style>
        <p:txBody>
          <a:bodyPr rtlCol="0" anchor="ctr"/>
          <a:lstStyle/>
          <a:p>
            <a:pPr algn="ctr"/>
            <a:r>
              <a:rPr lang="en-US" sz="4000" b="1" dirty="0">
                <a:solidFill>
                  <a:schemeClr val="tx1"/>
                </a:solidFill>
              </a:rPr>
              <a:t>Project Agenda </a:t>
            </a:r>
            <a:endParaRPr lang="en-IN" sz="4000" dirty="0">
              <a:solidFill>
                <a:schemeClr val="tx1"/>
              </a:solidFill>
            </a:endParaRPr>
          </a:p>
        </p:txBody>
      </p:sp>
      <p:sp>
        <p:nvSpPr>
          <p:cNvPr id="2" name="Rectangle: Rounded Corners 1">
            <a:extLst>
              <a:ext uri="{FF2B5EF4-FFF2-40B4-BE49-F238E27FC236}">
                <a16:creationId xmlns:a16="http://schemas.microsoft.com/office/drawing/2014/main" id="{DF91BD37-58D7-3370-5E23-4F9929F3039F}"/>
              </a:ext>
            </a:extLst>
          </p:cNvPr>
          <p:cNvSpPr/>
          <p:nvPr/>
        </p:nvSpPr>
        <p:spPr>
          <a:xfrm>
            <a:off x="840441" y="1100117"/>
            <a:ext cx="10892118" cy="5629835"/>
          </a:xfrm>
          <a:prstGeom prst="roundRect">
            <a:avLst/>
          </a:prstGeom>
          <a:solidFill>
            <a:schemeClr val="bg1">
              <a:lumMod val="95000"/>
              <a:alpha val="95000"/>
            </a:schemeClr>
          </a:solidFill>
          <a:ln>
            <a:solidFill>
              <a:schemeClr val="bg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n-IN" dirty="0">
                <a:solidFill>
                  <a:schemeClr val="tx1"/>
                </a:solidFill>
                <a:latin typeface="Söhne"/>
              </a:rPr>
              <a:t>Sakila Database </a:t>
            </a:r>
            <a:r>
              <a:rPr lang="en-IN" b="0" i="0" dirty="0">
                <a:solidFill>
                  <a:schemeClr val="tx1"/>
                </a:solidFill>
                <a:effectLst/>
                <a:latin typeface="Söhne"/>
              </a:rPr>
              <a:t>represents a DVD rental store. </a:t>
            </a:r>
          </a:p>
          <a:p>
            <a:pPr marL="285750" indent="-285750">
              <a:lnSpc>
                <a:spcPct val="150000"/>
              </a:lnSpc>
              <a:buFont typeface="Wingdings" panose="05000000000000000000" pitchFamily="2" charset="2"/>
              <a:buChar char="v"/>
            </a:pPr>
            <a:r>
              <a:rPr lang="en-IN" dirty="0">
                <a:solidFill>
                  <a:schemeClr val="tx1"/>
                </a:solidFill>
                <a:latin typeface="Söhne"/>
              </a:rPr>
              <a:t>The main Objective of this Project is Analyze the data of movie rental store for further growth and improved business.</a:t>
            </a:r>
          </a:p>
          <a:p>
            <a:pPr marL="285750" indent="-285750">
              <a:lnSpc>
                <a:spcPct val="150000"/>
              </a:lnSpc>
              <a:buFont typeface="Wingdings" panose="05000000000000000000" pitchFamily="2" charset="2"/>
              <a:buChar char="v"/>
            </a:pPr>
            <a:r>
              <a:rPr lang="en-US" dirty="0">
                <a:solidFill>
                  <a:schemeClr val="tx1"/>
                </a:solidFill>
                <a:latin typeface="Söhne"/>
              </a:rPr>
              <a:t>C</a:t>
            </a:r>
            <a:r>
              <a:rPr lang="en-US" b="0" i="0" dirty="0">
                <a:solidFill>
                  <a:schemeClr val="tx1"/>
                </a:solidFill>
                <a:effectLst/>
                <a:latin typeface="Söhne"/>
              </a:rPr>
              <a:t>alculating the total number of rentals, average rental duration, most popular films, or the distribution of rentals by customer demographics.</a:t>
            </a:r>
          </a:p>
          <a:p>
            <a:pPr marL="285750" indent="-285750">
              <a:lnSpc>
                <a:spcPct val="150000"/>
              </a:lnSpc>
              <a:buFont typeface="Wingdings" panose="05000000000000000000" pitchFamily="2" charset="2"/>
              <a:buChar char="v"/>
            </a:pPr>
            <a:r>
              <a:rPr lang="en-US" b="0" i="0" dirty="0">
                <a:solidFill>
                  <a:schemeClr val="tx1"/>
                </a:solidFill>
                <a:effectLst/>
                <a:latin typeface="Söhne"/>
              </a:rPr>
              <a:t>Also, finding the most popular genres, top-rated films, or films with the highest rental revenues. This analysis can guide decisions on inventory management, content acquisition, and marketing campaigns.</a:t>
            </a:r>
          </a:p>
          <a:p>
            <a:pPr marL="285750" indent="-285750">
              <a:lnSpc>
                <a:spcPct val="150000"/>
              </a:lnSpc>
              <a:buFont typeface="Wingdings" panose="05000000000000000000" pitchFamily="2" charset="2"/>
              <a:buChar char="v"/>
            </a:pPr>
            <a:r>
              <a:rPr lang="en-US" dirty="0">
                <a:solidFill>
                  <a:schemeClr val="tx1"/>
                </a:solidFill>
                <a:latin typeface="Söhne"/>
              </a:rPr>
              <a:t>C</a:t>
            </a:r>
            <a:r>
              <a:rPr lang="en-US" b="0" i="0" dirty="0">
                <a:solidFill>
                  <a:schemeClr val="tx1"/>
                </a:solidFill>
                <a:effectLst/>
                <a:latin typeface="Söhne"/>
              </a:rPr>
              <a:t>ustomers based on factors like rental history, rental frequency, and rental duration. Identify patterns and trends that can help optimize marketing strategies and tailor offerings to specific customer segments.</a:t>
            </a:r>
          </a:p>
          <a:p>
            <a:pPr marL="285750" indent="-285750">
              <a:lnSpc>
                <a:spcPct val="150000"/>
              </a:lnSpc>
              <a:buFont typeface="Wingdings" panose="05000000000000000000" pitchFamily="2" charset="2"/>
              <a:buChar char="v"/>
            </a:pPr>
            <a:r>
              <a:rPr lang="en-US" dirty="0">
                <a:solidFill>
                  <a:schemeClr val="tx1"/>
                </a:solidFill>
                <a:latin typeface="Söhne"/>
              </a:rPr>
              <a:t>Using </a:t>
            </a:r>
            <a:r>
              <a:rPr lang="en-US" b="0" i="0" dirty="0">
                <a:solidFill>
                  <a:schemeClr val="tx1"/>
                </a:solidFill>
                <a:effectLst/>
                <a:latin typeface="Söhne"/>
              </a:rPr>
              <a:t>functions and operations for data manipulation, aggregation, filtering, and joining, subqueries enabling you to extract meaningful insights from the Sakila database and make data-driven decisions for the movie rental store's growth and improvement.</a:t>
            </a:r>
            <a:endParaRPr lang="en-IN" dirty="0">
              <a:solidFill>
                <a:schemeClr val="tx1"/>
              </a:solidFill>
            </a:endParaRPr>
          </a:p>
        </p:txBody>
      </p:sp>
    </p:spTree>
    <p:extLst>
      <p:ext uri="{BB962C8B-B14F-4D97-AF65-F5344CB8AC3E}">
        <p14:creationId xmlns:p14="http://schemas.microsoft.com/office/powerpoint/2010/main" val="121959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950259"/>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349624" y="2357716"/>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357717"/>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2" y="1392135"/>
            <a:ext cx="2136835"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66967" y="1392135"/>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432393"/>
            <a:ext cx="11492752" cy="400110"/>
          </a:xfrm>
          <a:prstGeom prst="rect">
            <a:avLst/>
          </a:prstGeom>
          <a:noFill/>
        </p:spPr>
        <p:txBody>
          <a:bodyPr wrap="square" rtlCol="0">
            <a:spAutoFit/>
          </a:bodyPr>
          <a:lstStyle/>
          <a:p>
            <a:r>
              <a:rPr lang="en-US" sz="2000" b="1" u="sng" dirty="0"/>
              <a:t>TASK</a:t>
            </a:r>
            <a:r>
              <a:rPr lang="en-US" sz="2000" dirty="0"/>
              <a:t> 12 :- Display the film categories in which the number of movies is greater than 70</a:t>
            </a:r>
            <a:r>
              <a:rPr lang="en-US" dirty="0"/>
              <a:t>.</a:t>
            </a:r>
            <a:endParaRPr lang="en-IN" dirty="0"/>
          </a:p>
        </p:txBody>
      </p:sp>
      <p:pic>
        <p:nvPicPr>
          <p:cNvPr id="13" name="Picture 12">
            <a:extLst>
              <a:ext uri="{FF2B5EF4-FFF2-40B4-BE49-F238E27FC236}">
                <a16:creationId xmlns:a16="http://schemas.microsoft.com/office/drawing/2014/main" id="{0F640B9A-E050-4588-F8CB-DAE37B15FE69}"/>
              </a:ext>
            </a:extLst>
          </p:cNvPr>
          <p:cNvPicPr>
            <a:picLocks noChangeAspect="1"/>
          </p:cNvPicPr>
          <p:nvPr/>
        </p:nvPicPr>
        <p:blipFill>
          <a:blip r:embed="rId3"/>
          <a:stretch>
            <a:fillRect/>
          </a:stretch>
        </p:blipFill>
        <p:spPr>
          <a:xfrm>
            <a:off x="7569308" y="3105054"/>
            <a:ext cx="3212137" cy="1520734"/>
          </a:xfrm>
          <a:prstGeom prst="rect">
            <a:avLst/>
          </a:prstGeom>
        </p:spPr>
      </p:pic>
      <p:sp>
        <p:nvSpPr>
          <p:cNvPr id="6" name="TextBox 5">
            <a:extLst>
              <a:ext uri="{FF2B5EF4-FFF2-40B4-BE49-F238E27FC236}">
                <a16:creationId xmlns:a16="http://schemas.microsoft.com/office/drawing/2014/main" id="{A17897FC-051C-5AB7-48A0-44DDB53C8AA0}"/>
              </a:ext>
            </a:extLst>
          </p:cNvPr>
          <p:cNvSpPr txBox="1"/>
          <p:nvPr/>
        </p:nvSpPr>
        <p:spPr>
          <a:xfrm>
            <a:off x="2346487" y="2657789"/>
            <a:ext cx="1555423" cy="254646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HAVING</a:t>
            </a:r>
            <a:endParaRPr lang="en-IN" dirty="0"/>
          </a:p>
        </p:txBody>
      </p:sp>
    </p:spTree>
    <p:extLst>
      <p:ext uri="{BB962C8B-B14F-4D97-AF65-F5344CB8AC3E}">
        <p14:creationId xmlns:p14="http://schemas.microsoft.com/office/powerpoint/2010/main" val="486865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8ECC854-9855-EB21-E4BD-BA036D36E769}"/>
              </a:ext>
            </a:extLst>
          </p:cNvPr>
          <p:cNvSpPr/>
          <p:nvPr/>
        </p:nvSpPr>
        <p:spPr>
          <a:xfrm>
            <a:off x="3899647" y="143435"/>
            <a:ext cx="4392706" cy="681318"/>
          </a:xfrm>
          <a:prstGeom prst="round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2"/>
          </a:fontRef>
        </p:style>
        <p:txBody>
          <a:bodyPr rtlCol="0" anchor="ctr"/>
          <a:lstStyle/>
          <a:p>
            <a:pPr algn="ctr"/>
            <a:r>
              <a:rPr lang="en-US" sz="4000" b="1" dirty="0">
                <a:solidFill>
                  <a:schemeClr val="tx1"/>
                </a:solidFill>
              </a:rPr>
              <a:t>CONCLUSION</a:t>
            </a:r>
            <a:endParaRPr lang="en-IN" sz="4000" dirty="0">
              <a:solidFill>
                <a:schemeClr val="tx1"/>
              </a:solidFill>
            </a:endParaRPr>
          </a:p>
        </p:txBody>
      </p:sp>
      <p:sp>
        <p:nvSpPr>
          <p:cNvPr id="2" name="Rectangle: Rounded Corners 1">
            <a:extLst>
              <a:ext uri="{FF2B5EF4-FFF2-40B4-BE49-F238E27FC236}">
                <a16:creationId xmlns:a16="http://schemas.microsoft.com/office/drawing/2014/main" id="{DF91BD37-58D7-3370-5E23-4F9929F3039F}"/>
              </a:ext>
            </a:extLst>
          </p:cNvPr>
          <p:cNvSpPr/>
          <p:nvPr/>
        </p:nvSpPr>
        <p:spPr>
          <a:xfrm>
            <a:off x="840441" y="1001504"/>
            <a:ext cx="10892118" cy="5629835"/>
          </a:xfrm>
          <a:prstGeom prst="roundRect">
            <a:avLst/>
          </a:prstGeom>
          <a:solidFill>
            <a:schemeClr val="bg1">
              <a:lumMod val="95000"/>
              <a:alpha val="95000"/>
            </a:schemeClr>
          </a:solidFill>
          <a:ln>
            <a:solidFill>
              <a:schemeClr val="bg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400" indent="-284400">
              <a:buFont typeface="Wingdings" panose="05000000000000000000" pitchFamily="2" charset="2"/>
              <a:buChar char="v"/>
            </a:pPr>
            <a:r>
              <a:rPr lang="en-US" dirty="0">
                <a:solidFill>
                  <a:schemeClr val="tx1"/>
                </a:solidFill>
              </a:rPr>
              <a:t>Most repeated first and last names of the actors are there. They are more popular in movies and people are easily identify and lovable actors so the management takes these repeated then audience more attract to that movies.(task 2,3)</a:t>
            </a:r>
          </a:p>
          <a:p>
            <a:pPr marL="284400" indent="-284400"/>
            <a:endParaRPr lang="en-US" dirty="0">
              <a:solidFill>
                <a:schemeClr val="tx1"/>
              </a:solidFill>
            </a:endParaRPr>
          </a:p>
          <a:p>
            <a:pPr marL="284400" indent="-284400">
              <a:buFont typeface="Wingdings" panose="05000000000000000000" pitchFamily="2" charset="2"/>
              <a:buChar char="v"/>
            </a:pPr>
            <a:r>
              <a:rPr lang="en-US" dirty="0">
                <a:solidFill>
                  <a:schemeClr val="tx1"/>
                </a:solidFill>
              </a:rPr>
              <a:t>G rating movies are lowest number of movies but these rating movies are appropriate for people of all ages if they make movies in different genres then the management get more profits.(from task 4iii)</a:t>
            </a:r>
          </a:p>
          <a:p>
            <a:pPr marL="284400" indent="-284400">
              <a:buFont typeface="Wingdings" panose="05000000000000000000" pitchFamily="2" charset="2"/>
              <a:buChar char="v"/>
            </a:pPr>
            <a:endParaRPr lang="en-US" dirty="0">
              <a:solidFill>
                <a:schemeClr val="tx1"/>
              </a:solidFill>
            </a:endParaRPr>
          </a:p>
          <a:p>
            <a:pPr marL="284400" indent="-284400">
              <a:buFont typeface="Wingdings" panose="05000000000000000000" pitchFamily="2" charset="2"/>
              <a:buChar char="v"/>
            </a:pPr>
            <a:r>
              <a:rPr lang="en-US" dirty="0">
                <a:solidFill>
                  <a:schemeClr val="tx1"/>
                </a:solidFill>
              </a:rPr>
              <a:t>The replacement cost is good between $11and $20 so here I suggest that replacement cost with these costs have more movies 424 movies are there so </a:t>
            </a:r>
            <a:r>
              <a:rPr lang="en-IN" dirty="0">
                <a:solidFill>
                  <a:schemeClr val="tx1"/>
                </a:solidFill>
              </a:rPr>
              <a:t>management maintain this range of replacement cost.</a:t>
            </a:r>
            <a:r>
              <a:rPr lang="en-US" dirty="0">
                <a:solidFill>
                  <a:schemeClr val="tx1"/>
                </a:solidFill>
              </a:rPr>
              <a:t>(task5ii)</a:t>
            </a:r>
          </a:p>
          <a:p>
            <a:pPr marL="284400" indent="-284400"/>
            <a:endParaRPr lang="en-US" dirty="0">
              <a:solidFill>
                <a:schemeClr val="tx1"/>
              </a:solidFill>
            </a:endParaRPr>
          </a:p>
          <a:p>
            <a:pPr marL="284400" indent="-284400">
              <a:buFont typeface="Wingdings" panose="05000000000000000000" pitchFamily="2" charset="2"/>
              <a:buChar char="v"/>
            </a:pPr>
            <a:r>
              <a:rPr lang="en-US" dirty="0">
                <a:solidFill>
                  <a:schemeClr val="tx1"/>
                </a:solidFill>
              </a:rPr>
              <a:t>41 movies have lowest replacement cost so these movies should increase their replacement cost these 41 movies are related to different categories.(task 5iii)</a:t>
            </a:r>
          </a:p>
          <a:p>
            <a:pPr marL="284400" indent="-284400">
              <a:buFont typeface="Wingdings" panose="05000000000000000000" pitchFamily="2" charset="2"/>
              <a:buChar char="v"/>
            </a:pPr>
            <a:endParaRPr lang="en-US" dirty="0">
              <a:solidFill>
                <a:schemeClr val="tx1"/>
              </a:solidFill>
            </a:endParaRPr>
          </a:p>
          <a:p>
            <a:pPr marL="284400" indent="-284400">
              <a:buFont typeface="Wingdings" panose="05000000000000000000" pitchFamily="2" charset="2"/>
              <a:buChar char="v"/>
            </a:pPr>
            <a:r>
              <a:rPr lang="en-US" dirty="0">
                <a:solidFill>
                  <a:schemeClr val="tx1"/>
                </a:solidFill>
              </a:rPr>
              <a:t>53 movies have highest replacement cost and 341 movies lowest rental rate so the management to increase the rental rate to lowest ones then they will get more profit.(task5iii)</a:t>
            </a:r>
          </a:p>
          <a:p>
            <a:endParaRPr lang="en-US" dirty="0">
              <a:solidFill>
                <a:schemeClr val="tx1"/>
              </a:solidFill>
            </a:endParaRPr>
          </a:p>
        </p:txBody>
      </p:sp>
    </p:spTree>
    <p:extLst>
      <p:ext uri="{BB962C8B-B14F-4D97-AF65-F5344CB8AC3E}">
        <p14:creationId xmlns:p14="http://schemas.microsoft.com/office/powerpoint/2010/main" val="57927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8ECC854-9855-EB21-E4BD-BA036D36E769}"/>
              </a:ext>
            </a:extLst>
          </p:cNvPr>
          <p:cNvSpPr/>
          <p:nvPr/>
        </p:nvSpPr>
        <p:spPr>
          <a:xfrm>
            <a:off x="3899647" y="143435"/>
            <a:ext cx="4392706" cy="681318"/>
          </a:xfrm>
          <a:prstGeom prst="round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2"/>
          </a:fontRef>
        </p:style>
        <p:txBody>
          <a:bodyPr rtlCol="0" anchor="ctr"/>
          <a:lstStyle/>
          <a:p>
            <a:pPr algn="ctr"/>
            <a:r>
              <a:rPr lang="en-US" sz="4000" b="1" dirty="0">
                <a:solidFill>
                  <a:schemeClr val="tx1"/>
                </a:solidFill>
              </a:rPr>
              <a:t>CONCLUSION</a:t>
            </a:r>
            <a:endParaRPr lang="en-IN" sz="4000" dirty="0">
              <a:solidFill>
                <a:schemeClr val="tx1"/>
              </a:solidFill>
            </a:endParaRPr>
          </a:p>
        </p:txBody>
      </p:sp>
      <p:sp>
        <p:nvSpPr>
          <p:cNvPr id="2" name="Rectangle: Rounded Corners 1">
            <a:extLst>
              <a:ext uri="{FF2B5EF4-FFF2-40B4-BE49-F238E27FC236}">
                <a16:creationId xmlns:a16="http://schemas.microsoft.com/office/drawing/2014/main" id="{DF91BD37-58D7-3370-5E23-4F9929F3039F}"/>
              </a:ext>
            </a:extLst>
          </p:cNvPr>
          <p:cNvSpPr/>
          <p:nvPr/>
        </p:nvSpPr>
        <p:spPr>
          <a:xfrm>
            <a:off x="840441" y="1001504"/>
            <a:ext cx="10892118" cy="5629835"/>
          </a:xfrm>
          <a:prstGeom prst="roundRect">
            <a:avLst/>
          </a:prstGeom>
          <a:solidFill>
            <a:schemeClr val="bg1">
              <a:lumMod val="95000"/>
              <a:alpha val="95000"/>
            </a:schemeClr>
          </a:solidFill>
          <a:ln>
            <a:solidFill>
              <a:schemeClr val="bg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The movies starting with ‘k’ and ‘q’ are popular and the movies starting with ‘k’ are 12 and ‘q’ are 3. the management make more movies starting with ‘k’.(task 7)</a:t>
            </a:r>
          </a:p>
          <a:p>
            <a:pPr marL="285750" indent="-285750">
              <a:buFont typeface="Wingdings" panose="05000000000000000000" pitchFamily="2" charset="2"/>
              <a:buChar char="v"/>
            </a:pPr>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There are 69 family category movies and I suggested here these family category movies  are promote in children category movies because most of the children movies are watching whole family.(task9)</a:t>
            </a:r>
          </a:p>
          <a:p>
            <a:pPr marL="285750" indent="-285750">
              <a:buFont typeface="Wingdings" panose="05000000000000000000" pitchFamily="2" charset="2"/>
              <a:buChar char="v"/>
            </a:pPr>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The average rental rate is lowest for G rating movies so management will increase the rental rate of G rating movies it will give profits.(task 10i)</a:t>
            </a:r>
          </a:p>
          <a:p>
            <a:pPr marL="285750" indent="-285750">
              <a:buFont typeface="Wingdings" panose="05000000000000000000" pitchFamily="2" charset="2"/>
              <a:buChar char="v"/>
            </a:pPr>
            <a:endParaRPr lang="en-US" sz="1800" dirty="0">
              <a:solidFill>
                <a:schemeClr val="tx1"/>
              </a:solidFill>
            </a:endParaRPr>
          </a:p>
          <a:p>
            <a:pPr marL="285750" indent="-285750">
              <a:buFont typeface="Wingdings" panose="05000000000000000000" pitchFamily="2" charset="2"/>
              <a:buChar char="v"/>
            </a:pPr>
            <a:r>
              <a:rPr lang="en-US" dirty="0">
                <a:solidFill>
                  <a:schemeClr val="tx1"/>
                </a:solidFill>
              </a:rPr>
              <a:t>BUCKET BROTHERHOOD, ROCKETEER MOTHER are </a:t>
            </a:r>
            <a:r>
              <a:rPr lang="en-US" sz="1800" dirty="0">
                <a:solidFill>
                  <a:schemeClr val="tx1"/>
                </a:solidFill>
              </a:rPr>
              <a:t>most frequently Rented movies so I suggest to make more copies of it then it will useful of management and customers also.(task 10ii)</a:t>
            </a:r>
          </a:p>
          <a:p>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 I performed that tasks and give information according to management requirements. I think my analysis will helpful to management.</a:t>
            </a:r>
          </a:p>
        </p:txBody>
      </p:sp>
    </p:spTree>
    <p:extLst>
      <p:ext uri="{BB962C8B-B14F-4D97-AF65-F5344CB8AC3E}">
        <p14:creationId xmlns:p14="http://schemas.microsoft.com/office/powerpoint/2010/main" val="2980704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767471-00D8-EC6C-242F-9D5A8EA82780}"/>
              </a:ext>
            </a:extLst>
          </p:cNvPr>
          <p:cNvSpPr txBox="1"/>
          <p:nvPr/>
        </p:nvSpPr>
        <p:spPr>
          <a:xfrm>
            <a:off x="934824" y="305068"/>
            <a:ext cx="10322351" cy="6247864"/>
          </a:xfrm>
          <a:prstGeom prst="rect">
            <a:avLst/>
          </a:prstGeom>
          <a:noFill/>
        </p:spPr>
        <p:txBody>
          <a:bodyPr wrap="square" rtlCol="0">
            <a:spAutoFit/>
          </a:bodyPr>
          <a:lstStyle/>
          <a:p>
            <a:pPr algn="ctr"/>
            <a:r>
              <a:rPr lang="en-US" sz="20000" dirty="0">
                <a:latin typeface="Algerian" panose="04020705040A02060702" pitchFamily="82" charset="0"/>
              </a:rPr>
              <a:t>Thank you</a:t>
            </a:r>
            <a:endParaRPr lang="en-IN" sz="20000" dirty="0">
              <a:latin typeface="Algerian" panose="04020705040A02060702" pitchFamily="82" charset="0"/>
            </a:endParaRPr>
          </a:p>
        </p:txBody>
      </p:sp>
    </p:spTree>
    <p:extLst>
      <p:ext uri="{BB962C8B-B14F-4D97-AF65-F5344CB8AC3E}">
        <p14:creationId xmlns:p14="http://schemas.microsoft.com/office/powerpoint/2010/main" val="413007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8ECC854-9855-EB21-E4BD-BA036D36E769}"/>
              </a:ext>
            </a:extLst>
          </p:cNvPr>
          <p:cNvSpPr/>
          <p:nvPr/>
        </p:nvSpPr>
        <p:spPr>
          <a:xfrm>
            <a:off x="3899647" y="143435"/>
            <a:ext cx="4392706" cy="681318"/>
          </a:xfrm>
          <a:prstGeom prst="round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2"/>
          </a:fontRef>
        </p:style>
        <p:txBody>
          <a:bodyPr rtlCol="0" anchor="ctr"/>
          <a:lstStyle/>
          <a:p>
            <a:pPr algn="ctr"/>
            <a:r>
              <a:rPr lang="en-US" sz="4000" b="1" dirty="0">
                <a:solidFill>
                  <a:schemeClr val="tx1"/>
                </a:solidFill>
              </a:rPr>
              <a:t>Data Description</a:t>
            </a:r>
            <a:endParaRPr lang="en-IN" sz="4000" dirty="0">
              <a:solidFill>
                <a:schemeClr val="tx1"/>
              </a:solidFill>
            </a:endParaRPr>
          </a:p>
        </p:txBody>
      </p:sp>
      <p:sp>
        <p:nvSpPr>
          <p:cNvPr id="2" name="Rectangle: Rounded Corners 1">
            <a:extLst>
              <a:ext uri="{FF2B5EF4-FFF2-40B4-BE49-F238E27FC236}">
                <a16:creationId xmlns:a16="http://schemas.microsoft.com/office/drawing/2014/main" id="{DF91BD37-58D7-3370-5E23-4F9929F3039F}"/>
              </a:ext>
            </a:extLst>
          </p:cNvPr>
          <p:cNvSpPr/>
          <p:nvPr/>
        </p:nvSpPr>
        <p:spPr>
          <a:xfrm>
            <a:off x="840441" y="1100117"/>
            <a:ext cx="10892118" cy="5629835"/>
          </a:xfrm>
          <a:prstGeom prst="roundRect">
            <a:avLst/>
          </a:prstGeom>
          <a:solidFill>
            <a:schemeClr val="bg1">
              <a:lumMod val="95000"/>
              <a:alpha val="95000"/>
            </a:schemeClr>
          </a:solidFill>
          <a:ln>
            <a:solidFill>
              <a:schemeClr val="bg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v"/>
            </a:pPr>
            <a:r>
              <a:rPr lang="en-IN" sz="2000" dirty="0">
                <a:solidFill>
                  <a:schemeClr val="tx1"/>
                </a:solidFill>
              </a:rPr>
              <a:t>Sakila Database </a:t>
            </a:r>
            <a:r>
              <a:rPr lang="en-IN" sz="2000" b="0" i="0" dirty="0">
                <a:solidFill>
                  <a:schemeClr val="tx1"/>
                </a:solidFill>
                <a:effectLst/>
              </a:rPr>
              <a:t>represents a DVD rental store.</a:t>
            </a:r>
          </a:p>
          <a:p>
            <a:pPr marL="342900" indent="-342900">
              <a:lnSpc>
                <a:spcPct val="150000"/>
              </a:lnSpc>
              <a:buFont typeface="Wingdings" panose="05000000000000000000" pitchFamily="2" charset="2"/>
              <a:buChar char="v"/>
            </a:pPr>
            <a:r>
              <a:rPr lang="en-IN" sz="2000" dirty="0">
                <a:solidFill>
                  <a:schemeClr val="tx1"/>
                </a:solidFill>
              </a:rPr>
              <a:t>This Database contains 18 tables. All are connected to each other with help of the constraints.</a:t>
            </a:r>
            <a:r>
              <a:rPr lang="en-IN" sz="2000" b="0" i="0" dirty="0">
                <a:solidFill>
                  <a:schemeClr val="tx1"/>
                </a:solidFill>
                <a:effectLst/>
              </a:rPr>
              <a:t> </a:t>
            </a:r>
          </a:p>
          <a:p>
            <a:pPr marL="342900" indent="-342900">
              <a:lnSpc>
                <a:spcPct val="150000"/>
              </a:lnSpc>
              <a:buFont typeface="Wingdings" panose="05000000000000000000" pitchFamily="2" charset="2"/>
              <a:buChar char="v"/>
            </a:pPr>
            <a:r>
              <a:rPr lang="en-US" sz="2000" dirty="0">
                <a:solidFill>
                  <a:schemeClr val="tx1"/>
                </a:solidFill>
              </a:rPr>
              <a:t>This data mainly categorized into 3 parts. That are Customer Data, Customer Related Data and Inventory Data. Views also available in this database.</a:t>
            </a:r>
          </a:p>
          <a:p>
            <a:pPr marL="342900" indent="-342900">
              <a:lnSpc>
                <a:spcPct val="150000"/>
              </a:lnSpc>
              <a:buFont typeface="Wingdings" panose="05000000000000000000" pitchFamily="2" charset="2"/>
              <a:buChar char="v"/>
            </a:pPr>
            <a:r>
              <a:rPr lang="en-US" sz="2000" dirty="0">
                <a:solidFill>
                  <a:schemeClr val="tx1"/>
                </a:solidFill>
              </a:rPr>
              <a:t>The important tables for analysis are Customer, Film, Category, Actor, Inventory, Rental, Payment.</a:t>
            </a:r>
          </a:p>
          <a:p>
            <a:pPr marL="342900" indent="-342900">
              <a:lnSpc>
                <a:spcPct val="150000"/>
              </a:lnSpc>
              <a:buFont typeface="Wingdings" panose="05000000000000000000" pitchFamily="2" charset="2"/>
              <a:buChar char="v"/>
            </a:pPr>
            <a:r>
              <a:rPr lang="en-US" sz="2000" dirty="0">
                <a:solidFill>
                  <a:schemeClr val="tx1"/>
                </a:solidFill>
              </a:rPr>
              <a:t>Film, Customer and Staff Tables are highly connected with other tables directly.</a:t>
            </a:r>
          </a:p>
          <a:p>
            <a:pPr marL="342900" indent="-342900" algn="just">
              <a:lnSpc>
                <a:spcPct val="150000"/>
              </a:lnSpc>
              <a:buFont typeface="Wingdings" panose="05000000000000000000" pitchFamily="2" charset="2"/>
              <a:buChar char="v"/>
            </a:pPr>
            <a:r>
              <a:rPr lang="en-US" sz="2000" dirty="0">
                <a:solidFill>
                  <a:schemeClr val="tx1"/>
                </a:solidFill>
              </a:rPr>
              <a:t>Using all these aspects will analyze on this sakila database and extract meaningful insights to improve growth of the movie rental store. </a:t>
            </a:r>
          </a:p>
        </p:txBody>
      </p:sp>
    </p:spTree>
    <p:extLst>
      <p:ext uri="{BB962C8B-B14F-4D97-AF65-F5344CB8AC3E}">
        <p14:creationId xmlns:p14="http://schemas.microsoft.com/office/powerpoint/2010/main" val="206659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03868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2084000"/>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lvl="0" algn="just">
              <a:lnSpc>
                <a:spcPct val="107000"/>
              </a:lnSpc>
            </a:pP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083999"/>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endParaRPr lang="en-IN" dirty="0"/>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01707" y="5322603"/>
            <a:ext cx="11788588" cy="140526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2" y="1374516"/>
            <a:ext cx="4135317"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20276" y="1374516"/>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309283" y="5494525"/>
            <a:ext cx="11654118" cy="1015663"/>
          </a:xfrm>
          <a:prstGeom prst="rect">
            <a:avLst/>
          </a:prstGeom>
          <a:noFill/>
        </p:spPr>
        <p:txBody>
          <a:bodyPr wrap="square" rtlCol="0">
            <a:spAutoFit/>
          </a:bodyPr>
          <a:lstStyle/>
          <a:p>
            <a:r>
              <a:rPr lang="en-US" sz="2000" b="1" u="sng" dirty="0"/>
              <a:t>EXPLAINATION</a:t>
            </a:r>
            <a:r>
              <a:rPr lang="en-US" sz="2000" dirty="0"/>
              <a:t> :- Observing from output There are 200 actors are available in the database. . Many actors are changing their names and adopted attractive names because they get unique identification from audience. Here we see some of attractive full names of actors. I displayed sample output.</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268941" y="297231"/>
            <a:ext cx="11492752" cy="707886"/>
          </a:xfrm>
          <a:prstGeom prst="rect">
            <a:avLst/>
          </a:prstGeom>
          <a:noFill/>
        </p:spPr>
        <p:txBody>
          <a:bodyPr wrap="square" rtlCol="0">
            <a:spAutoFit/>
          </a:bodyPr>
          <a:lstStyle/>
          <a:p>
            <a:r>
              <a:rPr lang="en-US" sz="2000" b="1" u="sng" dirty="0"/>
              <a:t>TASK</a:t>
            </a:r>
            <a:r>
              <a:rPr lang="en-US" sz="2000" dirty="0"/>
              <a:t> 1:- The Management wants to know the full names of all the actors in the database. Display the full names of the actors available in the database.</a:t>
            </a:r>
            <a:endParaRPr lang="en-IN" sz="2000" dirty="0"/>
          </a:p>
        </p:txBody>
      </p:sp>
      <p:pic>
        <p:nvPicPr>
          <p:cNvPr id="12" name="Picture 11">
            <a:extLst>
              <a:ext uri="{FF2B5EF4-FFF2-40B4-BE49-F238E27FC236}">
                <a16:creationId xmlns:a16="http://schemas.microsoft.com/office/drawing/2014/main" id="{5F1D1F3A-92D3-C1D7-5349-AF864050E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009" y="2144023"/>
            <a:ext cx="2674735" cy="2999232"/>
          </a:xfrm>
          <a:prstGeom prst="rect">
            <a:avLst/>
          </a:prstGeom>
        </p:spPr>
      </p:pic>
      <p:sp>
        <p:nvSpPr>
          <p:cNvPr id="6" name="TextBox 5">
            <a:extLst>
              <a:ext uri="{FF2B5EF4-FFF2-40B4-BE49-F238E27FC236}">
                <a16:creationId xmlns:a16="http://schemas.microsoft.com/office/drawing/2014/main" id="{94B6BFEC-1390-1B55-FE2F-3DFED45DC095}"/>
              </a:ext>
            </a:extLst>
          </p:cNvPr>
          <p:cNvSpPr txBox="1"/>
          <p:nvPr/>
        </p:nvSpPr>
        <p:spPr>
          <a:xfrm>
            <a:off x="2123535" y="2894845"/>
            <a:ext cx="2001327" cy="1497589"/>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v"/>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marL="342900" lvl="0" indent="-342900" algn="just">
              <a:lnSpc>
                <a:spcPct val="107000"/>
              </a:lnSpc>
              <a:buFont typeface="Wingdings" panose="05000000000000000000" pitchFamily="2" charset="2"/>
              <a:buChar char="v"/>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CONCAT</a:t>
            </a:r>
          </a:p>
          <a:p>
            <a:pPr marL="342900" lvl="0" indent="-342900" algn="just">
              <a:lnSpc>
                <a:spcPct val="107000"/>
              </a:lnSpc>
              <a:spcAft>
                <a:spcPts val="800"/>
              </a:spcAft>
              <a:buFont typeface="Wingdings" panose="05000000000000000000" pitchFamily="2" charset="2"/>
              <a:buChar char="v"/>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gn="just">
              <a:lnSpc>
                <a:spcPct val="107000"/>
              </a:lnSpc>
              <a:spcAft>
                <a:spcPts val="800"/>
              </a:spcAf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FROM</a:t>
            </a:r>
            <a:endParaRPr lang="en-IN" sz="2000" dirty="0"/>
          </a:p>
        </p:txBody>
      </p:sp>
    </p:spTree>
    <p:extLst>
      <p:ext uri="{BB962C8B-B14F-4D97-AF65-F5344CB8AC3E}">
        <p14:creationId xmlns:p14="http://schemas.microsoft.com/office/powerpoint/2010/main" val="253868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371600"/>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2324554"/>
            <a:ext cx="5710517" cy="3146612"/>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r>
              <a:rPr lang="en-US" sz="2000" dirty="0"/>
              <a:t>2i)                                          2ii)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330823"/>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01707" y="5525525"/>
            <a:ext cx="11788588" cy="1296615"/>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72352" y="1626315"/>
            <a:ext cx="3428307"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85820" y="1626315"/>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268941" y="5666000"/>
            <a:ext cx="11654118" cy="1015663"/>
          </a:xfrm>
          <a:prstGeom prst="rect">
            <a:avLst/>
          </a:prstGeom>
          <a:noFill/>
        </p:spPr>
        <p:txBody>
          <a:bodyPr wrap="square" rtlCol="0">
            <a:spAutoFit/>
          </a:bodyPr>
          <a:lstStyle/>
          <a:p>
            <a:r>
              <a:rPr lang="en-US" sz="2000" b="1" u="sng" dirty="0"/>
              <a:t>EXPLAINATION</a:t>
            </a:r>
            <a:r>
              <a:rPr lang="en-US" sz="2000" dirty="0"/>
              <a:t> :-</a:t>
            </a:r>
            <a:r>
              <a:rPr lang="en-US" sz="2000" dirty="0" err="1"/>
              <a:t>i</a:t>
            </a:r>
            <a:r>
              <a:rPr lang="en-US" sz="2000" dirty="0"/>
              <a:t>) Penelope,Julia,Kenneth are the most first name repeated actors. They adopted these names as screen names to attract audience and get fame. </a:t>
            </a:r>
            <a:endParaRPr lang="en-IN" sz="2000" dirty="0"/>
          </a:p>
          <a:p>
            <a:r>
              <a:rPr lang="en-IN" sz="2000" dirty="0"/>
              <a:t>ii) There are 76 unique first name of actors available in the database.</a:t>
            </a:r>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1015663"/>
          </a:xfrm>
          <a:prstGeom prst="rect">
            <a:avLst/>
          </a:prstGeom>
          <a:noFill/>
        </p:spPr>
        <p:txBody>
          <a:bodyPr wrap="square" rtlCol="0">
            <a:spAutoFit/>
          </a:bodyPr>
          <a:lstStyle/>
          <a:p>
            <a:r>
              <a:rPr lang="en-US" sz="2000" b="1" u="sng" dirty="0"/>
              <a:t>TASK</a:t>
            </a:r>
            <a:r>
              <a:rPr lang="en-US" sz="2000" dirty="0"/>
              <a:t> 2i :-  Display the number of times each first name appears in the database.</a:t>
            </a:r>
          </a:p>
          <a:p>
            <a:r>
              <a:rPr lang="en-US" sz="2000" dirty="0"/>
              <a:t>          2ii :- What is the count of actors that have unique first names in the database? </a:t>
            </a:r>
          </a:p>
          <a:p>
            <a:r>
              <a:rPr lang="en-US" sz="2000" dirty="0"/>
              <a:t>	  Display the first names of all these actors</a:t>
            </a:r>
            <a:endParaRPr lang="en-IN" sz="2000" dirty="0"/>
          </a:p>
        </p:txBody>
      </p:sp>
      <p:pic>
        <p:nvPicPr>
          <p:cNvPr id="7" name="Picture 6">
            <a:extLst>
              <a:ext uri="{FF2B5EF4-FFF2-40B4-BE49-F238E27FC236}">
                <a16:creationId xmlns:a16="http://schemas.microsoft.com/office/drawing/2014/main" id="{BAF83D63-3563-C9D9-D4FE-0C4D730FA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872" y="2422710"/>
            <a:ext cx="2547020" cy="3010928"/>
          </a:xfrm>
          <a:prstGeom prst="rect">
            <a:avLst/>
          </a:prstGeom>
        </p:spPr>
      </p:pic>
      <p:pic>
        <p:nvPicPr>
          <p:cNvPr id="12" name="Picture 11">
            <a:extLst>
              <a:ext uri="{FF2B5EF4-FFF2-40B4-BE49-F238E27FC236}">
                <a16:creationId xmlns:a16="http://schemas.microsoft.com/office/drawing/2014/main" id="{95D60224-2CF0-6634-D0BF-E3137863E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820" y="2402680"/>
            <a:ext cx="2626659" cy="3013280"/>
          </a:xfrm>
          <a:prstGeom prst="rect">
            <a:avLst/>
          </a:prstGeom>
        </p:spPr>
      </p:pic>
      <p:sp>
        <p:nvSpPr>
          <p:cNvPr id="6" name="TextBox 5">
            <a:extLst>
              <a:ext uri="{FF2B5EF4-FFF2-40B4-BE49-F238E27FC236}">
                <a16:creationId xmlns:a16="http://schemas.microsoft.com/office/drawing/2014/main" id="{DFC3DFB0-DCC0-C780-A964-683FA05BF9FE}"/>
              </a:ext>
            </a:extLst>
          </p:cNvPr>
          <p:cNvSpPr txBox="1"/>
          <p:nvPr/>
        </p:nvSpPr>
        <p:spPr>
          <a:xfrm>
            <a:off x="836579" y="2791289"/>
            <a:ext cx="1994170" cy="280794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DESC</a:t>
            </a:r>
          </a:p>
          <a:p>
            <a:endParaRPr lang="en-IN" sz="2000" dirty="0"/>
          </a:p>
        </p:txBody>
      </p:sp>
      <p:sp>
        <p:nvSpPr>
          <p:cNvPr id="13" name="TextBox 12">
            <a:extLst>
              <a:ext uri="{FF2B5EF4-FFF2-40B4-BE49-F238E27FC236}">
                <a16:creationId xmlns:a16="http://schemas.microsoft.com/office/drawing/2014/main" id="{C37F4F72-6E0A-13AF-F1D4-70D7DDDF5434}"/>
              </a:ext>
            </a:extLst>
          </p:cNvPr>
          <p:cNvSpPr txBox="1"/>
          <p:nvPr/>
        </p:nvSpPr>
        <p:spPr>
          <a:xfrm>
            <a:off x="3616737" y="2791289"/>
            <a:ext cx="1994170" cy="2156231"/>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HAVING</a:t>
            </a:r>
            <a:endParaRPr lang="en-IN" sz="2000" dirty="0"/>
          </a:p>
        </p:txBody>
      </p:sp>
    </p:spTree>
    <p:extLst>
      <p:ext uri="{BB962C8B-B14F-4D97-AF65-F5344CB8AC3E}">
        <p14:creationId xmlns:p14="http://schemas.microsoft.com/office/powerpoint/2010/main" val="31844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1079468"/>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68941" y="1996211"/>
            <a:ext cx="5710517" cy="2963265"/>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r>
              <a:rPr lang="en-IN" dirty="0"/>
              <a:t>3i)			3ii)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015065"/>
            <a:ext cx="5710517" cy="29444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01706" y="5046648"/>
            <a:ext cx="11788588" cy="1583565"/>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568658" y="1375304"/>
            <a:ext cx="3579136" cy="523220"/>
          </a:xfrm>
          <a:prstGeom prst="rect">
            <a:avLst/>
          </a:prstGeom>
          <a:noFill/>
        </p:spPr>
        <p:txBody>
          <a:bodyPr wrap="square" rtlCol="0">
            <a:spAutoFit/>
          </a:bodyPr>
          <a:lstStyle/>
          <a:p>
            <a:r>
              <a:rPr lang="en-US" sz="2800" b="1" u="sng" dirty="0"/>
              <a:t>Techniques </a:t>
            </a:r>
            <a:r>
              <a:rPr lang="en-US" dirty="0"/>
              <a:t>:-</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79302" y="1375304"/>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268941" y="5330598"/>
            <a:ext cx="11654118" cy="1015663"/>
          </a:xfrm>
          <a:prstGeom prst="rect">
            <a:avLst/>
          </a:prstGeom>
          <a:noFill/>
        </p:spPr>
        <p:txBody>
          <a:bodyPr wrap="square" rtlCol="0">
            <a:spAutoFit/>
          </a:bodyPr>
          <a:lstStyle/>
          <a:p>
            <a:r>
              <a:rPr lang="en-US" sz="2000" b="1" u="sng" dirty="0"/>
              <a:t>EXPLAINATION</a:t>
            </a:r>
            <a:r>
              <a:rPr lang="en-US" sz="2000" dirty="0"/>
              <a:t> :- </a:t>
            </a:r>
            <a:r>
              <a:rPr lang="en-US" sz="2000" dirty="0" err="1"/>
              <a:t>i</a:t>
            </a:r>
            <a:r>
              <a:rPr lang="en-US" sz="2000" dirty="0"/>
              <a:t>) KILMER is the most popular last name of the actors. Mostly at the Behest of directors and producers gave last names of actors for Unique recognition.</a:t>
            </a:r>
          </a:p>
          <a:p>
            <a:r>
              <a:rPr lang="en-US" sz="2000" dirty="0"/>
              <a:t>ii) </a:t>
            </a:r>
            <a:r>
              <a:rPr lang="en-IN" sz="2000" dirty="0"/>
              <a:t>There are 66 unique last name of actors available in the database.</a:t>
            </a:r>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65086"/>
            <a:ext cx="11492752" cy="707886"/>
          </a:xfrm>
          <a:prstGeom prst="rect">
            <a:avLst/>
          </a:prstGeom>
          <a:noFill/>
        </p:spPr>
        <p:txBody>
          <a:bodyPr wrap="square" rtlCol="0">
            <a:spAutoFit/>
          </a:bodyPr>
          <a:lstStyle/>
          <a:p>
            <a:r>
              <a:rPr lang="en-US" sz="2000" b="1" u="sng" dirty="0"/>
              <a:t>TASK</a:t>
            </a:r>
            <a:r>
              <a:rPr lang="en-US" sz="2000" dirty="0"/>
              <a:t> 3i :- Display the number of times each last name appears in the database. </a:t>
            </a:r>
          </a:p>
          <a:p>
            <a:r>
              <a:rPr lang="en-US" sz="2000" b="1" u="sng" dirty="0"/>
              <a:t>TASK</a:t>
            </a:r>
            <a:r>
              <a:rPr lang="en-US" sz="2000" dirty="0"/>
              <a:t> 3ii :- Display all unique last names in the database.</a:t>
            </a:r>
            <a:endParaRPr lang="en-IN" sz="2000" dirty="0"/>
          </a:p>
        </p:txBody>
      </p:sp>
      <p:pic>
        <p:nvPicPr>
          <p:cNvPr id="7" name="Picture 6">
            <a:extLst>
              <a:ext uri="{FF2B5EF4-FFF2-40B4-BE49-F238E27FC236}">
                <a16:creationId xmlns:a16="http://schemas.microsoft.com/office/drawing/2014/main" id="{45A93E65-E8DE-0484-3E50-64AC79A98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198" y="2092751"/>
            <a:ext cx="2192980" cy="2799760"/>
          </a:xfrm>
          <a:prstGeom prst="rect">
            <a:avLst/>
          </a:prstGeom>
        </p:spPr>
      </p:pic>
      <p:pic>
        <p:nvPicPr>
          <p:cNvPr id="12" name="Picture 11">
            <a:extLst>
              <a:ext uri="{FF2B5EF4-FFF2-40B4-BE49-F238E27FC236}">
                <a16:creationId xmlns:a16="http://schemas.microsoft.com/office/drawing/2014/main" id="{990713B7-A5C6-A0BD-509A-8D43977A9AF5}"/>
              </a:ext>
            </a:extLst>
          </p:cNvPr>
          <p:cNvPicPr>
            <a:picLocks noChangeAspect="1"/>
          </p:cNvPicPr>
          <p:nvPr/>
        </p:nvPicPr>
        <p:blipFill>
          <a:blip r:embed="rId4"/>
          <a:stretch>
            <a:fillRect/>
          </a:stretch>
        </p:blipFill>
        <p:spPr>
          <a:xfrm>
            <a:off x="8847178" y="2092751"/>
            <a:ext cx="2393578" cy="2866725"/>
          </a:xfrm>
          <a:prstGeom prst="rect">
            <a:avLst/>
          </a:prstGeom>
        </p:spPr>
      </p:pic>
      <p:sp>
        <p:nvSpPr>
          <p:cNvPr id="6" name="TextBox 5">
            <a:extLst>
              <a:ext uri="{FF2B5EF4-FFF2-40B4-BE49-F238E27FC236}">
                <a16:creationId xmlns:a16="http://schemas.microsoft.com/office/drawing/2014/main" id="{DDD4017A-A0F1-0646-F6A9-B1F8D2283C16}"/>
              </a:ext>
            </a:extLst>
          </p:cNvPr>
          <p:cNvSpPr txBox="1"/>
          <p:nvPr/>
        </p:nvSpPr>
        <p:spPr>
          <a:xfrm>
            <a:off x="802342" y="2342275"/>
            <a:ext cx="1994170" cy="280794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DESC</a:t>
            </a:r>
          </a:p>
          <a:p>
            <a:endParaRPr lang="en-IN" sz="2000" dirty="0"/>
          </a:p>
        </p:txBody>
      </p:sp>
      <p:sp>
        <p:nvSpPr>
          <p:cNvPr id="13" name="TextBox 12">
            <a:extLst>
              <a:ext uri="{FF2B5EF4-FFF2-40B4-BE49-F238E27FC236}">
                <a16:creationId xmlns:a16="http://schemas.microsoft.com/office/drawing/2014/main" id="{B7D033EB-8645-0FB4-64BC-226CAFA13716}"/>
              </a:ext>
            </a:extLst>
          </p:cNvPr>
          <p:cNvSpPr txBox="1"/>
          <p:nvPr/>
        </p:nvSpPr>
        <p:spPr>
          <a:xfrm>
            <a:off x="3608558" y="2342275"/>
            <a:ext cx="1994170" cy="2156231"/>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COUNT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HAVING</a:t>
            </a:r>
            <a:endParaRPr lang="en-IN" sz="2000" dirty="0"/>
          </a:p>
        </p:txBody>
      </p:sp>
    </p:spTree>
    <p:extLst>
      <p:ext uri="{BB962C8B-B14F-4D97-AF65-F5344CB8AC3E}">
        <p14:creationId xmlns:p14="http://schemas.microsoft.com/office/powerpoint/2010/main" val="37915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61365"/>
            <a:ext cx="11788588" cy="87854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349623" y="1894060"/>
            <a:ext cx="5710517"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400"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279777" y="1894060"/>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349623" y="5210743"/>
            <a:ext cx="11681013" cy="114748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549804" y="1162144"/>
            <a:ext cx="3324611"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559576" y="1162144"/>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452718" y="5430541"/>
            <a:ext cx="11654118" cy="707886"/>
          </a:xfrm>
          <a:prstGeom prst="rect">
            <a:avLst/>
          </a:prstGeom>
          <a:noFill/>
        </p:spPr>
        <p:txBody>
          <a:bodyPr wrap="square" rtlCol="0">
            <a:spAutoFit/>
          </a:bodyPr>
          <a:lstStyle/>
          <a:p>
            <a:r>
              <a:rPr lang="en-US" b="1" u="sng" dirty="0"/>
              <a:t>EXPLAINATION</a:t>
            </a:r>
            <a:r>
              <a:rPr lang="en-US" dirty="0"/>
              <a:t> :- </a:t>
            </a:r>
            <a:r>
              <a:rPr lang="en-US" sz="2000" dirty="0"/>
              <a:t>R rating movies are 195 available in this database. R rating means </a:t>
            </a:r>
            <a:r>
              <a:rPr lang="en-US" sz="2000" dirty="0">
                <a:solidFill>
                  <a:srgbClr val="222230"/>
                </a:solidFill>
              </a:rPr>
              <a:t>Restricted - Restricted to viewers over the age of 17, unless accompanied by a parent or guardian.</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400110"/>
          </a:xfrm>
          <a:prstGeom prst="rect">
            <a:avLst/>
          </a:prstGeom>
          <a:noFill/>
        </p:spPr>
        <p:txBody>
          <a:bodyPr wrap="square" rtlCol="0">
            <a:spAutoFit/>
          </a:bodyPr>
          <a:lstStyle/>
          <a:p>
            <a:r>
              <a:rPr lang="en-US" sz="2000" b="1" u="sng" dirty="0"/>
              <a:t>TASK</a:t>
            </a:r>
            <a:r>
              <a:rPr lang="en-US" sz="2000" dirty="0"/>
              <a:t> 4i :- Display the list of records for the movies with the rating 'R'.</a:t>
            </a:r>
            <a:endParaRPr lang="en-IN" sz="2000" dirty="0"/>
          </a:p>
        </p:txBody>
      </p:sp>
      <p:pic>
        <p:nvPicPr>
          <p:cNvPr id="7" name="Picture 6">
            <a:extLst>
              <a:ext uri="{FF2B5EF4-FFF2-40B4-BE49-F238E27FC236}">
                <a16:creationId xmlns:a16="http://schemas.microsoft.com/office/drawing/2014/main" id="{1A24ABFA-A30A-2BF1-239D-0CEC03EE0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038" y="2053732"/>
            <a:ext cx="5366338" cy="2827265"/>
          </a:xfrm>
          <a:prstGeom prst="rect">
            <a:avLst/>
          </a:prstGeom>
        </p:spPr>
      </p:pic>
      <p:sp>
        <p:nvSpPr>
          <p:cNvPr id="6" name="TextBox 5">
            <a:extLst>
              <a:ext uri="{FF2B5EF4-FFF2-40B4-BE49-F238E27FC236}">
                <a16:creationId xmlns:a16="http://schemas.microsoft.com/office/drawing/2014/main" id="{E0D1D419-265A-C4E0-0446-DFA7E5EFEF50}"/>
              </a:ext>
            </a:extLst>
          </p:cNvPr>
          <p:cNvSpPr txBox="1"/>
          <p:nvPr/>
        </p:nvSpPr>
        <p:spPr>
          <a:xfrm>
            <a:off x="2303927" y="2896162"/>
            <a:ext cx="1801907" cy="106567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a:t>
            </a:r>
          </a:p>
        </p:txBody>
      </p:sp>
    </p:spTree>
    <p:extLst>
      <p:ext uri="{BB962C8B-B14F-4D97-AF65-F5344CB8AC3E}">
        <p14:creationId xmlns:p14="http://schemas.microsoft.com/office/powerpoint/2010/main" val="159040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885934"/>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669303" y="2013566"/>
            <a:ext cx="5202579"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2013566"/>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304800" y="5341304"/>
            <a:ext cx="11788588" cy="130344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596938" y="1141428"/>
            <a:ext cx="3296331"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719832" y="1141428"/>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475129" y="5639084"/>
            <a:ext cx="11447930" cy="707886"/>
          </a:xfrm>
          <a:prstGeom prst="rect">
            <a:avLst/>
          </a:prstGeom>
          <a:noFill/>
        </p:spPr>
        <p:txBody>
          <a:bodyPr wrap="square" rtlCol="0">
            <a:spAutoFit/>
          </a:bodyPr>
          <a:lstStyle/>
          <a:p>
            <a:r>
              <a:rPr lang="en-US" sz="2000" b="1" u="sng" dirty="0"/>
              <a:t>EXPLAINATION</a:t>
            </a:r>
            <a:r>
              <a:rPr lang="en-US" sz="2000" dirty="0"/>
              <a:t> :- 805 movies are not rated to R. That means 805 movies are rated different ratings like PG-13, PG, G,NC-17</a:t>
            </a:r>
            <a:endParaRPr lang="en-IN" sz="2000" dirty="0"/>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94909"/>
            <a:ext cx="11492752" cy="400110"/>
          </a:xfrm>
          <a:prstGeom prst="rect">
            <a:avLst/>
          </a:prstGeom>
          <a:noFill/>
        </p:spPr>
        <p:txBody>
          <a:bodyPr wrap="square" rtlCol="0">
            <a:spAutoFit/>
          </a:bodyPr>
          <a:lstStyle/>
          <a:p>
            <a:r>
              <a:rPr lang="en-US" sz="2000" b="1" u="sng" dirty="0"/>
              <a:t>TASK</a:t>
            </a:r>
            <a:r>
              <a:rPr lang="en-US" sz="2000" dirty="0"/>
              <a:t> 4ii :- Display the list of Records for the movies that are not rated 'R'</a:t>
            </a:r>
            <a:endParaRPr lang="en-IN" sz="2000" dirty="0"/>
          </a:p>
        </p:txBody>
      </p:sp>
      <p:pic>
        <p:nvPicPr>
          <p:cNvPr id="7" name="Picture 6">
            <a:extLst>
              <a:ext uri="{FF2B5EF4-FFF2-40B4-BE49-F238E27FC236}">
                <a16:creationId xmlns:a16="http://schemas.microsoft.com/office/drawing/2014/main" id="{95CE9431-2C0B-BC99-E0B8-B0C164B7D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684" y="2115748"/>
            <a:ext cx="5276692" cy="2914745"/>
          </a:xfrm>
          <a:prstGeom prst="rect">
            <a:avLst/>
          </a:prstGeom>
        </p:spPr>
      </p:pic>
      <p:sp>
        <p:nvSpPr>
          <p:cNvPr id="6" name="TextBox 5">
            <a:extLst>
              <a:ext uri="{FF2B5EF4-FFF2-40B4-BE49-F238E27FC236}">
                <a16:creationId xmlns:a16="http://schemas.microsoft.com/office/drawing/2014/main" id="{B3265334-6B49-4A3B-475F-95C6E935C94F}"/>
              </a:ext>
            </a:extLst>
          </p:cNvPr>
          <p:cNvSpPr txBox="1"/>
          <p:nvPr/>
        </p:nvSpPr>
        <p:spPr>
          <a:xfrm>
            <a:off x="2369638" y="2965936"/>
            <a:ext cx="1801907" cy="106567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a:t>
            </a:r>
          </a:p>
        </p:txBody>
      </p:sp>
    </p:spTree>
    <p:extLst>
      <p:ext uri="{BB962C8B-B14F-4D97-AF65-F5344CB8AC3E}">
        <p14:creationId xmlns:p14="http://schemas.microsoft.com/office/powerpoint/2010/main" val="322705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E9F8F3-2FC2-06CC-1FE2-AC581B014745}"/>
              </a:ext>
            </a:extLst>
          </p:cNvPr>
          <p:cNvSpPr/>
          <p:nvPr/>
        </p:nvSpPr>
        <p:spPr>
          <a:xfrm>
            <a:off x="242048" y="179295"/>
            <a:ext cx="11788588" cy="904787"/>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4E4DA-2939-E33A-FBB8-857CBC2021EF}"/>
              </a:ext>
            </a:extLst>
          </p:cNvPr>
          <p:cNvSpPr/>
          <p:nvPr/>
        </p:nvSpPr>
        <p:spPr>
          <a:xfrm>
            <a:off x="242048" y="1776623"/>
            <a:ext cx="5396568" cy="3146611"/>
          </a:xfrm>
          <a:prstGeom prst="roundRect">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just"/>
            <a:endParaRPr lang="en-IN" dirty="0"/>
          </a:p>
        </p:txBody>
      </p:sp>
      <p:sp>
        <p:nvSpPr>
          <p:cNvPr id="10" name="Rectangle: Rounded Corners 9">
            <a:extLst>
              <a:ext uri="{FF2B5EF4-FFF2-40B4-BE49-F238E27FC236}">
                <a16:creationId xmlns:a16="http://schemas.microsoft.com/office/drawing/2014/main" id="{3D5F12AE-EE55-EC0C-0F2D-AD989D5A7AB3}"/>
              </a:ext>
            </a:extLst>
          </p:cNvPr>
          <p:cNvSpPr/>
          <p:nvPr/>
        </p:nvSpPr>
        <p:spPr>
          <a:xfrm>
            <a:off x="6320119" y="1776623"/>
            <a:ext cx="5710517" cy="3146611"/>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37F7420-26D1-FBC3-6E8A-26BAA2470F96}"/>
              </a:ext>
            </a:extLst>
          </p:cNvPr>
          <p:cNvSpPr/>
          <p:nvPr/>
        </p:nvSpPr>
        <p:spPr>
          <a:xfrm>
            <a:off x="242048" y="5038671"/>
            <a:ext cx="11788588" cy="1720348"/>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B96789-CF2C-1004-C09D-FA0562CEE77D}"/>
              </a:ext>
            </a:extLst>
          </p:cNvPr>
          <p:cNvSpPr txBox="1"/>
          <p:nvPr/>
        </p:nvSpPr>
        <p:spPr>
          <a:xfrm>
            <a:off x="634645" y="1137966"/>
            <a:ext cx="3645123" cy="523220"/>
          </a:xfrm>
          <a:prstGeom prst="rect">
            <a:avLst/>
          </a:prstGeom>
          <a:noFill/>
        </p:spPr>
        <p:txBody>
          <a:bodyPr wrap="square" rtlCol="0">
            <a:spAutoFit/>
          </a:bodyPr>
          <a:lstStyle/>
          <a:p>
            <a:r>
              <a:rPr lang="en-US" sz="2800" b="1" u="sng" dirty="0"/>
              <a:t>Techniques</a:t>
            </a:r>
            <a:r>
              <a:rPr lang="en-US" dirty="0"/>
              <a:t> :-</a:t>
            </a:r>
            <a:endParaRPr lang="en-IN" dirty="0"/>
          </a:p>
        </p:txBody>
      </p:sp>
      <p:sp>
        <p:nvSpPr>
          <p:cNvPr id="3" name="TextBox 2">
            <a:extLst>
              <a:ext uri="{FF2B5EF4-FFF2-40B4-BE49-F238E27FC236}">
                <a16:creationId xmlns:a16="http://schemas.microsoft.com/office/drawing/2014/main" id="{E6BC2A96-3E33-8DBC-2B69-A063265D9061}"/>
              </a:ext>
            </a:extLst>
          </p:cNvPr>
          <p:cNvSpPr txBox="1"/>
          <p:nvPr/>
        </p:nvSpPr>
        <p:spPr>
          <a:xfrm>
            <a:off x="6638226" y="1137966"/>
            <a:ext cx="2922494" cy="523220"/>
          </a:xfrm>
          <a:prstGeom prst="rect">
            <a:avLst/>
          </a:prstGeom>
          <a:noFill/>
        </p:spPr>
        <p:txBody>
          <a:bodyPr wrap="square" rtlCol="0">
            <a:spAutoFit/>
          </a:bodyPr>
          <a:lstStyle/>
          <a:p>
            <a:r>
              <a:rPr lang="en-US" sz="2800" b="1" u="sng" dirty="0"/>
              <a:t>OUTPUT</a:t>
            </a:r>
            <a:r>
              <a:rPr lang="en-US" dirty="0"/>
              <a:t> :-</a:t>
            </a:r>
            <a:endParaRPr lang="en-IN" dirty="0"/>
          </a:p>
        </p:txBody>
      </p:sp>
      <p:sp>
        <p:nvSpPr>
          <p:cNvPr id="4" name="TextBox 3">
            <a:extLst>
              <a:ext uri="{FF2B5EF4-FFF2-40B4-BE49-F238E27FC236}">
                <a16:creationId xmlns:a16="http://schemas.microsoft.com/office/drawing/2014/main" id="{5FC601D4-24AE-6D62-7518-007208A6AB7F}"/>
              </a:ext>
            </a:extLst>
          </p:cNvPr>
          <p:cNvSpPr txBox="1"/>
          <p:nvPr/>
        </p:nvSpPr>
        <p:spPr>
          <a:xfrm>
            <a:off x="401171" y="5160181"/>
            <a:ext cx="11470342" cy="1477328"/>
          </a:xfrm>
          <a:prstGeom prst="rect">
            <a:avLst/>
          </a:prstGeom>
          <a:noFill/>
        </p:spPr>
        <p:txBody>
          <a:bodyPr wrap="square" rtlCol="0">
            <a:spAutoFit/>
          </a:bodyPr>
          <a:lstStyle/>
          <a:p>
            <a:r>
              <a:rPr lang="en-US" b="1" u="sng" dirty="0"/>
              <a:t>EXPLAINATION</a:t>
            </a:r>
            <a:r>
              <a:rPr lang="en-US" dirty="0"/>
              <a:t> :- Here I retrieve G rating movies only. </a:t>
            </a:r>
            <a:r>
              <a:rPr lang="en-US" b="1" dirty="0"/>
              <a:t>G</a:t>
            </a:r>
            <a:r>
              <a:rPr lang="en-US" dirty="0"/>
              <a:t> means General Audience - Suitable for all ages. </a:t>
            </a:r>
            <a:r>
              <a:rPr lang="en-US" b="1" dirty="0"/>
              <a:t>PG</a:t>
            </a:r>
            <a:r>
              <a:rPr lang="en-US" dirty="0"/>
              <a:t> means Parental Guidance - Some material may not be suitable for children. </a:t>
            </a:r>
            <a:r>
              <a:rPr lang="en-US" b="1" dirty="0"/>
              <a:t>PG-13</a:t>
            </a:r>
            <a:r>
              <a:rPr lang="en-US" dirty="0"/>
              <a:t> means Parents Strongly Cautioned - Some material may be inappropriate for children under 13</a:t>
            </a:r>
            <a:r>
              <a:rPr lang="en-US" b="1" dirty="0"/>
              <a:t>. R </a:t>
            </a:r>
            <a:r>
              <a:rPr lang="en-US" dirty="0"/>
              <a:t>means Restricted - Restricted to viewers over the age of 17, unless accompanied by a parent or guardian.</a:t>
            </a:r>
            <a:r>
              <a:rPr lang="en-US" b="1" dirty="0"/>
              <a:t> NC-17 </a:t>
            </a:r>
            <a:r>
              <a:rPr lang="en-US" dirty="0"/>
              <a:t>means No One 17 and Under Admitted - Restricted to viewers over the age of 17 only. “G Rating is only one suitable for children.”</a:t>
            </a:r>
          </a:p>
        </p:txBody>
      </p:sp>
      <p:sp>
        <p:nvSpPr>
          <p:cNvPr id="5" name="TextBox 4">
            <a:extLst>
              <a:ext uri="{FF2B5EF4-FFF2-40B4-BE49-F238E27FC236}">
                <a16:creationId xmlns:a16="http://schemas.microsoft.com/office/drawing/2014/main" id="{47B822AD-EB43-3F92-F4DF-56A2D7182443}"/>
              </a:ext>
            </a:extLst>
          </p:cNvPr>
          <p:cNvSpPr txBox="1"/>
          <p:nvPr/>
        </p:nvSpPr>
        <p:spPr>
          <a:xfrm>
            <a:off x="349624" y="385482"/>
            <a:ext cx="11492752" cy="400110"/>
          </a:xfrm>
          <a:prstGeom prst="rect">
            <a:avLst/>
          </a:prstGeom>
          <a:noFill/>
        </p:spPr>
        <p:txBody>
          <a:bodyPr wrap="square" rtlCol="0">
            <a:spAutoFit/>
          </a:bodyPr>
          <a:lstStyle/>
          <a:p>
            <a:r>
              <a:rPr lang="en-US" sz="2000" b="1" u="sng" dirty="0"/>
              <a:t>TASK</a:t>
            </a:r>
            <a:r>
              <a:rPr lang="en-US" sz="2000" dirty="0"/>
              <a:t> 4iii :- Display the list of records for the movies that are suitable for audience below 13 years of age.</a:t>
            </a:r>
            <a:endParaRPr lang="en-IN" sz="2000" dirty="0"/>
          </a:p>
        </p:txBody>
      </p:sp>
      <p:pic>
        <p:nvPicPr>
          <p:cNvPr id="7" name="Picture 6">
            <a:extLst>
              <a:ext uri="{FF2B5EF4-FFF2-40B4-BE49-F238E27FC236}">
                <a16:creationId xmlns:a16="http://schemas.microsoft.com/office/drawing/2014/main" id="{4038457E-47B8-AAD3-F68E-46C8CEFAE9A1}"/>
              </a:ext>
            </a:extLst>
          </p:cNvPr>
          <p:cNvPicPr>
            <a:picLocks noChangeAspect="1"/>
          </p:cNvPicPr>
          <p:nvPr/>
        </p:nvPicPr>
        <p:blipFill>
          <a:blip r:embed="rId3"/>
          <a:stretch>
            <a:fillRect/>
          </a:stretch>
        </p:blipFill>
        <p:spPr>
          <a:xfrm>
            <a:off x="6560529" y="1868293"/>
            <a:ext cx="5245987" cy="2928192"/>
          </a:xfrm>
          <a:prstGeom prst="rect">
            <a:avLst/>
          </a:prstGeom>
        </p:spPr>
      </p:pic>
      <p:sp>
        <p:nvSpPr>
          <p:cNvPr id="6" name="TextBox 5">
            <a:extLst>
              <a:ext uri="{FF2B5EF4-FFF2-40B4-BE49-F238E27FC236}">
                <a16:creationId xmlns:a16="http://schemas.microsoft.com/office/drawing/2014/main" id="{3BC0BEA3-C803-7FD7-0020-0CCFCC0DDB65}"/>
              </a:ext>
            </a:extLst>
          </p:cNvPr>
          <p:cNvSpPr txBox="1"/>
          <p:nvPr/>
        </p:nvSpPr>
        <p:spPr>
          <a:xfrm>
            <a:off x="2039378" y="2896162"/>
            <a:ext cx="1801907" cy="106567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a:t>
            </a:r>
          </a:p>
        </p:txBody>
      </p:sp>
    </p:spTree>
    <p:extLst>
      <p:ext uri="{BB962C8B-B14F-4D97-AF65-F5344CB8AC3E}">
        <p14:creationId xmlns:p14="http://schemas.microsoft.com/office/powerpoint/2010/main" val="420269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2639</Words>
  <Application>Microsoft Office PowerPoint</Application>
  <PresentationFormat>Widescreen</PresentationFormat>
  <Paragraphs>277</Paragraphs>
  <Slides>23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Söhne</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SETTIBATHULA</dc:creator>
  <cp:lastModifiedBy>RAMYA SETTIBATHULA</cp:lastModifiedBy>
  <cp:revision>21</cp:revision>
  <dcterms:created xsi:type="dcterms:W3CDTF">2023-06-05T12:52:57Z</dcterms:created>
  <dcterms:modified xsi:type="dcterms:W3CDTF">2023-06-18T08:05:02Z</dcterms:modified>
</cp:coreProperties>
</file>