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6/19/2023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6/19/2023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5F8D-9A9D-9D14-E8F8-903A568621E0}"/>
              </a:ext>
            </a:extLst>
          </p:cNvPr>
          <p:cNvSpPr>
            <a:spLocks noGrp="1"/>
          </p:cNvSpPr>
          <p:nvPr>
            <p:ph type="ctrTitle"/>
          </p:nvPr>
        </p:nvSpPr>
        <p:spPr>
          <a:xfrm>
            <a:off x="2431887" y="663389"/>
            <a:ext cx="8637073" cy="3635231"/>
          </a:xfrm>
        </p:spPr>
        <p:txBody>
          <a:bodyPr>
            <a:normAutofit/>
          </a:bodyPr>
          <a:lstStyle/>
          <a:p>
            <a:pPr algn="ctr"/>
            <a:r>
              <a:rPr lang="en-US" sz="3600" b="1" dirty="0"/>
              <a:t>CAPSTONE PROJECT</a:t>
            </a:r>
            <a:br>
              <a:rPr lang="en-US" sz="3600" b="1" dirty="0"/>
            </a:br>
            <a:r>
              <a:rPr lang="en-US" sz="3600" b="1" dirty="0"/>
              <a:t>tmdb movie data analysis</a:t>
            </a:r>
            <a:br>
              <a:rPr lang="en-US" sz="3600" b="1" dirty="0"/>
            </a:br>
            <a:r>
              <a:rPr lang="en-US" sz="3600" b="1" dirty="0"/>
              <a:t>Using python</a:t>
            </a:r>
            <a:br>
              <a:rPr lang="en-US" sz="6600" b="1" u="sng" dirty="0"/>
            </a:br>
            <a:endParaRPr lang="en-IN" dirty="0"/>
          </a:p>
        </p:txBody>
      </p:sp>
      <p:sp>
        <p:nvSpPr>
          <p:cNvPr id="3" name="Subtitle 2">
            <a:extLst>
              <a:ext uri="{FF2B5EF4-FFF2-40B4-BE49-F238E27FC236}">
                <a16:creationId xmlns:a16="http://schemas.microsoft.com/office/drawing/2014/main" id="{EBEE3209-8BCF-4B97-3F73-DDA6043C73D0}"/>
              </a:ext>
            </a:extLst>
          </p:cNvPr>
          <p:cNvSpPr>
            <a:spLocks noGrp="1"/>
          </p:cNvSpPr>
          <p:nvPr>
            <p:ph type="subTitle" idx="1"/>
          </p:nvPr>
        </p:nvSpPr>
        <p:spPr>
          <a:xfrm>
            <a:off x="2333276" y="3698596"/>
            <a:ext cx="8637072" cy="977621"/>
          </a:xfrm>
        </p:spPr>
        <p:txBody>
          <a:bodyPr>
            <a:normAutofit fontScale="70000" lnSpcReduction="20000"/>
          </a:bodyPr>
          <a:lstStyle/>
          <a:p>
            <a:pPr algn="ctr"/>
            <a:r>
              <a:rPr lang="en-US" sz="2800" b="1" u="sng" dirty="0"/>
              <a:t>Name</a:t>
            </a:r>
            <a:r>
              <a:rPr lang="en-US" sz="2800" b="1" dirty="0"/>
              <a:t> :- Settibathula Ramya</a:t>
            </a:r>
          </a:p>
          <a:p>
            <a:pPr algn="ctr"/>
            <a:r>
              <a:rPr lang="en-US" sz="2800" b="1" u="sng" dirty="0"/>
              <a:t>Mentor</a:t>
            </a:r>
            <a:r>
              <a:rPr lang="en-US" sz="2800" b="1" dirty="0"/>
              <a:t> :- Jaya Pandey</a:t>
            </a:r>
            <a:endParaRPr lang="en-IN" sz="2800" b="1" dirty="0"/>
          </a:p>
          <a:p>
            <a:endParaRPr lang="en-IN" dirty="0"/>
          </a:p>
        </p:txBody>
      </p:sp>
      <p:pic>
        <p:nvPicPr>
          <p:cNvPr id="9" name="Picture 8">
            <a:extLst>
              <a:ext uri="{FF2B5EF4-FFF2-40B4-BE49-F238E27FC236}">
                <a16:creationId xmlns:a16="http://schemas.microsoft.com/office/drawing/2014/main" id="{885A49DA-4285-2C8C-B203-61DB594859A1}"/>
              </a:ext>
            </a:extLst>
          </p:cNvPr>
          <p:cNvPicPr>
            <a:picLocks noChangeAspect="1"/>
          </p:cNvPicPr>
          <p:nvPr/>
        </p:nvPicPr>
        <p:blipFill rotWithShape="1">
          <a:blip r:embed="rId2"/>
          <a:srcRect l="60215" t="-63" r="12468" b="67182"/>
          <a:stretch/>
        </p:blipFill>
        <p:spPr>
          <a:xfrm>
            <a:off x="0" y="0"/>
            <a:ext cx="2133601" cy="1816474"/>
          </a:xfrm>
          <a:prstGeom prst="rect">
            <a:avLst/>
          </a:prstGeom>
        </p:spPr>
      </p:pic>
      <p:pic>
        <p:nvPicPr>
          <p:cNvPr id="11" name="Picture 10">
            <a:extLst>
              <a:ext uri="{FF2B5EF4-FFF2-40B4-BE49-F238E27FC236}">
                <a16:creationId xmlns:a16="http://schemas.microsoft.com/office/drawing/2014/main" id="{D24E6E04-EF99-0529-5A83-1548C879C8BD}"/>
              </a:ext>
            </a:extLst>
          </p:cNvPr>
          <p:cNvPicPr>
            <a:picLocks noChangeAspect="1"/>
          </p:cNvPicPr>
          <p:nvPr/>
        </p:nvPicPr>
        <p:blipFill rotWithShape="1">
          <a:blip r:embed="rId2"/>
          <a:srcRect l="37030" r="35423" b="67120"/>
          <a:stretch/>
        </p:blipFill>
        <p:spPr>
          <a:xfrm>
            <a:off x="10040470" y="0"/>
            <a:ext cx="2151530" cy="1816474"/>
          </a:xfrm>
          <a:prstGeom prst="rect">
            <a:avLst/>
          </a:prstGeom>
        </p:spPr>
      </p:pic>
    </p:spTree>
    <p:extLst>
      <p:ext uri="{BB962C8B-B14F-4D97-AF65-F5344CB8AC3E}">
        <p14:creationId xmlns:p14="http://schemas.microsoft.com/office/powerpoint/2010/main" val="177519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pic>
        <p:nvPicPr>
          <p:cNvPr id="11" name="Content Placeholder 10">
            <a:extLst>
              <a:ext uri="{FF2B5EF4-FFF2-40B4-BE49-F238E27FC236}">
                <a16:creationId xmlns:a16="http://schemas.microsoft.com/office/drawing/2014/main" id="{333BED8B-494B-2A57-ED05-5C2B641B45CB}"/>
              </a:ext>
            </a:extLst>
          </p:cNvPr>
          <p:cNvPicPr>
            <a:picLocks noGrp="1" noChangeAspect="1"/>
          </p:cNvPicPr>
          <p:nvPr>
            <p:ph sz="half" idx="1"/>
          </p:nvPr>
        </p:nvPicPr>
        <p:blipFill>
          <a:blip r:embed="rId2"/>
          <a:stretch>
            <a:fillRect/>
          </a:stretch>
        </p:blipFill>
        <p:spPr>
          <a:xfrm>
            <a:off x="3494000" y="2010877"/>
            <a:ext cx="3475307" cy="3538274"/>
          </a:xfrm>
        </p:spPr>
      </p:pic>
      <p:pic>
        <p:nvPicPr>
          <p:cNvPr id="9" name="Content Placeholder 8">
            <a:extLst>
              <a:ext uri="{FF2B5EF4-FFF2-40B4-BE49-F238E27FC236}">
                <a16:creationId xmlns:a16="http://schemas.microsoft.com/office/drawing/2014/main" id="{1E19A138-0A61-F5CE-2723-A6B212C2078A}"/>
              </a:ext>
            </a:extLst>
          </p:cNvPr>
          <p:cNvPicPr>
            <a:picLocks noGrp="1" noChangeAspect="1"/>
          </p:cNvPicPr>
          <p:nvPr>
            <p:ph sz="half" idx="2"/>
          </p:nvPr>
        </p:nvPicPr>
        <p:blipFill>
          <a:blip r:embed="rId3"/>
          <a:stretch>
            <a:fillRect/>
          </a:stretch>
        </p:blipFill>
        <p:spPr>
          <a:xfrm>
            <a:off x="6960347" y="2010877"/>
            <a:ext cx="4645025" cy="3538275"/>
          </a:xfrm>
        </p:spPr>
      </p:pic>
      <p:sp>
        <p:nvSpPr>
          <p:cNvPr id="5" name="TextBox 4">
            <a:extLst>
              <a:ext uri="{FF2B5EF4-FFF2-40B4-BE49-F238E27FC236}">
                <a16:creationId xmlns:a16="http://schemas.microsoft.com/office/drawing/2014/main" id="{C1032421-0A99-42A0-BAEB-A7E33527B951}"/>
              </a:ext>
            </a:extLst>
          </p:cNvPr>
          <p:cNvSpPr txBox="1"/>
          <p:nvPr/>
        </p:nvSpPr>
        <p:spPr>
          <a:xfrm>
            <a:off x="1447331" y="393802"/>
            <a:ext cx="961159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Task- 8 :- </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I</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dentify and display the names of all production companies along with the number of times they appear in the dataset</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89635E7-F81A-3C44-188F-E56C2F59A55B}"/>
              </a:ext>
            </a:extLst>
          </p:cNvPr>
          <p:cNvSpPr txBox="1"/>
          <p:nvPr/>
        </p:nvSpPr>
        <p:spPr>
          <a:xfrm>
            <a:off x="1342471" y="2010876"/>
            <a:ext cx="2151529"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Apply()</a:t>
            </a:r>
          </a:p>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Lambda()</a:t>
            </a:r>
          </a:p>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For loop</a:t>
            </a:r>
          </a:p>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Explode()</a:t>
            </a:r>
          </a:p>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Lambda()</a:t>
            </a:r>
          </a:p>
          <a:p>
            <a:pPr marL="285750"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Value_counts()</a:t>
            </a:r>
          </a:p>
          <a:p>
            <a:endParaRPr lang="en-IN" dirty="0"/>
          </a:p>
        </p:txBody>
      </p:sp>
    </p:spTree>
    <p:extLst>
      <p:ext uri="{BB962C8B-B14F-4D97-AF65-F5344CB8AC3E}">
        <p14:creationId xmlns:p14="http://schemas.microsoft.com/office/powerpoint/2010/main" val="3165345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Head(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        Or</a:t>
            </a:r>
          </a:p>
          <a:p>
            <a:r>
              <a:rPr lang="en-US" dirty="0">
                <a:latin typeface="Calibri" panose="020F0502020204030204" pitchFamily="34" charset="0"/>
                <a:ea typeface="Calibri" panose="020F0502020204030204" pitchFamily="34" charset="0"/>
                <a:cs typeface="Calibri" panose="020F0502020204030204" pitchFamily="34" charset="0"/>
              </a:rPr>
              <a:t>Nlargest(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1032421-0A99-42A0-BAEB-A7E33527B951}"/>
              </a:ext>
            </a:extLst>
          </p:cNvPr>
          <p:cNvSpPr txBox="1"/>
          <p:nvPr/>
        </p:nvSpPr>
        <p:spPr>
          <a:xfrm>
            <a:off x="1447331" y="426992"/>
            <a:ext cx="961159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Task- 9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Display the names of the top 25 production companies based on the number of movies they have produced in descending order of the number of movies produced.</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Content Placeholder 14">
            <a:extLst>
              <a:ext uri="{FF2B5EF4-FFF2-40B4-BE49-F238E27FC236}">
                <a16:creationId xmlns:a16="http://schemas.microsoft.com/office/drawing/2014/main" id="{42ACA050-FA02-2DFB-63A5-34174E964DC3}"/>
              </a:ext>
            </a:extLst>
          </p:cNvPr>
          <p:cNvPicPr>
            <a:picLocks noGrp="1" noChangeAspect="1"/>
          </p:cNvPicPr>
          <p:nvPr>
            <p:ph sz="half" idx="2"/>
          </p:nvPr>
        </p:nvPicPr>
        <p:blipFill>
          <a:blip r:embed="rId2"/>
          <a:stretch>
            <a:fillRect/>
          </a:stretch>
        </p:blipFill>
        <p:spPr>
          <a:xfrm>
            <a:off x="6203576" y="2017713"/>
            <a:ext cx="4855347" cy="3441700"/>
          </a:xfrm>
        </p:spPr>
      </p:pic>
    </p:spTree>
    <p:extLst>
      <p:ext uri="{BB962C8B-B14F-4D97-AF65-F5344CB8AC3E}">
        <p14:creationId xmlns:p14="http://schemas.microsoft.com/office/powerpoint/2010/main" val="192669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p:txBody>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Import tabulate, statistics library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Insert(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Mean(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Median (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Mode( )</a:t>
            </a:r>
          </a:p>
          <a:p>
            <a:r>
              <a:rPr lang="en-IN" dirty="0">
                <a:latin typeface="Calibri" panose="020F0502020204030204" pitchFamily="34" charset="0"/>
                <a:ea typeface="Calibri" panose="020F0502020204030204" pitchFamily="34" charset="0"/>
                <a:cs typeface="Calibri" panose="020F0502020204030204" pitchFamily="34" charset="0"/>
              </a:rPr>
              <a:t>Sort_values( )</a:t>
            </a:r>
          </a:p>
          <a:p>
            <a:r>
              <a:rPr lang="en-IN" dirty="0">
                <a:latin typeface="Calibri" panose="020F0502020204030204" pitchFamily="34" charset="0"/>
                <a:ea typeface="Calibri" panose="020F0502020204030204" pitchFamily="34" charset="0"/>
                <a:cs typeface="Calibri" panose="020F0502020204030204" pitchFamily="34" charset="0"/>
              </a:rPr>
              <a:t>Head( )</a:t>
            </a:r>
          </a:p>
        </p:txBody>
      </p:sp>
      <p:pic>
        <p:nvPicPr>
          <p:cNvPr id="9" name="Content Placeholder 8">
            <a:extLst>
              <a:ext uri="{FF2B5EF4-FFF2-40B4-BE49-F238E27FC236}">
                <a16:creationId xmlns:a16="http://schemas.microsoft.com/office/drawing/2014/main" id="{F11FBB12-C9B0-9D6D-A7A8-532445EC22E8}"/>
              </a:ext>
            </a:extLst>
          </p:cNvPr>
          <p:cNvPicPr>
            <a:picLocks noGrp="1" noChangeAspect="1"/>
          </p:cNvPicPr>
          <p:nvPr>
            <p:ph sz="half" idx="2"/>
          </p:nvPr>
        </p:nvPicPr>
        <p:blipFill>
          <a:blip r:embed="rId2"/>
          <a:stretch>
            <a:fillRect/>
          </a:stretch>
        </p:blipFill>
        <p:spPr>
          <a:xfrm>
            <a:off x="6296959" y="2068244"/>
            <a:ext cx="4837206" cy="3448594"/>
          </a:xfrm>
        </p:spPr>
      </p:pic>
      <p:sp>
        <p:nvSpPr>
          <p:cNvPr id="5" name="TextBox 4">
            <a:extLst>
              <a:ext uri="{FF2B5EF4-FFF2-40B4-BE49-F238E27FC236}">
                <a16:creationId xmlns:a16="http://schemas.microsoft.com/office/drawing/2014/main" id="{C1032421-0A99-42A0-BAEB-A7E33527B951}"/>
              </a:ext>
            </a:extLst>
          </p:cNvPr>
          <p:cNvSpPr txBox="1"/>
          <p:nvPr/>
        </p:nvSpPr>
        <p:spPr>
          <a:xfrm>
            <a:off x="1447331" y="188259"/>
            <a:ext cx="9964740" cy="923330"/>
          </a:xfrm>
          <a:prstGeom prst="rect">
            <a:avLst/>
          </a:prstGeom>
          <a:noFill/>
        </p:spPr>
        <p:txBody>
          <a:bodyPr wrap="square" rtlCol="0">
            <a:spAutoFit/>
          </a:bodyPr>
          <a:lstStyle/>
          <a:p>
            <a:pPr algn="l"/>
            <a:r>
              <a:rPr lang="en-US" b="1" dirty="0">
                <a:latin typeface="Calibri" panose="020F0502020204030204" pitchFamily="34" charset="0"/>
                <a:ea typeface="Calibri" panose="020F0502020204030204" pitchFamily="34" charset="0"/>
                <a:cs typeface="Calibri" panose="020F0502020204030204" pitchFamily="34" charset="0"/>
              </a:rPr>
              <a:t>Task- 10 :- </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Sort the data in descending order based on revenue and filter the top 500 movies. Find the measures of central tendency for the following columns using the filtered data:</a:t>
            </a:r>
          </a:p>
          <a:p>
            <a:pPr algn="l"/>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Budget,2. Revenue, 3. Runtime.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682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pic>
        <p:nvPicPr>
          <p:cNvPr id="9" name="Content Placeholder 8">
            <a:extLst>
              <a:ext uri="{FF2B5EF4-FFF2-40B4-BE49-F238E27FC236}">
                <a16:creationId xmlns:a16="http://schemas.microsoft.com/office/drawing/2014/main" id="{C014C9E6-3B75-F580-58C9-3EBFFAE5FBF2}"/>
              </a:ext>
            </a:extLst>
          </p:cNvPr>
          <p:cNvPicPr>
            <a:picLocks noGrp="1" noChangeAspect="1"/>
          </p:cNvPicPr>
          <p:nvPr>
            <p:ph sz="half" idx="1"/>
          </p:nvPr>
        </p:nvPicPr>
        <p:blipFill>
          <a:blip r:embed="rId2"/>
          <a:stretch>
            <a:fillRect/>
          </a:stretch>
        </p:blipFill>
        <p:spPr>
          <a:xfrm>
            <a:off x="1447331" y="2026024"/>
            <a:ext cx="4891125" cy="2661926"/>
          </a:xfrm>
        </p:spPr>
      </p:pic>
      <p:pic>
        <p:nvPicPr>
          <p:cNvPr id="11" name="Content Placeholder 10">
            <a:extLst>
              <a:ext uri="{FF2B5EF4-FFF2-40B4-BE49-F238E27FC236}">
                <a16:creationId xmlns:a16="http://schemas.microsoft.com/office/drawing/2014/main" id="{D8EAC71A-739A-2C32-6EE9-39AC68A8797E}"/>
              </a:ext>
            </a:extLst>
          </p:cNvPr>
          <p:cNvPicPr>
            <a:picLocks noGrp="1" noChangeAspect="1"/>
          </p:cNvPicPr>
          <p:nvPr>
            <p:ph sz="half" idx="2"/>
          </p:nvPr>
        </p:nvPicPr>
        <p:blipFill>
          <a:blip r:embed="rId3"/>
          <a:stretch>
            <a:fillRect/>
          </a:stretch>
        </p:blipFill>
        <p:spPr>
          <a:xfrm>
            <a:off x="6413500" y="2052919"/>
            <a:ext cx="4645025" cy="2661926"/>
          </a:xfrm>
        </p:spPr>
      </p:pic>
      <p:sp>
        <p:nvSpPr>
          <p:cNvPr id="5" name="TextBox 4">
            <a:extLst>
              <a:ext uri="{FF2B5EF4-FFF2-40B4-BE49-F238E27FC236}">
                <a16:creationId xmlns:a16="http://schemas.microsoft.com/office/drawing/2014/main" id="{C1032421-0A99-42A0-BAEB-A7E33527B951}"/>
              </a:ext>
            </a:extLst>
          </p:cNvPr>
          <p:cNvSpPr txBox="1"/>
          <p:nvPr/>
        </p:nvSpPr>
        <p:spPr>
          <a:xfrm>
            <a:off x="1447331" y="484095"/>
            <a:ext cx="9611592" cy="646331"/>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Task- 10 (continuation) :- </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Perform outlier analysis for the (Budget, Revenue and Runtime) three columns using box plots.</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t> </a:t>
            </a:r>
            <a:endParaRPr lang="en-IN" b="1" dirty="0"/>
          </a:p>
        </p:txBody>
      </p:sp>
      <p:sp>
        <p:nvSpPr>
          <p:cNvPr id="6" name="TextBox 5">
            <a:extLst>
              <a:ext uri="{FF2B5EF4-FFF2-40B4-BE49-F238E27FC236}">
                <a16:creationId xmlns:a16="http://schemas.microsoft.com/office/drawing/2014/main" id="{297D92CC-599F-6218-7CC9-F88ED2DD31AC}"/>
              </a:ext>
            </a:extLst>
          </p:cNvPr>
          <p:cNvSpPr txBox="1"/>
          <p:nvPr/>
        </p:nvSpPr>
        <p:spPr>
          <a:xfrm>
            <a:off x="1393544" y="4839865"/>
            <a:ext cx="1493092"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1447331" y="1314254"/>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37B7FD3B-6CAB-2584-77F8-64936ABB94EF}"/>
              </a:ext>
            </a:extLst>
          </p:cNvPr>
          <p:cNvSpPr txBox="1"/>
          <p:nvPr/>
        </p:nvSpPr>
        <p:spPr>
          <a:xfrm>
            <a:off x="2845824" y="4898674"/>
            <a:ext cx="6624917"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Boxplot(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Set_title(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Sub_plots(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Loc[ ]</a:t>
            </a:r>
          </a:p>
        </p:txBody>
      </p:sp>
    </p:spTree>
    <p:extLst>
      <p:ext uri="{BB962C8B-B14F-4D97-AF65-F5344CB8AC3E}">
        <p14:creationId xmlns:p14="http://schemas.microsoft.com/office/powerpoint/2010/main" val="254543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Filtering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909A5E25-5755-0B2F-7846-A1D1171FCBDC}"/>
              </a:ext>
            </a:extLst>
          </p:cNvPr>
          <p:cNvPicPr>
            <a:picLocks noGrp="1" noChangeAspect="1"/>
          </p:cNvPicPr>
          <p:nvPr>
            <p:ph sz="half" idx="2"/>
          </p:nvPr>
        </p:nvPicPr>
        <p:blipFill>
          <a:blip r:embed="rId2"/>
          <a:stretch>
            <a:fillRect/>
          </a:stretch>
        </p:blipFill>
        <p:spPr>
          <a:xfrm>
            <a:off x="6669741" y="2017713"/>
            <a:ext cx="4365812" cy="3441700"/>
          </a:xfrm>
        </p:spPr>
      </p:pic>
      <p:sp>
        <p:nvSpPr>
          <p:cNvPr id="5" name="TextBox 4">
            <a:extLst>
              <a:ext uri="{FF2B5EF4-FFF2-40B4-BE49-F238E27FC236}">
                <a16:creationId xmlns:a16="http://schemas.microsoft.com/office/drawing/2014/main" id="{C1032421-0A99-42A0-BAEB-A7E33527B951}"/>
              </a:ext>
            </a:extLst>
          </p:cNvPr>
          <p:cNvSpPr txBox="1"/>
          <p:nvPr/>
        </p:nvSpPr>
        <p:spPr>
          <a:xfrm>
            <a:off x="1358405" y="410413"/>
            <a:ext cx="9611592" cy="646331"/>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Task- 11 :- </a:t>
            </a:r>
            <a:r>
              <a:rPr lang="en-US"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Identify and display the names of the movies along with their runtimes for those movies that have above average runtime, using the data from the previous task.</a:t>
            </a:r>
            <a:r>
              <a:rPr lang="en-US" dirty="0">
                <a:latin typeface="Calibri" panose="020F0502020204030204" pitchFamily="34" charset="0"/>
                <a:ea typeface="Calibri" panose="020F0502020204030204" pitchFamily="34" charset="0"/>
                <a:cs typeface="Calibri" panose="020F0502020204030204" pitchFamily="34" charset="0"/>
              </a:rPr>
              <a:t>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FD1998A1-60DB-18DE-ADB9-39387779339D}"/>
              </a:ext>
            </a:extLst>
          </p:cNvPr>
          <p:cNvPicPr>
            <a:picLocks noChangeAspect="1"/>
          </p:cNvPicPr>
          <p:nvPr/>
        </p:nvPicPr>
        <p:blipFill>
          <a:blip r:embed="rId3"/>
          <a:stretch>
            <a:fillRect/>
          </a:stretch>
        </p:blipFill>
        <p:spPr>
          <a:xfrm>
            <a:off x="39138" y="4032823"/>
            <a:ext cx="2234618" cy="2052786"/>
          </a:xfrm>
          <a:prstGeom prst="rect">
            <a:avLst/>
          </a:prstGeom>
        </p:spPr>
      </p:pic>
    </p:spTree>
    <p:extLst>
      <p:ext uri="{BB962C8B-B14F-4D97-AF65-F5344CB8AC3E}">
        <p14:creationId xmlns:p14="http://schemas.microsoft.com/office/powerpoint/2010/main" val="2896933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1B40-3F29-1F60-F29C-1E86DCF69500}"/>
              </a:ext>
            </a:extLst>
          </p:cNvPr>
          <p:cNvSpPr txBox="1"/>
          <p:nvPr/>
        </p:nvSpPr>
        <p:spPr>
          <a:xfrm>
            <a:off x="4959600" y="143435"/>
            <a:ext cx="240254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t>Conclusion</a:t>
            </a:r>
            <a:endParaRPr lang="en-IN" sz="2800" b="1" dirty="0"/>
          </a:p>
        </p:txBody>
      </p:sp>
      <p:cxnSp>
        <p:nvCxnSpPr>
          <p:cNvPr id="4" name="Straight Connector 3">
            <a:extLst>
              <a:ext uri="{FF2B5EF4-FFF2-40B4-BE49-F238E27FC236}">
                <a16:creationId xmlns:a16="http://schemas.microsoft.com/office/drawing/2014/main" id="{AB0F2BD7-5ED7-662A-4F2B-5F0D8038E281}"/>
              </a:ext>
            </a:extLst>
          </p:cNvPr>
          <p:cNvCxnSpPr/>
          <p:nvPr/>
        </p:nvCxnSpPr>
        <p:spPr>
          <a:xfrm>
            <a:off x="1048871" y="801124"/>
            <a:ext cx="10224000" cy="0"/>
          </a:xfrm>
          <a:prstGeom prst="line">
            <a:avLst/>
          </a:prstGeom>
          <a:ln>
            <a:solidFill>
              <a:schemeClr val="accent1">
                <a:lumMod val="75000"/>
              </a:schemeClr>
            </a:solidFill>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895E6343-3863-7061-F572-372CDBC88709}"/>
              </a:ext>
            </a:extLst>
          </p:cNvPr>
          <p:cNvSpPr txBox="1"/>
          <p:nvPr/>
        </p:nvSpPr>
        <p:spPr>
          <a:xfrm>
            <a:off x="984000" y="1147483"/>
            <a:ext cx="10224000" cy="480131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Söhne"/>
              </a:rPr>
              <a:t>It is important to acknowledge the limitations of the TMDB dataset, such as unknown values missing or inaccurate information. These limitations might have influenced the outcomes of our analysis. It is recommended to ensure the TMDB dataset is consistently refreshed with the most up-to-date information.(Task 2,5)</a:t>
            </a:r>
          </a:p>
          <a:p>
            <a:endParaRPr lang="en-US" b="0" i="0" dirty="0">
              <a:effectLst/>
              <a:latin typeface="Söhne"/>
            </a:endParaRPr>
          </a:p>
          <a:p>
            <a:pPr marL="285750" indent="-285750">
              <a:buFont typeface="Wingdings" panose="05000000000000000000" pitchFamily="2" charset="2"/>
              <a:buChar char="Ø"/>
            </a:pPr>
            <a:r>
              <a:rPr lang="en-US" dirty="0">
                <a:latin typeface="Söhne"/>
              </a:rPr>
              <a:t>A</a:t>
            </a:r>
            <a:r>
              <a:rPr lang="en-US" b="0" i="0" dirty="0">
                <a:effectLst/>
                <a:latin typeface="Söhne"/>
              </a:rPr>
              <a:t>ction, Adventure, and Science fiction genre movies tend to generate high revenue, it is advisable to prioritize the production of films belonging to these genres as they have a higher likelihood of achieving success.(Task 4)</a:t>
            </a:r>
          </a:p>
          <a:p>
            <a:endParaRPr lang="en-US" b="0" i="0" dirty="0">
              <a:effectLst/>
              <a:latin typeface="Söhne"/>
            </a:endParaRPr>
          </a:p>
          <a:p>
            <a:pPr marL="285750" indent="-285750">
              <a:buFont typeface="Wingdings" panose="05000000000000000000" pitchFamily="2" charset="2"/>
              <a:buChar char="Ø"/>
            </a:pPr>
            <a:r>
              <a:rPr lang="en-US" dirty="0">
                <a:latin typeface="Söhne"/>
              </a:rPr>
              <a:t>S</a:t>
            </a:r>
            <a:r>
              <a:rPr lang="en-US" b="0" i="0" dirty="0">
                <a:effectLst/>
                <a:latin typeface="Söhne"/>
              </a:rPr>
              <a:t>ome movies with relatively lower budgets have managed to generate significant revenue and achieve financial success(task 6 )</a:t>
            </a:r>
          </a:p>
          <a:p>
            <a:pPr marL="285750" indent="-285750">
              <a:buFont typeface="Wingdings" panose="05000000000000000000" pitchFamily="2" charset="2"/>
              <a:buChar char="Ø"/>
            </a:pPr>
            <a:endParaRPr lang="en-US" dirty="0">
              <a:latin typeface="Söhne"/>
            </a:endParaRPr>
          </a:p>
          <a:p>
            <a:pPr marL="285750" indent="-285750">
              <a:buFont typeface="Wingdings" panose="05000000000000000000" pitchFamily="2" charset="2"/>
              <a:buChar char="Ø"/>
            </a:pPr>
            <a:r>
              <a:rPr lang="en-US" b="0" i="0" dirty="0">
                <a:effectLst/>
                <a:latin typeface="Söhne"/>
              </a:rPr>
              <a:t>Considering that Warner Bros and Universal Pictures are the production companies with the highest frequency of movie releases, it is evident that these companies exhibit a strong track record and consistently engage in film production. This observation suggests that there is a positive trend in their performance, indicating that filmmakers may find it beneficial to collaborate with or seek opportunities from these reputable production companies.(task 9)</a:t>
            </a:r>
            <a:endParaRPr lang="en-US" dirty="0">
              <a:latin typeface="Söhne"/>
            </a:endParaRPr>
          </a:p>
        </p:txBody>
      </p:sp>
    </p:spTree>
    <p:extLst>
      <p:ext uri="{BB962C8B-B14F-4D97-AF65-F5344CB8AC3E}">
        <p14:creationId xmlns:p14="http://schemas.microsoft.com/office/powerpoint/2010/main" val="378058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1B40-3F29-1F60-F29C-1E86DCF69500}"/>
              </a:ext>
            </a:extLst>
          </p:cNvPr>
          <p:cNvSpPr txBox="1"/>
          <p:nvPr/>
        </p:nvSpPr>
        <p:spPr>
          <a:xfrm>
            <a:off x="4959600" y="143435"/>
            <a:ext cx="2402542"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t>Conclusion</a:t>
            </a:r>
            <a:endParaRPr lang="en-IN" sz="2800" b="1" dirty="0"/>
          </a:p>
        </p:txBody>
      </p:sp>
      <p:cxnSp>
        <p:nvCxnSpPr>
          <p:cNvPr id="4" name="Straight Connector 3">
            <a:extLst>
              <a:ext uri="{FF2B5EF4-FFF2-40B4-BE49-F238E27FC236}">
                <a16:creationId xmlns:a16="http://schemas.microsoft.com/office/drawing/2014/main" id="{AB0F2BD7-5ED7-662A-4F2B-5F0D8038E281}"/>
              </a:ext>
            </a:extLst>
          </p:cNvPr>
          <p:cNvCxnSpPr/>
          <p:nvPr/>
        </p:nvCxnSpPr>
        <p:spPr>
          <a:xfrm>
            <a:off x="1048871" y="801124"/>
            <a:ext cx="10224000" cy="0"/>
          </a:xfrm>
          <a:prstGeom prst="line">
            <a:avLst/>
          </a:prstGeom>
          <a:ln>
            <a:solidFill>
              <a:schemeClr val="accent1">
                <a:lumMod val="75000"/>
              </a:schemeClr>
            </a:solidFill>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895E6343-3863-7061-F572-372CDBC88709}"/>
              </a:ext>
            </a:extLst>
          </p:cNvPr>
          <p:cNvSpPr txBox="1"/>
          <p:nvPr/>
        </p:nvSpPr>
        <p:spPr>
          <a:xfrm>
            <a:off x="984000" y="1093694"/>
            <a:ext cx="10224000" cy="254236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a:t>
            </a:r>
            <a:r>
              <a:rPr lang="en-US" b="0" i="0" dirty="0">
                <a:effectLst/>
                <a:latin typeface="Calibri" panose="020F0502020204030204" pitchFamily="34" charset="0"/>
                <a:ea typeface="Calibri" panose="020F0502020204030204" pitchFamily="34" charset="0"/>
                <a:cs typeface="Calibri" panose="020F0502020204030204" pitchFamily="34" charset="0"/>
              </a:rPr>
              <a:t>he availability of 234 records with a greater than average runtime, In future if they make </a:t>
            </a:r>
            <a:r>
              <a:rPr lang="en-US" dirty="0">
                <a:latin typeface="Calibri" panose="020F0502020204030204" pitchFamily="34" charset="0"/>
                <a:ea typeface="Calibri" panose="020F0502020204030204" pitchFamily="34" charset="0"/>
                <a:cs typeface="Calibri" panose="020F0502020204030204" pitchFamily="34" charset="0"/>
              </a:rPr>
              <a:t>high runtime movies, </a:t>
            </a:r>
            <a:r>
              <a:rPr lang="en-US" b="0" i="0" dirty="0">
                <a:effectLst/>
                <a:latin typeface="Calibri" panose="020F0502020204030204" pitchFamily="34" charset="0"/>
                <a:ea typeface="Calibri" panose="020F0502020204030204" pitchFamily="34" charset="0"/>
                <a:cs typeface="Calibri" panose="020F0502020204030204" pitchFamily="34" charset="0"/>
              </a:rPr>
              <a:t>there are a few suggestions, considering these things will helpful(task 11)</a:t>
            </a:r>
            <a:endParaRPr lang="en-US" dirty="0">
              <a:latin typeface="Calibri" panose="020F0502020204030204" pitchFamily="34" charset="0"/>
              <a:ea typeface="Calibri" panose="020F0502020204030204" pitchFamily="34" charset="0"/>
              <a:cs typeface="Calibri" panose="020F0502020204030204" pitchFamily="34" charset="0"/>
            </a:endParaRPr>
          </a:p>
          <a:p>
            <a:pPr lvl="1">
              <a:lnSpc>
                <a:spcPct val="150000"/>
              </a:lnSpc>
              <a:buFont typeface="+mj-lt"/>
              <a:buAutoNum type="arabicPeriod"/>
            </a:pPr>
            <a:r>
              <a:rPr lang="en-US" b="0" i="0" dirty="0">
                <a:effectLst/>
                <a:latin typeface="Calibri" panose="020F0502020204030204" pitchFamily="34" charset="0"/>
                <a:ea typeface="Calibri" panose="020F0502020204030204" pitchFamily="34" charset="0"/>
                <a:cs typeface="Calibri" panose="020F0502020204030204" pitchFamily="34" charset="0"/>
              </a:rPr>
              <a:t>Review and edit longer movies to streamline the narrative.</a:t>
            </a:r>
          </a:p>
          <a:p>
            <a:pPr lvl="1">
              <a:lnSpc>
                <a:spcPct val="150000"/>
              </a:lnSpc>
              <a:buFont typeface="+mj-lt"/>
              <a:buAutoNum type="arabicPeriod"/>
            </a:pPr>
            <a:r>
              <a:rPr lang="en-US" b="0" i="0" dirty="0">
                <a:effectLst/>
                <a:latin typeface="Calibri" panose="020F0502020204030204" pitchFamily="34" charset="0"/>
                <a:ea typeface="Calibri" panose="020F0502020204030204" pitchFamily="34" charset="0"/>
                <a:cs typeface="Calibri" panose="020F0502020204030204" pitchFamily="34" charset="0"/>
              </a:rPr>
              <a:t>Analyze the script for areas to tighten without compromising the story.</a:t>
            </a:r>
          </a:p>
          <a:p>
            <a:pPr lvl="1">
              <a:lnSpc>
                <a:spcPct val="150000"/>
              </a:lnSpc>
              <a:buFont typeface="+mj-lt"/>
              <a:buAutoNum type="arabicPeriod"/>
            </a:pPr>
            <a:r>
              <a:rPr lang="en-US" b="0" i="0" dirty="0">
                <a:effectLst/>
                <a:latin typeface="Calibri" panose="020F0502020204030204" pitchFamily="34" charset="0"/>
                <a:ea typeface="Calibri" panose="020F0502020204030204" pitchFamily="34" charset="0"/>
                <a:cs typeface="Calibri" panose="020F0502020204030204" pitchFamily="34" charset="0"/>
              </a:rPr>
              <a:t>Consider the target audience's attention span and preferences.</a:t>
            </a:r>
          </a:p>
          <a:p>
            <a:pPr lvl="1">
              <a:lnSpc>
                <a:spcPct val="150000"/>
              </a:lnSpc>
              <a:buFont typeface="+mj-lt"/>
              <a:buAutoNum type="arabicPeriod"/>
            </a:pPr>
            <a:r>
              <a:rPr lang="en-US" b="0" i="0" dirty="0">
                <a:effectLst/>
                <a:latin typeface="Calibri" panose="020F0502020204030204" pitchFamily="34" charset="0"/>
                <a:ea typeface="Calibri" panose="020F0502020204030204" pitchFamily="34" charset="0"/>
                <a:cs typeface="Calibri" panose="020F0502020204030204" pitchFamily="34" charset="0"/>
              </a:rPr>
              <a:t>Gather feedback through test screenings and create alternative versions if necessary.</a:t>
            </a:r>
          </a:p>
        </p:txBody>
      </p:sp>
      <p:sp>
        <p:nvSpPr>
          <p:cNvPr id="5" name="TextBox 4">
            <a:extLst>
              <a:ext uri="{FF2B5EF4-FFF2-40B4-BE49-F238E27FC236}">
                <a16:creationId xmlns:a16="http://schemas.microsoft.com/office/drawing/2014/main" id="{93B0D04C-ED36-B881-0F46-715F5A89DB9F}"/>
              </a:ext>
            </a:extLst>
          </p:cNvPr>
          <p:cNvSpPr txBox="1"/>
          <p:nvPr/>
        </p:nvSpPr>
        <p:spPr>
          <a:xfrm>
            <a:off x="1048871" y="3711389"/>
            <a:ext cx="10224000" cy="212558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0" i="0" dirty="0">
                <a:effectLst/>
                <a:latin typeface="Söhne"/>
              </a:rPr>
              <a:t>Within the action and adventure genres, explore unique themes or settings that differentiate your movies from others. This can help create a distinct identity and attract audience attention</a:t>
            </a:r>
            <a:r>
              <a:rPr lang="en-US" b="0" i="0" dirty="0">
                <a:solidFill>
                  <a:srgbClr val="374151"/>
                </a:solidFill>
                <a:effectLst/>
                <a:latin typeface="Söhne"/>
              </a:rPr>
              <a:t>.</a:t>
            </a:r>
          </a:p>
          <a:p>
            <a:pPr marL="285750" indent="-285750">
              <a:lnSpc>
                <a:spcPct val="150000"/>
              </a:lnSpc>
              <a:buFont typeface="Wingdings" panose="05000000000000000000" pitchFamily="2" charset="2"/>
              <a:buChar char="Ø"/>
            </a:pPr>
            <a:r>
              <a:rPr lang="en-US" dirty="0">
                <a:latin typeface="Söhne"/>
              </a:rPr>
              <a:t>T</a:t>
            </a:r>
            <a:r>
              <a:rPr lang="en-US" b="0" i="0" dirty="0">
                <a:effectLst/>
                <a:latin typeface="Söhne"/>
              </a:rPr>
              <a:t>he popularity of action and adventure genres, consider developing and producing movies that align with these genres. This can potentially attract a larger audience and increase the chances of commercial success</a:t>
            </a:r>
            <a:endParaRPr lang="en-IN" dirty="0"/>
          </a:p>
        </p:txBody>
      </p:sp>
    </p:spTree>
    <p:extLst>
      <p:ext uri="{BB962C8B-B14F-4D97-AF65-F5344CB8AC3E}">
        <p14:creationId xmlns:p14="http://schemas.microsoft.com/office/powerpoint/2010/main" val="317819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AF0D78-D5AE-35B5-0DFC-B5B627167B3B}"/>
              </a:ext>
            </a:extLst>
          </p:cNvPr>
          <p:cNvPicPr>
            <a:picLocks noChangeAspect="1"/>
          </p:cNvPicPr>
          <p:nvPr/>
        </p:nvPicPr>
        <p:blipFill rotWithShape="1">
          <a:blip r:embed="rId2"/>
          <a:srcRect b="10200"/>
          <a:stretch/>
        </p:blipFill>
        <p:spPr>
          <a:xfrm>
            <a:off x="0" y="0"/>
            <a:ext cx="12192000" cy="6158485"/>
          </a:xfrm>
          <a:prstGeom prst="rect">
            <a:avLst/>
          </a:prstGeom>
        </p:spPr>
      </p:pic>
      <p:sp>
        <p:nvSpPr>
          <p:cNvPr id="7" name="TextBox 6">
            <a:extLst>
              <a:ext uri="{FF2B5EF4-FFF2-40B4-BE49-F238E27FC236}">
                <a16:creationId xmlns:a16="http://schemas.microsoft.com/office/drawing/2014/main" id="{10A0FF35-359A-1E42-7EA9-0766A97156A9}"/>
              </a:ext>
            </a:extLst>
          </p:cNvPr>
          <p:cNvSpPr txBox="1"/>
          <p:nvPr/>
        </p:nvSpPr>
        <p:spPr>
          <a:xfrm>
            <a:off x="2734235" y="385482"/>
            <a:ext cx="3944471" cy="2800767"/>
          </a:xfrm>
          <a:prstGeom prst="rect">
            <a:avLst/>
          </a:prstGeom>
          <a:noFill/>
        </p:spPr>
        <p:txBody>
          <a:bodyPr wrap="square" rtlCol="0">
            <a:spAutoFit/>
          </a:bodyPr>
          <a:lstStyle/>
          <a:p>
            <a:pPr algn="ctr"/>
            <a:r>
              <a:rPr lang="en-US" sz="8800" dirty="0">
                <a:solidFill>
                  <a:schemeClr val="accent4">
                    <a:lumMod val="50000"/>
                  </a:schemeClr>
                </a:solidFill>
                <a:latin typeface="Algerian" panose="04020705040A02060702" pitchFamily="82" charset="0"/>
              </a:rPr>
              <a:t>Thank you</a:t>
            </a:r>
            <a:endParaRPr lang="en-IN" sz="8800" dirty="0">
              <a:solidFill>
                <a:schemeClr val="accent4">
                  <a:lumMod val="50000"/>
                </a:schemeClr>
              </a:solidFill>
              <a:latin typeface="Algerian" panose="04020705040A02060702" pitchFamily="82" charset="0"/>
            </a:endParaRPr>
          </a:p>
        </p:txBody>
      </p:sp>
    </p:spTree>
    <p:extLst>
      <p:ext uri="{BB962C8B-B14F-4D97-AF65-F5344CB8AC3E}">
        <p14:creationId xmlns:p14="http://schemas.microsoft.com/office/powerpoint/2010/main" val="2150590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1B40-3F29-1F60-F29C-1E86DCF69500}"/>
              </a:ext>
            </a:extLst>
          </p:cNvPr>
          <p:cNvSpPr txBox="1"/>
          <p:nvPr/>
        </p:nvSpPr>
        <p:spPr>
          <a:xfrm>
            <a:off x="4195482" y="125505"/>
            <a:ext cx="3801036"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t>Project Introduction</a:t>
            </a:r>
            <a:endParaRPr lang="en-IN" sz="2800" b="1" dirty="0"/>
          </a:p>
        </p:txBody>
      </p:sp>
      <p:cxnSp>
        <p:nvCxnSpPr>
          <p:cNvPr id="4" name="Straight Connector 3">
            <a:extLst>
              <a:ext uri="{FF2B5EF4-FFF2-40B4-BE49-F238E27FC236}">
                <a16:creationId xmlns:a16="http://schemas.microsoft.com/office/drawing/2014/main" id="{AB0F2BD7-5ED7-662A-4F2B-5F0D8038E281}"/>
              </a:ext>
            </a:extLst>
          </p:cNvPr>
          <p:cNvCxnSpPr/>
          <p:nvPr/>
        </p:nvCxnSpPr>
        <p:spPr>
          <a:xfrm>
            <a:off x="1048871" y="801124"/>
            <a:ext cx="10224000" cy="0"/>
          </a:xfrm>
          <a:prstGeom prst="line">
            <a:avLst/>
          </a:prstGeom>
          <a:ln>
            <a:solidFill>
              <a:schemeClr val="accent1">
                <a:lumMod val="75000"/>
              </a:schemeClr>
            </a:solidFill>
          </a:ln>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F3007EB5-07BE-67AD-CDC9-ED254E72B0F6}"/>
              </a:ext>
            </a:extLst>
          </p:cNvPr>
          <p:cNvSpPr txBox="1"/>
          <p:nvPr/>
        </p:nvSpPr>
        <p:spPr>
          <a:xfrm>
            <a:off x="1048871" y="889843"/>
            <a:ext cx="10224000" cy="5078313"/>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The aim of this project is to conduct an in-depth analysis of the TMDB dataset, focusing on identifying the types of movies that exhibit strong performance at the box office and determining the specific genres to which they belong.</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The project endeavors to assist the company in making predictions about a movie's potential commercial success and audience ratings, thereby providing valuable insights for decision-making.</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By understanding the varying interests of movie lovers, filmmakers and storytellers can tailor their upcoming movies or develop captivating storylines that align with the preferences and interests of the target audience. This allows them to create content that is more likely to resonate with viewers and attract a loyal following.</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Taking into account the diverse interests of movie enthusiasts, production companies can shape their future film projects or craft engaging narratives that cater to the specific preferences and tastes of the movie-going audience.</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This analysis is valuable in understanding the reasons behind the potential failure of movies with a budget of $100 million despite significant investment.</a:t>
            </a:r>
          </a:p>
        </p:txBody>
      </p:sp>
    </p:spTree>
    <p:extLst>
      <p:ext uri="{BB962C8B-B14F-4D97-AF65-F5344CB8AC3E}">
        <p14:creationId xmlns:p14="http://schemas.microsoft.com/office/powerpoint/2010/main" val="1127901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DB1B40-3F29-1F60-F29C-1E86DCF69500}"/>
              </a:ext>
            </a:extLst>
          </p:cNvPr>
          <p:cNvSpPr txBox="1"/>
          <p:nvPr/>
        </p:nvSpPr>
        <p:spPr>
          <a:xfrm>
            <a:off x="4101353" y="116541"/>
            <a:ext cx="3989294" cy="52322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US" sz="2800" b="1" dirty="0"/>
              <a:t>Description of Dataset</a:t>
            </a:r>
            <a:endParaRPr lang="en-IN" sz="2800" b="1" dirty="0"/>
          </a:p>
        </p:txBody>
      </p:sp>
      <p:cxnSp>
        <p:nvCxnSpPr>
          <p:cNvPr id="3" name="Straight Connector 2">
            <a:extLst>
              <a:ext uri="{FF2B5EF4-FFF2-40B4-BE49-F238E27FC236}">
                <a16:creationId xmlns:a16="http://schemas.microsoft.com/office/drawing/2014/main" id="{0931CA45-49C2-CF56-7B28-AE4C02D17C62}"/>
              </a:ext>
            </a:extLst>
          </p:cNvPr>
          <p:cNvCxnSpPr/>
          <p:nvPr/>
        </p:nvCxnSpPr>
        <p:spPr>
          <a:xfrm>
            <a:off x="1048871" y="801124"/>
            <a:ext cx="10224000" cy="0"/>
          </a:xfrm>
          <a:prstGeom prst="line">
            <a:avLst/>
          </a:prstGeom>
          <a:ln>
            <a:solidFill>
              <a:schemeClr val="accent1">
                <a:lumMod val="75000"/>
              </a:schemeClr>
            </a:solidFill>
          </a:ln>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93E25A01-7E02-E834-E269-0F98734FFB24}"/>
              </a:ext>
            </a:extLst>
          </p:cNvPr>
          <p:cNvSpPr txBox="1"/>
          <p:nvPr/>
        </p:nvSpPr>
        <p:spPr>
          <a:xfrm>
            <a:off x="1048871" y="801124"/>
            <a:ext cx="10224000" cy="5355312"/>
          </a:xfrm>
          <a:prstGeom prst="rect">
            <a:avLst/>
          </a:prstGeom>
          <a:noFill/>
        </p:spPr>
        <p:txBody>
          <a:bodyPr wrap="square" rtlCol="0">
            <a:spAutoFit/>
          </a:bodyPr>
          <a:lstStyle/>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The TMDB (The Movie Database) is that provides information and data related to movies, TV shows, and other forms of visual entertainment. </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Calibri" panose="020F0502020204030204" pitchFamily="34" charset="0"/>
                <a:ea typeface="Calibri" panose="020F0502020204030204" pitchFamily="34" charset="0"/>
                <a:cs typeface="Calibri" panose="020F0502020204030204" pitchFamily="34" charset="0"/>
              </a:rPr>
              <a:t>It serves as a valuable resource for movie enthusiasts, professionals in the film industry, and researchers interested in studying various aspects of the cinematic world.</a:t>
            </a:r>
          </a:p>
          <a:p>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The dataset contains 4803 records and 20 columns related to movies.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Important columns in this data set for my analysis are 1. Budget, 2. Title, 3. Revenue 4. Runtime, 5. Genres, 6. popularity.</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I analyzed that</a:t>
            </a:r>
          </a:p>
          <a:p>
            <a:pPr marL="742950" lvl="1" indent="-285750">
              <a:buFont typeface="Wingdings" panose="05000000000000000000" pitchFamily="2" charset="2"/>
              <a:buChar char="§"/>
            </a:pPr>
            <a:r>
              <a:rPr lang="en-IN" b="0" i="0" dirty="0">
                <a:effectLst/>
                <a:latin typeface="Söhne"/>
              </a:rPr>
              <a:t>Understand movie popularity trends, </a:t>
            </a:r>
          </a:p>
          <a:p>
            <a:pPr marL="742950" lvl="1" indent="-285750">
              <a:buFont typeface="Wingdings" panose="05000000000000000000" pitchFamily="2" charset="2"/>
              <a:buChar char="§"/>
            </a:pPr>
            <a:r>
              <a:rPr lang="en-IN" b="0" i="0" dirty="0">
                <a:effectLst/>
                <a:latin typeface="Söhne"/>
              </a:rPr>
              <a:t>Explore genre preferences, </a:t>
            </a:r>
          </a:p>
          <a:p>
            <a:pPr marL="742950" lvl="1" indent="-285750">
              <a:buFont typeface="Wingdings" panose="05000000000000000000" pitchFamily="2" charset="2"/>
              <a:buChar char="§"/>
            </a:pPr>
            <a:r>
              <a:rPr lang="en-US" b="0" i="0" dirty="0">
                <a:effectLst/>
                <a:latin typeface="Söhne"/>
              </a:rPr>
              <a:t>Investigate budget , runtime and revenue outlier analysis.</a:t>
            </a: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b="0" i="0" dirty="0">
                <a:effectLst/>
                <a:latin typeface="Söhne"/>
              </a:rPr>
              <a:t>By conducting a thorough analysis of the TMDB dataset, we can gain a deeper understanding of the film industry, identify factors that contribute to movie success, and potentially make informed predictions about future movie trends.</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1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a:xfrm>
            <a:off x="1447330" y="2010878"/>
            <a:ext cx="4801070" cy="392991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Importing pandas library, Json module</a:t>
            </a:r>
          </a:p>
          <a:p>
            <a:r>
              <a:rPr lang="en-US" dirty="0">
                <a:latin typeface="Calibri" panose="020F0502020204030204" pitchFamily="34" charset="0"/>
                <a:ea typeface="Calibri" panose="020F0502020204030204" pitchFamily="34" charset="0"/>
                <a:cs typeface="Calibri" panose="020F0502020204030204" pitchFamily="34" charset="0"/>
              </a:rPr>
              <a:t>Len()</a:t>
            </a:r>
          </a:p>
          <a:p>
            <a:r>
              <a:rPr lang="en-US" dirty="0">
                <a:latin typeface="Calibri" panose="020F0502020204030204" pitchFamily="34" charset="0"/>
                <a:ea typeface="Calibri" panose="020F0502020204030204" pitchFamily="34" charset="0"/>
                <a:cs typeface="Calibri" panose="020F0502020204030204" pitchFamily="34" charset="0"/>
              </a:rPr>
              <a:t>Apply()</a:t>
            </a:r>
          </a:p>
          <a:p>
            <a:r>
              <a:rPr lang="en-US" dirty="0">
                <a:latin typeface="Calibri" panose="020F0502020204030204" pitchFamily="34" charset="0"/>
                <a:ea typeface="Calibri" panose="020F0502020204030204" pitchFamily="34" charset="0"/>
                <a:cs typeface="Calibri" panose="020F0502020204030204" pitchFamily="34" charset="0"/>
              </a:rPr>
              <a:t>Lambda()</a:t>
            </a:r>
          </a:p>
          <a:p>
            <a:r>
              <a:rPr lang="en-US" dirty="0">
                <a:latin typeface="Calibri" panose="020F0502020204030204" pitchFamily="34" charset="0"/>
                <a:ea typeface="Calibri" panose="020F0502020204030204" pitchFamily="34" charset="0"/>
                <a:cs typeface="Calibri" panose="020F0502020204030204" pitchFamily="34" charset="0"/>
              </a:rPr>
              <a:t>For loop</a:t>
            </a:r>
          </a:p>
          <a:p>
            <a:r>
              <a:rPr lang="en-US" dirty="0">
                <a:latin typeface="Calibri" panose="020F0502020204030204" pitchFamily="34" charset="0"/>
                <a:ea typeface="Calibri" panose="020F0502020204030204" pitchFamily="34" charset="0"/>
                <a:cs typeface="Calibri" panose="020F0502020204030204" pitchFamily="34" charset="0"/>
              </a:rPr>
              <a:t>Head()</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1032421-0A99-42A0-BAEB-A7E33527B951}"/>
              </a:ext>
            </a:extLst>
          </p:cNvPr>
          <p:cNvSpPr txBox="1"/>
          <p:nvPr/>
        </p:nvSpPr>
        <p:spPr>
          <a:xfrm>
            <a:off x="1447331" y="228750"/>
            <a:ext cx="9611592" cy="769441"/>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Task- 1 </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Load the data set and Display the number of rows and columns and Display first 50 title and genres in the dataset</a:t>
            </a: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15" name="Content Placeholder 14">
            <a:extLst>
              <a:ext uri="{FF2B5EF4-FFF2-40B4-BE49-F238E27FC236}">
                <a16:creationId xmlns:a16="http://schemas.microsoft.com/office/drawing/2014/main" id="{F686D77B-7415-1982-08C6-D7401D0EE1D3}"/>
              </a:ext>
            </a:extLst>
          </p:cNvPr>
          <p:cNvPicPr>
            <a:picLocks noGrp="1" noChangeAspect="1"/>
          </p:cNvPicPr>
          <p:nvPr>
            <p:ph sz="half" idx="2"/>
          </p:nvPr>
        </p:nvPicPr>
        <p:blipFill>
          <a:blip r:embed="rId2"/>
          <a:stretch>
            <a:fillRect/>
          </a:stretch>
        </p:blipFill>
        <p:spPr>
          <a:xfrm>
            <a:off x="6676668" y="2499094"/>
            <a:ext cx="4382255" cy="3441700"/>
          </a:xfrm>
        </p:spPr>
      </p:pic>
      <p:pic>
        <p:nvPicPr>
          <p:cNvPr id="13" name="Picture 12">
            <a:extLst>
              <a:ext uri="{FF2B5EF4-FFF2-40B4-BE49-F238E27FC236}">
                <a16:creationId xmlns:a16="http://schemas.microsoft.com/office/drawing/2014/main" id="{7CF9EB66-D809-B3F6-72D6-658399EF0BC5}"/>
              </a:ext>
            </a:extLst>
          </p:cNvPr>
          <p:cNvPicPr>
            <a:picLocks noChangeAspect="1"/>
          </p:cNvPicPr>
          <p:nvPr/>
        </p:nvPicPr>
        <p:blipFill>
          <a:blip r:embed="rId3"/>
          <a:stretch>
            <a:fillRect/>
          </a:stretch>
        </p:blipFill>
        <p:spPr>
          <a:xfrm>
            <a:off x="6676668" y="1965648"/>
            <a:ext cx="4382255" cy="533446"/>
          </a:xfrm>
          <a:prstGeom prst="rect">
            <a:avLst/>
          </a:prstGeom>
        </p:spPr>
      </p:pic>
    </p:spTree>
    <p:extLst>
      <p:ext uri="{BB962C8B-B14F-4D97-AF65-F5344CB8AC3E}">
        <p14:creationId xmlns:p14="http://schemas.microsoft.com/office/powerpoint/2010/main" val="28184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pic>
        <p:nvPicPr>
          <p:cNvPr id="13" name="Content Placeholder 12">
            <a:extLst>
              <a:ext uri="{FF2B5EF4-FFF2-40B4-BE49-F238E27FC236}">
                <a16:creationId xmlns:a16="http://schemas.microsoft.com/office/drawing/2014/main" id="{EF939A64-2F82-BA0B-700F-C8BDCD000CAB}"/>
              </a:ext>
            </a:extLst>
          </p:cNvPr>
          <p:cNvPicPr>
            <a:picLocks noGrp="1" noChangeAspect="1"/>
          </p:cNvPicPr>
          <p:nvPr>
            <p:ph sz="half" idx="1"/>
          </p:nvPr>
        </p:nvPicPr>
        <p:blipFill>
          <a:blip r:embed="rId2"/>
          <a:stretch>
            <a:fillRect/>
          </a:stretch>
        </p:blipFill>
        <p:spPr>
          <a:xfrm>
            <a:off x="8786188" y="2011423"/>
            <a:ext cx="2002289" cy="3448050"/>
          </a:xfrm>
        </p:spPr>
      </p:pic>
      <p:pic>
        <p:nvPicPr>
          <p:cNvPr id="9" name="Content Placeholder 8">
            <a:extLst>
              <a:ext uri="{FF2B5EF4-FFF2-40B4-BE49-F238E27FC236}">
                <a16:creationId xmlns:a16="http://schemas.microsoft.com/office/drawing/2014/main" id="{9BCFAB78-FE71-A072-3E45-5E8E84A783A5}"/>
              </a:ext>
            </a:extLst>
          </p:cNvPr>
          <p:cNvPicPr>
            <a:picLocks noGrp="1" noChangeAspect="1"/>
          </p:cNvPicPr>
          <p:nvPr>
            <p:ph sz="half" idx="2"/>
          </p:nvPr>
        </p:nvPicPr>
        <p:blipFill>
          <a:blip r:embed="rId3"/>
          <a:stretch>
            <a:fillRect/>
          </a:stretch>
        </p:blipFill>
        <p:spPr>
          <a:xfrm>
            <a:off x="6544236" y="2010878"/>
            <a:ext cx="2241952" cy="3441700"/>
          </a:xfrm>
        </p:spPr>
      </p:pic>
      <p:sp>
        <p:nvSpPr>
          <p:cNvPr id="5" name="TextBox 4">
            <a:extLst>
              <a:ext uri="{FF2B5EF4-FFF2-40B4-BE49-F238E27FC236}">
                <a16:creationId xmlns:a16="http://schemas.microsoft.com/office/drawing/2014/main" id="{C1032421-0A99-42A0-BAEB-A7E33527B951}"/>
              </a:ext>
            </a:extLst>
          </p:cNvPr>
          <p:cNvSpPr txBox="1"/>
          <p:nvPr/>
        </p:nvSpPr>
        <p:spPr>
          <a:xfrm>
            <a:off x="1447331" y="188259"/>
            <a:ext cx="9611592"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Task- 2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 the columns that have null values and perform the null value treatment(Choose the imputation method based on the type of data in the columns of interest)</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F652AC49-3724-7937-0197-D9E6716AE9A8}"/>
              </a:ext>
            </a:extLst>
          </p:cNvPr>
          <p:cNvSpPr txBox="1"/>
          <p:nvPr/>
        </p:nvSpPr>
        <p:spPr>
          <a:xfrm>
            <a:off x="1604458" y="2300567"/>
            <a:ext cx="4648669" cy="2862322"/>
          </a:xfrm>
          <a:prstGeom prst="rect">
            <a:avLst/>
          </a:prstGeom>
          <a:noFill/>
          <a:ln>
            <a:noFill/>
          </a:ln>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Info(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Fillna(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Dropna(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Import tabulate, statistics library</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Mean(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Median (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Mode(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Isnull( )</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Sum( )</a:t>
            </a:r>
          </a:p>
        </p:txBody>
      </p:sp>
      <p:sp>
        <p:nvSpPr>
          <p:cNvPr id="16" name="Rectangle 15">
            <a:extLst>
              <a:ext uri="{FF2B5EF4-FFF2-40B4-BE49-F238E27FC236}">
                <a16:creationId xmlns:a16="http://schemas.microsoft.com/office/drawing/2014/main" id="{008B234B-F0AA-2B6B-8209-C7D796DF38C2}"/>
              </a:ext>
            </a:extLst>
          </p:cNvPr>
          <p:cNvSpPr/>
          <p:nvPr/>
        </p:nvSpPr>
        <p:spPr>
          <a:xfrm>
            <a:off x="1532966" y="2010878"/>
            <a:ext cx="4419600" cy="3448596"/>
          </a:xfrm>
          <a:prstGeom prst="rect">
            <a:avLst/>
          </a:prstGeom>
          <a:noFill/>
          <a:ln>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0687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Filtering the data</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Explaination</a:t>
            </a:r>
            <a:r>
              <a:rPr lang="en-IN" dirty="0">
                <a:latin typeface="Calibri" panose="020F0502020204030204" pitchFamily="34" charset="0"/>
                <a:ea typeface="Calibri" panose="020F0502020204030204" pitchFamily="34" charset="0"/>
                <a:cs typeface="Calibri" panose="020F0502020204030204" pitchFamily="34" charset="0"/>
              </a:rPr>
              <a:t> : - </a:t>
            </a:r>
          </a:p>
          <a:p>
            <a:r>
              <a:rPr lang="en-IN" dirty="0">
                <a:latin typeface="Calibri" panose="020F0502020204030204" pitchFamily="34" charset="0"/>
                <a:ea typeface="Calibri" panose="020F0502020204030204" pitchFamily="34" charset="0"/>
                <a:cs typeface="Calibri" panose="020F0502020204030204" pitchFamily="34" charset="0"/>
              </a:rPr>
              <a:t>Budget greater than 220000, getting 3682 records.</a:t>
            </a:r>
          </a:p>
          <a:p>
            <a:r>
              <a:rPr lang="en-IN" dirty="0">
                <a:latin typeface="Calibri" panose="020F0502020204030204" pitchFamily="34" charset="0"/>
                <a:ea typeface="Calibri" panose="020F0502020204030204" pitchFamily="34" charset="0"/>
                <a:cs typeface="Calibri" panose="020F0502020204030204" pitchFamily="34" charset="0"/>
              </a:rPr>
              <a:t>Revenue greater than 961000000, getting only 24 records.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a:extLst>
              <a:ext uri="{FF2B5EF4-FFF2-40B4-BE49-F238E27FC236}">
                <a16:creationId xmlns:a16="http://schemas.microsoft.com/office/drawing/2014/main" id="{FC32595A-F4E9-191A-4183-8961A3B069BE}"/>
              </a:ext>
            </a:extLst>
          </p:cNvPr>
          <p:cNvPicPr>
            <a:picLocks noGrp="1" noChangeAspect="1"/>
          </p:cNvPicPr>
          <p:nvPr>
            <p:ph sz="half" idx="2"/>
          </p:nvPr>
        </p:nvPicPr>
        <p:blipFill>
          <a:blip r:embed="rId2"/>
          <a:stretch>
            <a:fillRect/>
          </a:stretch>
        </p:blipFill>
        <p:spPr>
          <a:xfrm>
            <a:off x="6099519" y="2010878"/>
            <a:ext cx="2633884" cy="3441700"/>
          </a:xfrm>
        </p:spPr>
      </p:pic>
      <p:sp>
        <p:nvSpPr>
          <p:cNvPr id="5" name="TextBox 4">
            <a:extLst>
              <a:ext uri="{FF2B5EF4-FFF2-40B4-BE49-F238E27FC236}">
                <a16:creationId xmlns:a16="http://schemas.microsoft.com/office/drawing/2014/main" id="{C1032421-0A99-42A0-BAEB-A7E33527B951}"/>
              </a:ext>
            </a:extLst>
          </p:cNvPr>
          <p:cNvSpPr txBox="1"/>
          <p:nvPr/>
        </p:nvSpPr>
        <p:spPr>
          <a:xfrm>
            <a:off x="1447331" y="373171"/>
            <a:ext cx="961159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Task- 3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Display the movie categories that have budget greater than $220,000</a:t>
            </a:r>
          </a:p>
          <a:p>
            <a:r>
              <a:rPr lang="en-US" sz="20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Task 4:-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Display the movie categories where the revenue is greater that $961,000,000</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BA67A0ED-43F0-7336-0B28-6CA761330DF5}"/>
              </a:ext>
            </a:extLst>
          </p:cNvPr>
          <p:cNvPicPr>
            <a:picLocks noChangeAspect="1"/>
          </p:cNvPicPr>
          <p:nvPr/>
        </p:nvPicPr>
        <p:blipFill>
          <a:blip r:embed="rId3"/>
          <a:stretch>
            <a:fillRect/>
          </a:stretch>
        </p:blipFill>
        <p:spPr>
          <a:xfrm>
            <a:off x="8726178" y="2010878"/>
            <a:ext cx="2886635" cy="3448595"/>
          </a:xfrm>
          <a:prstGeom prst="rect">
            <a:avLst/>
          </a:prstGeom>
        </p:spPr>
      </p:pic>
      <p:sp>
        <p:nvSpPr>
          <p:cNvPr id="12" name="TextBox 11">
            <a:extLst>
              <a:ext uri="{FF2B5EF4-FFF2-40B4-BE49-F238E27FC236}">
                <a16:creationId xmlns:a16="http://schemas.microsoft.com/office/drawing/2014/main" id="{D4B9B5F1-0BC9-4514-D440-527B1CE41999}"/>
              </a:ext>
            </a:extLst>
          </p:cNvPr>
          <p:cNvSpPr txBox="1"/>
          <p:nvPr/>
        </p:nvSpPr>
        <p:spPr>
          <a:xfrm>
            <a:off x="7006162" y="1993242"/>
            <a:ext cx="2172976" cy="276999"/>
          </a:xfrm>
          <a:prstGeom prst="rect">
            <a:avLst/>
          </a:prstGeom>
          <a:noFill/>
        </p:spPr>
        <p:txBody>
          <a:bodyPr wrap="square" rtlCol="0">
            <a:spAutoFit/>
          </a:bodyPr>
          <a:lstStyle/>
          <a:p>
            <a:r>
              <a:rPr lang="en-US" sz="1200" dirty="0"/>
              <a:t>Budget &gt; 220,000</a:t>
            </a:r>
            <a:endParaRPr lang="en-IN" sz="1200" dirty="0"/>
          </a:p>
        </p:txBody>
      </p:sp>
      <p:sp>
        <p:nvSpPr>
          <p:cNvPr id="15" name="TextBox 14">
            <a:extLst>
              <a:ext uri="{FF2B5EF4-FFF2-40B4-BE49-F238E27FC236}">
                <a16:creationId xmlns:a16="http://schemas.microsoft.com/office/drawing/2014/main" id="{AEE9352D-8B47-46E9-6777-9E9C82597E84}"/>
              </a:ext>
            </a:extLst>
          </p:cNvPr>
          <p:cNvSpPr txBox="1"/>
          <p:nvPr/>
        </p:nvSpPr>
        <p:spPr>
          <a:xfrm>
            <a:off x="9440858" y="1966346"/>
            <a:ext cx="2533825" cy="276999"/>
          </a:xfrm>
          <a:prstGeom prst="rect">
            <a:avLst/>
          </a:prstGeom>
          <a:noFill/>
        </p:spPr>
        <p:txBody>
          <a:bodyPr wrap="square" rtlCol="0">
            <a:spAutoFit/>
          </a:bodyPr>
          <a:lstStyle/>
          <a:p>
            <a:r>
              <a:rPr lang="en-US" sz="1200" dirty="0"/>
              <a:t>Revenue &gt; 961000,000</a:t>
            </a:r>
            <a:endParaRPr lang="en-IN" sz="1200" dirty="0"/>
          </a:p>
        </p:txBody>
      </p:sp>
      <p:cxnSp>
        <p:nvCxnSpPr>
          <p:cNvPr id="17" name="Straight Connector 16">
            <a:extLst>
              <a:ext uri="{FF2B5EF4-FFF2-40B4-BE49-F238E27FC236}">
                <a16:creationId xmlns:a16="http://schemas.microsoft.com/office/drawing/2014/main" id="{F86DB163-3541-5756-24DE-4B31D80271D8}"/>
              </a:ext>
            </a:extLst>
          </p:cNvPr>
          <p:cNvCxnSpPr/>
          <p:nvPr/>
        </p:nvCxnSpPr>
        <p:spPr>
          <a:xfrm>
            <a:off x="1447331" y="2725271"/>
            <a:ext cx="4096263"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257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a:xfrm>
            <a:off x="1447330" y="3831814"/>
            <a:ext cx="9618756" cy="189653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Filtering budget and revenue with 0 value, getting 1571 records.</a:t>
            </a:r>
          </a:p>
          <a:p>
            <a:r>
              <a:rPr lang="en-US" dirty="0">
                <a:latin typeface="Calibri" panose="020F0502020204030204" pitchFamily="34" charset="0"/>
                <a:ea typeface="Calibri" panose="020F0502020204030204" pitchFamily="34" charset="0"/>
                <a:cs typeface="Calibri" panose="020F0502020204030204" pitchFamily="34" charset="0"/>
              </a:rPr>
              <a:t>Using Drop( )</a:t>
            </a:r>
          </a:p>
          <a:p>
            <a:r>
              <a:rPr lang="en-US" dirty="0">
                <a:latin typeface="Calibri" panose="020F0502020204030204" pitchFamily="34" charset="0"/>
                <a:ea typeface="Calibri" panose="020F0502020204030204" pitchFamily="34" charset="0"/>
                <a:cs typeface="Calibri" panose="020F0502020204030204" pitchFamily="34" charset="0"/>
              </a:rPr>
              <a:t>Again filtered for checking.</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1" name="Content Placeholder 10">
            <a:extLst>
              <a:ext uri="{FF2B5EF4-FFF2-40B4-BE49-F238E27FC236}">
                <a16:creationId xmlns:a16="http://schemas.microsoft.com/office/drawing/2014/main" id="{47906659-E73D-7AFB-2832-424E0B4E6F1E}"/>
              </a:ext>
            </a:extLst>
          </p:cNvPr>
          <p:cNvPicPr>
            <a:picLocks noGrp="1" noChangeAspect="1"/>
          </p:cNvPicPr>
          <p:nvPr>
            <p:ph sz="half" idx="2"/>
          </p:nvPr>
        </p:nvPicPr>
        <p:blipFill>
          <a:blip r:embed="rId2"/>
          <a:stretch>
            <a:fillRect/>
          </a:stretch>
        </p:blipFill>
        <p:spPr>
          <a:xfrm>
            <a:off x="1454494" y="2010878"/>
            <a:ext cx="9611592" cy="10153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C1032421-0A99-42A0-BAEB-A7E33527B951}"/>
              </a:ext>
            </a:extLst>
          </p:cNvPr>
          <p:cNvSpPr txBox="1"/>
          <p:nvPr/>
        </p:nvSpPr>
        <p:spPr>
          <a:xfrm>
            <a:off x="1447331" y="188259"/>
            <a:ext cx="9611592"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Task- 5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dataset, there are some movies for which the budget and revenue columns have the value 0, which mean unknown values, Remove the rows with value = 0 from both the budget and revenue columns</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54494" y="3244334"/>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1447330" y="1427664"/>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361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a:xfrm>
            <a:off x="523966" y="2010878"/>
            <a:ext cx="4645152" cy="3448595"/>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Sort_values( )</a:t>
            </a:r>
          </a:p>
          <a:p>
            <a:r>
              <a:rPr lang="en-US" dirty="0">
                <a:latin typeface="Calibri" panose="020F0502020204030204" pitchFamily="34" charset="0"/>
                <a:ea typeface="Calibri" panose="020F0502020204030204" pitchFamily="34" charset="0"/>
                <a:cs typeface="Calibri" panose="020F0502020204030204" pitchFamily="34" charset="0"/>
              </a:rPr>
              <a:t>Head( )</a:t>
            </a:r>
          </a:p>
          <a:p>
            <a:r>
              <a:rPr lang="en-US" dirty="0">
                <a:latin typeface="Calibri" panose="020F0502020204030204" pitchFamily="34" charset="0"/>
                <a:ea typeface="Calibri" panose="020F0502020204030204" pitchFamily="34" charset="0"/>
                <a:cs typeface="Calibri" panose="020F0502020204030204" pitchFamily="34" charset="0"/>
              </a:rPr>
              <a:t>Barh( )</a:t>
            </a:r>
          </a:p>
          <a:p>
            <a:r>
              <a:rPr lang="en-US" dirty="0">
                <a:latin typeface="Calibri" panose="020F0502020204030204" pitchFamily="34" charset="0"/>
                <a:ea typeface="Calibri" panose="020F0502020204030204" pitchFamily="34" charset="0"/>
                <a:cs typeface="Calibri" panose="020F0502020204030204" pitchFamily="34" charset="0"/>
              </a:rPr>
              <a:t>Title( )</a:t>
            </a:r>
          </a:p>
          <a:p>
            <a:r>
              <a:rPr lang="en-US" dirty="0">
                <a:latin typeface="Calibri" panose="020F0502020204030204" pitchFamily="34" charset="0"/>
                <a:ea typeface="Calibri" panose="020F0502020204030204" pitchFamily="34" charset="0"/>
                <a:cs typeface="Calibri" panose="020F0502020204030204" pitchFamily="34" charset="0"/>
              </a:rPr>
              <a:t>Show( )</a:t>
            </a:r>
          </a:p>
          <a:p>
            <a:r>
              <a:rPr lang="en-US" dirty="0">
                <a:latin typeface="Calibri" panose="020F0502020204030204" pitchFamily="34" charset="0"/>
                <a:ea typeface="Calibri" panose="020F0502020204030204" pitchFamily="34" charset="0"/>
                <a:cs typeface="Calibri" panose="020F0502020204030204" pitchFamily="34" charset="0"/>
              </a:rPr>
              <a:t>Import </a:t>
            </a:r>
          </a:p>
          <a:p>
            <a:pPr marL="0" indent="0">
              <a:buNone/>
            </a:pPr>
            <a:r>
              <a:rPr lang="en-US" dirty="0" err="1">
                <a:latin typeface="Calibri" panose="020F0502020204030204" pitchFamily="34" charset="0"/>
                <a:ea typeface="Calibri" panose="020F0502020204030204" pitchFamily="34" charset="0"/>
                <a:cs typeface="Calibri" panose="020F0502020204030204" pitchFamily="34" charset="0"/>
              </a:rPr>
              <a:t>Matplotlib.pyplot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1032421-0A99-42A0-BAEB-A7E33527B951}"/>
              </a:ext>
            </a:extLst>
          </p:cNvPr>
          <p:cNvSpPr txBox="1"/>
          <p:nvPr/>
        </p:nvSpPr>
        <p:spPr>
          <a:xfrm>
            <a:off x="1447331" y="339980"/>
            <a:ext cx="961159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Task- 6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List the top 10 movies with the highest revenues and the top 10 movies with the least budget.</a:t>
            </a: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06C1AD1B-9381-40CA-078F-D2441B3E970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209214" y="2010878"/>
            <a:ext cx="4810523" cy="33375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1E1F6C2-52DB-41EB-5A51-7B3793D61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853" y="2010878"/>
            <a:ext cx="4645153" cy="333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69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C8F9-5A7E-3FB9-C27F-FFB1E893C656}"/>
              </a:ext>
            </a:extLst>
          </p:cNvPr>
          <p:cNvSpPr>
            <a:spLocks noGrp="1"/>
          </p:cNvSpPr>
          <p:nvPr>
            <p:ph type="title"/>
          </p:nvPr>
        </p:nvSpPr>
        <p:spPr>
          <a:xfrm>
            <a:off x="1447332" y="-17929"/>
            <a:ext cx="1098644" cy="502024"/>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F5290A79-09C4-A634-B715-B6E7B935077A}"/>
              </a:ext>
            </a:extLst>
          </p:cNvPr>
          <p:cNvSpPr>
            <a:spLocks noGrp="1"/>
          </p:cNvSpPr>
          <p:nvPr>
            <p:ph sz="half" idx="1"/>
          </p:nvPr>
        </p:nvSpPr>
        <p:spPr>
          <a:xfrm>
            <a:off x="1447331" y="2010878"/>
            <a:ext cx="4645152" cy="2570087"/>
          </a:xfrm>
        </p:spPr>
        <p:txBody>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Corr(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Scatter(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Title(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Legend(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Show( )</a:t>
            </a:r>
          </a:p>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Import Matplotlib.pyplot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1032421-0A99-42A0-BAEB-A7E33527B951}"/>
              </a:ext>
            </a:extLst>
          </p:cNvPr>
          <p:cNvSpPr txBox="1"/>
          <p:nvPr/>
        </p:nvSpPr>
        <p:spPr>
          <a:xfrm>
            <a:off x="1447331" y="188259"/>
            <a:ext cx="9611592" cy="1015663"/>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Task- 7 :- </a:t>
            </a:r>
            <a:r>
              <a:rPr lang="en-US" sz="20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are popularities of movies related with the movie budgets? Are they correlated or totally uncorrelated with each other? Write the interpretation of your analysis.</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97D92CC-599F-6218-7CC9-F88ED2DD31AC}"/>
              </a:ext>
            </a:extLst>
          </p:cNvPr>
          <p:cNvSpPr txBox="1"/>
          <p:nvPr/>
        </p:nvSpPr>
        <p:spPr>
          <a:xfrm>
            <a:off x="1447331" y="1344706"/>
            <a:ext cx="338464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Techniques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FFAD170-BAFD-D753-A1A0-378FBD3E0A6E}"/>
              </a:ext>
            </a:extLst>
          </p:cNvPr>
          <p:cNvSpPr txBox="1"/>
          <p:nvPr/>
        </p:nvSpPr>
        <p:spPr>
          <a:xfrm>
            <a:off x="6535271" y="1398527"/>
            <a:ext cx="2886635" cy="36933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Output</a:t>
            </a:r>
            <a:r>
              <a:rPr lang="en-US"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 :-</a:t>
            </a:r>
            <a:endPar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A41703DD-3A34-92F2-4A14-FCAF07C25BB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66906" y="2017713"/>
            <a:ext cx="4338213" cy="34417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BECBED-5700-CD2B-2E85-903C718DC4E7}"/>
              </a:ext>
            </a:extLst>
          </p:cNvPr>
          <p:cNvSpPr txBox="1"/>
          <p:nvPr/>
        </p:nvSpPr>
        <p:spPr>
          <a:xfrm>
            <a:off x="1380565" y="4580965"/>
            <a:ext cx="3451411" cy="369332"/>
          </a:xfrm>
          <a:prstGeom prst="rect">
            <a:avLst/>
          </a:prstGeom>
          <a:noFill/>
        </p:spPr>
        <p:txBody>
          <a:bodyPr wrap="square" rtlCol="0">
            <a:spAutoFit/>
          </a:bodyPr>
          <a:lstStyle/>
          <a:p>
            <a:r>
              <a:rPr lang="en-US" b="1" dirty="0"/>
              <a:t>Interpretation :-</a:t>
            </a:r>
            <a:endParaRPr lang="en-IN" b="1" dirty="0"/>
          </a:p>
        </p:txBody>
      </p:sp>
      <p:sp>
        <p:nvSpPr>
          <p:cNvPr id="8" name="TextBox 7">
            <a:extLst>
              <a:ext uri="{FF2B5EF4-FFF2-40B4-BE49-F238E27FC236}">
                <a16:creationId xmlns:a16="http://schemas.microsoft.com/office/drawing/2014/main" id="{C2CE4139-CFED-7E41-6CA2-6783F2682B0E}"/>
              </a:ext>
            </a:extLst>
          </p:cNvPr>
          <p:cNvSpPr txBox="1"/>
          <p:nvPr/>
        </p:nvSpPr>
        <p:spPr>
          <a:xfrm>
            <a:off x="1380565" y="4913129"/>
            <a:ext cx="498036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Budget and Popularity is slightly positively correlated to each other. Its correlation co-efficient is 0.43</a:t>
            </a:r>
          </a:p>
          <a:p>
            <a:pPr marL="285750" indent="-285750">
              <a:buFont typeface="Arial" panose="020B0604020202020204" pitchFamily="34" charset="0"/>
              <a:buChar char="•"/>
            </a:pPr>
            <a:r>
              <a:rPr lang="en-US" dirty="0"/>
              <a:t>Sometime popularity is depends on budget.</a:t>
            </a:r>
            <a:endParaRPr lang="en-IN" dirty="0"/>
          </a:p>
        </p:txBody>
      </p:sp>
    </p:spTree>
    <p:extLst>
      <p:ext uri="{BB962C8B-B14F-4D97-AF65-F5344CB8AC3E}">
        <p14:creationId xmlns:p14="http://schemas.microsoft.com/office/powerpoint/2010/main" val="1595773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1149</TotalTime>
  <Words>1318</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Calibri</vt:lpstr>
      <vt:lpstr>Gill Sans MT</vt:lpstr>
      <vt:lpstr>Söhne</vt:lpstr>
      <vt:lpstr>Wingdings</vt:lpstr>
      <vt:lpstr>Gallery</vt:lpstr>
      <vt:lpstr>CAPSTONE PROJECT tmdb movie data analysis Using python </vt:lpstr>
      <vt:lpstr>PowerPoint Presentation</vt:lpstr>
      <vt:lpstr>PowerPoint Presentation</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tmdb movie data analysis Using python</dc:title>
  <dc:creator>RAMYA SETTIBATHULA</dc:creator>
  <cp:lastModifiedBy>RAMYA SETTIBATHULA</cp:lastModifiedBy>
  <cp:revision>16</cp:revision>
  <dcterms:created xsi:type="dcterms:W3CDTF">2023-06-14T05:30:52Z</dcterms:created>
  <dcterms:modified xsi:type="dcterms:W3CDTF">2023-06-18T20:09:07Z</dcterms:modified>
</cp:coreProperties>
</file>