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1" r:id="rId4"/>
    <p:sldId id="263" r:id="rId5"/>
    <p:sldId id="319" r:id="rId6"/>
    <p:sldId id="264" r:id="rId7"/>
    <p:sldId id="267" r:id="rId8"/>
    <p:sldId id="268" r:id="rId9"/>
    <p:sldId id="312" r:id="rId10"/>
    <p:sldId id="313" r:id="rId11"/>
    <p:sldId id="314" r:id="rId12"/>
    <p:sldId id="315" r:id="rId13"/>
    <p:sldId id="316" r:id="rId14"/>
    <p:sldId id="270" r:id="rId15"/>
    <p:sldId id="317" r:id="rId16"/>
    <p:sldId id="318" r:id="rId17"/>
    <p:sldId id="290" r:id="rId18"/>
  </p:sldIdLst>
  <p:sldSz cx="9144000" cy="5143500" type="screen16x9"/>
  <p:notesSz cx="6858000" cy="9144000"/>
  <p:embeddedFontLs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Medium" pitchFamily="2" charset="0"/>
      <p:regular r:id="rId24"/>
      <p:bold r:id="rId25"/>
      <p:italic r:id="rId26"/>
      <p:boldItalic r:id="rId27"/>
    </p:embeddedFont>
    <p:embeddedFont>
      <p:font typeface="Outfi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19D0D-7EE2-4E6B-8838-9D610D68190D}" v="22" dt="2024-10-13T00:16:28.183"/>
  </p1510:revLst>
</p1510:revInfo>
</file>

<file path=ppt/tableStyles.xml><?xml version="1.0" encoding="utf-8"?>
<a:tblStyleLst xmlns:a="http://schemas.openxmlformats.org/drawingml/2006/main" def="{8B87743B-F01F-4B54-AA49-E0C02147A787}">
  <a:tblStyle styleId="{8B87743B-F01F-4B54-AA49-E0C02147A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Panchatcharam" userId="82af4a5c5b023bb8" providerId="LiveId" clId="{87419D0D-7EE2-4E6B-8838-9D610D68190D}"/>
    <pc:docChg chg="undo custSel addSld modSld sldOrd">
      <pc:chgData name="Ramya Panchatcharam" userId="82af4a5c5b023bb8" providerId="LiveId" clId="{87419D0D-7EE2-4E6B-8838-9D610D68190D}" dt="2024-10-13T00:16:28.183" v="72"/>
      <pc:docMkLst>
        <pc:docMk/>
      </pc:docMkLst>
      <pc:sldChg chg="modSp mod">
        <pc:chgData name="Ramya Panchatcharam" userId="82af4a5c5b023bb8" providerId="LiveId" clId="{87419D0D-7EE2-4E6B-8838-9D610D68190D}" dt="2024-10-13T00:09:59.442" v="30"/>
        <pc:sldMkLst>
          <pc:docMk/>
          <pc:sldMk cId="0" sldId="258"/>
        </pc:sldMkLst>
        <pc:spChg chg="mod">
          <ac:chgData name="Ramya Panchatcharam" userId="82af4a5c5b023bb8" providerId="LiveId" clId="{87419D0D-7EE2-4E6B-8838-9D610D68190D}" dt="2024-10-13T00:09:59.442" v="30"/>
          <ac:spMkLst>
            <pc:docMk/>
            <pc:sldMk cId="0" sldId="258"/>
            <ac:spMk id="16" creationId="{538502E5-58C6-C153-6C60-95941C8A3576}"/>
          </ac:spMkLst>
        </pc:spChg>
      </pc:sldChg>
      <pc:sldChg chg="addSp delSp modSp mod">
        <pc:chgData name="Ramya Panchatcharam" userId="82af4a5c5b023bb8" providerId="LiveId" clId="{87419D0D-7EE2-4E6B-8838-9D610D68190D}" dt="2024-10-13T00:14:51.243" v="58" actId="1076"/>
        <pc:sldMkLst>
          <pc:docMk/>
          <pc:sldMk cId="0" sldId="264"/>
        </pc:sldMkLst>
        <pc:spChg chg="mod">
          <ac:chgData name="Ramya Panchatcharam" userId="82af4a5c5b023bb8" providerId="LiveId" clId="{87419D0D-7EE2-4E6B-8838-9D610D68190D}" dt="2024-10-13T00:13:59.358" v="51" actId="207"/>
          <ac:spMkLst>
            <pc:docMk/>
            <pc:sldMk cId="0" sldId="264"/>
            <ac:spMk id="29" creationId="{13E4F0BE-A481-C841-DD4F-1D9EE096CBB2}"/>
          </ac:spMkLst>
        </pc:spChg>
        <pc:spChg chg="mod">
          <ac:chgData name="Ramya Panchatcharam" userId="82af4a5c5b023bb8" providerId="LiveId" clId="{87419D0D-7EE2-4E6B-8838-9D610D68190D}" dt="2024-10-13T00:13:59.358" v="51" actId="207"/>
          <ac:spMkLst>
            <pc:docMk/>
            <pc:sldMk cId="0" sldId="264"/>
            <ac:spMk id="30" creationId="{06CAAC9C-B858-A922-539F-64AED6561B13}"/>
          </ac:spMkLst>
        </pc:spChg>
        <pc:spChg chg="mod">
          <ac:chgData name="Ramya Panchatcharam" userId="82af4a5c5b023bb8" providerId="LiveId" clId="{87419D0D-7EE2-4E6B-8838-9D610D68190D}" dt="2024-10-13T00:13:59.358" v="51" actId="207"/>
          <ac:spMkLst>
            <pc:docMk/>
            <pc:sldMk cId="0" sldId="264"/>
            <ac:spMk id="31" creationId="{DC5F96A8-87EC-E244-DB1A-EC5B740606C9}"/>
          </ac:spMkLst>
        </pc:spChg>
        <pc:spChg chg="mod">
          <ac:chgData name="Ramya Panchatcharam" userId="82af4a5c5b023bb8" providerId="LiveId" clId="{87419D0D-7EE2-4E6B-8838-9D610D68190D}" dt="2024-10-13T00:13:59.358" v="51" actId="207"/>
          <ac:spMkLst>
            <pc:docMk/>
            <pc:sldMk cId="0" sldId="264"/>
            <ac:spMk id="32" creationId="{B59CAB92-77FF-14F8-6973-C1ACCCF39B28}"/>
          </ac:spMkLst>
        </pc:spChg>
        <pc:spChg chg="add mod">
          <ac:chgData name="Ramya Panchatcharam" userId="82af4a5c5b023bb8" providerId="LiveId" clId="{87419D0D-7EE2-4E6B-8838-9D610D68190D}" dt="2024-10-13T00:14:51.243" v="58" actId="1076"/>
          <ac:spMkLst>
            <pc:docMk/>
            <pc:sldMk cId="0" sldId="264"/>
            <ac:spMk id="33" creationId="{E5C7DC0D-4875-D1EE-A001-F4A867851E4E}"/>
          </ac:spMkLst>
        </pc:spChg>
        <pc:grpChg chg="add del mod">
          <ac:chgData name="Ramya Panchatcharam" userId="82af4a5c5b023bb8" providerId="LiveId" clId="{87419D0D-7EE2-4E6B-8838-9D610D68190D}" dt="2024-10-13T00:14:32.855" v="56" actId="478"/>
          <ac:grpSpMkLst>
            <pc:docMk/>
            <pc:sldMk cId="0" sldId="264"/>
            <ac:grpSpMk id="28" creationId="{044F5F38-02BD-313D-529A-ECE75DFD2B22}"/>
          </ac:grpSpMkLst>
        </pc:grpChg>
      </pc:sldChg>
      <pc:sldChg chg="addSp modSp mod">
        <pc:chgData name="Ramya Panchatcharam" userId="82af4a5c5b023bb8" providerId="LiveId" clId="{87419D0D-7EE2-4E6B-8838-9D610D68190D}" dt="2024-10-13T00:15:45.019" v="61" actId="1076"/>
        <pc:sldMkLst>
          <pc:docMk/>
          <pc:sldMk cId="0" sldId="268"/>
        </pc:sldMkLst>
        <pc:spChg chg="add mod">
          <ac:chgData name="Ramya Panchatcharam" userId="82af4a5c5b023bb8" providerId="LiveId" clId="{87419D0D-7EE2-4E6B-8838-9D610D68190D}" dt="2024-10-13T00:15:45.019" v="61" actId="1076"/>
          <ac:spMkLst>
            <pc:docMk/>
            <pc:sldMk cId="0" sldId="268"/>
            <ac:spMk id="14" creationId="{855B9C28-EE68-0928-C30B-B96E65B9B028}"/>
          </ac:spMkLst>
        </pc:spChg>
      </pc:sldChg>
      <pc:sldChg chg="addSp delSp modSp mod">
        <pc:chgData name="Ramya Panchatcharam" userId="82af4a5c5b023bb8" providerId="LiveId" clId="{87419D0D-7EE2-4E6B-8838-9D610D68190D}" dt="2024-10-13T00:15:57.568" v="64"/>
        <pc:sldMkLst>
          <pc:docMk/>
          <pc:sldMk cId="859820137" sldId="312"/>
        </pc:sldMkLst>
        <pc:spChg chg="add del mod">
          <ac:chgData name="Ramya Panchatcharam" userId="82af4a5c5b023bb8" providerId="LiveId" clId="{87419D0D-7EE2-4E6B-8838-9D610D68190D}" dt="2024-10-13T00:15:52.667" v="63" actId="21"/>
          <ac:spMkLst>
            <pc:docMk/>
            <pc:sldMk cId="859820137" sldId="312"/>
            <ac:spMk id="16" creationId="{40F7A481-0030-7B7B-2C23-620DE5F2AA96}"/>
          </ac:spMkLst>
        </pc:spChg>
        <pc:spChg chg="add mod">
          <ac:chgData name="Ramya Panchatcharam" userId="82af4a5c5b023bb8" providerId="LiveId" clId="{87419D0D-7EE2-4E6B-8838-9D610D68190D}" dt="2024-10-13T00:15:57.568" v="64"/>
          <ac:spMkLst>
            <pc:docMk/>
            <pc:sldMk cId="859820137" sldId="312"/>
            <ac:spMk id="17" creationId="{F4A145AA-5CEC-9044-28C2-0260C7540133}"/>
          </ac:spMkLst>
        </pc:spChg>
      </pc:sldChg>
      <pc:sldChg chg="addSp modSp mod">
        <pc:chgData name="Ramya Panchatcharam" userId="82af4a5c5b023bb8" providerId="LiveId" clId="{87419D0D-7EE2-4E6B-8838-9D610D68190D}" dt="2024-10-13T00:16:11.234" v="68" actId="1076"/>
        <pc:sldMkLst>
          <pc:docMk/>
          <pc:sldMk cId="904817884" sldId="313"/>
        </pc:sldMkLst>
        <pc:spChg chg="add mod">
          <ac:chgData name="Ramya Panchatcharam" userId="82af4a5c5b023bb8" providerId="LiveId" clId="{87419D0D-7EE2-4E6B-8838-9D610D68190D}" dt="2024-10-13T00:16:11.234" v="68" actId="1076"/>
          <ac:spMkLst>
            <pc:docMk/>
            <pc:sldMk cId="904817884" sldId="313"/>
            <ac:spMk id="19" creationId="{9A026EAE-12B8-1AE5-87ED-6A1763477863}"/>
          </ac:spMkLst>
        </pc:spChg>
        <pc:picChg chg="mod">
          <ac:chgData name="Ramya Panchatcharam" userId="82af4a5c5b023bb8" providerId="LiveId" clId="{87419D0D-7EE2-4E6B-8838-9D610D68190D}" dt="2024-10-13T00:16:03.794" v="67" actId="1076"/>
          <ac:picMkLst>
            <pc:docMk/>
            <pc:sldMk cId="904817884" sldId="313"/>
            <ac:picMk id="16" creationId="{E69BDBC4-AE9D-33E7-AAB8-57CAB84A6A56}"/>
          </ac:picMkLst>
        </pc:picChg>
      </pc:sldChg>
      <pc:sldChg chg="addSp modSp">
        <pc:chgData name="Ramya Panchatcharam" userId="82af4a5c5b023bb8" providerId="LiveId" clId="{87419D0D-7EE2-4E6B-8838-9D610D68190D}" dt="2024-10-13T00:16:14.681" v="69"/>
        <pc:sldMkLst>
          <pc:docMk/>
          <pc:sldMk cId="695731982" sldId="314"/>
        </pc:sldMkLst>
        <pc:spChg chg="add mod">
          <ac:chgData name="Ramya Panchatcharam" userId="82af4a5c5b023bb8" providerId="LiveId" clId="{87419D0D-7EE2-4E6B-8838-9D610D68190D}" dt="2024-10-13T00:16:14.681" v="69"/>
          <ac:spMkLst>
            <pc:docMk/>
            <pc:sldMk cId="695731982" sldId="314"/>
            <ac:spMk id="15" creationId="{88BCF0B5-06B6-1065-EAF1-07B339E245C1}"/>
          </ac:spMkLst>
        </pc:spChg>
      </pc:sldChg>
      <pc:sldChg chg="addSp modSp">
        <pc:chgData name="Ramya Panchatcharam" userId="82af4a5c5b023bb8" providerId="LiveId" clId="{87419D0D-7EE2-4E6B-8838-9D610D68190D}" dt="2024-10-13T00:16:22.762" v="71"/>
        <pc:sldMkLst>
          <pc:docMk/>
          <pc:sldMk cId="1943986848" sldId="315"/>
        </pc:sldMkLst>
        <pc:spChg chg="add mod">
          <ac:chgData name="Ramya Panchatcharam" userId="82af4a5c5b023bb8" providerId="LiveId" clId="{87419D0D-7EE2-4E6B-8838-9D610D68190D}" dt="2024-10-13T00:16:19.912" v="70"/>
          <ac:spMkLst>
            <pc:docMk/>
            <pc:sldMk cId="1943986848" sldId="315"/>
            <ac:spMk id="10" creationId="{AF00D290-419D-45FF-0803-CE088063BCCD}"/>
          </ac:spMkLst>
        </pc:spChg>
        <pc:spChg chg="add mod">
          <ac:chgData name="Ramya Panchatcharam" userId="82af4a5c5b023bb8" providerId="LiveId" clId="{87419D0D-7EE2-4E6B-8838-9D610D68190D}" dt="2024-10-13T00:16:22.762" v="71"/>
          <ac:spMkLst>
            <pc:docMk/>
            <pc:sldMk cId="1943986848" sldId="315"/>
            <ac:spMk id="11" creationId="{DEB5ECF2-216C-2B26-8F75-FC9D8ABF04A3}"/>
          </ac:spMkLst>
        </pc:spChg>
      </pc:sldChg>
      <pc:sldChg chg="addSp modSp">
        <pc:chgData name="Ramya Panchatcharam" userId="82af4a5c5b023bb8" providerId="LiveId" clId="{87419D0D-7EE2-4E6B-8838-9D610D68190D}" dt="2024-10-13T00:16:28.183" v="72"/>
        <pc:sldMkLst>
          <pc:docMk/>
          <pc:sldMk cId="2727393889" sldId="316"/>
        </pc:sldMkLst>
        <pc:spChg chg="add mod">
          <ac:chgData name="Ramya Panchatcharam" userId="82af4a5c5b023bb8" providerId="LiveId" clId="{87419D0D-7EE2-4E6B-8838-9D610D68190D}" dt="2024-10-13T00:16:28.183" v="72"/>
          <ac:spMkLst>
            <pc:docMk/>
            <pc:sldMk cId="2727393889" sldId="316"/>
            <ac:spMk id="18" creationId="{26EADA8E-4A77-F922-39C2-E9CF03DC8CA8}"/>
          </ac:spMkLst>
        </pc:spChg>
      </pc:sldChg>
      <pc:sldChg chg="addSp delSp modSp add mod ord">
        <pc:chgData name="Ramya Panchatcharam" userId="82af4a5c5b023bb8" providerId="LiveId" clId="{87419D0D-7EE2-4E6B-8838-9D610D68190D}" dt="2024-10-13T00:13:26.794" v="49" actId="1076"/>
        <pc:sldMkLst>
          <pc:docMk/>
          <pc:sldMk cId="4240948684" sldId="319"/>
        </pc:sldMkLst>
        <pc:spChg chg="add mod">
          <ac:chgData name="Ramya Panchatcharam" userId="82af4a5c5b023bb8" providerId="LiveId" clId="{87419D0D-7EE2-4E6B-8838-9D610D68190D}" dt="2024-10-13T00:12:54.372" v="46" actId="13822"/>
          <ac:spMkLst>
            <pc:docMk/>
            <pc:sldMk cId="4240948684" sldId="319"/>
            <ac:spMk id="2" creationId="{6E074653-B720-2967-1190-C2294B11959A}"/>
          </ac:spMkLst>
        </pc:spChg>
        <pc:spChg chg="del mod">
          <ac:chgData name="Ramya Panchatcharam" userId="82af4a5c5b023bb8" providerId="LiveId" clId="{87419D0D-7EE2-4E6B-8838-9D610D68190D}" dt="2024-10-13T00:10:35.997" v="35" actId="478"/>
          <ac:spMkLst>
            <pc:docMk/>
            <pc:sldMk cId="4240948684" sldId="319"/>
            <ac:spMk id="3" creationId="{D3EE3CE6-F6E4-0C0D-41E5-894AD9C1336E}"/>
          </ac:spMkLst>
        </pc:spChg>
        <pc:spChg chg="mod">
          <ac:chgData name="Ramya Panchatcharam" userId="82af4a5c5b023bb8" providerId="LiveId" clId="{87419D0D-7EE2-4E6B-8838-9D610D68190D}" dt="2024-10-13T00:13:15.222" v="47" actId="207"/>
          <ac:spMkLst>
            <pc:docMk/>
            <pc:sldMk cId="4240948684" sldId="319"/>
            <ac:spMk id="6" creationId="{98CE6617-FF8A-A65A-2849-552BAA59314E}"/>
          </ac:spMkLst>
        </pc:spChg>
        <pc:spChg chg="mod">
          <ac:chgData name="Ramya Panchatcharam" userId="82af4a5c5b023bb8" providerId="LiveId" clId="{87419D0D-7EE2-4E6B-8838-9D610D68190D}" dt="2024-10-13T00:13:15.222" v="47" actId="207"/>
          <ac:spMkLst>
            <pc:docMk/>
            <pc:sldMk cId="4240948684" sldId="319"/>
            <ac:spMk id="12" creationId="{40AC5B3E-B66B-C13D-9D12-C9E41329754B}"/>
          </ac:spMkLst>
        </pc:spChg>
        <pc:spChg chg="mod">
          <ac:chgData name="Ramya Panchatcharam" userId="82af4a5c5b023bb8" providerId="LiveId" clId="{87419D0D-7EE2-4E6B-8838-9D610D68190D}" dt="2024-10-13T00:09:54.086" v="29"/>
          <ac:spMkLst>
            <pc:docMk/>
            <pc:sldMk cId="4240948684" sldId="319"/>
            <ac:spMk id="487" creationId="{00000000-0000-0000-0000-000000000000}"/>
          </ac:spMkLst>
        </pc:spChg>
        <pc:grpChg chg="add mod">
          <ac:chgData name="Ramya Panchatcharam" userId="82af4a5c5b023bb8" providerId="LiveId" clId="{87419D0D-7EE2-4E6B-8838-9D610D68190D}" dt="2024-10-13T00:13:26.794" v="49" actId="1076"/>
          <ac:grpSpMkLst>
            <pc:docMk/>
            <pc:sldMk cId="4240948684" sldId="319"/>
            <ac:grpSpMk id="4" creationId="{9BB0EC10-4957-9724-5387-22B8901DE6B6}"/>
          </ac:grpSpMkLst>
        </pc:grpChg>
        <pc:grpChg chg="del">
          <ac:chgData name="Ramya Panchatcharam" userId="82af4a5c5b023bb8" providerId="LiveId" clId="{87419D0D-7EE2-4E6B-8838-9D610D68190D}" dt="2024-10-13T00:10:51.732" v="38" actId="478"/>
          <ac:grpSpMkLst>
            <pc:docMk/>
            <pc:sldMk cId="4240948684" sldId="319"/>
            <ac:grpSpMk id="5" creationId="{8AF9904E-D42C-1DF9-3D3A-2827EB42E9F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0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99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1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13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59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9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2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5" r:id="rId6"/>
    <p:sldLayoutId id="2147483670" r:id="rId7"/>
    <p:sldLayoutId id="2147483671" r:id="rId8"/>
    <p:sldLayoutId id="2147483672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437597" y="1194072"/>
            <a:ext cx="5000396" cy="2779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Data-Driven Strategies Using Sql for RSVP Movies</a:t>
            </a:r>
            <a:br>
              <a:rPr lang="en" b="1" dirty="0"/>
            </a:br>
            <a:r>
              <a:rPr lang="en-US" sz="2400" b="1" dirty="0"/>
              <a:t>Insights for a Successful Global Film Release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49033" y="4291161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BY: RAMYA PANCHATCHARAM</a:t>
            </a:r>
            <a:endParaRPr b="1" dirty="0"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Further Findings …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CFAA8F-36A6-284E-2C90-13435442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7" y="1077425"/>
            <a:ext cx="3971268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Genre Distribution: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dk1"/>
                </a:solidFill>
                <a:latin typeface="DM Sans"/>
              </a:rPr>
              <a:t>Drama is the most produced genre, indicating strong potential, with over 3,000 movies in a single genre highlighting a significant market.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Average Movie Duration by Genre: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Drama: 106.77 minutes 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Top 10 Movies by Average Rating: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dk1"/>
                </a:solidFill>
                <a:latin typeface="DM Sans"/>
                <a:sym typeface="DM Sans"/>
              </a:rPr>
              <a:t>Kirket</a:t>
            </a: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: 10.0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Love in </a:t>
            </a:r>
            <a:r>
              <a:rPr lang="en-US" altLang="en-US" dirty="0" err="1">
                <a:solidFill>
                  <a:schemeClr val="dk1"/>
                </a:solidFill>
                <a:latin typeface="DM Sans"/>
                <a:sym typeface="DM Sans"/>
              </a:rPr>
              <a:t>Kilnerry</a:t>
            </a: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: 10.0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Gini </a:t>
            </a:r>
            <a:r>
              <a:rPr lang="en-US" altLang="en-US" dirty="0" err="1">
                <a:solidFill>
                  <a:schemeClr val="dk1"/>
                </a:solidFill>
                <a:latin typeface="DM Sans"/>
                <a:sym typeface="DM Sans"/>
              </a:rPr>
              <a:t>Helida</a:t>
            </a: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 Kathe: 9.8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These ratings reflect exceptional quality.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Ratings Insights: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Analyzed average ratings and total votes to ensure no outliers.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5C83F-800C-BDB2-C0E5-3C4D8FD0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56" y="1163439"/>
            <a:ext cx="1876775" cy="1408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D40D1C-F19B-F10D-2761-6EE52DF9F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94" y="1163439"/>
            <a:ext cx="1607959" cy="1408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9BDBC4-AE9D-33E7-AAB8-57CAB84A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120" y="4420157"/>
            <a:ext cx="5692633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B8298-16F0-CD45-0A32-6F73BC10D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750" y="2793279"/>
            <a:ext cx="1933938" cy="1261220"/>
          </a:xfrm>
          <a:prstGeom prst="rect">
            <a:avLst/>
          </a:prstGeom>
        </p:spPr>
      </p:pic>
      <p:sp>
        <p:nvSpPr>
          <p:cNvPr id="19" name="Google Shape;9219;p84">
            <a:extLst>
              <a:ext uri="{FF2B5EF4-FFF2-40B4-BE49-F238E27FC236}">
                <a16:creationId xmlns:a16="http://schemas.microsoft.com/office/drawing/2014/main" id="{9A026EAE-12B8-1AE5-87ED-6A1763477863}"/>
              </a:ext>
            </a:extLst>
          </p:cNvPr>
          <p:cNvSpPr/>
          <p:nvPr/>
        </p:nvSpPr>
        <p:spPr>
          <a:xfrm>
            <a:off x="1886219" y="4520432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1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21203939-34E6-8D19-B02D-FB8E51F142F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Further Findings …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275B22-0023-E9A5-B22F-95B3B992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17725"/>
            <a:ext cx="3581900" cy="318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dk1"/>
                </a:solidFill>
                <a:latin typeface="DM Sans"/>
              </a:rPr>
              <a:t>Top Actors &amp; Actresses: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DM Sans"/>
              </a:rPr>
              <a:t>Mamooty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and Mohanlal: Top actors with median ratings 8+.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DM Sans"/>
              </a:rPr>
              <a:t>Fahadh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</a:rPr>
              <a:t>Faasil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: Average rating of 7.7400 in Indian movies.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DM Sans"/>
              </a:rPr>
              <a:t>Taapsee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Pannu: Average rating of 7. 0333 in Hindi films.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</a:rPr>
              <a:t>Top actresses in drama (rating &gt; 8): Amanda Lawrence, </a:t>
            </a:r>
            <a:r>
              <a:rPr lang="en-US" dirty="0" err="1">
                <a:solidFill>
                  <a:schemeClr val="dk1"/>
                </a:solidFill>
                <a:latin typeface="DM Sans"/>
              </a:rPr>
              <a:t>Densie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Gough, Parvathy </a:t>
            </a:r>
            <a:r>
              <a:rPr lang="en-US" dirty="0" err="1">
                <a:solidFill>
                  <a:schemeClr val="dk1"/>
                </a:solidFill>
                <a:latin typeface="DM Sans"/>
              </a:rPr>
              <a:t>Thiruvothu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1709A-56AA-A1EF-E5AF-59FB60F1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94" y="1249602"/>
            <a:ext cx="1201621" cy="617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328C0-CA36-906D-8329-EEDB69C0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99" y="2950252"/>
            <a:ext cx="3219764" cy="616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19FC7-0C17-34EA-5FDC-308613312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47" y="3666575"/>
            <a:ext cx="3219764" cy="777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16388A-F85B-4016-F754-94385C66F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99" y="1993180"/>
            <a:ext cx="3219763" cy="777453"/>
          </a:xfrm>
          <a:prstGeom prst="rect">
            <a:avLst/>
          </a:prstGeom>
        </p:spPr>
      </p:pic>
      <p:sp>
        <p:nvSpPr>
          <p:cNvPr id="15" name="Google Shape;9219;p84">
            <a:extLst>
              <a:ext uri="{FF2B5EF4-FFF2-40B4-BE49-F238E27FC236}">
                <a16:creationId xmlns:a16="http://schemas.microsoft.com/office/drawing/2014/main" id="{88BCF0B5-06B6-1065-EAF1-07B339E245C1}"/>
              </a:ext>
            </a:extLst>
          </p:cNvPr>
          <p:cNvSpPr/>
          <p:nvPr/>
        </p:nvSpPr>
        <p:spPr>
          <a:xfrm>
            <a:off x="4406783" y="4540131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3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Further Findings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4C5ECE-6A50-D651-0879-A835B6D4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32" y="1117508"/>
            <a:ext cx="41187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Top Production Houses: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Marvel Studios, Twentieth Century Fox, and Warner Bros. lead in audience engagement.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Genre Duration Analysis: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Analyzed average movie durations and trends across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AA5F1-44EA-E803-7A8A-5C028C23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74" y="3288659"/>
            <a:ext cx="2911092" cy="7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20B62-0744-96E1-0220-44F46842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41" y="1303477"/>
            <a:ext cx="3069385" cy="2347163"/>
          </a:xfrm>
          <a:prstGeom prst="rect">
            <a:avLst/>
          </a:prstGeom>
        </p:spPr>
      </p:pic>
      <p:sp>
        <p:nvSpPr>
          <p:cNvPr id="10" name="Google Shape;9219;p84">
            <a:extLst>
              <a:ext uri="{FF2B5EF4-FFF2-40B4-BE49-F238E27FC236}">
                <a16:creationId xmlns:a16="http://schemas.microsoft.com/office/drawing/2014/main" id="{AF00D290-419D-45FF-0803-CE088063BCCD}"/>
              </a:ext>
            </a:extLst>
          </p:cNvPr>
          <p:cNvSpPr/>
          <p:nvPr/>
        </p:nvSpPr>
        <p:spPr>
          <a:xfrm>
            <a:off x="4406783" y="4540131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8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21203939-34E6-8D19-B02D-FB8E51F142F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Further Findings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7671D-D8B8-2294-6143-0D5A2EE2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72" y="2722278"/>
            <a:ext cx="2655978" cy="343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BFF59-C79B-ADB9-30AE-4F49F3C1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50" y="1279896"/>
            <a:ext cx="3108961" cy="135591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E6A3752-9900-6828-1EF8-3854A21A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51922"/>
            <a:ext cx="3649649" cy="329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Top Grossing Movies: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Highlights the five highest-grossing films each year in the top three genres.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Top Production Houses: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The Star Cinema and Twentieth Century Fox lead in multilingual hits (median rating &gt;= 8).</a:t>
            </a:r>
          </a:p>
          <a:p>
            <a:pPr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Director Insights: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A.L. Vijay and Andrew Jones are the top directors, each with 5 films.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3DB2DE-D486-1455-2FAF-D0C66A781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18" y="3323768"/>
            <a:ext cx="3897620" cy="1135619"/>
          </a:xfrm>
          <a:prstGeom prst="rect">
            <a:avLst/>
          </a:prstGeom>
        </p:spPr>
      </p:pic>
      <p:sp>
        <p:nvSpPr>
          <p:cNvPr id="18" name="Google Shape;9219;p84">
            <a:extLst>
              <a:ext uri="{FF2B5EF4-FFF2-40B4-BE49-F238E27FC236}">
                <a16:creationId xmlns:a16="http://schemas.microsoft.com/office/drawing/2014/main" id="{26EADA8E-4A77-F922-39C2-E9CF03DC8CA8}"/>
              </a:ext>
            </a:extLst>
          </p:cNvPr>
          <p:cNvSpPr/>
          <p:nvPr/>
        </p:nvSpPr>
        <p:spPr>
          <a:xfrm>
            <a:off x="4406783" y="4540131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836" r="8611"/>
          <a:stretch/>
        </p:blipFill>
        <p:spPr>
          <a:xfrm>
            <a:off x="5121925" y="1060325"/>
            <a:ext cx="3109200" cy="3109200"/>
          </a:xfrm>
          <a:prstGeom prst="ellipse">
            <a:avLst/>
          </a:prstGeom>
        </p:spPr>
      </p:pic>
      <p:sp>
        <p:nvSpPr>
          <p:cNvPr id="665" name="Google Shape;665;p50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Insights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1826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EE3CE6-F6E4-0C0D-41E5-894AD9C1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028123"/>
            <a:ext cx="7310817" cy="36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Genre Focus: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Prioritize thriller, drama, and comedy to align with audience preferences and maximize viewership.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Production Collaborations: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Partner with top companies like Star Cinema, Twentieth Century Fox, Marvel Studios, and Warner Bros. for resources and distribution.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Talent Collaboration: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Work with popular actors like </a:t>
            </a:r>
            <a:r>
              <a:rPr lang="en-US" dirty="0" err="1">
                <a:solidFill>
                  <a:schemeClr val="dk1"/>
                </a:solidFill>
                <a:latin typeface="DM Sans"/>
              </a:rPr>
              <a:t>Fahadh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/>
              </a:rPr>
              <a:t>Faas</a:t>
            </a:r>
            <a:r>
              <a:rPr lang="en-US" dirty="0">
                <a:solidFill>
                  <a:schemeClr val="dk1"/>
                </a:solidFill>
                <a:latin typeface="DM Sans"/>
              </a:rPr>
              <a:t>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and </a:t>
            </a:r>
            <a:r>
              <a:rPr lang="en-US" altLang="en-US" dirty="0" err="1">
                <a:solidFill>
                  <a:schemeClr val="dk1"/>
                </a:solidFill>
                <a:latin typeface="DM Sans"/>
              </a:rPr>
              <a:t>Taapsee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 Pannu to enhance appeal and attract fans.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Quality Directors: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Collaborate with successful directors like James Mangold, A.L. Vijay, and Andrew Jones for high-quality productions.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Multilingual Opportunities: 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Explore multilingual films to reach diverse audiences and leverage regional successes.</a:t>
            </a:r>
          </a:p>
        </p:txBody>
      </p:sp>
      <p:grpSp>
        <p:nvGrpSpPr>
          <p:cNvPr id="5" name="Google Shape;1152;p71">
            <a:extLst>
              <a:ext uri="{FF2B5EF4-FFF2-40B4-BE49-F238E27FC236}">
                <a16:creationId xmlns:a16="http://schemas.microsoft.com/office/drawing/2014/main" id="{8AF9904E-D42C-1DF9-3D3A-2827EB42E9F1}"/>
              </a:ext>
            </a:extLst>
          </p:cNvPr>
          <p:cNvGrpSpPr/>
          <p:nvPr/>
        </p:nvGrpSpPr>
        <p:grpSpPr>
          <a:xfrm>
            <a:off x="4179867" y="4253647"/>
            <a:ext cx="392133" cy="392133"/>
            <a:chOff x="6706751" y="1332817"/>
            <a:chExt cx="392133" cy="392133"/>
          </a:xfrm>
        </p:grpSpPr>
        <p:sp>
          <p:nvSpPr>
            <p:cNvPr id="7" name="Google Shape;1153;p71">
              <a:extLst>
                <a:ext uri="{FF2B5EF4-FFF2-40B4-BE49-F238E27FC236}">
                  <a16:creationId xmlns:a16="http://schemas.microsoft.com/office/drawing/2014/main" id="{CAADAC29-4286-CA41-8C50-342A94EFB3FD}"/>
                </a:ext>
              </a:extLst>
            </p:cNvPr>
            <p:cNvSpPr/>
            <p:nvPr/>
          </p:nvSpPr>
          <p:spPr>
            <a:xfrm>
              <a:off x="6815186" y="1332817"/>
              <a:ext cx="283698" cy="284783"/>
            </a:xfrm>
            <a:custGeom>
              <a:avLst/>
              <a:gdLst/>
              <a:ahLst/>
              <a:cxnLst/>
              <a:rect l="l" t="t" r="r" b="b"/>
              <a:pathLst>
                <a:path w="12553" h="12601" extrusionOk="0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4;p71">
              <a:extLst>
                <a:ext uri="{FF2B5EF4-FFF2-40B4-BE49-F238E27FC236}">
                  <a16:creationId xmlns:a16="http://schemas.microsoft.com/office/drawing/2014/main" id="{10A729ED-58A8-174B-AF8C-69DF62CD8C03}"/>
                </a:ext>
              </a:extLst>
            </p:cNvPr>
            <p:cNvSpPr/>
            <p:nvPr/>
          </p:nvSpPr>
          <p:spPr>
            <a:xfrm>
              <a:off x="6706751" y="1494904"/>
              <a:ext cx="297936" cy="230045"/>
            </a:xfrm>
            <a:custGeom>
              <a:avLst/>
              <a:gdLst/>
              <a:ahLst/>
              <a:cxnLst/>
              <a:rect l="l" t="t" r="r" b="b"/>
              <a:pathLst>
                <a:path w="13183" h="10179" extrusionOk="0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5;p71">
              <a:extLst>
                <a:ext uri="{FF2B5EF4-FFF2-40B4-BE49-F238E27FC236}">
                  <a16:creationId xmlns:a16="http://schemas.microsoft.com/office/drawing/2014/main" id="{2FB837E7-A5EE-732C-B059-568FEAB80308}"/>
                </a:ext>
              </a:extLst>
            </p:cNvPr>
            <p:cNvSpPr/>
            <p:nvPr/>
          </p:nvSpPr>
          <p:spPr>
            <a:xfrm>
              <a:off x="6857900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6;p71">
              <a:extLst>
                <a:ext uri="{FF2B5EF4-FFF2-40B4-BE49-F238E27FC236}">
                  <a16:creationId xmlns:a16="http://schemas.microsoft.com/office/drawing/2014/main" id="{0D8DAF24-7368-CE7E-58C4-0A09A085E765}"/>
                </a:ext>
              </a:extLst>
            </p:cNvPr>
            <p:cNvSpPr/>
            <p:nvPr/>
          </p:nvSpPr>
          <p:spPr>
            <a:xfrm>
              <a:off x="6901721" y="1420437"/>
              <a:ext cx="23007" cy="2300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7;p71">
              <a:extLst>
                <a:ext uri="{FF2B5EF4-FFF2-40B4-BE49-F238E27FC236}">
                  <a16:creationId xmlns:a16="http://schemas.microsoft.com/office/drawing/2014/main" id="{21415284-D244-933E-BB90-0B2756690116}"/>
                </a:ext>
              </a:extLst>
            </p:cNvPr>
            <p:cNvSpPr/>
            <p:nvPr/>
          </p:nvSpPr>
          <p:spPr>
            <a:xfrm>
              <a:off x="6946627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07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21203939-34E6-8D19-B02D-FB8E51F142F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5F7D3F-2ADE-0B33-4C4F-9A8A1B2E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53" y="1267542"/>
            <a:ext cx="6221489" cy="232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The data-driven analysis offers insights to guide RSVP's movie strategies.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By prioritizing popular genres, collaborating with top talent, and forming strategic partnerships, RSVP can succeed in the competitive film industry.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Leveraging these insights will enable RSVP to produce audience-centric films that achieve critical acclaim and commercial success. </a:t>
            </a:r>
          </a:p>
        </p:txBody>
      </p:sp>
    </p:spTree>
    <p:extLst>
      <p:ext uri="{BB962C8B-B14F-4D97-AF65-F5344CB8AC3E}">
        <p14:creationId xmlns:p14="http://schemas.microsoft.com/office/powerpoint/2010/main" val="5139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1347274" y="15130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1520085" y="2476698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0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samramya@gmail.com</a:t>
            </a:r>
            <a:endParaRPr dirty="0"/>
          </a:p>
        </p:txBody>
      </p:sp>
      <p:sp>
        <p:nvSpPr>
          <p:cNvPr id="1080" name="Google Shape;1080;p70"/>
          <p:cNvSpPr txBox="1"/>
          <p:nvPr/>
        </p:nvSpPr>
        <p:spPr>
          <a:xfrm>
            <a:off x="713225" y="4125850"/>
            <a:ext cx="5094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80788B-A8EF-5D38-C869-EE3E8CF91DA4}"/>
              </a:ext>
            </a:extLst>
          </p:cNvPr>
          <p:cNvSpPr/>
          <p:nvPr/>
        </p:nvSpPr>
        <p:spPr>
          <a:xfrm>
            <a:off x="540689" y="3395678"/>
            <a:ext cx="5205457" cy="1391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542018" y="1832101"/>
            <a:ext cx="2701989" cy="761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lang="en-US"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345263" y="1792307"/>
            <a:ext cx="2798737" cy="770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Insights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6" name="Google Shape;394;p38">
            <a:extLst>
              <a:ext uri="{FF2B5EF4-FFF2-40B4-BE49-F238E27FC236}">
                <a16:creationId xmlns:a16="http://schemas.microsoft.com/office/drawing/2014/main" id="{538502E5-58C6-C153-6C60-95941C8A3576}"/>
              </a:ext>
            </a:extLst>
          </p:cNvPr>
          <p:cNvSpPr txBox="1">
            <a:spLocks/>
          </p:cNvSpPr>
          <p:nvPr/>
        </p:nvSpPr>
        <p:spPr>
          <a:xfrm>
            <a:off x="3204224" y="1831771"/>
            <a:ext cx="3339297" cy="76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Solution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2990C-CDFC-E196-1E6D-2F395493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64" y="1448365"/>
            <a:ext cx="55457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dk1"/>
                </a:solidFill>
                <a:latin typeface="DM Sans"/>
                <a:sym typeface="DM Sans"/>
              </a:rPr>
              <a:t>RSVP Movies is a successful Indian film production company renowned for its super-hit movies catering primarily to the domestic audience. The company is now preparing for a global movie release in 2025.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chemeClr val="dk1"/>
              </a:solidFill>
              <a:latin typeface="DM Sans"/>
              <a:sym typeface="DM Sans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Goal: </a:t>
            </a:r>
            <a:r>
              <a:rPr lang="en-US" dirty="0">
                <a:solidFill>
                  <a:schemeClr val="dk1"/>
                </a:solidFill>
                <a:latin typeface="DM Sans"/>
                <a:sym typeface="DM Sans"/>
              </a:rPr>
              <a:t>Analyze movie data from the last three years to derive actionable insights that will inform the global release strategy.</a:t>
            </a: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dk1"/>
                </a:solidFill>
                <a:latin typeface="DM Sans"/>
                <a:sym typeface="DM Sans"/>
              </a:rPr>
              <a:t>Role: </a:t>
            </a: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Provide data-driven insights using SQL queries to help RSVP plan their global release.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 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5277285" y="2426899"/>
            <a:ext cx="2844000" cy="1724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actionable recommendations to optimize production, marketing, and distribution strategies for the international market.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1936860" y="1867999"/>
            <a:ext cx="168105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Chellenge</a:t>
            </a:r>
            <a:endParaRPr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4"/>
          </p:nvPr>
        </p:nvSpPr>
        <p:spPr>
          <a:xfrm>
            <a:off x="5755391" y="2006361"/>
            <a:ext cx="188778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1" name="Google Shape;488;p43">
            <a:extLst>
              <a:ext uri="{FF2B5EF4-FFF2-40B4-BE49-F238E27FC236}">
                <a16:creationId xmlns:a16="http://schemas.microsoft.com/office/drawing/2014/main" id="{C30CEA4E-2C5D-FD68-CECF-2110DBE35660}"/>
              </a:ext>
            </a:extLst>
          </p:cNvPr>
          <p:cNvSpPr txBox="1">
            <a:spLocks/>
          </p:cNvSpPr>
          <p:nvPr/>
        </p:nvSpPr>
        <p:spPr>
          <a:xfrm>
            <a:off x="1424567" y="2342959"/>
            <a:ext cx="2844000" cy="172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To ensure success, the company must utilize data-driven insights from past movie performances and analyze current industry trends and audience preferences.</a:t>
            </a:r>
          </a:p>
        </p:txBody>
      </p:sp>
      <p:grpSp>
        <p:nvGrpSpPr>
          <p:cNvPr id="13" name="Google Shape;1152;p71">
            <a:extLst>
              <a:ext uri="{FF2B5EF4-FFF2-40B4-BE49-F238E27FC236}">
                <a16:creationId xmlns:a16="http://schemas.microsoft.com/office/drawing/2014/main" id="{44D53745-159B-AAD9-8EDB-2B2619E45E8F}"/>
              </a:ext>
            </a:extLst>
          </p:cNvPr>
          <p:cNvGrpSpPr/>
          <p:nvPr/>
        </p:nvGrpSpPr>
        <p:grpSpPr>
          <a:xfrm>
            <a:off x="6414184" y="1526245"/>
            <a:ext cx="392133" cy="392133"/>
            <a:chOff x="6706751" y="1332817"/>
            <a:chExt cx="392133" cy="392133"/>
          </a:xfrm>
        </p:grpSpPr>
        <p:sp>
          <p:nvSpPr>
            <p:cNvPr id="14" name="Google Shape;1153;p71">
              <a:extLst>
                <a:ext uri="{FF2B5EF4-FFF2-40B4-BE49-F238E27FC236}">
                  <a16:creationId xmlns:a16="http://schemas.microsoft.com/office/drawing/2014/main" id="{B4883DD8-3835-2F7F-5C72-6E2DFD81BE27}"/>
                </a:ext>
              </a:extLst>
            </p:cNvPr>
            <p:cNvSpPr/>
            <p:nvPr/>
          </p:nvSpPr>
          <p:spPr>
            <a:xfrm>
              <a:off x="6815186" y="1332817"/>
              <a:ext cx="283698" cy="284783"/>
            </a:xfrm>
            <a:custGeom>
              <a:avLst/>
              <a:gdLst/>
              <a:ahLst/>
              <a:cxnLst/>
              <a:rect l="l" t="t" r="r" b="b"/>
              <a:pathLst>
                <a:path w="12553" h="12601" extrusionOk="0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4;p71">
              <a:extLst>
                <a:ext uri="{FF2B5EF4-FFF2-40B4-BE49-F238E27FC236}">
                  <a16:creationId xmlns:a16="http://schemas.microsoft.com/office/drawing/2014/main" id="{27838729-FD38-38DB-1FD1-B206F8A911B6}"/>
                </a:ext>
              </a:extLst>
            </p:cNvPr>
            <p:cNvSpPr/>
            <p:nvPr/>
          </p:nvSpPr>
          <p:spPr>
            <a:xfrm>
              <a:off x="6706751" y="1494904"/>
              <a:ext cx="297936" cy="230045"/>
            </a:xfrm>
            <a:custGeom>
              <a:avLst/>
              <a:gdLst/>
              <a:ahLst/>
              <a:cxnLst/>
              <a:rect l="l" t="t" r="r" b="b"/>
              <a:pathLst>
                <a:path w="13183" h="10179" extrusionOk="0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5;p71">
              <a:extLst>
                <a:ext uri="{FF2B5EF4-FFF2-40B4-BE49-F238E27FC236}">
                  <a16:creationId xmlns:a16="http://schemas.microsoft.com/office/drawing/2014/main" id="{7FBC9FAB-02BA-E570-67DA-8D349BDC2971}"/>
                </a:ext>
              </a:extLst>
            </p:cNvPr>
            <p:cNvSpPr/>
            <p:nvPr/>
          </p:nvSpPr>
          <p:spPr>
            <a:xfrm>
              <a:off x="6857900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6;p71">
              <a:extLst>
                <a:ext uri="{FF2B5EF4-FFF2-40B4-BE49-F238E27FC236}">
                  <a16:creationId xmlns:a16="http://schemas.microsoft.com/office/drawing/2014/main" id="{BCCC2627-52E0-A3CC-BD6C-DB711136C056}"/>
                </a:ext>
              </a:extLst>
            </p:cNvPr>
            <p:cNvSpPr/>
            <p:nvPr/>
          </p:nvSpPr>
          <p:spPr>
            <a:xfrm>
              <a:off x="6901721" y="1420437"/>
              <a:ext cx="23007" cy="2300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7;p71">
              <a:extLst>
                <a:ext uri="{FF2B5EF4-FFF2-40B4-BE49-F238E27FC236}">
                  <a16:creationId xmlns:a16="http://schemas.microsoft.com/office/drawing/2014/main" id="{C5B185CE-54B8-DECB-AF41-F41278AF39C8}"/>
                </a:ext>
              </a:extLst>
            </p:cNvPr>
            <p:cNvSpPr/>
            <p:nvPr/>
          </p:nvSpPr>
          <p:spPr>
            <a:xfrm>
              <a:off x="6946627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52;p71">
            <a:extLst>
              <a:ext uri="{FF2B5EF4-FFF2-40B4-BE49-F238E27FC236}">
                <a16:creationId xmlns:a16="http://schemas.microsoft.com/office/drawing/2014/main" id="{8157A51D-3642-B008-BAF2-B2CB88CAD953}"/>
              </a:ext>
            </a:extLst>
          </p:cNvPr>
          <p:cNvGrpSpPr/>
          <p:nvPr/>
        </p:nvGrpSpPr>
        <p:grpSpPr>
          <a:xfrm>
            <a:off x="2534293" y="1429844"/>
            <a:ext cx="391048" cy="391048"/>
            <a:chOff x="3968467" y="2636227"/>
            <a:chExt cx="391048" cy="391048"/>
          </a:xfrm>
        </p:grpSpPr>
        <p:sp>
          <p:nvSpPr>
            <p:cNvPr id="20" name="Google Shape;1253;p71">
              <a:extLst>
                <a:ext uri="{FF2B5EF4-FFF2-40B4-BE49-F238E27FC236}">
                  <a16:creationId xmlns:a16="http://schemas.microsoft.com/office/drawing/2014/main" id="{589E928A-6314-2F90-0932-EB0552D4757C}"/>
                </a:ext>
              </a:extLst>
            </p:cNvPr>
            <p:cNvSpPr/>
            <p:nvPr/>
          </p:nvSpPr>
          <p:spPr>
            <a:xfrm>
              <a:off x="3968467" y="2636227"/>
              <a:ext cx="113949" cy="391048"/>
            </a:xfrm>
            <a:custGeom>
              <a:avLst/>
              <a:gdLst/>
              <a:ahLst/>
              <a:cxnLst/>
              <a:rect l="l" t="t" r="r" b="b"/>
              <a:pathLst>
                <a:path w="5042" h="17303" extrusionOk="0">
                  <a:moveTo>
                    <a:pt x="3539" y="969"/>
                  </a:moveTo>
                  <a:lnTo>
                    <a:pt x="3733" y="1018"/>
                  </a:lnTo>
                  <a:lnTo>
                    <a:pt x="3878" y="1115"/>
                  </a:lnTo>
                  <a:lnTo>
                    <a:pt x="4023" y="1309"/>
                  </a:lnTo>
                  <a:lnTo>
                    <a:pt x="4023" y="1503"/>
                  </a:lnTo>
                  <a:lnTo>
                    <a:pt x="4023" y="2326"/>
                  </a:lnTo>
                  <a:lnTo>
                    <a:pt x="1019" y="2326"/>
                  </a:lnTo>
                  <a:lnTo>
                    <a:pt x="1019" y="1503"/>
                  </a:lnTo>
                  <a:lnTo>
                    <a:pt x="1019" y="1309"/>
                  </a:lnTo>
                  <a:lnTo>
                    <a:pt x="1115" y="1115"/>
                  </a:lnTo>
                  <a:lnTo>
                    <a:pt x="1309" y="1018"/>
                  </a:lnTo>
                  <a:lnTo>
                    <a:pt x="1503" y="969"/>
                  </a:lnTo>
                  <a:close/>
                  <a:moveTo>
                    <a:pt x="2036" y="3344"/>
                  </a:moveTo>
                  <a:lnTo>
                    <a:pt x="2036" y="12552"/>
                  </a:lnTo>
                  <a:lnTo>
                    <a:pt x="1019" y="12552"/>
                  </a:lnTo>
                  <a:lnTo>
                    <a:pt x="1019" y="3344"/>
                  </a:lnTo>
                  <a:close/>
                  <a:moveTo>
                    <a:pt x="4023" y="3344"/>
                  </a:moveTo>
                  <a:lnTo>
                    <a:pt x="4023" y="12552"/>
                  </a:lnTo>
                  <a:lnTo>
                    <a:pt x="3054" y="12552"/>
                  </a:lnTo>
                  <a:lnTo>
                    <a:pt x="3054" y="3344"/>
                  </a:lnTo>
                  <a:close/>
                  <a:moveTo>
                    <a:pt x="3684" y="13570"/>
                  </a:moveTo>
                  <a:lnTo>
                    <a:pt x="2569" y="15751"/>
                  </a:lnTo>
                  <a:lnTo>
                    <a:pt x="1358" y="13570"/>
                  </a:lnTo>
                  <a:close/>
                  <a:moveTo>
                    <a:pt x="1164" y="0"/>
                  </a:moveTo>
                  <a:lnTo>
                    <a:pt x="922" y="97"/>
                  </a:lnTo>
                  <a:lnTo>
                    <a:pt x="631" y="242"/>
                  </a:lnTo>
                  <a:lnTo>
                    <a:pt x="437" y="436"/>
                  </a:lnTo>
                  <a:lnTo>
                    <a:pt x="243" y="630"/>
                  </a:lnTo>
                  <a:lnTo>
                    <a:pt x="98" y="872"/>
                  </a:lnTo>
                  <a:lnTo>
                    <a:pt x="1" y="1163"/>
                  </a:lnTo>
                  <a:lnTo>
                    <a:pt x="1" y="1503"/>
                  </a:lnTo>
                  <a:lnTo>
                    <a:pt x="1" y="13086"/>
                  </a:lnTo>
                  <a:lnTo>
                    <a:pt x="1" y="13231"/>
                  </a:lnTo>
                  <a:lnTo>
                    <a:pt x="49" y="13328"/>
                  </a:lnTo>
                  <a:lnTo>
                    <a:pt x="2133" y="17060"/>
                  </a:lnTo>
                  <a:lnTo>
                    <a:pt x="2182" y="17157"/>
                  </a:lnTo>
                  <a:lnTo>
                    <a:pt x="2279" y="17254"/>
                  </a:lnTo>
                  <a:lnTo>
                    <a:pt x="2424" y="17302"/>
                  </a:lnTo>
                  <a:lnTo>
                    <a:pt x="2715" y="17302"/>
                  </a:lnTo>
                  <a:lnTo>
                    <a:pt x="2812" y="17254"/>
                  </a:lnTo>
                  <a:lnTo>
                    <a:pt x="2909" y="17157"/>
                  </a:lnTo>
                  <a:lnTo>
                    <a:pt x="3006" y="17060"/>
                  </a:lnTo>
                  <a:lnTo>
                    <a:pt x="4993" y="13328"/>
                  </a:lnTo>
                  <a:lnTo>
                    <a:pt x="5041" y="13231"/>
                  </a:lnTo>
                  <a:lnTo>
                    <a:pt x="5041" y="13086"/>
                  </a:lnTo>
                  <a:lnTo>
                    <a:pt x="5041" y="1503"/>
                  </a:lnTo>
                  <a:lnTo>
                    <a:pt x="5041" y="1163"/>
                  </a:lnTo>
                  <a:lnTo>
                    <a:pt x="4944" y="872"/>
                  </a:lnTo>
                  <a:lnTo>
                    <a:pt x="4799" y="630"/>
                  </a:lnTo>
                  <a:lnTo>
                    <a:pt x="4605" y="436"/>
                  </a:lnTo>
                  <a:lnTo>
                    <a:pt x="4411" y="242"/>
                  </a:lnTo>
                  <a:lnTo>
                    <a:pt x="4120" y="97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4;p71">
              <a:extLst>
                <a:ext uri="{FF2B5EF4-FFF2-40B4-BE49-F238E27FC236}">
                  <a16:creationId xmlns:a16="http://schemas.microsoft.com/office/drawing/2014/main" id="{DEFFEFA1-BEAA-479A-A984-DAD9749CD234}"/>
                </a:ext>
              </a:extLst>
            </p:cNvPr>
            <p:cNvSpPr/>
            <p:nvPr/>
          </p:nvSpPr>
          <p:spPr>
            <a:xfrm>
              <a:off x="4105378" y="2636227"/>
              <a:ext cx="254137" cy="391048"/>
            </a:xfrm>
            <a:custGeom>
              <a:avLst/>
              <a:gdLst/>
              <a:ahLst/>
              <a:cxnLst/>
              <a:rect l="l" t="t" r="r" b="b"/>
              <a:pathLst>
                <a:path w="11245" h="17303" extrusionOk="0">
                  <a:moveTo>
                    <a:pt x="2957" y="14346"/>
                  </a:moveTo>
                  <a:lnTo>
                    <a:pt x="2957" y="15606"/>
                  </a:lnTo>
                  <a:lnTo>
                    <a:pt x="1746" y="14346"/>
                  </a:lnTo>
                  <a:close/>
                  <a:moveTo>
                    <a:pt x="10227" y="969"/>
                  </a:moveTo>
                  <a:lnTo>
                    <a:pt x="10227" y="16284"/>
                  </a:lnTo>
                  <a:lnTo>
                    <a:pt x="3975" y="16284"/>
                  </a:lnTo>
                  <a:lnTo>
                    <a:pt x="3975" y="13861"/>
                  </a:lnTo>
                  <a:lnTo>
                    <a:pt x="3975" y="13667"/>
                  </a:lnTo>
                  <a:lnTo>
                    <a:pt x="3830" y="13473"/>
                  </a:lnTo>
                  <a:lnTo>
                    <a:pt x="3684" y="13376"/>
                  </a:lnTo>
                  <a:lnTo>
                    <a:pt x="3490" y="13328"/>
                  </a:lnTo>
                  <a:lnTo>
                    <a:pt x="1019" y="13328"/>
                  </a:lnTo>
                  <a:lnTo>
                    <a:pt x="1019" y="969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13861"/>
                  </a:lnTo>
                  <a:lnTo>
                    <a:pt x="49" y="14055"/>
                  </a:lnTo>
                  <a:lnTo>
                    <a:pt x="146" y="14200"/>
                  </a:lnTo>
                  <a:lnTo>
                    <a:pt x="3151" y="17157"/>
                  </a:lnTo>
                  <a:lnTo>
                    <a:pt x="3297" y="17302"/>
                  </a:lnTo>
                  <a:lnTo>
                    <a:pt x="10954" y="17302"/>
                  </a:lnTo>
                  <a:lnTo>
                    <a:pt x="11099" y="17157"/>
                  </a:lnTo>
                  <a:lnTo>
                    <a:pt x="11245" y="17011"/>
                  </a:lnTo>
                  <a:lnTo>
                    <a:pt x="11245" y="16817"/>
                  </a:lnTo>
                  <a:lnTo>
                    <a:pt x="11245" y="485"/>
                  </a:lnTo>
                  <a:lnTo>
                    <a:pt x="11245" y="291"/>
                  </a:lnTo>
                  <a:lnTo>
                    <a:pt x="11099" y="146"/>
                  </a:lnTo>
                  <a:lnTo>
                    <a:pt x="10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5;p71">
              <a:extLst>
                <a:ext uri="{FF2B5EF4-FFF2-40B4-BE49-F238E27FC236}">
                  <a16:creationId xmlns:a16="http://schemas.microsoft.com/office/drawing/2014/main" id="{1A8179EF-34C8-B76D-0E93-5E6252B4F08B}"/>
                </a:ext>
              </a:extLst>
            </p:cNvPr>
            <p:cNvSpPr/>
            <p:nvPr/>
          </p:nvSpPr>
          <p:spPr>
            <a:xfrm>
              <a:off x="4151391" y="2845413"/>
              <a:ext cx="162132" cy="69043"/>
            </a:xfrm>
            <a:custGeom>
              <a:avLst/>
              <a:gdLst/>
              <a:ahLst/>
              <a:cxnLst/>
              <a:rect l="l" t="t" r="r" b="b"/>
              <a:pathLst>
                <a:path w="7174" h="3055" extrusionOk="0">
                  <a:moveTo>
                    <a:pt x="6155" y="1019"/>
                  </a:moveTo>
                  <a:lnTo>
                    <a:pt x="6155" y="2036"/>
                  </a:lnTo>
                  <a:lnTo>
                    <a:pt x="1018" y="2036"/>
                  </a:lnTo>
                  <a:lnTo>
                    <a:pt x="1018" y="1019"/>
                  </a:lnTo>
                  <a:close/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0" y="2521"/>
                  </a:lnTo>
                  <a:lnTo>
                    <a:pt x="49" y="2715"/>
                  </a:lnTo>
                  <a:lnTo>
                    <a:pt x="146" y="2860"/>
                  </a:lnTo>
                  <a:lnTo>
                    <a:pt x="340" y="3006"/>
                  </a:lnTo>
                  <a:lnTo>
                    <a:pt x="534" y="3054"/>
                  </a:lnTo>
                  <a:lnTo>
                    <a:pt x="6689" y="3054"/>
                  </a:lnTo>
                  <a:lnTo>
                    <a:pt x="6882" y="3006"/>
                  </a:lnTo>
                  <a:lnTo>
                    <a:pt x="7028" y="2860"/>
                  </a:lnTo>
                  <a:lnTo>
                    <a:pt x="7173" y="2715"/>
                  </a:lnTo>
                  <a:lnTo>
                    <a:pt x="7173" y="2521"/>
                  </a:lnTo>
                  <a:lnTo>
                    <a:pt x="7173" y="486"/>
                  </a:lnTo>
                  <a:lnTo>
                    <a:pt x="7173" y="292"/>
                  </a:lnTo>
                  <a:lnTo>
                    <a:pt x="7028" y="146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6;p71">
              <a:extLst>
                <a:ext uri="{FF2B5EF4-FFF2-40B4-BE49-F238E27FC236}">
                  <a16:creationId xmlns:a16="http://schemas.microsoft.com/office/drawing/2014/main" id="{DB766A49-3852-BFA3-2A8A-26E38FF475C7}"/>
                </a:ext>
              </a:extLst>
            </p:cNvPr>
            <p:cNvSpPr/>
            <p:nvPr/>
          </p:nvSpPr>
          <p:spPr>
            <a:xfrm>
              <a:off x="4244481" y="2781884"/>
              <a:ext cx="69043" cy="23029"/>
            </a:xfrm>
            <a:custGeom>
              <a:avLst/>
              <a:gdLst/>
              <a:ahLst/>
              <a:cxnLst/>
              <a:rect l="l" t="t" r="r" b="b"/>
              <a:pathLst>
                <a:path w="3055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2570" y="1019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486"/>
                  </a:lnTo>
                  <a:lnTo>
                    <a:pt x="3054" y="292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57;p71">
              <a:extLst>
                <a:ext uri="{FF2B5EF4-FFF2-40B4-BE49-F238E27FC236}">
                  <a16:creationId xmlns:a16="http://schemas.microsoft.com/office/drawing/2014/main" id="{190C2100-C5BF-4A36-82C6-E4DD33946E2F}"/>
                </a:ext>
              </a:extLst>
            </p:cNvPr>
            <p:cNvSpPr/>
            <p:nvPr/>
          </p:nvSpPr>
          <p:spPr>
            <a:xfrm>
              <a:off x="4244481" y="2731509"/>
              <a:ext cx="69043" cy="23029"/>
            </a:xfrm>
            <a:custGeom>
              <a:avLst/>
              <a:gdLst/>
              <a:ahLst/>
              <a:cxnLst/>
              <a:rect l="l" t="t" r="r" b="b"/>
              <a:pathLst>
                <a:path w="3055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2570" y="1018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534"/>
                  </a:lnTo>
                  <a:lnTo>
                    <a:pt x="3054" y="340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58;p71">
              <a:extLst>
                <a:ext uri="{FF2B5EF4-FFF2-40B4-BE49-F238E27FC236}">
                  <a16:creationId xmlns:a16="http://schemas.microsoft.com/office/drawing/2014/main" id="{2F73A004-5769-A752-2318-D07ED0262F99}"/>
                </a:ext>
              </a:extLst>
            </p:cNvPr>
            <p:cNvSpPr/>
            <p:nvPr/>
          </p:nvSpPr>
          <p:spPr>
            <a:xfrm>
              <a:off x="4244481" y="2681133"/>
              <a:ext cx="69043" cy="23007"/>
            </a:xfrm>
            <a:custGeom>
              <a:avLst/>
              <a:gdLst/>
              <a:ahLst/>
              <a:cxnLst/>
              <a:rect l="l" t="t" r="r" b="b"/>
              <a:pathLst>
                <a:path w="3055" h="1018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2763" y="1018"/>
                  </a:lnTo>
                  <a:lnTo>
                    <a:pt x="2909" y="873"/>
                  </a:lnTo>
                  <a:lnTo>
                    <a:pt x="3054" y="727"/>
                  </a:lnTo>
                  <a:lnTo>
                    <a:pt x="3054" y="533"/>
                  </a:lnTo>
                  <a:lnTo>
                    <a:pt x="3054" y="339"/>
                  </a:lnTo>
                  <a:lnTo>
                    <a:pt x="2909" y="194"/>
                  </a:lnTo>
                  <a:lnTo>
                    <a:pt x="2763" y="4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59;p71">
              <a:extLst>
                <a:ext uri="{FF2B5EF4-FFF2-40B4-BE49-F238E27FC236}">
                  <a16:creationId xmlns:a16="http://schemas.microsoft.com/office/drawing/2014/main" id="{D94D4785-F25A-6EEF-614A-CBE0D6471435}"/>
                </a:ext>
              </a:extLst>
            </p:cNvPr>
            <p:cNvSpPr/>
            <p:nvPr/>
          </p:nvSpPr>
          <p:spPr>
            <a:xfrm>
              <a:off x="4151391" y="2681133"/>
              <a:ext cx="73405" cy="54782"/>
            </a:xfrm>
            <a:custGeom>
              <a:avLst/>
              <a:gdLst/>
              <a:ahLst/>
              <a:cxnLst/>
              <a:rect l="l" t="t" r="r" b="b"/>
              <a:pathLst>
                <a:path w="3248" h="2424" extrusionOk="0">
                  <a:moveTo>
                    <a:pt x="2714" y="0"/>
                  </a:moveTo>
                  <a:lnTo>
                    <a:pt x="2521" y="49"/>
                  </a:lnTo>
                  <a:lnTo>
                    <a:pt x="2375" y="194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3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3"/>
                  </a:lnTo>
                  <a:lnTo>
                    <a:pt x="3199" y="339"/>
                  </a:lnTo>
                  <a:lnTo>
                    <a:pt x="3102" y="194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0;p71">
              <a:extLst>
                <a:ext uri="{FF2B5EF4-FFF2-40B4-BE49-F238E27FC236}">
                  <a16:creationId xmlns:a16="http://schemas.microsoft.com/office/drawing/2014/main" id="{D85E13AF-3ADC-54FF-9D16-F8ACAB34536E}"/>
                </a:ext>
              </a:extLst>
            </p:cNvPr>
            <p:cNvSpPr/>
            <p:nvPr/>
          </p:nvSpPr>
          <p:spPr>
            <a:xfrm>
              <a:off x="4151391" y="2750131"/>
              <a:ext cx="73405" cy="54782"/>
            </a:xfrm>
            <a:custGeom>
              <a:avLst/>
              <a:gdLst/>
              <a:ahLst/>
              <a:cxnLst/>
              <a:rect l="l" t="t" r="r" b="b"/>
              <a:pathLst>
                <a:path w="3248" h="2424" extrusionOk="0">
                  <a:moveTo>
                    <a:pt x="2714" y="0"/>
                  </a:moveTo>
                  <a:lnTo>
                    <a:pt x="2521" y="49"/>
                  </a:lnTo>
                  <a:lnTo>
                    <a:pt x="2375" y="146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4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4"/>
                  </a:lnTo>
                  <a:lnTo>
                    <a:pt x="3199" y="340"/>
                  </a:lnTo>
                  <a:lnTo>
                    <a:pt x="3102" y="146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1826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74653-B720-2967-1190-C2294B11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84" y="1050442"/>
            <a:ext cx="6933537" cy="3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Analyzes the dataset, focusing on tables like 'movies', 'genre', and 'names' to identify structure and missing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Calculates yearly movie releases, monthly distribution, and production counts for the USA and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Explores unique genres, their total movie counts, and average durations.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Reviews the ratings table for minimum/maximum values and lists the top 10 movies by average rating.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Ranks actors and directors based on release counts and average ratings in the drama genre; calculates genre-wise running totals and moving averages for movie duration. </a:t>
            </a:r>
          </a:p>
        </p:txBody>
      </p:sp>
      <p:grpSp>
        <p:nvGrpSpPr>
          <p:cNvPr id="4" name="Google Shape;9458;p85">
            <a:extLst>
              <a:ext uri="{FF2B5EF4-FFF2-40B4-BE49-F238E27FC236}">
                <a16:creationId xmlns:a16="http://schemas.microsoft.com/office/drawing/2014/main" id="{9BB0EC10-4957-9724-5387-22B8901DE6B6}"/>
              </a:ext>
            </a:extLst>
          </p:cNvPr>
          <p:cNvGrpSpPr/>
          <p:nvPr/>
        </p:nvGrpSpPr>
        <p:grpSpPr>
          <a:xfrm>
            <a:off x="4313175" y="4334483"/>
            <a:ext cx="391368" cy="376650"/>
            <a:chOff x="-37534750" y="2668075"/>
            <a:chExt cx="332400" cy="319900"/>
          </a:xfrm>
          <a:solidFill>
            <a:schemeClr val="accent1">
              <a:lumMod val="50000"/>
            </a:schemeClr>
          </a:solidFill>
        </p:grpSpPr>
        <p:sp>
          <p:nvSpPr>
            <p:cNvPr id="6" name="Google Shape;9459;p85">
              <a:extLst>
                <a:ext uri="{FF2B5EF4-FFF2-40B4-BE49-F238E27FC236}">
                  <a16:creationId xmlns:a16="http://schemas.microsoft.com/office/drawing/2014/main" id="{98CE6617-FF8A-A65A-2849-552BAA59314E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60;p85">
              <a:extLst>
                <a:ext uri="{FF2B5EF4-FFF2-40B4-BE49-F238E27FC236}">
                  <a16:creationId xmlns:a16="http://schemas.microsoft.com/office/drawing/2014/main" id="{40AC5B3E-B66B-C13D-9D12-C9E41329754B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094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 Description</a:t>
            </a:r>
            <a:endParaRPr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00C4C7D-D0D2-7492-7801-99C848D6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93" y="1828804"/>
            <a:ext cx="59045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Genre table: 2 columns, 14,662 rows.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Movies table: 5 columns, 7,997 rows.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Director mapping table: 2 columns, 3,867 rows.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Role mapping table: 3 columns, 15,615 rows.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Names table: 5 columns, 25,735 rows.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Ratings table: 4 columns, 7,997 rows.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dirty="0">
              <a:solidFill>
                <a:schemeClr val="dk1"/>
              </a:solidFill>
              <a:latin typeface="DM Sans"/>
              <a:sym typeface="DM Sans"/>
            </a:endParaRPr>
          </a:p>
        </p:txBody>
      </p:sp>
      <p:sp>
        <p:nvSpPr>
          <p:cNvPr id="26" name="Google Shape;488;p43">
            <a:extLst>
              <a:ext uri="{FF2B5EF4-FFF2-40B4-BE49-F238E27FC236}">
                <a16:creationId xmlns:a16="http://schemas.microsoft.com/office/drawing/2014/main" id="{2DD4DFE1-330E-1A11-66A2-F69AB7A21E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4798" y="1248111"/>
            <a:ext cx="67848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The database includes six tables: genre, movies, director mapping, role mapping, names, and ratings.</a:t>
            </a:r>
          </a:p>
        </p:txBody>
      </p:sp>
      <p:sp>
        <p:nvSpPr>
          <p:cNvPr id="27" name="Google Shape;488;p43">
            <a:extLst>
              <a:ext uri="{FF2B5EF4-FFF2-40B4-BE49-F238E27FC236}">
                <a16:creationId xmlns:a16="http://schemas.microsoft.com/office/drawing/2014/main" id="{3B8FD1DD-4B6C-5DB2-6986-9BAEB849444D}"/>
              </a:ext>
            </a:extLst>
          </p:cNvPr>
          <p:cNvSpPr txBox="1">
            <a:spLocks/>
          </p:cNvSpPr>
          <p:nvPr/>
        </p:nvSpPr>
        <p:spPr>
          <a:xfrm>
            <a:off x="784798" y="3789223"/>
            <a:ext cx="66894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dk1"/>
                </a:solidFill>
                <a:latin typeface="DM Sans"/>
                <a:sym typeface="DM Sans"/>
              </a:rPr>
              <a:t>Overall, the database contains various information, including titles, duration, ratings (average and median), IDs, votes, and more. </a:t>
            </a:r>
          </a:p>
        </p:txBody>
      </p:sp>
      <p:sp>
        <p:nvSpPr>
          <p:cNvPr id="33" name="Google Shape;9448;p85">
            <a:extLst>
              <a:ext uri="{FF2B5EF4-FFF2-40B4-BE49-F238E27FC236}">
                <a16:creationId xmlns:a16="http://schemas.microsoft.com/office/drawing/2014/main" id="{E5C7DC0D-4875-D1EE-A001-F4A867851E4E}"/>
              </a:ext>
            </a:extLst>
          </p:cNvPr>
          <p:cNvSpPr/>
          <p:nvPr/>
        </p:nvSpPr>
        <p:spPr>
          <a:xfrm>
            <a:off x="3990337" y="4528296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/>
          <p:nvPr/>
        </p:nvCxnSpPr>
        <p:spPr>
          <a:xfrm>
            <a:off x="4394150" y="15623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21203939-34E6-8D19-B02D-FB8E51F142F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Findings …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275B22-0023-E9A5-B22F-95B3B992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82" y="1656279"/>
            <a:ext cx="4567617" cy="275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The outputs reveal each table's structure, null values, and the number of movies released per year.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dk1"/>
              </a:solidFill>
              <a:latin typeface="DM Sans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The Movies table has null values in its last four columns, with </a:t>
            </a:r>
            <a:r>
              <a:rPr lang="en-US" altLang="en-US" dirty="0" err="1">
                <a:solidFill>
                  <a:schemeClr val="dk1"/>
                </a:solidFill>
                <a:latin typeface="DM Sans"/>
              </a:rPr>
              <a:t>world_gross_income</a:t>
            </a:r>
            <a:r>
              <a:rPr lang="en-US" altLang="en-US" dirty="0">
                <a:solidFill>
                  <a:schemeClr val="dk1"/>
                </a:solidFill>
                <a:latin typeface="DM Sans"/>
              </a:rPr>
              <a:t> having the highest count of 3,724 nulls.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dk1"/>
              </a:solidFill>
              <a:latin typeface="DM Sans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In terms of movies released per year: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2017: 3,052 movies (highest)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2018: 2,944 movies (second)</a:t>
            </a:r>
          </a:p>
          <a:p>
            <a:pPr marL="285750" lvl="0" indent="-2857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2019: 2,001 movies (least)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F8F56-F8A0-7A0E-25F6-C71E05DE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410" y="1643148"/>
            <a:ext cx="2027096" cy="1188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2781F-E734-CB7A-E3A9-C9BB9A94E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186549"/>
            <a:ext cx="7525503" cy="36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80AFF7-422D-6B77-F09E-926B2B4B5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48" y="3384221"/>
            <a:ext cx="1729890" cy="739204"/>
          </a:xfrm>
          <a:prstGeom prst="rect">
            <a:avLst/>
          </a:prstGeom>
        </p:spPr>
      </p:pic>
      <p:sp>
        <p:nvSpPr>
          <p:cNvPr id="14" name="Google Shape;9219;p84">
            <a:extLst>
              <a:ext uri="{FF2B5EF4-FFF2-40B4-BE49-F238E27FC236}">
                <a16:creationId xmlns:a16="http://schemas.microsoft.com/office/drawing/2014/main" id="{855B9C28-EE68-0928-C30B-B96E65B9B028}"/>
              </a:ext>
            </a:extLst>
          </p:cNvPr>
          <p:cNvSpPr/>
          <p:nvPr/>
        </p:nvSpPr>
        <p:spPr>
          <a:xfrm>
            <a:off x="4406783" y="4540131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43">
            <a:extLst>
              <a:ext uri="{FF2B5EF4-FFF2-40B4-BE49-F238E27FC236}">
                <a16:creationId xmlns:a16="http://schemas.microsoft.com/office/drawing/2014/main" id="{21203939-34E6-8D19-B02D-FB8E51F142FD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Further Findings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8471C-4AFD-C478-2D91-798CE87C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17725"/>
            <a:ext cx="3651780" cy="297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Monthly Movie Releases: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Highest: March with 824 movies.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Lowest: December with 438 movies.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dk1"/>
                </a:solidFill>
                <a:latin typeface="DM Sans"/>
              </a:rPr>
              <a:t>Movie Genre Distribution: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Highest: Drama with 4,285 movies.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Lowest: Others with 100 movies.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dk1"/>
                </a:solidFill>
                <a:latin typeface="DM Sans"/>
              </a:rPr>
              <a:t>Movies produced in the USA or India in 2019: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DM Sans"/>
              </a:rPr>
              <a:t> 887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B7DB8-A36F-D93A-83D0-7875D83B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6064"/>
            <a:ext cx="1425063" cy="2171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38D19-2254-F7F0-7FDC-5750FD645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715" y="1236064"/>
            <a:ext cx="1432684" cy="2324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3B8832-5252-807D-9D80-81491432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099" y="3778704"/>
            <a:ext cx="1005927" cy="403895"/>
          </a:xfrm>
          <a:prstGeom prst="rect">
            <a:avLst/>
          </a:prstGeom>
        </p:spPr>
      </p:pic>
      <p:sp>
        <p:nvSpPr>
          <p:cNvPr id="17" name="Google Shape;9219;p84">
            <a:extLst>
              <a:ext uri="{FF2B5EF4-FFF2-40B4-BE49-F238E27FC236}">
                <a16:creationId xmlns:a16="http://schemas.microsoft.com/office/drawing/2014/main" id="{F4A145AA-5CEC-9044-28C2-0260C7540133}"/>
              </a:ext>
            </a:extLst>
          </p:cNvPr>
          <p:cNvSpPr/>
          <p:nvPr/>
        </p:nvSpPr>
        <p:spPr>
          <a:xfrm>
            <a:off x="4406783" y="4540131"/>
            <a:ext cx="330434" cy="31668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2013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908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Outfit</vt:lpstr>
      <vt:lpstr>DM Sans</vt:lpstr>
      <vt:lpstr>DM Sans Medium</vt:lpstr>
      <vt:lpstr>Arial</vt:lpstr>
      <vt:lpstr>Data Collection and Analysis - Master of Science in Community Health and Prevention Research by Slidesgo</vt:lpstr>
      <vt:lpstr>Data-Driven Strategies Using Sql for RSVP Movies Insights for a Successful Global Film Release</vt:lpstr>
      <vt:lpstr>Table of contents</vt:lpstr>
      <vt:lpstr>Introduction</vt:lpstr>
      <vt:lpstr>Business Problem </vt:lpstr>
      <vt:lpstr>Solution Overview</vt:lpstr>
      <vt:lpstr>Data  Description</vt:lpstr>
      <vt:lpstr>Findings</vt:lpstr>
      <vt:lpstr>PowerPoint Presentation</vt:lpstr>
      <vt:lpstr>PowerPoint Presentation</vt:lpstr>
      <vt:lpstr>Further Findings …</vt:lpstr>
      <vt:lpstr>PowerPoint Presentation</vt:lpstr>
      <vt:lpstr>Further Findings …</vt:lpstr>
      <vt:lpstr>PowerPoint Presentation</vt:lpstr>
      <vt:lpstr>Data Insights</vt:lpstr>
      <vt:lpstr>Insights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Ramya Panchatcharam</dc:creator>
  <cp:lastModifiedBy>Ramya Panchatcharam</cp:lastModifiedBy>
  <cp:revision>4</cp:revision>
  <dcterms:modified xsi:type="dcterms:W3CDTF">2024-10-13T00:16:30Z</dcterms:modified>
</cp:coreProperties>
</file>