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32"/>
  </p:notesMasterIdLst>
  <p:sldIdLst>
    <p:sldId id="256" r:id="rId5"/>
    <p:sldId id="259" r:id="rId6"/>
    <p:sldId id="1870" r:id="rId7"/>
    <p:sldId id="1864" r:id="rId8"/>
    <p:sldId id="1846" r:id="rId9"/>
    <p:sldId id="1871" r:id="rId10"/>
    <p:sldId id="1848" r:id="rId11"/>
    <p:sldId id="1849" r:id="rId12"/>
    <p:sldId id="1875" r:id="rId13"/>
    <p:sldId id="1872" r:id="rId14"/>
    <p:sldId id="1888" r:id="rId15"/>
    <p:sldId id="1866" r:id="rId16"/>
    <p:sldId id="1887" r:id="rId17"/>
    <p:sldId id="1852" r:id="rId18"/>
    <p:sldId id="1865" r:id="rId19"/>
    <p:sldId id="1873" r:id="rId20"/>
    <p:sldId id="1859" r:id="rId21"/>
    <p:sldId id="1877" r:id="rId22"/>
    <p:sldId id="1879" r:id="rId23"/>
    <p:sldId id="1880" r:id="rId24"/>
    <p:sldId id="1882" r:id="rId25"/>
    <p:sldId id="1883" r:id="rId26"/>
    <p:sldId id="1884" r:id="rId27"/>
    <p:sldId id="1885" r:id="rId28"/>
    <p:sldId id="1858" r:id="rId29"/>
    <p:sldId id="1886" r:id="rId30"/>
    <p:sldId id="1874"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2593" autoAdjust="0"/>
  </p:normalViewPr>
  <p:slideViewPr>
    <p:cSldViewPr snapToGrid="0">
      <p:cViewPr varScale="1">
        <p:scale>
          <a:sx n="58" d="100"/>
          <a:sy n="58" d="100"/>
        </p:scale>
        <p:origin x="1076" y="56"/>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4</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22</a:t>
            </a:fld>
            <a:endParaRPr lang="en-US" altLang="en-US" dirty="0"/>
          </a:p>
        </p:txBody>
      </p:sp>
    </p:spTree>
    <p:extLst>
      <p:ext uri="{BB962C8B-B14F-4D97-AF65-F5344CB8AC3E}">
        <p14:creationId xmlns:p14="http://schemas.microsoft.com/office/powerpoint/2010/main" val="197193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23</a:t>
            </a:fld>
            <a:endParaRPr lang="en-US" altLang="en-US" dirty="0"/>
          </a:p>
        </p:txBody>
      </p:sp>
    </p:spTree>
    <p:extLst>
      <p:ext uri="{BB962C8B-B14F-4D97-AF65-F5344CB8AC3E}">
        <p14:creationId xmlns:p14="http://schemas.microsoft.com/office/powerpoint/2010/main" val="54535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24</a:t>
            </a:fld>
            <a:endParaRPr lang="en-US" altLang="en-US" dirty="0"/>
          </a:p>
        </p:txBody>
      </p:sp>
    </p:spTree>
    <p:extLst>
      <p:ext uri="{BB962C8B-B14F-4D97-AF65-F5344CB8AC3E}">
        <p14:creationId xmlns:p14="http://schemas.microsoft.com/office/powerpoint/2010/main" val="167110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Tree>
    <p:extLst>
      <p:ext uri="{BB962C8B-B14F-4D97-AF65-F5344CB8AC3E}">
        <p14:creationId xmlns:p14="http://schemas.microsoft.com/office/powerpoint/2010/main" val="3223382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17</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112885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19</a:t>
            </a:fld>
            <a:endParaRPr lang="en-US" altLang="en-US" dirty="0"/>
          </a:p>
        </p:txBody>
      </p:sp>
    </p:spTree>
    <p:extLst>
      <p:ext uri="{BB962C8B-B14F-4D97-AF65-F5344CB8AC3E}">
        <p14:creationId xmlns:p14="http://schemas.microsoft.com/office/powerpoint/2010/main" val="2486418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20</a:t>
            </a:fld>
            <a:endParaRPr lang="en-US" altLang="en-US" dirty="0"/>
          </a:p>
        </p:txBody>
      </p:sp>
    </p:spTree>
    <p:extLst>
      <p:ext uri="{BB962C8B-B14F-4D97-AF65-F5344CB8AC3E}">
        <p14:creationId xmlns:p14="http://schemas.microsoft.com/office/powerpoint/2010/main" val="327262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21</a:t>
            </a:fld>
            <a:endParaRPr lang="en-US" altLang="en-US" dirty="0"/>
          </a:p>
        </p:txBody>
      </p:sp>
    </p:spTree>
    <p:extLst>
      <p:ext uri="{BB962C8B-B14F-4D97-AF65-F5344CB8AC3E}">
        <p14:creationId xmlns:p14="http://schemas.microsoft.com/office/powerpoint/2010/main" val="594826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5191-0569-4DC4-91C0-32BE2B3AB9C0}"/>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nchor="ct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7D63587-9238-44A2-90DD-3F5BC6ACD4DD}"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EBE1E1-7716-4B12-8145-424612DA8967}" type="slidenum">
              <a:rPr lang="en-US" smtClean="0"/>
              <a:t>‹#›</a:t>
            </a:fld>
            <a:endParaRPr lang="en-US"/>
          </a:p>
        </p:txBody>
      </p:sp>
    </p:spTree>
    <p:extLst>
      <p:ext uri="{BB962C8B-B14F-4D97-AF65-F5344CB8AC3E}">
        <p14:creationId xmlns:p14="http://schemas.microsoft.com/office/powerpoint/2010/main" val="231857159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document/d/1IGl7003uoUIQYHEbHLCcgywpwKn2Ogd6/edit?usp=share_link&amp;ouid=113942177500573789268&amp;rtpof=true&amp;sd=true"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abstract/document/933564" TargetMode="External"/><Relationship Id="rId2" Type="http://schemas.openxmlformats.org/officeDocument/2006/relationships/hyperlink" Target="https://dl.acm.org/doi/abs/10.1145/3532624" TargetMode="Externa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hyperlink" Target="https://dl.acm.org/doi/pdf/10.1145/331172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9998-733D-DBE6-C6B0-99131F54BF08}"/>
              </a:ext>
            </a:extLst>
          </p:cNvPr>
          <p:cNvSpPr>
            <a:spLocks noGrp="1"/>
          </p:cNvSpPr>
          <p:nvPr>
            <p:ph type="ctrTitle"/>
          </p:nvPr>
        </p:nvSpPr>
        <p:spPr>
          <a:xfrm>
            <a:off x="2491740" y="2474174"/>
            <a:ext cx="7208520" cy="1025304"/>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21AIE203</a:t>
            </a:r>
          </a:p>
        </p:txBody>
      </p:sp>
      <p:sp>
        <p:nvSpPr>
          <p:cNvPr id="3" name="Subtitle 2">
            <a:extLst>
              <a:ext uri="{FF2B5EF4-FFF2-40B4-BE49-F238E27FC236}">
                <a16:creationId xmlns:a16="http://schemas.microsoft.com/office/drawing/2014/main" id="{6A1725E8-5EF9-25BC-3C07-D0C7ADF9B140}"/>
              </a:ext>
            </a:extLst>
          </p:cNvPr>
          <p:cNvSpPr>
            <a:spLocks noGrp="1"/>
          </p:cNvSpPr>
          <p:nvPr>
            <p:ph type="subTitle" idx="1"/>
          </p:nvPr>
        </p:nvSpPr>
        <p:spPr>
          <a:xfrm>
            <a:off x="3537077" y="3853928"/>
            <a:ext cx="5117846" cy="540913"/>
          </a:xfrm>
        </p:spPr>
        <p:txBody>
          <a:bodyPr>
            <a:normAutofit fontScale="70000" lnSpcReduction="20000"/>
          </a:bodyPr>
          <a:lstStyle/>
          <a:p>
            <a:r>
              <a:rPr lang="en-US" sz="3600" dirty="0">
                <a:latin typeface="Times New Roman" panose="02020603050405020304" pitchFamily="18" charset="0"/>
                <a:cs typeface="Times New Roman" panose="02020603050405020304" pitchFamily="18" charset="0"/>
              </a:rPr>
              <a:t>Data Structures and Algorithms - 2</a:t>
            </a:r>
          </a:p>
        </p:txBody>
      </p:sp>
    </p:spTree>
    <p:extLst>
      <p:ext uri="{BB962C8B-B14F-4D97-AF65-F5344CB8AC3E}">
        <p14:creationId xmlns:p14="http://schemas.microsoft.com/office/powerpoint/2010/main" val="2537562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par>
                                <p:cTn id="7" presetID="6" presetClass="emph" presetSubtype="0" fill="hold" grpId="0" nodeType="withEffect">
                                  <p:stCondLst>
                                    <p:cond delay="0"/>
                                  </p:stCondLst>
                                  <p:childTnLst>
                                    <p:animScale>
                                      <p:cBhvr>
                                        <p:cTn id="8"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426520" y="308844"/>
            <a:ext cx="6477000" cy="1189038"/>
          </a:xfrm>
        </p:spPr>
        <p:txBody>
          <a:bodyPr/>
          <a:lstStyle/>
          <a:p>
            <a:r>
              <a:rPr lang="en-US" dirty="0"/>
              <a:t>SHA -256 Algorithm</a:t>
            </a:r>
          </a:p>
        </p:txBody>
      </p:sp>
      <p:sp>
        <p:nvSpPr>
          <p:cNvPr id="8" name="Oval 7">
            <a:extLst>
              <a:ext uri="{FF2B5EF4-FFF2-40B4-BE49-F238E27FC236}">
                <a16:creationId xmlns:a16="http://schemas.microsoft.com/office/drawing/2014/main" id="{0DF63CD3-E239-C7B7-D646-A41CAF4FA124}"/>
              </a:ext>
            </a:extLst>
          </p:cNvPr>
          <p:cNvSpPr/>
          <p:nvPr/>
        </p:nvSpPr>
        <p:spPr>
          <a:xfrm>
            <a:off x="3550092" y="4740372"/>
            <a:ext cx="1575412" cy="126693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SHA 1</a:t>
            </a:r>
          </a:p>
        </p:txBody>
      </p:sp>
      <p:sp>
        <p:nvSpPr>
          <p:cNvPr id="9" name="Oval 8">
            <a:extLst>
              <a:ext uri="{FF2B5EF4-FFF2-40B4-BE49-F238E27FC236}">
                <a16:creationId xmlns:a16="http://schemas.microsoft.com/office/drawing/2014/main" id="{64DE8C00-51EE-DDF6-C589-154D7B58D9F8}"/>
              </a:ext>
            </a:extLst>
          </p:cNvPr>
          <p:cNvSpPr/>
          <p:nvPr/>
        </p:nvSpPr>
        <p:spPr>
          <a:xfrm>
            <a:off x="2150830" y="2878800"/>
            <a:ext cx="1575412" cy="126693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SHA 0</a:t>
            </a:r>
          </a:p>
        </p:txBody>
      </p:sp>
      <p:sp>
        <p:nvSpPr>
          <p:cNvPr id="10" name="Oval 9">
            <a:extLst>
              <a:ext uri="{FF2B5EF4-FFF2-40B4-BE49-F238E27FC236}">
                <a16:creationId xmlns:a16="http://schemas.microsoft.com/office/drawing/2014/main" id="{D42391FF-8C0D-F121-82B3-D954E0263C95}"/>
              </a:ext>
            </a:extLst>
          </p:cNvPr>
          <p:cNvSpPr/>
          <p:nvPr/>
        </p:nvSpPr>
        <p:spPr>
          <a:xfrm>
            <a:off x="4922814" y="3005951"/>
            <a:ext cx="1575412" cy="1266939"/>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SHA Family</a:t>
            </a:r>
          </a:p>
        </p:txBody>
      </p:sp>
      <p:sp>
        <p:nvSpPr>
          <p:cNvPr id="14" name="Rectangle 13">
            <a:extLst>
              <a:ext uri="{FF2B5EF4-FFF2-40B4-BE49-F238E27FC236}">
                <a16:creationId xmlns:a16="http://schemas.microsoft.com/office/drawing/2014/main" id="{79B24B15-6E23-AC93-D7E5-5D5B5F79DB29}"/>
              </a:ext>
            </a:extLst>
          </p:cNvPr>
          <p:cNvSpPr/>
          <p:nvPr/>
        </p:nvSpPr>
        <p:spPr>
          <a:xfrm>
            <a:off x="7308814" y="0"/>
            <a:ext cx="4953000" cy="6858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2E119E05-81F4-9A12-C56E-025C3CA3ABA2}"/>
              </a:ext>
            </a:extLst>
          </p:cNvPr>
          <p:cNvSpPr/>
          <p:nvPr/>
        </p:nvSpPr>
        <p:spPr>
          <a:xfrm>
            <a:off x="3550092" y="1370845"/>
            <a:ext cx="1575412" cy="126693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SHA-512</a:t>
            </a:r>
          </a:p>
        </p:txBody>
      </p:sp>
      <p:sp>
        <p:nvSpPr>
          <p:cNvPr id="16" name="Oval 15">
            <a:extLst>
              <a:ext uri="{FF2B5EF4-FFF2-40B4-BE49-F238E27FC236}">
                <a16:creationId xmlns:a16="http://schemas.microsoft.com/office/drawing/2014/main" id="{604167A0-DDEB-76C7-52E0-B8B7610D924C}"/>
              </a:ext>
            </a:extLst>
          </p:cNvPr>
          <p:cNvSpPr/>
          <p:nvPr/>
        </p:nvSpPr>
        <p:spPr>
          <a:xfrm>
            <a:off x="6372720" y="1310480"/>
            <a:ext cx="1575412" cy="126693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SHA-384</a:t>
            </a:r>
          </a:p>
        </p:txBody>
      </p:sp>
      <p:sp>
        <p:nvSpPr>
          <p:cNvPr id="17" name="Oval 16">
            <a:extLst>
              <a:ext uri="{FF2B5EF4-FFF2-40B4-BE49-F238E27FC236}">
                <a16:creationId xmlns:a16="http://schemas.microsoft.com/office/drawing/2014/main" id="{A8678AEA-95CA-601E-42C2-6DE8E0B1802C}"/>
              </a:ext>
            </a:extLst>
          </p:cNvPr>
          <p:cNvSpPr/>
          <p:nvPr/>
        </p:nvSpPr>
        <p:spPr>
          <a:xfrm>
            <a:off x="7745442" y="2878800"/>
            <a:ext cx="1575412" cy="126693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SHA-256</a:t>
            </a:r>
          </a:p>
        </p:txBody>
      </p:sp>
      <p:sp>
        <p:nvSpPr>
          <p:cNvPr id="18" name="Oval 17">
            <a:extLst>
              <a:ext uri="{FF2B5EF4-FFF2-40B4-BE49-F238E27FC236}">
                <a16:creationId xmlns:a16="http://schemas.microsoft.com/office/drawing/2014/main" id="{27560770-7CAB-2ABB-BD85-141C75F0C9AE}"/>
              </a:ext>
            </a:extLst>
          </p:cNvPr>
          <p:cNvSpPr/>
          <p:nvPr/>
        </p:nvSpPr>
        <p:spPr>
          <a:xfrm>
            <a:off x="6061598" y="4740371"/>
            <a:ext cx="1575412" cy="126693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SHA-224</a:t>
            </a:r>
          </a:p>
        </p:txBody>
      </p:sp>
      <p:pic>
        <p:nvPicPr>
          <p:cNvPr id="19" name="Picture 18" descr="Text&#10;&#10;Description automatically generated">
            <a:extLst>
              <a:ext uri="{FF2B5EF4-FFF2-40B4-BE49-F238E27FC236}">
                <a16:creationId xmlns:a16="http://schemas.microsoft.com/office/drawing/2014/main" id="{B21E1B23-84CA-0145-042F-67EA45E11919}"/>
              </a:ext>
            </a:extLst>
          </p:cNvPr>
          <p:cNvPicPr>
            <a:picLocks noChangeAspect="1"/>
          </p:cNvPicPr>
          <p:nvPr/>
        </p:nvPicPr>
        <p:blipFill>
          <a:blip r:embed="rId2"/>
          <a:stretch>
            <a:fillRect/>
          </a:stretch>
        </p:blipFill>
        <p:spPr>
          <a:xfrm>
            <a:off x="9628094" y="0"/>
            <a:ext cx="2563906" cy="794871"/>
          </a:xfrm>
          <a:prstGeom prst="rect">
            <a:avLst/>
          </a:prstGeom>
        </p:spPr>
      </p:pic>
    </p:spTree>
    <p:extLst>
      <p:ext uri="{BB962C8B-B14F-4D97-AF65-F5344CB8AC3E}">
        <p14:creationId xmlns:p14="http://schemas.microsoft.com/office/powerpoint/2010/main" val="221752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SHA -256 Algorithm</a:t>
            </a:r>
          </a:p>
        </p:txBody>
      </p:sp>
      <p:sp>
        <p:nvSpPr>
          <p:cNvPr id="2" name="TextBox 1">
            <a:extLst>
              <a:ext uri="{FF2B5EF4-FFF2-40B4-BE49-F238E27FC236}">
                <a16:creationId xmlns:a16="http://schemas.microsoft.com/office/drawing/2014/main" id="{1ECE5FA1-2E5D-0056-11CC-3C114DF01D5F}"/>
              </a:ext>
            </a:extLst>
          </p:cNvPr>
          <p:cNvSpPr txBox="1"/>
          <p:nvPr/>
        </p:nvSpPr>
        <p:spPr>
          <a:xfrm>
            <a:off x="491490" y="1904999"/>
            <a:ext cx="64770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Secure Hash Algorithm 256-bit is a cryptographic hash function that is commonly used to generate a unique fixed-size output from a variable-size input.</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 SHA-256 algorithm is a 256-bit (32-byte) hash value.</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SHA-256 is considered a “strong” hash function, meaning it provides a high level of security.</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SHA-256 password hash value is a process in which the output of the SHA-256 hash function, which is a fixed-size binary value, is converted to a human-readable format such as hexadecimal or Base64.</a:t>
            </a:r>
            <a:endParaRPr lang="en-US" dirty="0">
              <a:latin typeface="Times New Roman" panose="02020603050405020304" pitchFamily="18" charset="0"/>
              <a:cs typeface="Times New Roman" panose="02020603050405020304" pitchFamily="18" charset="0"/>
            </a:endParaRPr>
          </a:p>
          <a:p>
            <a:pPr algn="ctr"/>
            <a:endParaRPr lang="en-US" dirty="0"/>
          </a:p>
          <a:p>
            <a:endParaRPr lang="en-US" dirty="0"/>
          </a:p>
        </p:txBody>
      </p:sp>
      <p:pic>
        <p:nvPicPr>
          <p:cNvPr id="3" name="Picture 2" descr="Text&#10;&#10;Description automatically generated">
            <a:extLst>
              <a:ext uri="{FF2B5EF4-FFF2-40B4-BE49-F238E27FC236}">
                <a16:creationId xmlns:a16="http://schemas.microsoft.com/office/drawing/2014/main" id="{F861F874-A0B5-6244-EE55-4ACFE8250CC6}"/>
              </a:ext>
            </a:extLst>
          </p:cNvPr>
          <p:cNvPicPr>
            <a:picLocks noChangeAspect="1"/>
          </p:cNvPicPr>
          <p:nvPr/>
        </p:nvPicPr>
        <p:blipFill>
          <a:blip r:embed="rId2"/>
          <a:stretch>
            <a:fillRect/>
          </a:stretch>
        </p:blipFill>
        <p:spPr>
          <a:xfrm>
            <a:off x="9628094" y="0"/>
            <a:ext cx="2563906" cy="794871"/>
          </a:xfrm>
          <a:prstGeom prst="rect">
            <a:avLst/>
          </a:prstGeom>
        </p:spPr>
      </p:pic>
    </p:spTree>
    <p:extLst>
      <p:ext uri="{BB962C8B-B14F-4D97-AF65-F5344CB8AC3E}">
        <p14:creationId xmlns:p14="http://schemas.microsoft.com/office/powerpoint/2010/main" val="19068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DAE2D-2D81-1E2A-D07A-492FE1A5D5FD}"/>
              </a:ext>
            </a:extLst>
          </p:cNvPr>
          <p:cNvSpPr/>
          <p:nvPr/>
        </p:nvSpPr>
        <p:spPr>
          <a:xfrm rot="5400000">
            <a:off x="5905501" y="-5905499"/>
            <a:ext cx="381000" cy="1219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5E3D325-CCE1-4F9A-D58D-317835F83DEE}"/>
              </a:ext>
            </a:extLst>
          </p:cNvPr>
          <p:cNvPicPr>
            <a:picLocks noChangeAspect="1"/>
          </p:cNvPicPr>
          <p:nvPr/>
        </p:nvPicPr>
        <p:blipFill>
          <a:blip r:embed="rId2"/>
          <a:stretch>
            <a:fillRect/>
          </a:stretch>
        </p:blipFill>
        <p:spPr>
          <a:xfrm>
            <a:off x="3749554" y="1319006"/>
            <a:ext cx="4692891" cy="1333569"/>
          </a:xfrm>
          <a:prstGeom prst="rect">
            <a:avLst/>
          </a:prstGeom>
        </p:spPr>
      </p:pic>
      <p:sp>
        <p:nvSpPr>
          <p:cNvPr id="14" name="TextBox 13">
            <a:extLst>
              <a:ext uri="{FF2B5EF4-FFF2-40B4-BE49-F238E27FC236}">
                <a16:creationId xmlns:a16="http://schemas.microsoft.com/office/drawing/2014/main" id="{42ABB30F-9188-6309-9533-DA1F87CAC4F6}"/>
              </a:ext>
            </a:extLst>
          </p:cNvPr>
          <p:cNvSpPr txBox="1"/>
          <p:nvPr/>
        </p:nvSpPr>
        <p:spPr>
          <a:xfrm>
            <a:off x="848299" y="3150824"/>
            <a:ext cx="10994834"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length of the original message should be less than 2^64 bits.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Length of the hash digest should be 256 bits in the SHA -256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Digest or the value should not be able to produce the original message.</a:t>
            </a:r>
          </a:p>
        </p:txBody>
      </p:sp>
      <p:pic>
        <p:nvPicPr>
          <p:cNvPr id="15" name="Picture 14" descr="Text&#10;&#10;Description automatically generated">
            <a:extLst>
              <a:ext uri="{FF2B5EF4-FFF2-40B4-BE49-F238E27FC236}">
                <a16:creationId xmlns:a16="http://schemas.microsoft.com/office/drawing/2014/main" id="{C377814D-05A9-2017-9FEA-58B547ECC31D}"/>
              </a:ext>
            </a:extLst>
          </p:cNvPr>
          <p:cNvPicPr>
            <a:picLocks noChangeAspect="1"/>
          </p:cNvPicPr>
          <p:nvPr/>
        </p:nvPicPr>
        <p:blipFill>
          <a:blip r:embed="rId3"/>
          <a:stretch>
            <a:fillRect/>
          </a:stretch>
        </p:blipFill>
        <p:spPr>
          <a:xfrm>
            <a:off x="9628094" y="0"/>
            <a:ext cx="2563906" cy="794871"/>
          </a:xfrm>
          <a:prstGeom prst="rect">
            <a:avLst/>
          </a:prstGeom>
        </p:spPr>
      </p:pic>
    </p:spTree>
    <p:extLst>
      <p:ext uri="{BB962C8B-B14F-4D97-AF65-F5344CB8AC3E}">
        <p14:creationId xmlns:p14="http://schemas.microsoft.com/office/powerpoint/2010/main" val="147097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DAE2D-2D81-1E2A-D07A-492FE1A5D5FD}"/>
              </a:ext>
            </a:extLst>
          </p:cNvPr>
          <p:cNvSpPr/>
          <p:nvPr/>
        </p:nvSpPr>
        <p:spPr>
          <a:xfrm rot="5400000">
            <a:off x="5905501" y="-5905499"/>
            <a:ext cx="381000" cy="1219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539301-C213-4824-90CD-E8F2A35BB629}"/>
              </a:ext>
            </a:extLst>
          </p:cNvPr>
          <p:cNvSpPr txBox="1"/>
          <p:nvPr/>
        </p:nvSpPr>
        <p:spPr>
          <a:xfrm>
            <a:off x="3102311" y="729085"/>
            <a:ext cx="6288505" cy="584775"/>
          </a:xfrm>
          <a:prstGeom prst="rect">
            <a:avLst/>
          </a:prstGeom>
          <a:noFill/>
        </p:spPr>
        <p:txBody>
          <a:bodyPr wrap="square" rtlCol="0">
            <a:spAutoFit/>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APPLICATIONS OF SHA </a:t>
            </a:r>
          </a:p>
        </p:txBody>
      </p:sp>
      <p:pic>
        <p:nvPicPr>
          <p:cNvPr id="4" name="Picture 3">
            <a:extLst>
              <a:ext uri="{FF2B5EF4-FFF2-40B4-BE49-F238E27FC236}">
                <a16:creationId xmlns:a16="http://schemas.microsoft.com/office/drawing/2014/main" id="{FFF241C9-D2AD-661D-291D-0136675C53CB}"/>
              </a:ext>
            </a:extLst>
          </p:cNvPr>
          <p:cNvPicPr>
            <a:picLocks noChangeAspect="1"/>
          </p:cNvPicPr>
          <p:nvPr/>
        </p:nvPicPr>
        <p:blipFill>
          <a:blip r:embed="rId2"/>
          <a:stretch>
            <a:fillRect/>
          </a:stretch>
        </p:blipFill>
        <p:spPr>
          <a:xfrm>
            <a:off x="782241" y="1719996"/>
            <a:ext cx="10030137" cy="3418008"/>
          </a:xfrm>
          <a:prstGeom prst="rect">
            <a:avLst/>
          </a:prstGeom>
        </p:spPr>
      </p:pic>
      <p:pic>
        <p:nvPicPr>
          <p:cNvPr id="5" name="Picture 4" descr="Text&#10;&#10;Description automatically generated">
            <a:extLst>
              <a:ext uri="{FF2B5EF4-FFF2-40B4-BE49-F238E27FC236}">
                <a16:creationId xmlns:a16="http://schemas.microsoft.com/office/drawing/2014/main" id="{BE08E3C7-5232-EF43-F263-F3B639E10242}"/>
              </a:ext>
            </a:extLst>
          </p:cNvPr>
          <p:cNvPicPr>
            <a:picLocks noChangeAspect="1"/>
          </p:cNvPicPr>
          <p:nvPr/>
        </p:nvPicPr>
        <p:blipFill>
          <a:blip r:embed="rId3"/>
          <a:stretch>
            <a:fillRect/>
          </a:stretch>
        </p:blipFill>
        <p:spPr>
          <a:xfrm>
            <a:off x="9628094" y="0"/>
            <a:ext cx="2563906" cy="794871"/>
          </a:xfrm>
          <a:prstGeom prst="rect">
            <a:avLst/>
          </a:prstGeom>
        </p:spPr>
      </p:pic>
    </p:spTree>
    <p:extLst>
      <p:ext uri="{BB962C8B-B14F-4D97-AF65-F5344CB8AC3E}">
        <p14:creationId xmlns:p14="http://schemas.microsoft.com/office/powerpoint/2010/main" val="317257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15963"/>
            <a:ext cx="5334000" cy="1189038"/>
          </a:xfrm>
        </p:spPr>
        <p:txBody>
          <a:bodyPr/>
          <a:lstStyle/>
          <a:p>
            <a:r>
              <a:rPr lang="en-US" dirty="0"/>
              <a:t>Working</a:t>
            </a:r>
          </a:p>
        </p:txBody>
      </p:sp>
      <p:pic>
        <p:nvPicPr>
          <p:cNvPr id="4" name="Picture 3">
            <a:extLst>
              <a:ext uri="{FF2B5EF4-FFF2-40B4-BE49-F238E27FC236}">
                <a16:creationId xmlns:a16="http://schemas.microsoft.com/office/drawing/2014/main" id="{45561DFF-2418-276C-109C-BF6CEB18A93C}"/>
              </a:ext>
            </a:extLst>
          </p:cNvPr>
          <p:cNvPicPr>
            <a:picLocks noChangeAspect="1"/>
          </p:cNvPicPr>
          <p:nvPr/>
        </p:nvPicPr>
        <p:blipFill>
          <a:blip r:embed="rId3"/>
          <a:stretch>
            <a:fillRect/>
          </a:stretch>
        </p:blipFill>
        <p:spPr>
          <a:xfrm>
            <a:off x="683046" y="152416"/>
            <a:ext cx="10493566" cy="6553168"/>
          </a:xfrm>
          <a:prstGeom prst="rect">
            <a:avLst/>
          </a:prstGeom>
        </p:spPr>
      </p:pic>
      <p:pic>
        <p:nvPicPr>
          <p:cNvPr id="6" name="Picture 5">
            <a:extLst>
              <a:ext uri="{FF2B5EF4-FFF2-40B4-BE49-F238E27FC236}">
                <a16:creationId xmlns:a16="http://schemas.microsoft.com/office/drawing/2014/main" id="{63EECF42-3253-B99F-F166-30D63DEC473F}"/>
              </a:ext>
            </a:extLst>
          </p:cNvPr>
          <p:cNvPicPr>
            <a:picLocks noChangeAspect="1"/>
          </p:cNvPicPr>
          <p:nvPr/>
        </p:nvPicPr>
        <p:blipFill>
          <a:blip r:embed="rId4"/>
          <a:stretch>
            <a:fillRect/>
          </a:stretch>
        </p:blipFill>
        <p:spPr>
          <a:xfrm>
            <a:off x="849217" y="338528"/>
            <a:ext cx="10161224" cy="6180943"/>
          </a:xfrm>
          <a:prstGeom prst="rect">
            <a:avLst/>
          </a:prstGeom>
        </p:spPr>
      </p:pic>
      <p:pic>
        <p:nvPicPr>
          <p:cNvPr id="8" name="Picture 7">
            <a:extLst>
              <a:ext uri="{FF2B5EF4-FFF2-40B4-BE49-F238E27FC236}">
                <a16:creationId xmlns:a16="http://schemas.microsoft.com/office/drawing/2014/main" id="{AC00132C-C56B-B526-C1D6-CB00BD154D3E}"/>
              </a:ext>
            </a:extLst>
          </p:cNvPr>
          <p:cNvPicPr>
            <a:picLocks noChangeAspect="1"/>
          </p:cNvPicPr>
          <p:nvPr/>
        </p:nvPicPr>
        <p:blipFill>
          <a:blip r:embed="rId5"/>
          <a:stretch>
            <a:fillRect/>
          </a:stretch>
        </p:blipFill>
        <p:spPr>
          <a:xfrm>
            <a:off x="154201" y="380866"/>
            <a:ext cx="11883598" cy="61809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651831" y="616809"/>
            <a:ext cx="6477000" cy="1189038"/>
          </a:xfrm>
        </p:spPr>
        <p:txBody>
          <a:bodyPr/>
          <a:lstStyle/>
          <a:p>
            <a:r>
              <a:rPr lang="en-US" dirty="0"/>
              <a:t>CODE</a:t>
            </a:r>
          </a:p>
        </p:txBody>
      </p:sp>
      <p:sp>
        <p:nvSpPr>
          <p:cNvPr id="5" name="Text Placeholder 4">
            <a:extLst>
              <a:ext uri="{FF2B5EF4-FFF2-40B4-BE49-F238E27FC236}">
                <a16:creationId xmlns:a16="http://schemas.microsoft.com/office/drawing/2014/main" id="{602F45A6-A5F3-F3A2-CD52-722D23794A48}"/>
              </a:ext>
            </a:extLst>
          </p:cNvPr>
          <p:cNvSpPr>
            <a:spLocks noGrp="1"/>
          </p:cNvSpPr>
          <p:nvPr>
            <p:ph type="body" sz="quarter" idx="11"/>
          </p:nvPr>
        </p:nvSpPr>
        <p:spPr>
          <a:xfrm>
            <a:off x="651831" y="2239962"/>
            <a:ext cx="6477000" cy="1075846"/>
          </a:xfrm>
        </p:spPr>
        <p:txBody>
          <a:bodyPr/>
          <a:lstStyle/>
          <a:p>
            <a:r>
              <a:rPr lang="en-US" dirty="0">
                <a:hlinkClick r:id="rId2"/>
              </a:rPr>
              <a:t>https://docs.google.com/document/d/1IGl7003uoUIQYHEbHLCcgywpwKn2Ogd6/edit?usp=share_link&amp;ouid=113942177500573789268&amp;rtpof=true&amp;sd=true</a:t>
            </a:r>
            <a:endParaRPr lang="en-US" dirty="0"/>
          </a:p>
          <a:p>
            <a:endParaRPr lang="en-US" dirty="0"/>
          </a:p>
        </p:txBody>
      </p:sp>
      <p:pic>
        <p:nvPicPr>
          <p:cNvPr id="6" name="Picture 5" descr="Text&#10;&#10;Description automatically generated">
            <a:extLst>
              <a:ext uri="{FF2B5EF4-FFF2-40B4-BE49-F238E27FC236}">
                <a16:creationId xmlns:a16="http://schemas.microsoft.com/office/drawing/2014/main" id="{37C5AF0A-F682-F6D8-D3FC-9EC43E674BE1}"/>
              </a:ext>
            </a:extLst>
          </p:cNvPr>
          <p:cNvPicPr>
            <a:picLocks noChangeAspect="1"/>
          </p:cNvPicPr>
          <p:nvPr/>
        </p:nvPicPr>
        <p:blipFill>
          <a:blip r:embed="rId3"/>
          <a:stretch>
            <a:fillRect/>
          </a:stretch>
        </p:blipFill>
        <p:spPr>
          <a:xfrm>
            <a:off x="9628094" y="0"/>
            <a:ext cx="2563906" cy="794871"/>
          </a:xfrm>
          <a:prstGeom prst="rect">
            <a:avLst/>
          </a:prstGeom>
        </p:spPr>
      </p:pic>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4265364" y="2500697"/>
            <a:ext cx="4272708" cy="646332"/>
          </a:xfrm>
        </p:spPr>
        <p:txBody>
          <a:bodyPr/>
          <a:lstStyle/>
          <a:p>
            <a:r>
              <a:rPr lang="en-US" dirty="0"/>
              <a:t>Implementation</a:t>
            </a:r>
          </a:p>
        </p:txBody>
      </p:sp>
      <p:pic>
        <p:nvPicPr>
          <p:cNvPr id="7" name="Picture 6" descr="Text&#10;&#10;Description automatically generated">
            <a:extLst>
              <a:ext uri="{FF2B5EF4-FFF2-40B4-BE49-F238E27FC236}">
                <a16:creationId xmlns:a16="http://schemas.microsoft.com/office/drawing/2014/main" id="{EA8EDFD8-7BC6-345D-C4BE-2E9B10BE5F9B}"/>
              </a:ext>
            </a:extLst>
          </p:cNvPr>
          <p:cNvPicPr>
            <a:picLocks noChangeAspect="1"/>
          </p:cNvPicPr>
          <p:nvPr/>
        </p:nvPicPr>
        <p:blipFill>
          <a:blip r:embed="rId3"/>
          <a:stretch>
            <a:fillRect/>
          </a:stretch>
        </p:blipFill>
        <p:spPr>
          <a:xfrm>
            <a:off x="9628094" y="0"/>
            <a:ext cx="2563906" cy="794871"/>
          </a:xfrm>
          <a:prstGeom prst="rect">
            <a:avLst/>
          </a:prstGeom>
        </p:spPr>
      </p:pic>
    </p:spTree>
    <p:extLst>
      <p:ext uri="{BB962C8B-B14F-4D97-AF65-F5344CB8AC3E}">
        <p14:creationId xmlns:p14="http://schemas.microsoft.com/office/powerpoint/2010/main" val="404755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330506" y="261228"/>
            <a:ext cx="3320677" cy="615553"/>
          </a:xfrm>
        </p:spPr>
        <p:txBody>
          <a:bodyPr/>
          <a:lstStyle/>
          <a:p>
            <a:r>
              <a:rPr lang="en-US" dirty="0"/>
              <a:t>Output  </a:t>
            </a:r>
          </a:p>
        </p:txBody>
      </p:sp>
      <p:sp>
        <p:nvSpPr>
          <p:cNvPr id="6" name="TextBox 5">
            <a:extLst>
              <a:ext uri="{FF2B5EF4-FFF2-40B4-BE49-F238E27FC236}">
                <a16:creationId xmlns:a16="http://schemas.microsoft.com/office/drawing/2014/main" id="{1836F5FE-9444-3C94-AF36-BC3442C1A8C8}"/>
              </a:ext>
            </a:extLst>
          </p:cNvPr>
          <p:cNvSpPr txBox="1"/>
          <p:nvPr/>
        </p:nvSpPr>
        <p:spPr>
          <a:xfrm>
            <a:off x="790461" y="1250663"/>
            <a:ext cx="6097836" cy="530594"/>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pPr>
            <a:r>
              <a:rPr lang="en-IN" sz="2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Creating an account</a:t>
            </a:r>
            <a:endPar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CCB5E8A4-44A7-30D8-4F96-266E4530979C}"/>
              </a:ext>
            </a:extLst>
          </p:cNvPr>
          <p:cNvPicPr>
            <a:picLocks noChangeAspect="1"/>
          </p:cNvPicPr>
          <p:nvPr/>
        </p:nvPicPr>
        <p:blipFill>
          <a:blip r:embed="rId3"/>
          <a:stretch>
            <a:fillRect/>
          </a:stretch>
        </p:blipFill>
        <p:spPr>
          <a:xfrm>
            <a:off x="1156770" y="2364013"/>
            <a:ext cx="9805013" cy="1626275"/>
          </a:xfrm>
          <a:prstGeom prst="rect">
            <a:avLst/>
          </a:prstGeom>
        </p:spPr>
      </p:pic>
      <p:pic>
        <p:nvPicPr>
          <p:cNvPr id="11" name="Picture 10">
            <a:extLst>
              <a:ext uri="{FF2B5EF4-FFF2-40B4-BE49-F238E27FC236}">
                <a16:creationId xmlns:a16="http://schemas.microsoft.com/office/drawing/2014/main" id="{C771C544-4BA3-D15D-9C5A-B0D54C453229}"/>
              </a:ext>
            </a:extLst>
          </p:cNvPr>
          <p:cNvPicPr>
            <a:picLocks noChangeAspect="1"/>
          </p:cNvPicPr>
          <p:nvPr/>
        </p:nvPicPr>
        <p:blipFill>
          <a:blip r:embed="rId4"/>
          <a:stretch>
            <a:fillRect/>
          </a:stretch>
        </p:blipFill>
        <p:spPr>
          <a:xfrm>
            <a:off x="1156770" y="2114884"/>
            <a:ext cx="9295496" cy="2628231"/>
          </a:xfrm>
          <a:prstGeom prst="rect">
            <a:avLst/>
          </a:prstGeom>
        </p:spPr>
      </p:pic>
      <p:pic>
        <p:nvPicPr>
          <p:cNvPr id="12" name="Picture 11" descr="Text&#10;&#10;Description automatically generated">
            <a:extLst>
              <a:ext uri="{FF2B5EF4-FFF2-40B4-BE49-F238E27FC236}">
                <a16:creationId xmlns:a16="http://schemas.microsoft.com/office/drawing/2014/main" id="{C80D7F07-DD10-E7F5-1F08-76ED6B799FA2}"/>
              </a:ext>
            </a:extLst>
          </p:cNvPr>
          <p:cNvPicPr>
            <a:picLocks noChangeAspect="1"/>
          </p:cNvPicPr>
          <p:nvPr/>
        </p:nvPicPr>
        <p:blipFill>
          <a:blip r:embed="rId5"/>
          <a:stretch>
            <a:fillRect/>
          </a:stretch>
        </p:blipFill>
        <p:spPr>
          <a:xfrm>
            <a:off x="9628094" y="0"/>
            <a:ext cx="2563906" cy="794871"/>
          </a:xfrm>
          <a:prstGeom prst="rect">
            <a:avLst/>
          </a:prstGeom>
        </p:spPr>
      </p:pic>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36F5FE-9444-3C94-AF36-BC3442C1A8C8}"/>
              </a:ext>
            </a:extLst>
          </p:cNvPr>
          <p:cNvSpPr txBox="1"/>
          <p:nvPr/>
        </p:nvSpPr>
        <p:spPr>
          <a:xfrm>
            <a:off x="702326" y="829154"/>
            <a:ext cx="6097836" cy="532903"/>
          </a:xfrm>
          <a:prstGeom prst="rect">
            <a:avLst/>
          </a:prstGeom>
          <a:noFill/>
        </p:spPr>
        <p:txBody>
          <a:bodyPr wrap="square">
            <a:spAutoFit/>
          </a:bodyPr>
          <a:lstStyle/>
          <a:p>
            <a:pPr>
              <a:lnSpc>
                <a:spcPct val="107000"/>
              </a:lnSpc>
              <a:spcBef>
                <a:spcPts val="0"/>
              </a:spcBef>
              <a:spcAft>
                <a:spcPts val="800"/>
              </a:spcAft>
            </a:pPr>
            <a:r>
              <a:rPr lang="en-US"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2. </a:t>
            </a:r>
            <a:r>
              <a:rPr lang="en-IN" sz="2800" b="1" dirty="0">
                <a:solidFill>
                  <a:srgbClr val="0070C0"/>
                </a:solidFill>
                <a:latin typeface="Times New Roman" panose="02020603050405020304" pitchFamily="18" charset="0"/>
                <a:cs typeface="Times New Roman" panose="02020603050405020304" pitchFamily="18" charset="0"/>
              </a:rPr>
              <a:t>Logging in</a:t>
            </a:r>
            <a:endParaRPr lang="en-US" sz="2400" b="1"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63FE67-DADE-C124-3FE8-1947F3D34887}"/>
              </a:ext>
            </a:extLst>
          </p:cNvPr>
          <p:cNvPicPr>
            <a:picLocks noChangeAspect="1"/>
          </p:cNvPicPr>
          <p:nvPr/>
        </p:nvPicPr>
        <p:blipFill>
          <a:blip r:embed="rId3"/>
          <a:stretch>
            <a:fillRect/>
          </a:stretch>
        </p:blipFill>
        <p:spPr>
          <a:xfrm>
            <a:off x="1022924" y="2089552"/>
            <a:ext cx="8007532" cy="2392152"/>
          </a:xfrm>
          <a:prstGeom prst="rect">
            <a:avLst/>
          </a:prstGeom>
        </p:spPr>
      </p:pic>
      <p:pic>
        <p:nvPicPr>
          <p:cNvPr id="8" name="Picture 7" descr="Text&#10;&#10;Description automatically generated">
            <a:extLst>
              <a:ext uri="{FF2B5EF4-FFF2-40B4-BE49-F238E27FC236}">
                <a16:creationId xmlns:a16="http://schemas.microsoft.com/office/drawing/2014/main" id="{D3A72348-20C9-6480-A977-AFA421F91F32}"/>
              </a:ext>
            </a:extLst>
          </p:cNvPr>
          <p:cNvPicPr>
            <a:picLocks noChangeAspect="1"/>
          </p:cNvPicPr>
          <p:nvPr/>
        </p:nvPicPr>
        <p:blipFill>
          <a:blip r:embed="rId4"/>
          <a:stretch>
            <a:fillRect/>
          </a:stretch>
        </p:blipFill>
        <p:spPr>
          <a:xfrm>
            <a:off x="9628094" y="0"/>
            <a:ext cx="2563906" cy="794871"/>
          </a:xfrm>
          <a:prstGeom prst="rect">
            <a:avLst/>
          </a:prstGeom>
        </p:spPr>
      </p:pic>
    </p:spTree>
    <p:extLst>
      <p:ext uri="{BB962C8B-B14F-4D97-AF65-F5344CB8AC3E}">
        <p14:creationId xmlns:p14="http://schemas.microsoft.com/office/powerpoint/2010/main" val="217780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AC5900-54A3-B713-58BB-1C929848D53F}"/>
              </a:ext>
            </a:extLst>
          </p:cNvPr>
          <p:cNvPicPr>
            <a:picLocks noChangeAspect="1"/>
          </p:cNvPicPr>
          <p:nvPr/>
        </p:nvPicPr>
        <p:blipFill rotWithShape="1">
          <a:blip r:embed="rId3"/>
          <a:srcRect t="10753" r="17149" b="9677"/>
          <a:stretch/>
        </p:blipFill>
        <p:spPr bwMode="auto">
          <a:xfrm>
            <a:off x="1035585" y="936655"/>
            <a:ext cx="7447403" cy="116290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C225DB1E-37E9-880F-AF76-299FCE5817B0}"/>
              </a:ext>
            </a:extLst>
          </p:cNvPr>
          <p:cNvPicPr>
            <a:picLocks noChangeAspect="1"/>
          </p:cNvPicPr>
          <p:nvPr/>
        </p:nvPicPr>
        <p:blipFill>
          <a:blip r:embed="rId4"/>
          <a:stretch>
            <a:fillRect/>
          </a:stretch>
        </p:blipFill>
        <p:spPr>
          <a:xfrm>
            <a:off x="1035585" y="2743200"/>
            <a:ext cx="10276205" cy="1311005"/>
          </a:xfrm>
          <a:prstGeom prst="rect">
            <a:avLst/>
          </a:prstGeom>
        </p:spPr>
      </p:pic>
      <p:pic>
        <p:nvPicPr>
          <p:cNvPr id="4" name="Picture 3" descr="Text&#10;&#10;Description automatically generated">
            <a:extLst>
              <a:ext uri="{FF2B5EF4-FFF2-40B4-BE49-F238E27FC236}">
                <a16:creationId xmlns:a16="http://schemas.microsoft.com/office/drawing/2014/main" id="{4E58B331-A4BB-86AC-AC26-B98163873BC4}"/>
              </a:ext>
            </a:extLst>
          </p:cNvPr>
          <p:cNvPicPr>
            <a:picLocks noChangeAspect="1"/>
          </p:cNvPicPr>
          <p:nvPr/>
        </p:nvPicPr>
        <p:blipFill>
          <a:blip r:embed="rId5"/>
          <a:stretch>
            <a:fillRect/>
          </a:stretch>
        </p:blipFill>
        <p:spPr>
          <a:xfrm>
            <a:off x="9628094" y="0"/>
            <a:ext cx="2563906" cy="794871"/>
          </a:xfrm>
          <a:prstGeom prst="rect">
            <a:avLst/>
          </a:prstGeom>
        </p:spPr>
      </p:pic>
    </p:spTree>
    <p:extLst>
      <p:ext uri="{BB962C8B-B14F-4D97-AF65-F5344CB8AC3E}">
        <p14:creationId xmlns:p14="http://schemas.microsoft.com/office/powerpoint/2010/main" val="359963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01E4367-B5A2-E9F7-A236-D974A62AEA96}"/>
              </a:ext>
            </a:extLst>
          </p:cNvPr>
          <p:cNvSpPr/>
          <p:nvPr/>
        </p:nvSpPr>
        <p:spPr>
          <a:xfrm>
            <a:off x="716280" y="822960"/>
            <a:ext cx="10515600" cy="5740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u="sng" dirty="0">
                <a:solidFill>
                  <a:srgbClr val="0070C0"/>
                </a:solidFill>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 RAMYA SREE (BL.EN.U4AIE21072)</a:t>
            </a:r>
          </a:p>
          <a:p>
            <a:r>
              <a:rPr lang="en-US" sz="2000" dirty="0">
                <a:latin typeface="Times New Roman" panose="02020603050405020304" pitchFamily="18" charset="0"/>
                <a:cs typeface="Times New Roman" panose="02020603050405020304" pitchFamily="18" charset="0"/>
              </a:rPr>
              <a:t>METTU SIDDHARTHA (BL.EN.U4AIE21080)</a:t>
            </a:r>
          </a:p>
          <a:p>
            <a:r>
              <a:rPr lang="en-US" sz="2000" dirty="0">
                <a:latin typeface="Times New Roman" panose="02020603050405020304" pitchFamily="18" charset="0"/>
                <a:cs typeface="Times New Roman" panose="02020603050405020304" pitchFamily="18" charset="0"/>
              </a:rPr>
              <a:t>POLI VAMSI VARDHAN REDDY (BL.EN.U4AIE21101)</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r"/>
            <a:r>
              <a:rPr lang="en-US" sz="2000" b="1" u="sng" dirty="0">
                <a:solidFill>
                  <a:schemeClr val="accent2">
                    <a:lumMod val="75000"/>
                  </a:schemeClr>
                </a:solidFill>
                <a:latin typeface="Times New Roman" panose="02020603050405020304" pitchFamily="18" charset="0"/>
                <a:cs typeface="Times New Roman" panose="02020603050405020304" pitchFamily="18" charset="0"/>
              </a:rPr>
              <a:t>Under the guidance of:</a:t>
            </a:r>
          </a:p>
          <a:p>
            <a:pPr algn="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p>
            <a:pPr algn="r"/>
            <a:r>
              <a:rPr lang="en-US" sz="2000" i="0" dirty="0">
                <a:effectLst/>
                <a:latin typeface="Times New Roman" panose="02020603050405020304" pitchFamily="18" charset="0"/>
                <a:cs typeface="Times New Roman" panose="02020603050405020304" pitchFamily="18" charset="0"/>
              </a:rPr>
              <a:t>Ms. </a:t>
            </a:r>
            <a:r>
              <a:rPr lang="en-US" sz="2000" i="0" dirty="0" err="1">
                <a:effectLst/>
                <a:latin typeface="Times New Roman" panose="02020603050405020304" pitchFamily="18" charset="0"/>
                <a:cs typeface="Times New Roman" panose="02020603050405020304" pitchFamily="18" charset="0"/>
              </a:rPr>
              <a:t>Aiswarya</a:t>
            </a:r>
            <a:r>
              <a:rPr lang="en-US" sz="2000" i="0" dirty="0">
                <a:effectLst/>
                <a:latin typeface="Times New Roman" panose="02020603050405020304" pitchFamily="18" charset="0"/>
                <a:cs typeface="Times New Roman" panose="02020603050405020304" pitchFamily="18" charset="0"/>
              </a:rPr>
              <a:t> Milan</a:t>
            </a:r>
          </a:p>
        </p:txBody>
      </p:sp>
      <p:sp>
        <p:nvSpPr>
          <p:cNvPr id="9" name="TextBox 8">
            <a:extLst>
              <a:ext uri="{FF2B5EF4-FFF2-40B4-BE49-F238E27FC236}">
                <a16:creationId xmlns:a16="http://schemas.microsoft.com/office/drawing/2014/main" id="{802B9609-DAD2-4B3B-2742-9FFA759725AF}"/>
              </a:ext>
            </a:extLst>
          </p:cNvPr>
          <p:cNvSpPr txBox="1"/>
          <p:nvPr/>
        </p:nvSpPr>
        <p:spPr>
          <a:xfrm>
            <a:off x="4836160" y="1208782"/>
            <a:ext cx="3982720" cy="1077218"/>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Batch : E4</a:t>
            </a:r>
          </a:p>
          <a:p>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770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36F5FE-9444-3C94-AF36-BC3442C1A8C8}"/>
              </a:ext>
            </a:extLst>
          </p:cNvPr>
          <p:cNvSpPr txBox="1"/>
          <p:nvPr/>
        </p:nvSpPr>
        <p:spPr>
          <a:xfrm>
            <a:off x="724360" y="832022"/>
            <a:ext cx="6097836" cy="967765"/>
          </a:xfrm>
          <a:prstGeom prst="rect">
            <a:avLst/>
          </a:prstGeom>
          <a:noFill/>
        </p:spPr>
        <p:txBody>
          <a:bodyPr wrap="square">
            <a:spAutoFit/>
          </a:bodyPr>
          <a:lstStyle/>
          <a:p>
            <a:pPr>
              <a:lnSpc>
                <a:spcPct val="107000"/>
              </a:lnSpc>
              <a:spcBef>
                <a:spcPts val="0"/>
              </a:spcBef>
              <a:spcAft>
                <a:spcPts val="800"/>
              </a:spcAft>
            </a:pPr>
            <a:r>
              <a:rPr lang="en-US"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3.</a:t>
            </a:r>
            <a:r>
              <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Contacting customer service</a:t>
            </a:r>
            <a:endParaRPr lang="en-US"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27EEA4F-A0F0-ECB9-C8FE-438A7C248F62}"/>
              </a:ext>
            </a:extLst>
          </p:cNvPr>
          <p:cNvPicPr>
            <a:picLocks noChangeAspect="1"/>
          </p:cNvPicPr>
          <p:nvPr/>
        </p:nvPicPr>
        <p:blipFill>
          <a:blip r:embed="rId3"/>
          <a:stretch>
            <a:fillRect/>
          </a:stretch>
        </p:blipFill>
        <p:spPr>
          <a:xfrm>
            <a:off x="898601" y="1799787"/>
            <a:ext cx="7161221" cy="2295964"/>
          </a:xfrm>
          <a:prstGeom prst="rect">
            <a:avLst/>
          </a:prstGeom>
        </p:spPr>
      </p:pic>
      <p:pic>
        <p:nvPicPr>
          <p:cNvPr id="5" name="Picture 4" descr="Text&#10;&#10;Description automatically generated">
            <a:extLst>
              <a:ext uri="{FF2B5EF4-FFF2-40B4-BE49-F238E27FC236}">
                <a16:creationId xmlns:a16="http://schemas.microsoft.com/office/drawing/2014/main" id="{249CBB9A-D9FF-D0AC-2285-478A567F75F4}"/>
              </a:ext>
            </a:extLst>
          </p:cNvPr>
          <p:cNvPicPr>
            <a:picLocks noChangeAspect="1"/>
          </p:cNvPicPr>
          <p:nvPr/>
        </p:nvPicPr>
        <p:blipFill>
          <a:blip r:embed="rId4"/>
          <a:stretch>
            <a:fillRect/>
          </a:stretch>
        </p:blipFill>
        <p:spPr>
          <a:xfrm>
            <a:off x="9628094" y="0"/>
            <a:ext cx="2563906" cy="794871"/>
          </a:xfrm>
          <a:prstGeom prst="rect">
            <a:avLst/>
          </a:prstGeom>
        </p:spPr>
      </p:pic>
    </p:spTree>
    <p:extLst>
      <p:ext uri="{BB962C8B-B14F-4D97-AF65-F5344CB8AC3E}">
        <p14:creationId xmlns:p14="http://schemas.microsoft.com/office/powerpoint/2010/main" val="328144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36F5FE-9444-3C94-AF36-BC3442C1A8C8}"/>
              </a:ext>
            </a:extLst>
          </p:cNvPr>
          <p:cNvSpPr txBox="1"/>
          <p:nvPr/>
        </p:nvSpPr>
        <p:spPr>
          <a:xfrm>
            <a:off x="493006" y="644736"/>
            <a:ext cx="6097836" cy="460895"/>
          </a:xfrm>
          <a:prstGeom prst="rect">
            <a:avLst/>
          </a:prstGeom>
          <a:noFill/>
        </p:spPr>
        <p:txBody>
          <a:bodyPr wrap="square">
            <a:spAutoFit/>
          </a:bodyPr>
          <a:lstStyle/>
          <a:p>
            <a:pPr>
              <a:lnSpc>
                <a:spcPct val="107000"/>
              </a:lnSpc>
              <a:spcBef>
                <a:spcPts val="0"/>
              </a:spcBef>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4</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Changing the password</a:t>
            </a:r>
            <a:endPar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84F1E02-8064-67C1-9883-056BFC88E911}"/>
              </a:ext>
            </a:extLst>
          </p:cNvPr>
          <p:cNvPicPr>
            <a:picLocks noChangeAspect="1"/>
          </p:cNvPicPr>
          <p:nvPr/>
        </p:nvPicPr>
        <p:blipFill rotWithShape="1">
          <a:blip r:embed="rId3"/>
          <a:srcRect t="1321" b="5727"/>
          <a:stretch/>
        </p:blipFill>
        <p:spPr bwMode="auto">
          <a:xfrm>
            <a:off x="1347587" y="1652530"/>
            <a:ext cx="7799117" cy="2270125"/>
          </a:xfrm>
          <a:prstGeom prst="rect">
            <a:avLst/>
          </a:prstGeom>
          <a:ln>
            <a:noFill/>
          </a:ln>
          <a:extLst>
            <a:ext uri="{53640926-AAD7-44D8-BBD7-CCE9431645EC}">
              <a14:shadowObscured xmlns:a14="http://schemas.microsoft.com/office/drawing/2010/main"/>
            </a:ext>
          </a:extLst>
        </p:spPr>
      </p:pic>
      <p:pic>
        <p:nvPicPr>
          <p:cNvPr id="3" name="Picture 2" descr="Text&#10;&#10;Description automatically generated">
            <a:extLst>
              <a:ext uri="{FF2B5EF4-FFF2-40B4-BE49-F238E27FC236}">
                <a16:creationId xmlns:a16="http://schemas.microsoft.com/office/drawing/2014/main" id="{C1C14968-E424-837E-1F84-3208247BC06C}"/>
              </a:ext>
            </a:extLst>
          </p:cNvPr>
          <p:cNvPicPr>
            <a:picLocks noChangeAspect="1"/>
          </p:cNvPicPr>
          <p:nvPr/>
        </p:nvPicPr>
        <p:blipFill>
          <a:blip r:embed="rId4"/>
          <a:stretch>
            <a:fillRect/>
          </a:stretch>
        </p:blipFill>
        <p:spPr>
          <a:xfrm>
            <a:off x="9628094" y="0"/>
            <a:ext cx="2563906" cy="794871"/>
          </a:xfrm>
          <a:prstGeom prst="rect">
            <a:avLst/>
          </a:prstGeom>
        </p:spPr>
      </p:pic>
    </p:spTree>
    <p:extLst>
      <p:ext uri="{BB962C8B-B14F-4D97-AF65-F5344CB8AC3E}">
        <p14:creationId xmlns:p14="http://schemas.microsoft.com/office/powerpoint/2010/main" val="312538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36F5FE-9444-3C94-AF36-BC3442C1A8C8}"/>
              </a:ext>
            </a:extLst>
          </p:cNvPr>
          <p:cNvSpPr txBox="1"/>
          <p:nvPr/>
        </p:nvSpPr>
        <p:spPr>
          <a:xfrm>
            <a:off x="493005" y="644736"/>
            <a:ext cx="8000999" cy="460895"/>
          </a:xfrm>
          <a:prstGeom prst="rect">
            <a:avLst/>
          </a:prstGeom>
          <a:noFill/>
        </p:spPr>
        <p:txBody>
          <a:bodyPr wrap="square">
            <a:spAutoFit/>
          </a:bodyPr>
          <a:lstStyle/>
          <a:p>
            <a:pPr>
              <a:lnSpc>
                <a:spcPct val="107000"/>
              </a:lnSpc>
              <a:spcBef>
                <a:spcPts val="0"/>
              </a:spcBef>
              <a:spcAft>
                <a:spcPts val="800"/>
              </a:spcAft>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Logging in again after changing the password</a:t>
            </a:r>
            <a:endPar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4B5B678-952B-6D56-6D63-41978039BE02}"/>
              </a:ext>
            </a:extLst>
          </p:cNvPr>
          <p:cNvPicPr>
            <a:picLocks noChangeAspect="1"/>
          </p:cNvPicPr>
          <p:nvPr/>
        </p:nvPicPr>
        <p:blipFill>
          <a:blip r:embed="rId3"/>
          <a:stretch>
            <a:fillRect/>
          </a:stretch>
        </p:blipFill>
        <p:spPr>
          <a:xfrm>
            <a:off x="1385562" y="1588111"/>
            <a:ext cx="8158030" cy="2510163"/>
          </a:xfrm>
          <a:prstGeom prst="rect">
            <a:avLst/>
          </a:prstGeom>
        </p:spPr>
      </p:pic>
      <p:pic>
        <p:nvPicPr>
          <p:cNvPr id="4" name="Picture 3" descr="Text&#10;&#10;Description automatically generated">
            <a:extLst>
              <a:ext uri="{FF2B5EF4-FFF2-40B4-BE49-F238E27FC236}">
                <a16:creationId xmlns:a16="http://schemas.microsoft.com/office/drawing/2014/main" id="{27F4A9C6-D214-918D-810F-F3A46BD1CB93}"/>
              </a:ext>
            </a:extLst>
          </p:cNvPr>
          <p:cNvPicPr>
            <a:picLocks noChangeAspect="1"/>
          </p:cNvPicPr>
          <p:nvPr/>
        </p:nvPicPr>
        <p:blipFill>
          <a:blip r:embed="rId4"/>
          <a:stretch>
            <a:fillRect/>
          </a:stretch>
        </p:blipFill>
        <p:spPr>
          <a:xfrm>
            <a:off x="9628094" y="0"/>
            <a:ext cx="2563906" cy="794871"/>
          </a:xfrm>
          <a:prstGeom prst="rect">
            <a:avLst/>
          </a:prstGeom>
        </p:spPr>
      </p:pic>
    </p:spTree>
    <p:extLst>
      <p:ext uri="{BB962C8B-B14F-4D97-AF65-F5344CB8AC3E}">
        <p14:creationId xmlns:p14="http://schemas.microsoft.com/office/powerpoint/2010/main" val="238820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36F5FE-9444-3C94-AF36-BC3442C1A8C8}"/>
              </a:ext>
            </a:extLst>
          </p:cNvPr>
          <p:cNvSpPr txBox="1"/>
          <p:nvPr/>
        </p:nvSpPr>
        <p:spPr>
          <a:xfrm>
            <a:off x="493005" y="644736"/>
            <a:ext cx="8000999" cy="468077"/>
          </a:xfrm>
          <a:prstGeom prst="rect">
            <a:avLst/>
          </a:prstGeom>
          <a:noFill/>
        </p:spPr>
        <p:txBody>
          <a:bodyPr wrap="square">
            <a:spAutoFit/>
          </a:bodyPr>
          <a:lstStyle/>
          <a:p>
            <a:pPr>
              <a:lnSpc>
                <a:spcPct val="107000"/>
              </a:lnSpc>
              <a:spcBef>
                <a:spcPts val="0"/>
              </a:spcBef>
              <a:spcAft>
                <a:spcPts val="800"/>
              </a:spcAft>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Resetting when we forgot our password</a:t>
            </a:r>
            <a:endParaRPr lang="en-US"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9A93281-3FF7-C0A6-C355-41BBA511BF1D}"/>
              </a:ext>
            </a:extLst>
          </p:cNvPr>
          <p:cNvPicPr>
            <a:picLocks noChangeAspect="1"/>
          </p:cNvPicPr>
          <p:nvPr/>
        </p:nvPicPr>
        <p:blipFill rotWithShape="1">
          <a:blip r:embed="rId3"/>
          <a:srcRect t="2799"/>
          <a:stretch/>
        </p:blipFill>
        <p:spPr bwMode="auto">
          <a:xfrm>
            <a:off x="958468" y="1687119"/>
            <a:ext cx="7366865" cy="2774712"/>
          </a:xfrm>
          <a:prstGeom prst="rect">
            <a:avLst/>
          </a:prstGeom>
          <a:ln>
            <a:noFill/>
          </a:ln>
          <a:extLst>
            <a:ext uri="{53640926-AAD7-44D8-BBD7-CCE9431645EC}">
              <a14:shadowObscured xmlns:a14="http://schemas.microsoft.com/office/drawing/2010/main"/>
            </a:ext>
          </a:extLst>
        </p:spPr>
      </p:pic>
      <p:pic>
        <p:nvPicPr>
          <p:cNvPr id="4" name="Picture 3" descr="Text&#10;&#10;Description automatically generated">
            <a:extLst>
              <a:ext uri="{FF2B5EF4-FFF2-40B4-BE49-F238E27FC236}">
                <a16:creationId xmlns:a16="http://schemas.microsoft.com/office/drawing/2014/main" id="{EF9A2482-1906-76CE-C743-DBF1E9E8652E}"/>
              </a:ext>
            </a:extLst>
          </p:cNvPr>
          <p:cNvPicPr>
            <a:picLocks noChangeAspect="1"/>
          </p:cNvPicPr>
          <p:nvPr/>
        </p:nvPicPr>
        <p:blipFill>
          <a:blip r:embed="rId4"/>
          <a:stretch>
            <a:fillRect/>
          </a:stretch>
        </p:blipFill>
        <p:spPr>
          <a:xfrm>
            <a:off x="9628094" y="0"/>
            <a:ext cx="2563906" cy="794871"/>
          </a:xfrm>
          <a:prstGeom prst="rect">
            <a:avLst/>
          </a:prstGeom>
        </p:spPr>
      </p:pic>
    </p:spTree>
    <p:extLst>
      <p:ext uri="{BB962C8B-B14F-4D97-AF65-F5344CB8AC3E}">
        <p14:creationId xmlns:p14="http://schemas.microsoft.com/office/powerpoint/2010/main" val="20723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36F5FE-9444-3C94-AF36-BC3442C1A8C8}"/>
              </a:ext>
            </a:extLst>
          </p:cNvPr>
          <p:cNvSpPr txBox="1"/>
          <p:nvPr/>
        </p:nvSpPr>
        <p:spPr>
          <a:xfrm>
            <a:off x="493005" y="644736"/>
            <a:ext cx="8000999" cy="460895"/>
          </a:xfrm>
          <a:prstGeom prst="rect">
            <a:avLst/>
          </a:prstGeom>
          <a:noFill/>
        </p:spPr>
        <p:txBody>
          <a:bodyPr wrap="square">
            <a:spAutoFit/>
          </a:bodyPr>
          <a:lstStyle/>
          <a:p>
            <a:pPr>
              <a:lnSpc>
                <a:spcPct val="107000"/>
              </a:lnSpc>
              <a:spcBef>
                <a:spcPts val="0"/>
              </a:spcBef>
              <a:spcAft>
                <a:spcPts val="800"/>
              </a:spcAft>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Logging in again after resetting</a:t>
            </a:r>
            <a:endPar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55E6D61-5F2B-3AD4-AD37-58A78CF14FBC}"/>
              </a:ext>
            </a:extLst>
          </p:cNvPr>
          <p:cNvPicPr>
            <a:picLocks noChangeAspect="1"/>
          </p:cNvPicPr>
          <p:nvPr/>
        </p:nvPicPr>
        <p:blipFill>
          <a:blip r:embed="rId3"/>
          <a:stretch>
            <a:fillRect/>
          </a:stretch>
        </p:blipFill>
        <p:spPr>
          <a:xfrm>
            <a:off x="1284688" y="1772260"/>
            <a:ext cx="7209316" cy="2329840"/>
          </a:xfrm>
          <a:prstGeom prst="rect">
            <a:avLst/>
          </a:prstGeom>
        </p:spPr>
      </p:pic>
      <p:pic>
        <p:nvPicPr>
          <p:cNvPr id="4" name="Picture 3" descr="Text&#10;&#10;Description automatically generated">
            <a:extLst>
              <a:ext uri="{FF2B5EF4-FFF2-40B4-BE49-F238E27FC236}">
                <a16:creationId xmlns:a16="http://schemas.microsoft.com/office/drawing/2014/main" id="{9B14E960-BA4D-ECA9-C74E-469289E7D038}"/>
              </a:ext>
            </a:extLst>
          </p:cNvPr>
          <p:cNvPicPr>
            <a:picLocks noChangeAspect="1"/>
          </p:cNvPicPr>
          <p:nvPr/>
        </p:nvPicPr>
        <p:blipFill>
          <a:blip r:embed="rId4"/>
          <a:stretch>
            <a:fillRect/>
          </a:stretch>
        </p:blipFill>
        <p:spPr>
          <a:xfrm>
            <a:off x="9628094" y="0"/>
            <a:ext cx="2563906" cy="794871"/>
          </a:xfrm>
          <a:prstGeom prst="rect">
            <a:avLst/>
          </a:prstGeom>
        </p:spPr>
      </p:pic>
    </p:spTree>
    <p:extLst>
      <p:ext uri="{BB962C8B-B14F-4D97-AF65-F5344CB8AC3E}">
        <p14:creationId xmlns:p14="http://schemas.microsoft.com/office/powerpoint/2010/main" val="215115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860731"/>
            <a:ext cx="9141397" cy="615553"/>
          </a:xfrm>
        </p:spPr>
        <p:txBody>
          <a:bodyPr/>
          <a:lstStyle/>
          <a:p>
            <a:r>
              <a:rPr lang="en-US" dirty="0"/>
              <a:t>Conclusion</a:t>
            </a:r>
          </a:p>
        </p:txBody>
      </p:sp>
      <p:sp>
        <p:nvSpPr>
          <p:cNvPr id="5" name="Text Placeholder 4">
            <a:extLst>
              <a:ext uri="{FF2B5EF4-FFF2-40B4-BE49-F238E27FC236}">
                <a16:creationId xmlns:a16="http://schemas.microsoft.com/office/drawing/2014/main" id="{15007ADC-92FE-3A82-CE20-119BDEF8C1C6}"/>
              </a:ext>
            </a:extLst>
          </p:cNvPr>
          <p:cNvSpPr>
            <a:spLocks noGrp="1"/>
          </p:cNvSpPr>
          <p:nvPr>
            <p:ph type="body" sz="quarter" idx="12"/>
          </p:nvPr>
        </p:nvSpPr>
        <p:spPr>
          <a:xfrm>
            <a:off x="1024570" y="2247152"/>
            <a:ext cx="9949928" cy="1707903"/>
          </a:xfrm>
        </p:spPr>
        <p:txBody>
          <a:bodyPr/>
          <a:lstStyle/>
          <a:p>
            <a:pPr algn="l"/>
            <a:r>
              <a:rPr lang="en-US" sz="2400" dirty="0">
                <a:latin typeface="Times New Roman" panose="02020603050405020304" pitchFamily="18" charset="0"/>
                <a:cs typeface="Times New Roman" panose="02020603050405020304" pitchFamily="18" charset="0"/>
              </a:rPr>
              <a:t> 	Through this project we can implement strong password for the user this provides high security and the insertion, deletion and searching takes place in O(1) time this makes the user’s job easier and the password will be implemented </a:t>
            </a:r>
            <a:r>
              <a:rPr lang="en-US" sz="2400" dirty="0" err="1">
                <a:latin typeface="Times New Roman" panose="02020603050405020304" pitchFamily="18" charset="0"/>
                <a:cs typeface="Times New Roman" panose="02020603050405020304" pitchFamily="18" charset="0"/>
              </a:rPr>
              <a:t>fastly</a:t>
            </a:r>
            <a:r>
              <a:rPr lang="en-US" sz="2400" dirty="0">
                <a:latin typeface="Times New Roman" panose="02020603050405020304" pitchFamily="18" charset="0"/>
                <a:cs typeface="Times New Roman" panose="02020603050405020304" pitchFamily="18" charset="0"/>
              </a:rPr>
              <a:t>.. and the SHA algorithm provides high security and hash value will be the hexadecimal format. </a:t>
            </a:r>
          </a:p>
        </p:txBody>
      </p:sp>
      <p:pic>
        <p:nvPicPr>
          <p:cNvPr id="6" name="Picture 5" descr="Text&#10;&#10;Description automatically generated">
            <a:extLst>
              <a:ext uri="{FF2B5EF4-FFF2-40B4-BE49-F238E27FC236}">
                <a16:creationId xmlns:a16="http://schemas.microsoft.com/office/drawing/2014/main" id="{89AEE1F5-7417-0FF2-7D75-CCD0C41A6E99}"/>
              </a:ext>
            </a:extLst>
          </p:cNvPr>
          <p:cNvPicPr>
            <a:picLocks noChangeAspect="1"/>
          </p:cNvPicPr>
          <p:nvPr/>
        </p:nvPicPr>
        <p:blipFill>
          <a:blip r:embed="rId2"/>
          <a:stretch>
            <a:fillRect/>
          </a:stretch>
        </p:blipFill>
        <p:spPr>
          <a:xfrm>
            <a:off x="9628094" y="0"/>
            <a:ext cx="2563906" cy="794871"/>
          </a:xfrm>
          <a:prstGeom prst="rect">
            <a:avLst/>
          </a:prstGeom>
        </p:spPr>
      </p:pic>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ED55C-1020-CA34-5D19-3FEBB3067F4E}"/>
              </a:ext>
            </a:extLst>
          </p:cNvPr>
          <p:cNvSpPr>
            <a:spLocks noGrp="1"/>
          </p:cNvSpPr>
          <p:nvPr>
            <p:ph type="title"/>
          </p:nvPr>
        </p:nvSpPr>
        <p:spPr>
          <a:xfrm>
            <a:off x="2787268" y="341522"/>
            <a:ext cx="6153620" cy="693143"/>
          </a:xfrm>
        </p:spPr>
        <p:txBody>
          <a:bodyPr/>
          <a:lstStyle/>
          <a:p>
            <a:r>
              <a:rPr lang="en-US" dirty="0"/>
              <a:t>Reference</a:t>
            </a:r>
          </a:p>
        </p:txBody>
      </p:sp>
      <p:sp>
        <p:nvSpPr>
          <p:cNvPr id="5" name="TextBox 4">
            <a:extLst>
              <a:ext uri="{FF2B5EF4-FFF2-40B4-BE49-F238E27FC236}">
                <a16:creationId xmlns:a16="http://schemas.microsoft.com/office/drawing/2014/main" id="{F199DD5D-26AA-324D-FB11-B07448D547C1}"/>
              </a:ext>
            </a:extLst>
          </p:cNvPr>
          <p:cNvSpPr txBox="1"/>
          <p:nvPr/>
        </p:nvSpPr>
        <p:spPr>
          <a:xfrm>
            <a:off x="657342" y="1685052"/>
            <a:ext cx="11042573" cy="4438523"/>
          </a:xfrm>
          <a:prstGeom prst="rect">
            <a:avLst/>
          </a:prstGeom>
          <a:noFill/>
        </p:spPr>
        <p:txBody>
          <a:bodyPr wrap="square">
            <a:spAutoFit/>
          </a:bodyPr>
          <a:lstStyle/>
          <a:p>
            <a:pPr marL="285750" marR="0" lvl="0" indent="-285750" algn="just">
              <a:lnSpc>
                <a:spcPct val="107000"/>
              </a:lnSpc>
              <a:spcBef>
                <a:spcPts val="0"/>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Xiao Luo,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Haixin</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Wang, Daqing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Wu,Chong</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Chen,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Minghua</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Deng,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Jianqiang</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Huang,</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Xian-Sheng Hua (2022). A Survey on Deep Hashing Methods.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https://dl.acm.org/doi/abs/10.1145/3532624</a:t>
            </a:r>
            <a:endPar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endParaRPr lang="en-IN"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Deepakumara</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H.M.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Heys</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 Venkatesan FPGA implementation of MD5 hash algorithm</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https://ieeexplore.ieee.org/abstract/document/933564</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ZEYAD A. AL-ODAT, MAZHAR ALI , ASSAD ABBAS, SAMEE U. KHAN(2020). Secure Hash Algorithms and the Corresponding FPGA Optimization Techniques.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https://dl.acm.org/doi/pdf/10.1145/3311724</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815CB167-0A01-82F7-5D40-99553191B32C}"/>
              </a:ext>
            </a:extLst>
          </p:cNvPr>
          <p:cNvPicPr>
            <a:picLocks noChangeAspect="1"/>
          </p:cNvPicPr>
          <p:nvPr/>
        </p:nvPicPr>
        <p:blipFill>
          <a:blip r:embed="rId5"/>
          <a:stretch>
            <a:fillRect/>
          </a:stretch>
        </p:blipFill>
        <p:spPr>
          <a:xfrm>
            <a:off x="9628094" y="0"/>
            <a:ext cx="2563906" cy="794871"/>
          </a:xfrm>
          <a:prstGeom prst="rect">
            <a:avLst/>
          </a:prstGeom>
        </p:spPr>
      </p:pic>
    </p:spTree>
    <p:extLst>
      <p:ext uri="{BB962C8B-B14F-4D97-AF65-F5344CB8AC3E}">
        <p14:creationId xmlns:p14="http://schemas.microsoft.com/office/powerpoint/2010/main" val="31418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2975182"/>
            <a:ext cx="9141397" cy="615553"/>
          </a:xfrm>
        </p:spPr>
        <p:txBody>
          <a:bodyPr/>
          <a:lstStyle/>
          <a:p>
            <a:r>
              <a:rPr lang="en-US" dirty="0"/>
              <a:t>Thank you</a:t>
            </a:r>
          </a:p>
        </p:txBody>
      </p:sp>
    </p:spTree>
    <p:extLst>
      <p:ext uri="{BB962C8B-B14F-4D97-AF65-F5344CB8AC3E}">
        <p14:creationId xmlns:p14="http://schemas.microsoft.com/office/powerpoint/2010/main" val="220290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4FDC-5825-FD72-7351-2D0C57DE906B}"/>
              </a:ext>
            </a:extLst>
          </p:cNvPr>
          <p:cNvSpPr>
            <a:spLocks noGrp="1"/>
          </p:cNvSpPr>
          <p:nvPr>
            <p:ph type="ctrTitle"/>
          </p:nvPr>
        </p:nvSpPr>
        <p:spPr>
          <a:xfrm>
            <a:off x="1828800" y="2386744"/>
            <a:ext cx="8991600" cy="1645920"/>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Secure Password Management System using Java HashMap and SHA-256 Hashing</a:t>
            </a:r>
            <a:endParaRPr lang="en-US" dirty="0">
              <a:solidFill>
                <a:srgbClr val="0070C0"/>
              </a:solidFill>
            </a:endParaRPr>
          </a:p>
        </p:txBody>
      </p:sp>
      <p:sp>
        <p:nvSpPr>
          <p:cNvPr id="11" name="Rectangle 10">
            <a:extLst>
              <a:ext uri="{FF2B5EF4-FFF2-40B4-BE49-F238E27FC236}">
                <a16:creationId xmlns:a16="http://schemas.microsoft.com/office/drawing/2014/main" id="{1240412C-B9EF-27A3-9157-40C286C0D8F8}"/>
              </a:ext>
            </a:extLst>
          </p:cNvPr>
          <p:cNvSpPr/>
          <p:nvPr/>
        </p:nvSpPr>
        <p:spPr>
          <a:xfrm>
            <a:off x="0" y="1"/>
            <a:ext cx="81642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C7D1BFAC-22EF-58C5-C4EB-DCB81F16ED6D}"/>
              </a:ext>
            </a:extLst>
          </p:cNvPr>
          <p:cNvPicPr>
            <a:picLocks noChangeAspect="1"/>
          </p:cNvPicPr>
          <p:nvPr/>
        </p:nvPicPr>
        <p:blipFill>
          <a:blip r:embed="rId2"/>
          <a:stretch>
            <a:fillRect/>
          </a:stretch>
        </p:blipFill>
        <p:spPr>
          <a:xfrm>
            <a:off x="9628094" y="0"/>
            <a:ext cx="2563906" cy="794871"/>
          </a:xfrm>
          <a:prstGeom prst="rect">
            <a:avLst/>
          </a:prstGeom>
        </p:spPr>
      </p:pic>
    </p:spTree>
    <p:extLst>
      <p:ext uri="{BB962C8B-B14F-4D97-AF65-F5344CB8AC3E}">
        <p14:creationId xmlns:p14="http://schemas.microsoft.com/office/powerpoint/2010/main" val="9142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6323755" y="273389"/>
            <a:ext cx="6220101" cy="1325563"/>
          </a:xfrm>
        </p:spPr>
        <p:txBody>
          <a:bodyPr anchor="ctr">
            <a:noAutofit/>
          </a:bodyPr>
          <a:lstStyle/>
          <a:p>
            <a:r>
              <a:rPr lang="en-US" altLang="en-US" dirty="0">
                <a:solidFill>
                  <a:schemeClr val="accent2"/>
                </a:solidFill>
              </a:rPr>
              <a:t>CONTENTS</a:t>
            </a:r>
            <a:br>
              <a:rPr lang="en-US" altLang="en-US" dirty="0">
                <a:solidFill>
                  <a:schemeClr val="accent2"/>
                </a:solidFill>
              </a:rPr>
            </a:br>
            <a:r>
              <a:rPr lang="en-US" altLang="en-US" dirty="0"/>
              <a:t> </a:t>
            </a:r>
          </a:p>
        </p:txBody>
      </p:sp>
      <p:sp>
        <p:nvSpPr>
          <p:cNvPr id="2" name="TextBox 1">
            <a:extLst>
              <a:ext uri="{FF2B5EF4-FFF2-40B4-BE49-F238E27FC236}">
                <a16:creationId xmlns:a16="http://schemas.microsoft.com/office/drawing/2014/main" id="{D6E29BAE-FEA1-E9D5-CC22-DB5890CAF934}"/>
              </a:ext>
            </a:extLst>
          </p:cNvPr>
          <p:cNvSpPr txBox="1"/>
          <p:nvPr/>
        </p:nvSpPr>
        <p:spPr>
          <a:xfrm>
            <a:off x="6182241" y="1598952"/>
            <a:ext cx="4736131" cy="4401205"/>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INTRODUCTION</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HASHING</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APPLICATION</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SHA-256  ALGORITHM</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WORKING</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CODE</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IMPLEMENTATION</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OUTPUT</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REFERENCE </a:t>
            </a:r>
          </a:p>
          <a:p>
            <a:pPr marL="285750" indent="-285750">
              <a:buClr>
                <a:srgbClr val="FF0000"/>
              </a:buClr>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1970314" y="367619"/>
            <a:ext cx="6477000" cy="601210"/>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500743" y="1262743"/>
            <a:ext cx="6738257" cy="5421086"/>
          </a:xfrm>
        </p:spPr>
        <p:txBody>
          <a:bodyPr/>
          <a:lstStyle/>
          <a:p>
            <a:pPr marL="285750" indent="-28575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 password generating process using hashing involves taking a user's desired password and running it through a one-way hashing algorithm.</a:t>
            </a:r>
          </a:p>
          <a:p>
            <a:pPr marL="285750" indent="-28575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It produces a fixed-length string of characters, known as the hash.</a:t>
            </a:r>
          </a:p>
          <a:p>
            <a:pPr marL="285750" indent="-28575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 The original password cannot be reconstructed from the hash, making it more secure. </a:t>
            </a:r>
          </a:p>
          <a:p>
            <a:pPr marL="285750" indent="-28575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When the user enters their password for verification, the entered password is hashed and compared to the stored hash.</a:t>
            </a:r>
          </a:p>
          <a:p>
            <a:pPr marL="285750" indent="-28575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 If they match, the user is granted access.</a:t>
            </a:r>
          </a:p>
          <a:p>
            <a:pPr marL="285750" indent="-28575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 Hashing is a common method for securely storing passwords as it ensures that even if a hacker gains access to the stored hashes, they will not be able to determine the original passwords.</a:t>
            </a:r>
            <a:endParaRPr lang="en-US" sz="2000" dirty="0">
              <a:latin typeface="Times New Roman" panose="02020603050405020304" pitchFamily="18"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B0CCAF53-0C78-2EB0-B320-86FDB690DC99}"/>
              </a:ext>
            </a:extLst>
          </p:cNvPr>
          <p:cNvPicPr>
            <a:picLocks noChangeAspect="1"/>
          </p:cNvPicPr>
          <p:nvPr/>
        </p:nvPicPr>
        <p:blipFill>
          <a:blip r:embed="rId2"/>
          <a:stretch>
            <a:fillRect/>
          </a:stretch>
        </p:blipFill>
        <p:spPr>
          <a:xfrm>
            <a:off x="9628094" y="0"/>
            <a:ext cx="2563906" cy="794871"/>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Hashing</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8"/>
            <a:ext cx="6340929" cy="4332514"/>
          </a:xfrm>
        </p:spPr>
        <p:txBody>
          <a:bodyPr/>
          <a:lstStyle/>
          <a:p>
            <a:r>
              <a:rPr lang="en-US" b="0" dirty="0">
                <a:solidFill>
                  <a:srgbClr val="374151"/>
                </a:solidFill>
                <a:latin typeface="Times New Roman" panose="02020603050405020304" pitchFamily="18" charset="0"/>
                <a:cs typeface="Times New Roman" panose="02020603050405020304" pitchFamily="18" charset="0"/>
              </a:rPr>
              <a:t>Hashing </a:t>
            </a:r>
            <a:r>
              <a:rPr lang="en-US" b="0" i="0" dirty="0">
                <a:solidFill>
                  <a:srgbClr val="374151"/>
                </a:solidFill>
                <a:effectLst/>
                <a:latin typeface="Times New Roman" panose="02020603050405020304" pitchFamily="18" charset="0"/>
                <a:cs typeface="Times New Roman" panose="02020603050405020304" pitchFamily="18" charset="0"/>
              </a:rPr>
              <a:t>allows for efficient insertion, deletion, and retrieval of data by mapping the data to an index in an array using a hash function.</a:t>
            </a:r>
          </a:p>
          <a:p>
            <a:endParaRPr lang="en-US" b="0" dirty="0">
              <a:solidFill>
                <a:srgbClr val="374151"/>
              </a:solidFill>
              <a:latin typeface="Times New Roman" panose="02020603050405020304" pitchFamily="18" charset="0"/>
              <a:cs typeface="Times New Roman" panose="02020603050405020304" pitchFamily="18" charset="0"/>
            </a:endParaRPr>
          </a:p>
          <a:p>
            <a:r>
              <a:rPr lang="en-US" b="0" dirty="0">
                <a:solidFill>
                  <a:srgbClr val="374151"/>
                </a:solidFill>
                <a:latin typeface="Times New Roman" panose="02020603050405020304" pitchFamily="18" charset="0"/>
                <a:cs typeface="Times New Roman" panose="02020603050405020304" pitchFamily="18" charset="0"/>
              </a:rPr>
              <a:t>I</a:t>
            </a:r>
            <a:r>
              <a:rPr lang="en-US" b="0" i="0" dirty="0">
                <a:solidFill>
                  <a:srgbClr val="374151"/>
                </a:solidFill>
                <a:effectLst/>
                <a:latin typeface="Times New Roman" panose="02020603050405020304" pitchFamily="18" charset="0"/>
                <a:cs typeface="Times New Roman" panose="02020603050405020304" pitchFamily="18" charset="0"/>
              </a:rPr>
              <a:t>nserting data into a hash table involves taking the data and running it through a hash function that produces a hash value or index.</a:t>
            </a:r>
          </a:p>
          <a:p>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dirty="0">
                <a:solidFill>
                  <a:srgbClr val="374151"/>
                </a:solidFill>
                <a:latin typeface="Times New Roman" panose="02020603050405020304" pitchFamily="18" charset="0"/>
                <a:cs typeface="Times New Roman" panose="02020603050405020304" pitchFamily="18" charset="0"/>
              </a:rPr>
              <a:t>This is</a:t>
            </a:r>
            <a:r>
              <a:rPr lang="en-US" b="0" i="0" dirty="0">
                <a:solidFill>
                  <a:srgbClr val="374151"/>
                </a:solidFill>
                <a:effectLst/>
                <a:latin typeface="Times New Roman" panose="02020603050405020304" pitchFamily="18" charset="0"/>
                <a:cs typeface="Times New Roman" panose="02020603050405020304" pitchFamily="18" charset="0"/>
              </a:rPr>
              <a:t> used to improve the performance of these operations by reducing the number of comparisons needed to find a specific piece of data.</a:t>
            </a:r>
            <a:endParaRPr lang="en-US" b="0" dirty="0">
              <a:solidFill>
                <a:srgbClr val="37415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16228C-410B-8358-0475-FEC1311D9805}"/>
              </a:ext>
            </a:extLst>
          </p:cNvPr>
          <p:cNvSpPr/>
          <p:nvPr/>
        </p:nvSpPr>
        <p:spPr>
          <a:xfrm>
            <a:off x="457200" y="1680210"/>
            <a:ext cx="11734800" cy="51777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ABB9A28A-97BB-A9D3-8836-2C36377AD451}"/>
              </a:ext>
            </a:extLst>
          </p:cNvPr>
          <p:cNvPicPr>
            <a:picLocks noChangeAspect="1"/>
          </p:cNvPicPr>
          <p:nvPr/>
        </p:nvPicPr>
        <p:blipFill>
          <a:blip r:embed="rId2"/>
          <a:stretch>
            <a:fillRect/>
          </a:stretch>
        </p:blipFill>
        <p:spPr>
          <a:xfrm>
            <a:off x="1269740" y="2445214"/>
            <a:ext cx="10109720" cy="2616334"/>
          </a:xfrm>
          <a:prstGeom prst="rect">
            <a:avLst/>
          </a:prstGeom>
        </p:spPr>
      </p:pic>
      <p:sp>
        <p:nvSpPr>
          <p:cNvPr id="10" name="Rectangle 9">
            <a:extLst>
              <a:ext uri="{FF2B5EF4-FFF2-40B4-BE49-F238E27FC236}">
                <a16:creationId xmlns:a16="http://schemas.microsoft.com/office/drawing/2014/main" id="{B2491733-8533-453E-79FC-3897C9A5917C}"/>
              </a:ext>
            </a:extLst>
          </p:cNvPr>
          <p:cNvSpPr/>
          <p:nvPr/>
        </p:nvSpPr>
        <p:spPr>
          <a:xfrm>
            <a:off x="6892886" y="-45719"/>
            <a:ext cx="5299114" cy="19507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descr="Text&#10;&#10;Description automatically generated">
            <a:extLst>
              <a:ext uri="{FF2B5EF4-FFF2-40B4-BE49-F238E27FC236}">
                <a16:creationId xmlns:a16="http://schemas.microsoft.com/office/drawing/2014/main" id="{E118823C-4E19-9EEE-943C-2424A3FD53D9}"/>
              </a:ext>
            </a:extLst>
          </p:cNvPr>
          <p:cNvPicPr>
            <a:picLocks noChangeAspect="1"/>
          </p:cNvPicPr>
          <p:nvPr/>
        </p:nvPicPr>
        <p:blipFill>
          <a:blip r:embed="rId3"/>
          <a:stretch>
            <a:fillRect/>
          </a:stretch>
        </p:blipFill>
        <p:spPr>
          <a:xfrm>
            <a:off x="9628094" y="0"/>
            <a:ext cx="2563906" cy="794871"/>
          </a:xfrm>
          <a:prstGeom prst="rect">
            <a:avLst/>
          </a:prstGeom>
        </p:spPr>
      </p:pic>
    </p:spTree>
    <p:extLst>
      <p:ext uri="{BB962C8B-B14F-4D97-AF65-F5344CB8AC3E}">
        <p14:creationId xmlns:p14="http://schemas.microsoft.com/office/powerpoint/2010/main" val="270402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9E5BE9-7534-2325-909F-0E6A05C733E0}"/>
              </a:ext>
            </a:extLst>
          </p:cNvPr>
          <p:cNvSpPr>
            <a:spLocks noGrp="1"/>
          </p:cNvSpPr>
          <p:nvPr>
            <p:ph type="body" sz="quarter" idx="11"/>
          </p:nvPr>
        </p:nvSpPr>
        <p:spPr>
          <a:xfrm>
            <a:off x="751115" y="1045028"/>
            <a:ext cx="11005457" cy="4234542"/>
          </a:xfrm>
        </p:spPr>
        <p:txBody>
          <a:bodyPr/>
          <a:lstStyle/>
          <a:p>
            <a:pPr marL="342900"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 good hash function should be fast, and deterministic and provide a uniform distribution of hash values.</a:t>
            </a:r>
          </a:p>
          <a:p>
            <a:pPr marL="342900" indent="-342900">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 good hash table also should have a good collision resolution mechanism to handle the case where two different keys have the same hash value.</a:t>
            </a:r>
          </a:p>
          <a:p>
            <a:pPr marL="342900" indent="-342900">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Even if an attacker manages to obtain the hashed password, they will not be able to easily determine the original password. </a:t>
            </a:r>
          </a:p>
          <a:p>
            <a:pPr marL="342900" indent="-342900">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This is a useful technique for securely storing sensitive information such as passwords.</a:t>
            </a:r>
          </a:p>
          <a:p>
            <a:pPr marL="342900" indent="-342900">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endParaRPr lang="en-US" sz="2000" dirty="0">
              <a:solidFill>
                <a:srgbClr val="374151"/>
              </a:solidFill>
              <a:latin typeface="Times New Roman" panose="02020603050405020304" pitchFamily="18" charset="0"/>
              <a:cs typeface="Times New Roman" panose="02020603050405020304" pitchFamily="18" charset="0"/>
            </a:endParaRPr>
          </a:p>
          <a:p>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B9C58748-3493-C196-C31F-4AD42987C011}"/>
              </a:ext>
            </a:extLst>
          </p:cNvPr>
          <p:cNvPicPr>
            <a:picLocks noChangeAspect="1"/>
          </p:cNvPicPr>
          <p:nvPr/>
        </p:nvPicPr>
        <p:blipFill>
          <a:blip r:embed="rId3"/>
          <a:stretch>
            <a:fillRect/>
          </a:stretch>
        </p:blipFill>
        <p:spPr>
          <a:xfrm>
            <a:off x="9628094" y="0"/>
            <a:ext cx="2563906" cy="794871"/>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Applications</a:t>
            </a:r>
            <a:br>
              <a:rPr lang="en-US" dirty="0"/>
            </a:br>
            <a:endParaRPr lang="en-US" dirty="0"/>
          </a:p>
        </p:txBody>
      </p:sp>
      <p:sp>
        <p:nvSpPr>
          <p:cNvPr id="4" name="Text Placeholder 3">
            <a:extLst>
              <a:ext uri="{FF2B5EF4-FFF2-40B4-BE49-F238E27FC236}">
                <a16:creationId xmlns:a16="http://schemas.microsoft.com/office/drawing/2014/main" id="{A900A396-B689-7A8F-E72A-9759B696E590}"/>
              </a:ext>
            </a:extLst>
          </p:cNvPr>
          <p:cNvSpPr>
            <a:spLocks noGrp="1"/>
          </p:cNvSpPr>
          <p:nvPr>
            <p:ph type="body" sz="quarter" idx="11"/>
          </p:nvPr>
        </p:nvSpPr>
        <p:spPr>
          <a:xfrm>
            <a:off x="5014421" y="1819487"/>
            <a:ext cx="7035802" cy="4856735"/>
          </a:xfrm>
        </p:spPr>
        <p:txBody>
          <a:bodyPr/>
          <a:lstStyle/>
          <a:p>
            <a:pPr algn="l"/>
            <a:r>
              <a:rPr lang="en-US" i="0" dirty="0">
                <a:solidFill>
                  <a:srgbClr val="374151"/>
                </a:solidFill>
                <a:effectLst/>
                <a:latin typeface="Times New Roman" panose="02020603050405020304" pitchFamily="18" charset="0"/>
                <a:cs typeface="Times New Roman" panose="02020603050405020304" pitchFamily="18" charset="0"/>
              </a:rPr>
              <a:t>Hashing is used in many real-life applications, including:</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Cryptography</a:t>
            </a:r>
            <a:r>
              <a:rPr lang="en-US" b="0" i="0" dirty="0">
                <a:solidFill>
                  <a:srgbClr val="374151"/>
                </a:solidFill>
                <a:effectLst/>
                <a:latin typeface="Times New Roman" panose="02020603050405020304" pitchFamily="18" charset="0"/>
                <a:cs typeface="Times New Roman" panose="02020603050405020304" pitchFamily="18" charset="0"/>
              </a:rPr>
              <a:t>, where hash functions are used to create digital signatures and verify the integrity of data.</a:t>
            </a:r>
          </a:p>
          <a:p>
            <a:pPr marL="285750" indent="-285750"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File integrity checking</a:t>
            </a:r>
            <a:r>
              <a:rPr lang="en-US" b="0" i="0" dirty="0">
                <a:solidFill>
                  <a:srgbClr val="374151"/>
                </a:solidFill>
                <a:effectLst/>
                <a:latin typeface="Times New Roman" panose="02020603050405020304" pitchFamily="18" charset="0"/>
                <a:cs typeface="Times New Roman" panose="02020603050405020304" pitchFamily="18" charset="0"/>
              </a:rPr>
              <a:t>, where a hash of a file is compared to a stored value to ensure that the file has not been tampered with.</a:t>
            </a:r>
          </a:p>
          <a:p>
            <a:pPr marL="285750" indent="-285750"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Password storage</a:t>
            </a:r>
            <a:r>
              <a:rPr lang="en-US" b="0" i="0" dirty="0">
                <a:solidFill>
                  <a:srgbClr val="374151"/>
                </a:solidFill>
                <a:effectLst/>
                <a:latin typeface="Times New Roman" panose="02020603050405020304" pitchFamily="18" charset="0"/>
                <a:cs typeface="Times New Roman" panose="02020603050405020304" pitchFamily="18" charset="0"/>
              </a:rPr>
              <a:t>, where a hash of a password is stored instead of the password itself to protect against unauthorized access.</a:t>
            </a:r>
          </a:p>
          <a:p>
            <a:endParaRPr lang="en-US"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536F5A5E-7595-344D-7F47-50F604EFA544}"/>
              </a:ext>
            </a:extLst>
          </p:cNvPr>
          <p:cNvPicPr>
            <a:picLocks noChangeAspect="1"/>
          </p:cNvPicPr>
          <p:nvPr/>
        </p:nvPicPr>
        <p:blipFill>
          <a:blip r:embed="rId2"/>
          <a:stretch>
            <a:fillRect/>
          </a:stretch>
        </p:blipFill>
        <p:spPr>
          <a:xfrm>
            <a:off x="9628094" y="0"/>
            <a:ext cx="2563906" cy="794871"/>
          </a:xfrm>
          <a:prstGeom prst="rect">
            <a:avLst/>
          </a:prstGeom>
        </p:spPr>
      </p:pic>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Applications</a:t>
            </a:r>
            <a:br>
              <a:rPr lang="en-US" dirty="0"/>
            </a:br>
            <a:endParaRPr lang="en-US" dirty="0"/>
          </a:p>
        </p:txBody>
      </p:sp>
      <p:sp>
        <p:nvSpPr>
          <p:cNvPr id="4" name="Text Placeholder 3">
            <a:extLst>
              <a:ext uri="{FF2B5EF4-FFF2-40B4-BE49-F238E27FC236}">
                <a16:creationId xmlns:a16="http://schemas.microsoft.com/office/drawing/2014/main" id="{A900A396-B689-7A8F-E72A-9759B696E590}"/>
              </a:ext>
            </a:extLst>
          </p:cNvPr>
          <p:cNvSpPr>
            <a:spLocks noGrp="1"/>
          </p:cNvSpPr>
          <p:nvPr>
            <p:ph type="body" sz="quarter" idx="11"/>
          </p:nvPr>
        </p:nvSpPr>
        <p:spPr>
          <a:xfrm>
            <a:off x="5156198" y="1828798"/>
            <a:ext cx="6520544" cy="4237041"/>
          </a:xfrm>
        </p:spPr>
        <p:txBody>
          <a:bodyPr/>
          <a:lstStyle/>
          <a:p>
            <a:pPr marL="285750"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Blockchain</a:t>
            </a:r>
            <a:r>
              <a:rPr lang="en-US" b="0" i="0" dirty="0">
                <a:solidFill>
                  <a:srgbClr val="374151"/>
                </a:solidFill>
                <a:effectLst/>
                <a:latin typeface="Times New Roman" panose="02020603050405020304" pitchFamily="18" charset="0"/>
                <a:cs typeface="Times New Roman" panose="02020603050405020304" pitchFamily="18" charset="0"/>
              </a:rPr>
              <a:t>, where hash functions are used to link blocks of transactions together in a secure and tamper-proof manner.</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Indexing large data sets</a:t>
            </a:r>
            <a:r>
              <a:rPr lang="en-US" b="0" i="0" dirty="0">
                <a:solidFill>
                  <a:srgbClr val="374151"/>
                </a:solidFill>
                <a:effectLst/>
                <a:latin typeface="Times New Roman" panose="02020603050405020304" pitchFamily="18" charset="0"/>
                <a:cs typeface="Times New Roman" panose="02020603050405020304" pitchFamily="18" charset="0"/>
              </a:rPr>
              <a:t>, where a hash function can be used to map data to a smaller number of buckets for efficient retrieval.</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 </a:t>
            </a:r>
            <a:r>
              <a:rPr lang="en-US" i="0" dirty="0">
                <a:solidFill>
                  <a:srgbClr val="374151"/>
                </a:solidFill>
                <a:effectLst/>
                <a:latin typeface="Times New Roman" panose="02020603050405020304" pitchFamily="18" charset="0"/>
                <a:cs typeface="Times New Roman" panose="02020603050405020304" pitchFamily="18" charset="0"/>
              </a:rPr>
              <a:t>computer security</a:t>
            </a:r>
            <a:r>
              <a:rPr lang="en-US" b="0" i="0" dirty="0">
                <a:solidFill>
                  <a:srgbClr val="374151"/>
                </a:solidFill>
                <a:effectLst/>
                <a:latin typeface="Times New Roman" panose="02020603050405020304" pitchFamily="18" charset="0"/>
                <a:cs typeface="Times New Roman" panose="02020603050405020304" pitchFamily="18" charset="0"/>
              </a:rPr>
              <a:t>, intrusion detection systems and antivirus software may use hash values to identify known malicious files.</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In </a:t>
            </a:r>
            <a:r>
              <a:rPr lang="en-US" i="0" dirty="0">
                <a:solidFill>
                  <a:srgbClr val="374151"/>
                </a:solidFill>
                <a:effectLst/>
                <a:latin typeface="Times New Roman" panose="02020603050405020304" pitchFamily="18" charset="0"/>
                <a:cs typeface="Times New Roman" panose="02020603050405020304" pitchFamily="18" charset="0"/>
              </a:rPr>
              <a:t>digital forensics</a:t>
            </a:r>
            <a:r>
              <a:rPr lang="en-US" b="0" i="0" dirty="0">
                <a:solidFill>
                  <a:srgbClr val="374151"/>
                </a:solidFill>
                <a:effectLst/>
                <a:latin typeface="Times New Roman" panose="02020603050405020304" pitchFamily="18" charset="0"/>
                <a:cs typeface="Times New Roman" panose="02020603050405020304" pitchFamily="18" charset="0"/>
              </a:rPr>
              <a:t>, hash databases are used to identify known files and to detect duplicates.</a:t>
            </a:r>
          </a:p>
          <a:p>
            <a:endParaRPr lang="en-US" dirty="0">
              <a:latin typeface="Times New Roman" panose="02020603050405020304" pitchFamily="18" charset="0"/>
              <a:cs typeface="Times New Roman" panose="02020603050405020304" pitchFamily="18" charset="0"/>
            </a:endParaRPr>
          </a:p>
        </p:txBody>
      </p:sp>
      <p:pic>
        <p:nvPicPr>
          <p:cNvPr id="2" name="Picture 1" descr="Text&#10;&#10;Description automatically generated">
            <a:extLst>
              <a:ext uri="{FF2B5EF4-FFF2-40B4-BE49-F238E27FC236}">
                <a16:creationId xmlns:a16="http://schemas.microsoft.com/office/drawing/2014/main" id="{1CB7A528-B575-8938-F888-18FB572A2C56}"/>
              </a:ext>
            </a:extLst>
          </p:cNvPr>
          <p:cNvPicPr>
            <a:picLocks noChangeAspect="1"/>
          </p:cNvPicPr>
          <p:nvPr/>
        </p:nvPicPr>
        <p:blipFill>
          <a:blip r:embed="rId2"/>
          <a:stretch>
            <a:fillRect/>
          </a:stretch>
        </p:blipFill>
        <p:spPr>
          <a:xfrm>
            <a:off x="9628094" y="0"/>
            <a:ext cx="2563906" cy="794871"/>
          </a:xfrm>
          <a:prstGeom prst="rect">
            <a:avLst/>
          </a:prstGeom>
        </p:spPr>
      </p:pic>
    </p:spTree>
    <p:extLst>
      <p:ext uri="{BB962C8B-B14F-4D97-AF65-F5344CB8AC3E}">
        <p14:creationId xmlns:p14="http://schemas.microsoft.com/office/powerpoint/2010/main" val="321380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3ACE82-BD1C-4CC4-B9C6-7097502B70B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704BC66-A771-492B-8E79-E3C5E33B7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0AD4D6-2712-4EC3-A727-A5652AD67F9C}">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944</Words>
  <Application>Microsoft Office PowerPoint</Application>
  <PresentationFormat>Widescreen</PresentationFormat>
  <Paragraphs>121</Paragraphs>
  <Slides>27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Segoe UI</vt:lpstr>
      <vt:lpstr>Times New Roman</vt:lpstr>
      <vt:lpstr>Wingdings</vt:lpstr>
      <vt:lpstr>Office Theme</vt:lpstr>
      <vt:lpstr>21AIE203</vt:lpstr>
      <vt:lpstr>PowerPoint Presentation</vt:lpstr>
      <vt:lpstr>Secure Password Management System using Java HashMap and SHA-256 Hashing</vt:lpstr>
      <vt:lpstr>CONTENTS  </vt:lpstr>
      <vt:lpstr>Introduction</vt:lpstr>
      <vt:lpstr>Hashing</vt:lpstr>
      <vt:lpstr>PowerPoint Presentation</vt:lpstr>
      <vt:lpstr>Applications </vt:lpstr>
      <vt:lpstr>Applications </vt:lpstr>
      <vt:lpstr>SHA -256 Algorithm</vt:lpstr>
      <vt:lpstr>SHA -256 Algorithm</vt:lpstr>
      <vt:lpstr>PowerPoint Presentation</vt:lpstr>
      <vt:lpstr>PowerPoint Presentation</vt:lpstr>
      <vt:lpstr>Working</vt:lpstr>
      <vt:lpstr>CODE</vt:lpstr>
      <vt:lpstr>Implementation</vt:lpstr>
      <vt:lpstr>Output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2021-02-18T07:10:18Z</dcterms:created>
  <dcterms:modified xsi:type="dcterms:W3CDTF">2023-01-13T04:06:44Z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