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19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24189,'6027'0'0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5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59:01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59:01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59:01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59:01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59:01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59:01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3:5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24452,'12445'2569'0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3:59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24501,'8336'0'0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06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24430,'5650'2084'0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22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08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3026 24293,'4053'-3025'0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10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22817,'11016'3310'0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17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1999 24354,'5508'-1999'0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19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22577,'3852'2911'0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22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24316,'11331'314'0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27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1969 24393,'5392'-1969'0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2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21796,'2541'2655'0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31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2541 23788,'12015'-2540'0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3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24575,'163'-1'0,"337"14"0,-138 7 0,0-21 0,-130-1 0,664 2 0,-650 15 0,3-1 0,-149-9 0,103 18 0,-72-6 0,172 14 0,-47-3 0,34-19 0,-76-7 0,54 24 0,-154-17 0,305 12 0,-214-19 0,158-5 0,-237-10 0,11 0 0,-78 11 0,-8 1 0,66-9 0,-20-1 104,11-2-1573,-77 7-5357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36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3171 24575,'33'-5'-6415,"13"-13"9218,-19 7-2994,214-70 3642,-198 65-3362,0-3 1,-2-1-1,78-52 0,19-10-94,-113 68 5,-1-2 0,0 0 0,25-24 0,-6 5 0,101-80 0,71-55 0,15 19 0,-189 128 0,338-169 0,-305 162 0,81-47 0,22-18 0,59-36 0,-68 14 0,-44 29 0,4-1 0,106-66 0,-111 79 0,140-114 0,-132 92 0,4-3 0,27-34 0,-103 89 0,2 3 0,128-68 0,-115 70 0,63-33 0,73-43 0,-37-2 0,-1-4-1365,-142 104-5461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23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39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23181,'7849'3453'0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04:57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0:15:29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32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1542 24256,'800'-1541'0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37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24575,'1'5'0,"1"-1"0,-1 0 0,1 1 0,-1-1 0,1 0 0,0 0 0,1 0 0,-1-1 0,1 1 0,0 0 0,0-1 0,0 0 0,4 4 0,6 8 0,28 31 0,78 66 0,-56-54 0,128 153 0,-46-46 0,-108-125 0,60 86 0,-58-73 0,15 21 0,-7 9 0,40 98 0,-74-155-6,1 0 0,1-1 0,24 30 0,-5-7-1335,-18-24-5485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40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23209,'1741'173'0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41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49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09:47:50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857-0F59-4242-24EC-032553ED5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825C5-8BA6-8B38-5C4E-9C4006FD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91C0A-C9C2-983D-D8AC-CDE6F29A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D0E1-2829-2FF3-F929-86FAB3A9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1D3D-4F4D-CDDE-C5CD-5F3F2602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51B0-0586-CD2B-438A-AA92911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0486C-106F-CB36-C2AE-5BFFDFAF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DF0AB-1660-89A2-88C4-02EE4F3C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EB4A-D300-02D9-9ABB-EA0C4018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81E4-EC14-15D7-2771-061F9AD8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DB851-61F2-1AF7-E6CE-10E8B0B70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AC9A5-A934-EB19-1D26-6A01B705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EA67-3635-6A75-DCDA-399967FD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1310D-0809-DC7E-565E-7EB58B46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CBF6-3517-CD34-6808-B593838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47F2-CE57-6ECD-3832-FBB85F3E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75A3-E109-E7C5-5B97-1EF59B3E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0AFE-53D2-30C2-B98B-145DB4F5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79499-BF96-BC1B-8A27-771D734C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81F4-7E78-FA05-CD2B-CF55BB7C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0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C5EE-69F9-4FA5-256F-6467EB67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3FD70-44E5-247B-6D7B-0356686C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FCA4B-BFEF-3E58-3C06-5E3C06D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E862-C82F-172F-30C2-69C522F7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3A140-11FC-4778-B2A4-F7C338F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9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4EC-1B45-522C-69B1-4C3C6F4A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C3C1-8701-F5B9-0734-A902AD70C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995C5-993A-08CF-A430-24DCD9F6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E154F-0A3C-7A95-FD9F-89F77C29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16F1-0C15-6392-BD79-19ADBFA3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CE0D3-3D58-8F59-ABBC-2854F20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54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A706-A744-5B41-37EF-19E6E591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72094-CD8D-5796-143B-E5C6815F2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3F579-B0FC-ABD4-0E3B-69B8E085B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CB5E1-DDEC-C516-3637-B4DB4473E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BC46F-88F9-B573-A626-CB0C66BB7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3E972-3D64-4E71-CA6C-25B52FCD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7E0AF-C187-AB3C-1C9C-194C8E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66157-04A5-C51E-07B1-1ECC8930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3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67DE-3602-4CE2-0746-7095E174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A490F-8B88-DAF7-93A5-9D187E8B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56C6D-DDC1-744E-B561-B503FE25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E95DC-F4FD-E48E-2052-2DC8D545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7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FD7AD-98BA-8256-4EA8-1E8B7C9E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D9743-7693-33D8-D28D-C88F0008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779C5-824D-8FE1-BF40-3C23295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88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F23A-D0CE-A059-B5E3-3B3B746F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6BFD-C126-9ECB-ED86-B4542865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8525-8585-DB00-2D1D-3F25C4E3C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0D13-DF46-4A04-BC29-963BC4AC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13C30-D910-4A18-57D8-56A96AA1F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7D68D-398C-DF1A-625D-D9BF97DA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74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49E2-B859-169E-596A-40B824C2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822F6C-2523-20EA-A882-B05B4E47E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1755A-AAF4-DA8E-6A2D-37D1DAB4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F1904-521A-4F23-5F00-E28291BD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90712-3639-3D4F-7CF4-04C6A847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884A-CB5F-EB1D-6244-893A5A6C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D0B86-320B-CA62-2484-08A80322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B3F2-0D8F-02E9-0DB7-AE243D79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88CF-EA81-B462-DB9E-86543C70B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3995-2FAA-4FB6-A301-6777668F2D7C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65E7-D4B2-EDDD-B52C-FE781E525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48D5-7F39-4E9D-363E-E2D494866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04EB-67FE-46C1-8662-8D3284BC4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7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23.xml"/><Relationship Id="rId34" Type="http://schemas.openxmlformats.org/officeDocument/2006/relationships/image" Target="../media/image18.png"/><Relationship Id="rId7" Type="http://schemas.openxmlformats.org/officeDocument/2006/relationships/customXml" Target="../ink/ink15.xml"/><Relationship Id="rId12" Type="http://schemas.openxmlformats.org/officeDocument/2006/relationships/image" Target="../media/image7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2" Type="http://schemas.openxmlformats.org/officeDocument/2006/relationships/customXml" Target="../ink/ink1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1.xml"/><Relationship Id="rId5" Type="http://schemas.openxmlformats.org/officeDocument/2006/relationships/customXml" Target="../ink/ink13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customXml" Target="../ink/ink12.xml"/><Relationship Id="rId9" Type="http://schemas.openxmlformats.org/officeDocument/2006/relationships/customXml" Target="../ink/ink1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6.xml"/><Relationship Id="rId30" Type="http://schemas.openxmlformats.org/officeDocument/2006/relationships/image" Target="../media/image16.png"/><Relationship Id="rId35" Type="http://schemas.openxmlformats.org/officeDocument/2006/relationships/customXml" Target="../ink/ink30.xml"/><Relationship Id="rId8" Type="http://schemas.openxmlformats.org/officeDocument/2006/relationships/customXml" Target="../ink/ink16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D3B12-B54E-9295-2812-0B55888CB43A}"/>
              </a:ext>
            </a:extLst>
          </p:cNvPr>
          <p:cNvSpPr/>
          <p:nvPr/>
        </p:nvSpPr>
        <p:spPr>
          <a:xfrm>
            <a:off x="2563402" y="554489"/>
            <a:ext cx="1845067" cy="1122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Customers</a:t>
            </a:r>
          </a:p>
          <a:p>
            <a:pPr algn="ctr"/>
            <a:r>
              <a:rPr lang="en-IN" dirty="0"/>
              <a:t>%</a:t>
            </a:r>
            <a:r>
              <a:rPr lang="en-IN" dirty="0" err="1"/>
              <a:t>Chg</a:t>
            </a:r>
            <a:r>
              <a:rPr lang="en-IN" dirty="0"/>
              <a:t>(LM)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F6DC9-B63B-773F-0C5B-29A6CB3B71D0}"/>
              </a:ext>
            </a:extLst>
          </p:cNvPr>
          <p:cNvSpPr/>
          <p:nvPr/>
        </p:nvSpPr>
        <p:spPr>
          <a:xfrm>
            <a:off x="4926460" y="554488"/>
            <a:ext cx="1767153" cy="113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</a:t>
            </a:r>
          </a:p>
          <a:p>
            <a:pPr algn="ctr"/>
            <a:r>
              <a:rPr lang="en-IN" dirty="0"/>
              <a:t>%</a:t>
            </a:r>
            <a:r>
              <a:rPr lang="en-IN" dirty="0" err="1"/>
              <a:t>Chg</a:t>
            </a:r>
            <a:r>
              <a:rPr lang="en-IN" dirty="0"/>
              <a:t>(LM)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FDAFE-E7AD-2A7B-ACAD-84968919C003}"/>
              </a:ext>
            </a:extLst>
          </p:cNvPr>
          <p:cNvSpPr/>
          <p:nvPr/>
        </p:nvSpPr>
        <p:spPr>
          <a:xfrm>
            <a:off x="7124849" y="543244"/>
            <a:ext cx="1823517" cy="113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Daily Customer Growth</a:t>
            </a:r>
          </a:p>
          <a:p>
            <a:pPr algn="ctr"/>
            <a:r>
              <a:rPr lang="en-IN" dirty="0"/>
              <a:t>%</a:t>
            </a:r>
            <a:r>
              <a:rPr lang="en-IN" dirty="0" err="1"/>
              <a:t>Chg</a:t>
            </a:r>
            <a:r>
              <a:rPr lang="en-IN" dirty="0"/>
              <a:t>(LM)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2DB4C-0B7D-4ABE-9FB3-793D8F9A047B}"/>
              </a:ext>
            </a:extLst>
          </p:cNvPr>
          <p:cNvSpPr/>
          <p:nvPr/>
        </p:nvSpPr>
        <p:spPr>
          <a:xfrm>
            <a:off x="9271852" y="543244"/>
            <a:ext cx="1823517" cy="11394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Daily Revenue Growth</a:t>
            </a:r>
          </a:p>
          <a:p>
            <a:pPr algn="ctr"/>
            <a:r>
              <a:rPr lang="en-IN" dirty="0"/>
              <a:t>%</a:t>
            </a:r>
            <a:r>
              <a:rPr lang="en-IN" dirty="0" err="1"/>
              <a:t>Chg</a:t>
            </a:r>
            <a:r>
              <a:rPr lang="en-IN" dirty="0"/>
              <a:t>(LM)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E6D6D-5825-4D77-B4A7-8FE420F8D55B}"/>
              </a:ext>
            </a:extLst>
          </p:cNvPr>
          <p:cNvSpPr/>
          <p:nvPr/>
        </p:nvSpPr>
        <p:spPr>
          <a:xfrm>
            <a:off x="2506887" y="2081798"/>
            <a:ext cx="8588842" cy="242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035A5-0E34-BF5A-10F1-E05BF1C50622}"/>
              </a:ext>
            </a:extLst>
          </p:cNvPr>
          <p:cNvSpPr/>
          <p:nvPr/>
        </p:nvSpPr>
        <p:spPr>
          <a:xfrm>
            <a:off x="3143892" y="2712378"/>
            <a:ext cx="5681609" cy="22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DFDFC2-E2CE-8052-2FE5-1896145F37AC}"/>
              </a:ext>
            </a:extLst>
          </p:cNvPr>
          <p:cNvSpPr/>
          <p:nvPr/>
        </p:nvSpPr>
        <p:spPr>
          <a:xfrm>
            <a:off x="3143890" y="3130193"/>
            <a:ext cx="3914455" cy="214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F4443-7EFE-BB81-13D0-08F364DF3D5A}"/>
              </a:ext>
            </a:extLst>
          </p:cNvPr>
          <p:cNvSpPr/>
          <p:nvPr/>
        </p:nvSpPr>
        <p:spPr>
          <a:xfrm>
            <a:off x="3143890" y="3513761"/>
            <a:ext cx="4661047" cy="22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C0AB1-EF83-6713-5693-B2AC171D2A26}"/>
              </a:ext>
            </a:extLst>
          </p:cNvPr>
          <p:cNvSpPr/>
          <p:nvPr/>
        </p:nvSpPr>
        <p:spPr>
          <a:xfrm>
            <a:off x="3143890" y="3904179"/>
            <a:ext cx="2825395" cy="22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50007-71B3-D160-82A2-9E183BAAB820}"/>
              </a:ext>
            </a:extLst>
          </p:cNvPr>
          <p:cNvSpPr/>
          <p:nvPr/>
        </p:nvSpPr>
        <p:spPr>
          <a:xfrm>
            <a:off x="3143889" y="4274049"/>
            <a:ext cx="3914457" cy="22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4F48E3-0CC5-14A2-4AFC-EAB23912426F}"/>
              </a:ext>
            </a:extLst>
          </p:cNvPr>
          <p:cNvCxnSpPr/>
          <p:nvPr/>
        </p:nvCxnSpPr>
        <p:spPr>
          <a:xfrm>
            <a:off x="4446999" y="2712378"/>
            <a:ext cx="0" cy="22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641F78-8C60-F5BC-E3AB-B987CB1C7D16}"/>
              </a:ext>
            </a:extLst>
          </p:cNvPr>
          <p:cNvCxnSpPr>
            <a:cxnSpLocks/>
          </p:cNvCxnSpPr>
          <p:nvPr/>
        </p:nvCxnSpPr>
        <p:spPr>
          <a:xfrm flipV="1">
            <a:off x="5424755" y="2712378"/>
            <a:ext cx="0" cy="22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B1CFBD-200E-2BE2-CA18-640651C62216}"/>
              </a:ext>
            </a:extLst>
          </p:cNvPr>
          <p:cNvCxnSpPr>
            <a:cxnSpLocks/>
          </p:cNvCxnSpPr>
          <p:nvPr/>
        </p:nvCxnSpPr>
        <p:spPr>
          <a:xfrm flipV="1">
            <a:off x="6678202" y="2712378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015EC9-AD0C-CD27-EF3C-83A0ABDD49D0}"/>
              </a:ext>
            </a:extLst>
          </p:cNvPr>
          <p:cNvCxnSpPr>
            <a:cxnSpLocks/>
          </p:cNvCxnSpPr>
          <p:nvPr/>
        </p:nvCxnSpPr>
        <p:spPr>
          <a:xfrm flipV="1">
            <a:off x="6387103" y="3095946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D01F81-4D47-5F94-2CF7-2FDA2C9B295A}"/>
              </a:ext>
            </a:extLst>
          </p:cNvPr>
          <p:cNvCxnSpPr>
            <a:cxnSpLocks/>
          </p:cNvCxnSpPr>
          <p:nvPr/>
        </p:nvCxnSpPr>
        <p:spPr>
          <a:xfrm flipV="1">
            <a:off x="4926460" y="3130193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091434-9968-9D8B-708D-824F2C37A9CC}"/>
              </a:ext>
            </a:extLst>
          </p:cNvPr>
          <p:cNvCxnSpPr>
            <a:cxnSpLocks/>
          </p:cNvCxnSpPr>
          <p:nvPr/>
        </p:nvCxnSpPr>
        <p:spPr>
          <a:xfrm flipV="1">
            <a:off x="4010348" y="3518897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264847-DF2E-2688-3ED7-B70148095AD0}"/>
              </a:ext>
            </a:extLst>
          </p:cNvPr>
          <p:cNvCxnSpPr>
            <a:cxnSpLocks/>
          </p:cNvCxnSpPr>
          <p:nvPr/>
        </p:nvCxnSpPr>
        <p:spPr>
          <a:xfrm flipV="1">
            <a:off x="5424755" y="3518897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5B356E-FC92-91F7-B395-D3CE101483BF}"/>
              </a:ext>
            </a:extLst>
          </p:cNvPr>
          <p:cNvCxnSpPr>
            <a:cxnSpLocks/>
          </p:cNvCxnSpPr>
          <p:nvPr/>
        </p:nvCxnSpPr>
        <p:spPr>
          <a:xfrm flipV="1">
            <a:off x="6655941" y="3506909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EFD929-96D8-A91B-469D-51F53DCE2B85}"/>
              </a:ext>
            </a:extLst>
          </p:cNvPr>
          <p:cNvCxnSpPr>
            <a:cxnSpLocks/>
          </p:cNvCxnSpPr>
          <p:nvPr/>
        </p:nvCxnSpPr>
        <p:spPr>
          <a:xfrm flipV="1">
            <a:off x="3695271" y="3904179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E8E471-1CCB-2973-E61B-8AAF2A2FA79A}"/>
              </a:ext>
            </a:extLst>
          </p:cNvPr>
          <p:cNvCxnSpPr>
            <a:cxnSpLocks/>
          </p:cNvCxnSpPr>
          <p:nvPr/>
        </p:nvCxnSpPr>
        <p:spPr>
          <a:xfrm flipV="1">
            <a:off x="4669603" y="3881917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A4D393-CAFC-4317-2CE6-943D71DE0BAF}"/>
              </a:ext>
            </a:extLst>
          </p:cNvPr>
          <p:cNvCxnSpPr>
            <a:cxnSpLocks/>
          </p:cNvCxnSpPr>
          <p:nvPr/>
        </p:nvCxnSpPr>
        <p:spPr>
          <a:xfrm flipV="1">
            <a:off x="5356259" y="3881917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ACA4D5-32A6-85C8-1203-5C28971328C2}"/>
              </a:ext>
            </a:extLst>
          </p:cNvPr>
          <p:cNvCxnSpPr>
            <a:cxnSpLocks/>
          </p:cNvCxnSpPr>
          <p:nvPr/>
        </p:nvCxnSpPr>
        <p:spPr>
          <a:xfrm flipV="1">
            <a:off x="3864795" y="4274049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46C227-6806-FE73-45E8-962260DBD1B9}"/>
              </a:ext>
            </a:extLst>
          </p:cNvPr>
          <p:cNvCxnSpPr>
            <a:cxnSpLocks/>
          </p:cNvCxnSpPr>
          <p:nvPr/>
        </p:nvCxnSpPr>
        <p:spPr>
          <a:xfrm flipV="1">
            <a:off x="4669603" y="4262061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BBFB6C-74F5-AADE-662D-0A806A14C037}"/>
              </a:ext>
            </a:extLst>
          </p:cNvPr>
          <p:cNvCxnSpPr>
            <a:cxnSpLocks/>
          </p:cNvCxnSpPr>
          <p:nvPr/>
        </p:nvCxnSpPr>
        <p:spPr>
          <a:xfrm flipV="1">
            <a:off x="5755240" y="4251788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85D428-53E2-AC1F-E3BA-EABD9B8DECAA}"/>
              </a:ext>
            </a:extLst>
          </p:cNvPr>
          <p:cNvCxnSpPr>
            <a:cxnSpLocks/>
          </p:cNvCxnSpPr>
          <p:nvPr/>
        </p:nvCxnSpPr>
        <p:spPr>
          <a:xfrm flipV="1">
            <a:off x="3695271" y="3130193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9F59AF02-13BE-200E-6DE9-5B1E1AAB01AE}"/>
              </a:ext>
            </a:extLst>
          </p:cNvPr>
          <p:cNvSpPr/>
          <p:nvPr/>
        </p:nvSpPr>
        <p:spPr>
          <a:xfrm>
            <a:off x="2506895" y="1847636"/>
            <a:ext cx="8588474" cy="217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Policy changes on month-on-month basis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EC09F3-E538-2DAE-5C30-E10B58AAF2FF}"/>
              </a:ext>
            </a:extLst>
          </p:cNvPr>
          <p:cNvSpPr/>
          <p:nvPr/>
        </p:nvSpPr>
        <p:spPr>
          <a:xfrm rot="16200000">
            <a:off x="1711501" y="3156738"/>
            <a:ext cx="2219218" cy="37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Policy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1B9651-EEFF-CB57-8CF1-D8563E313500}"/>
              </a:ext>
            </a:extLst>
          </p:cNvPr>
          <p:cNvSpPr/>
          <p:nvPr/>
        </p:nvSpPr>
        <p:spPr>
          <a:xfrm>
            <a:off x="2506887" y="4476963"/>
            <a:ext cx="8588482" cy="245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Revenue/Customers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008A66-31A2-9D9E-A6F1-25A984C6177B}"/>
              </a:ext>
            </a:extLst>
          </p:cNvPr>
          <p:cNvSpPr/>
          <p:nvPr/>
        </p:nvSpPr>
        <p:spPr>
          <a:xfrm>
            <a:off x="2481211" y="5305743"/>
            <a:ext cx="2656794" cy="1368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199F14-F2F7-33B6-AD00-FF4F8A3BCDAC}"/>
              </a:ext>
            </a:extLst>
          </p:cNvPr>
          <p:cNvSpPr/>
          <p:nvPr/>
        </p:nvSpPr>
        <p:spPr>
          <a:xfrm>
            <a:off x="2506887" y="4908048"/>
            <a:ext cx="2753482" cy="1742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Revenue/Customers by city</a:t>
            </a: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56233991-26B7-7AD7-978F-00CAD20439DF}"/>
              </a:ext>
            </a:extLst>
          </p:cNvPr>
          <p:cNvSpPr/>
          <p:nvPr/>
        </p:nvSpPr>
        <p:spPr>
          <a:xfrm>
            <a:off x="3321120" y="5436954"/>
            <a:ext cx="1087350" cy="1038974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491D3D-A0BE-1449-3CD2-2CB4FA83C92A}"/>
              </a:ext>
            </a:extLst>
          </p:cNvPr>
          <p:cNvSpPr/>
          <p:nvPr/>
        </p:nvSpPr>
        <p:spPr>
          <a:xfrm>
            <a:off x="6980436" y="4946477"/>
            <a:ext cx="3690130" cy="246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%Revenue/%Customers by month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F80F1E-626E-4BEB-2135-C2B54F2E0E2C}"/>
              </a:ext>
            </a:extLst>
          </p:cNvPr>
          <p:cNvSpPr/>
          <p:nvPr/>
        </p:nvSpPr>
        <p:spPr>
          <a:xfrm>
            <a:off x="6539510" y="5293755"/>
            <a:ext cx="4530182" cy="1368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3D609C-CAE2-62B9-D778-7A6BC66B8973}"/>
              </a:ext>
            </a:extLst>
          </p:cNvPr>
          <p:cNvSpPr/>
          <p:nvPr/>
        </p:nvSpPr>
        <p:spPr>
          <a:xfrm rot="16200000">
            <a:off x="6338561" y="5819703"/>
            <a:ext cx="1190735" cy="271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%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629D31-BBA5-2A46-B0EB-2A3181E72EFA}"/>
              </a:ext>
            </a:extLst>
          </p:cNvPr>
          <p:cNvSpPr/>
          <p:nvPr/>
        </p:nvSpPr>
        <p:spPr>
          <a:xfrm>
            <a:off x="6946694" y="6371950"/>
            <a:ext cx="3715814" cy="271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5691B25-0E87-FADF-8F5A-B0167F0CDD26}"/>
                  </a:ext>
                </a:extLst>
              </p14:cNvPr>
              <p14:cNvContentPartPr/>
              <p14:nvPr/>
            </p14:nvContentPartPr>
            <p14:xfrm>
              <a:off x="7154409" y="6102822"/>
              <a:ext cx="2170080" cy="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5691B25-0E87-FADF-8F5A-B0167F0CDD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8289" y="6090582"/>
                <a:ext cx="21823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F3E82535-CF18-74AF-412C-D7EF1751A1EC}"/>
              </a:ext>
            </a:extLst>
          </p:cNvPr>
          <p:cNvGrpSpPr/>
          <p:nvPr/>
        </p:nvGrpSpPr>
        <p:grpSpPr>
          <a:xfrm>
            <a:off x="8239449" y="6031104"/>
            <a:ext cx="360" cy="360"/>
            <a:chOff x="8239449" y="603110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B73596-4BDC-6B9C-EFFA-BF1C33F96E07}"/>
                    </a:ext>
                  </a:extLst>
                </p14:cNvPr>
                <p14:cNvContentPartPr/>
                <p14:nvPr/>
              </p14:nvContentPartPr>
              <p14:xfrm>
                <a:off x="8239449" y="6031104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B73596-4BDC-6B9C-EFFA-BF1C33F96E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329" y="602498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DD8442-EA8E-D38B-C878-DB97B9240CCC}"/>
                    </a:ext>
                  </a:extLst>
                </p14:cNvPr>
                <p14:cNvContentPartPr/>
                <p14:nvPr/>
              </p14:nvContentPartPr>
              <p14:xfrm>
                <a:off x="8239449" y="6031104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DD8442-EA8E-D38B-C878-DB97B9240C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3329" y="602498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7C7E0BA-8175-F6E5-A5AC-1A0910080071}"/>
                  </a:ext>
                </a:extLst>
              </p14:cNvPr>
              <p14:cNvContentPartPr/>
              <p14:nvPr/>
            </p14:nvContentPartPr>
            <p14:xfrm>
              <a:off x="9312243" y="5542978"/>
              <a:ext cx="288360" cy="55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7C7E0BA-8175-F6E5-A5AC-1A09100800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6123" y="5536858"/>
                <a:ext cx="30060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4D22812-74CA-E2FD-FFFC-994E69589C6F}"/>
                  </a:ext>
                </a:extLst>
              </p14:cNvPr>
              <p14:cNvContentPartPr/>
              <p14:nvPr/>
            </p14:nvContentPartPr>
            <p14:xfrm>
              <a:off x="9602750" y="5541436"/>
              <a:ext cx="395640" cy="513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4D22812-74CA-E2FD-FFFC-994E69589C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96630" y="5535316"/>
                <a:ext cx="4078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4F1EE1F-EA77-90E3-92C4-5E66BEDC2431}"/>
                  </a:ext>
                </a:extLst>
              </p14:cNvPr>
              <p14:cNvContentPartPr/>
              <p14:nvPr/>
            </p14:nvContentPartPr>
            <p14:xfrm rot="21156433">
              <a:off x="10004197" y="5974273"/>
              <a:ext cx="627120" cy="64019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4F1EE1F-EA77-90E3-92C4-5E66BEDC24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21156433">
                <a:off x="9998077" y="5968054"/>
                <a:ext cx="639360" cy="76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AE7478B-993D-E052-2310-85A87D908231}"/>
                  </a:ext>
                </a:extLst>
              </p14:cNvPr>
              <p14:cNvContentPartPr/>
              <p14:nvPr/>
            </p14:nvContentPartPr>
            <p14:xfrm>
              <a:off x="10530849" y="6164304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AE7478B-993D-E052-2310-85A87D9082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4729" y="615818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5372F65-CC5E-FD98-0F7A-D2ABA5E1E575}"/>
              </a:ext>
            </a:extLst>
          </p:cNvPr>
          <p:cNvGrpSpPr/>
          <p:nvPr/>
        </p:nvGrpSpPr>
        <p:grpSpPr>
          <a:xfrm>
            <a:off x="3020529" y="2691744"/>
            <a:ext cx="360" cy="360"/>
            <a:chOff x="3020529" y="269174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B4F82BA-7077-C4D1-A0C0-F3DA7B497560}"/>
                    </a:ext>
                  </a:extLst>
                </p14:cNvPr>
                <p14:cNvContentPartPr/>
                <p14:nvPr/>
              </p14:nvContentPartPr>
              <p14:xfrm>
                <a:off x="3020529" y="2691744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B4F82BA-7077-C4D1-A0C0-F3DA7B4975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4409" y="268562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1C69C9B-6D45-8D5D-FD74-C44122147C08}"/>
                    </a:ext>
                  </a:extLst>
                </p14:cNvPr>
                <p14:cNvContentPartPr/>
                <p14:nvPr/>
              </p14:nvContentPartPr>
              <p14:xfrm>
                <a:off x="3020529" y="2691744"/>
                <a:ext cx="360" cy="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1C69C9B-6D45-8D5D-FD74-C44122147C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14409" y="268562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3CD0CEE-BCAB-8297-68F2-13D97DB3196C}"/>
                  </a:ext>
                </a:extLst>
              </p14:cNvPr>
              <p14:cNvContentPartPr/>
              <p14:nvPr/>
            </p14:nvContentPartPr>
            <p14:xfrm>
              <a:off x="10551369" y="3308064"/>
              <a:ext cx="360" cy="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3CD0CEE-BCAB-8297-68F2-13D97DB319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45249" y="330194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443D9ADF-82F2-5797-EA3C-4EA767735254}"/>
              </a:ext>
            </a:extLst>
          </p:cNvPr>
          <p:cNvSpPr/>
          <p:nvPr/>
        </p:nvSpPr>
        <p:spPr>
          <a:xfrm>
            <a:off x="565077" y="1198866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Filters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AEDF99-2620-2A26-DF0E-E1B8519159AF}"/>
              </a:ext>
            </a:extLst>
          </p:cNvPr>
          <p:cNvSpPr/>
          <p:nvPr/>
        </p:nvSpPr>
        <p:spPr>
          <a:xfrm>
            <a:off x="472611" y="1726057"/>
            <a:ext cx="1696947" cy="4263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18F8B-CD7E-A8D9-D024-837E209D6459}"/>
              </a:ext>
            </a:extLst>
          </p:cNvPr>
          <p:cNvSpPr/>
          <p:nvPr/>
        </p:nvSpPr>
        <p:spPr>
          <a:xfrm>
            <a:off x="565077" y="188873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591DE7-CF19-9685-BA75-D55528B07935}"/>
              </a:ext>
            </a:extLst>
          </p:cNvPr>
          <p:cNvSpPr/>
          <p:nvPr/>
        </p:nvSpPr>
        <p:spPr>
          <a:xfrm>
            <a:off x="565077" y="226534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34927B-F64E-3FBF-FDAA-C890F1873E43}"/>
              </a:ext>
            </a:extLst>
          </p:cNvPr>
          <p:cNvSpPr/>
          <p:nvPr/>
        </p:nvSpPr>
        <p:spPr>
          <a:xfrm>
            <a:off x="565077" y="2994914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C2D9DF-CC4A-5524-F1D9-827BDDE55362}"/>
              </a:ext>
            </a:extLst>
          </p:cNvPr>
          <p:cNvSpPr/>
          <p:nvPr/>
        </p:nvSpPr>
        <p:spPr>
          <a:xfrm>
            <a:off x="589037" y="364304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789619-6843-F17C-639C-1F361EE074F6}"/>
              </a:ext>
            </a:extLst>
          </p:cNvPr>
          <p:cNvSpPr/>
          <p:nvPr/>
        </p:nvSpPr>
        <p:spPr>
          <a:xfrm>
            <a:off x="574497" y="4263774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A1E0D6-E4E4-4364-28A9-67ADF3C9AB4A}"/>
              </a:ext>
            </a:extLst>
          </p:cNvPr>
          <p:cNvSpPr/>
          <p:nvPr/>
        </p:nvSpPr>
        <p:spPr>
          <a:xfrm>
            <a:off x="565077" y="491190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FDC416-329A-F0C2-584A-41EF6ABBAAA6}"/>
              </a:ext>
            </a:extLst>
          </p:cNvPr>
          <p:cNvSpPr/>
          <p:nvPr/>
        </p:nvSpPr>
        <p:spPr>
          <a:xfrm>
            <a:off x="574497" y="550855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Policy ID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14F619-26D9-E30E-8E28-6C716BB2F3A7}"/>
              </a:ext>
            </a:extLst>
          </p:cNvPr>
          <p:cNvSpPr/>
          <p:nvPr/>
        </p:nvSpPr>
        <p:spPr>
          <a:xfrm>
            <a:off x="472610" y="6064793"/>
            <a:ext cx="1696947" cy="57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LM: Last Month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262C5C8-13CF-BC71-A5C2-674E7D4D2EBE}"/>
              </a:ext>
            </a:extLst>
          </p:cNvPr>
          <p:cNvSpPr/>
          <p:nvPr/>
        </p:nvSpPr>
        <p:spPr>
          <a:xfrm>
            <a:off x="541107" y="30327"/>
            <a:ext cx="10688548" cy="44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 &amp; Customer Trends</a:t>
            </a:r>
          </a:p>
        </p:txBody>
      </p:sp>
    </p:spTree>
    <p:extLst>
      <p:ext uri="{BB962C8B-B14F-4D97-AF65-F5344CB8AC3E}">
        <p14:creationId xmlns:p14="http://schemas.microsoft.com/office/powerpoint/2010/main" val="36836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32294A-9122-909A-3786-3906805990BC}"/>
              </a:ext>
            </a:extLst>
          </p:cNvPr>
          <p:cNvSpPr/>
          <p:nvPr/>
        </p:nvSpPr>
        <p:spPr>
          <a:xfrm>
            <a:off x="2572500" y="1547280"/>
            <a:ext cx="8588842" cy="242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AD627B-25DC-92ED-EDE7-A035635A9CB5}"/>
              </a:ext>
            </a:extLst>
          </p:cNvPr>
          <p:cNvCxnSpPr/>
          <p:nvPr/>
        </p:nvCxnSpPr>
        <p:spPr>
          <a:xfrm>
            <a:off x="4446999" y="2712378"/>
            <a:ext cx="0" cy="22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36B85D-7A71-F109-F6E8-1E81DA7F822F}"/>
              </a:ext>
            </a:extLst>
          </p:cNvPr>
          <p:cNvCxnSpPr>
            <a:cxnSpLocks/>
          </p:cNvCxnSpPr>
          <p:nvPr/>
        </p:nvCxnSpPr>
        <p:spPr>
          <a:xfrm flipV="1">
            <a:off x="5424755" y="2712378"/>
            <a:ext cx="0" cy="22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630267-95DC-8CFA-4C54-158CDFBA6BBF}"/>
              </a:ext>
            </a:extLst>
          </p:cNvPr>
          <p:cNvCxnSpPr>
            <a:cxnSpLocks/>
          </p:cNvCxnSpPr>
          <p:nvPr/>
        </p:nvCxnSpPr>
        <p:spPr>
          <a:xfrm flipV="1">
            <a:off x="6678202" y="2712378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2BB923-46B6-BEA0-7E16-67FBAD41611D}"/>
              </a:ext>
            </a:extLst>
          </p:cNvPr>
          <p:cNvCxnSpPr>
            <a:cxnSpLocks/>
          </p:cNvCxnSpPr>
          <p:nvPr/>
        </p:nvCxnSpPr>
        <p:spPr>
          <a:xfrm flipV="1">
            <a:off x="6387103" y="3095946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F7C35-08B8-4806-FD04-339FAD4595B3}"/>
              </a:ext>
            </a:extLst>
          </p:cNvPr>
          <p:cNvCxnSpPr>
            <a:cxnSpLocks/>
          </p:cNvCxnSpPr>
          <p:nvPr/>
        </p:nvCxnSpPr>
        <p:spPr>
          <a:xfrm flipV="1">
            <a:off x="4926460" y="3130193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B58E20-0E66-E7A9-0933-74C3EDA80211}"/>
              </a:ext>
            </a:extLst>
          </p:cNvPr>
          <p:cNvCxnSpPr>
            <a:cxnSpLocks/>
          </p:cNvCxnSpPr>
          <p:nvPr/>
        </p:nvCxnSpPr>
        <p:spPr>
          <a:xfrm flipV="1">
            <a:off x="4010348" y="3518897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CD5467-BEC5-89EC-3A56-A3DAEB77D972}"/>
              </a:ext>
            </a:extLst>
          </p:cNvPr>
          <p:cNvCxnSpPr>
            <a:cxnSpLocks/>
          </p:cNvCxnSpPr>
          <p:nvPr/>
        </p:nvCxnSpPr>
        <p:spPr>
          <a:xfrm flipV="1">
            <a:off x="5424755" y="3518897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5A6883-D88F-154D-AC66-08D87B7DCB05}"/>
              </a:ext>
            </a:extLst>
          </p:cNvPr>
          <p:cNvCxnSpPr>
            <a:cxnSpLocks/>
          </p:cNvCxnSpPr>
          <p:nvPr/>
        </p:nvCxnSpPr>
        <p:spPr>
          <a:xfrm flipV="1">
            <a:off x="6655941" y="3506909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11ABB-F8AF-2C2B-2849-AF0EADBE80DF}"/>
              </a:ext>
            </a:extLst>
          </p:cNvPr>
          <p:cNvCxnSpPr>
            <a:cxnSpLocks/>
          </p:cNvCxnSpPr>
          <p:nvPr/>
        </p:nvCxnSpPr>
        <p:spPr>
          <a:xfrm flipV="1">
            <a:off x="3695271" y="3130193"/>
            <a:ext cx="0" cy="248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D7C1464-F033-B402-C80D-4F8238D3744F}"/>
              </a:ext>
            </a:extLst>
          </p:cNvPr>
          <p:cNvSpPr/>
          <p:nvPr/>
        </p:nvSpPr>
        <p:spPr>
          <a:xfrm>
            <a:off x="2572684" y="1148356"/>
            <a:ext cx="8588474" cy="328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 Trend by Sales Mode over month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B3A9E4-2AC4-66D6-088D-BDF57C5A25A5}"/>
              </a:ext>
            </a:extLst>
          </p:cNvPr>
          <p:cNvSpPr/>
          <p:nvPr/>
        </p:nvSpPr>
        <p:spPr>
          <a:xfrm rot="16200000">
            <a:off x="1738907" y="2642926"/>
            <a:ext cx="2219218" cy="375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Revenue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450EAF-3564-CB0E-C21A-35C95F66F22D}"/>
              </a:ext>
            </a:extLst>
          </p:cNvPr>
          <p:cNvSpPr/>
          <p:nvPr/>
        </p:nvSpPr>
        <p:spPr>
          <a:xfrm>
            <a:off x="3124347" y="3655556"/>
            <a:ext cx="7755986" cy="1617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1DDC5F-E496-FC8E-18D8-F480AABE1838}"/>
              </a:ext>
            </a:extLst>
          </p:cNvPr>
          <p:cNvSpPr/>
          <p:nvPr/>
        </p:nvSpPr>
        <p:spPr>
          <a:xfrm>
            <a:off x="2779667" y="4098924"/>
            <a:ext cx="3117622" cy="21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mode Trend over Month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5718FD-6E0C-6168-0246-23B2B30A371E}"/>
              </a:ext>
            </a:extLst>
          </p:cNvPr>
          <p:cNvSpPr/>
          <p:nvPr/>
        </p:nvSpPr>
        <p:spPr>
          <a:xfrm>
            <a:off x="6872317" y="4115511"/>
            <a:ext cx="4008015" cy="24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%Revenue/%Customers by Sales Mode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412369-5E2C-3699-B186-D6E9D7D07A37}"/>
              </a:ext>
            </a:extLst>
          </p:cNvPr>
          <p:cNvSpPr/>
          <p:nvPr/>
        </p:nvSpPr>
        <p:spPr>
          <a:xfrm>
            <a:off x="6655941" y="4567017"/>
            <a:ext cx="4530182" cy="2194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B301F6-332A-5F53-CBC0-8F7613C000DB}"/>
              </a:ext>
            </a:extLst>
          </p:cNvPr>
          <p:cNvSpPr/>
          <p:nvPr/>
        </p:nvSpPr>
        <p:spPr>
          <a:xfrm rot="16200000">
            <a:off x="5899928" y="5381069"/>
            <a:ext cx="1969035" cy="3703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%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04F17A-BA6A-BE8F-07EB-8ABAC0CB4640}"/>
              </a:ext>
            </a:extLst>
          </p:cNvPr>
          <p:cNvSpPr/>
          <p:nvPr/>
        </p:nvSpPr>
        <p:spPr>
          <a:xfrm>
            <a:off x="6946693" y="6371950"/>
            <a:ext cx="4108299" cy="250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5B253D-67FD-3BBA-DE26-41E1B059A17A}"/>
              </a:ext>
            </a:extLst>
          </p:cNvPr>
          <p:cNvGrpSpPr/>
          <p:nvPr/>
        </p:nvGrpSpPr>
        <p:grpSpPr>
          <a:xfrm>
            <a:off x="8239449" y="6031104"/>
            <a:ext cx="360" cy="360"/>
            <a:chOff x="8239449" y="603110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6B0966-3CC6-2BA3-FF6F-1DB1B40C8587}"/>
                    </a:ext>
                  </a:extLst>
                </p14:cNvPr>
                <p14:cNvContentPartPr/>
                <p14:nvPr/>
              </p14:nvContentPartPr>
              <p14:xfrm>
                <a:off x="8239449" y="6031104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6B0966-3CC6-2BA3-FF6F-1DB1B40C85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3329" y="602498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97BEE0-88DE-2079-40AC-93D27ABE8CDB}"/>
                    </a:ext>
                  </a:extLst>
                </p14:cNvPr>
                <p14:cNvContentPartPr/>
                <p14:nvPr/>
              </p14:nvContentPartPr>
              <p14:xfrm>
                <a:off x="8239449" y="6031104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97BEE0-88DE-2079-40AC-93D27ABE8CD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33329" y="602498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D9ACCD-0BB3-7C4E-B187-033CD855478F}"/>
                  </a:ext>
                </a:extLst>
              </p14:cNvPr>
              <p14:cNvContentPartPr/>
              <p14:nvPr/>
            </p14:nvContentPartPr>
            <p14:xfrm>
              <a:off x="10530849" y="6164304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D9ACCD-0BB3-7C4E-B187-033CD85547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24729" y="6158184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85437F5-6FD5-4C10-698E-7BBCE4D926F6}"/>
              </a:ext>
            </a:extLst>
          </p:cNvPr>
          <p:cNvGrpSpPr/>
          <p:nvPr/>
        </p:nvGrpSpPr>
        <p:grpSpPr>
          <a:xfrm>
            <a:off x="3020529" y="2691744"/>
            <a:ext cx="360" cy="360"/>
            <a:chOff x="3020529" y="269174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F5BCCB-7190-2199-2FEC-1DBEE6D11B2B}"/>
                    </a:ext>
                  </a:extLst>
                </p14:cNvPr>
                <p14:cNvContentPartPr/>
                <p14:nvPr/>
              </p14:nvContentPartPr>
              <p14:xfrm>
                <a:off x="3020529" y="2691744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F5BCCB-7190-2199-2FEC-1DBEE6D11B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4409" y="268562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215FF9-0F80-C795-5B56-207CE8FD126E}"/>
                    </a:ext>
                  </a:extLst>
                </p14:cNvPr>
                <p14:cNvContentPartPr/>
                <p14:nvPr/>
              </p14:nvContentPartPr>
              <p14:xfrm>
                <a:off x="3020529" y="2691744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215FF9-0F80-C795-5B56-207CE8FD12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14409" y="268562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A0C5350-7CDC-8E20-2048-66EC262D61D0}"/>
                  </a:ext>
                </a:extLst>
              </p14:cNvPr>
              <p14:cNvContentPartPr/>
              <p14:nvPr/>
            </p14:nvContentPartPr>
            <p14:xfrm>
              <a:off x="10551369" y="3308064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A0C5350-7CDC-8E20-2048-66EC262D6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5249" y="3301944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4F0EBF8D-BBD4-343E-AA51-B75478458614}"/>
              </a:ext>
            </a:extLst>
          </p:cNvPr>
          <p:cNvSpPr/>
          <p:nvPr/>
        </p:nvSpPr>
        <p:spPr>
          <a:xfrm>
            <a:off x="565077" y="1198866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7A0ADD-C909-80AE-2C5C-91432092B70A}"/>
              </a:ext>
            </a:extLst>
          </p:cNvPr>
          <p:cNvSpPr/>
          <p:nvPr/>
        </p:nvSpPr>
        <p:spPr>
          <a:xfrm>
            <a:off x="472611" y="1726057"/>
            <a:ext cx="1696947" cy="4263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7B96EA-ED0B-8533-19AD-CF4E8CD72DE9}"/>
              </a:ext>
            </a:extLst>
          </p:cNvPr>
          <p:cNvSpPr/>
          <p:nvPr/>
        </p:nvSpPr>
        <p:spPr>
          <a:xfrm>
            <a:off x="565077" y="188873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FB6ACC-A84C-79E9-CF0B-4E1BD316D61C}"/>
              </a:ext>
            </a:extLst>
          </p:cNvPr>
          <p:cNvSpPr/>
          <p:nvPr/>
        </p:nvSpPr>
        <p:spPr>
          <a:xfrm>
            <a:off x="565077" y="226534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386758-CF52-61BC-ABA2-2F478D1FA78E}"/>
              </a:ext>
            </a:extLst>
          </p:cNvPr>
          <p:cNvSpPr/>
          <p:nvPr/>
        </p:nvSpPr>
        <p:spPr>
          <a:xfrm>
            <a:off x="565077" y="2994914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9128E8-1315-2AA6-297C-B023D6C79F24}"/>
              </a:ext>
            </a:extLst>
          </p:cNvPr>
          <p:cNvSpPr/>
          <p:nvPr/>
        </p:nvSpPr>
        <p:spPr>
          <a:xfrm>
            <a:off x="589037" y="364304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89F626-12F5-931D-7726-83F2BC82098C}"/>
              </a:ext>
            </a:extLst>
          </p:cNvPr>
          <p:cNvSpPr/>
          <p:nvPr/>
        </p:nvSpPr>
        <p:spPr>
          <a:xfrm>
            <a:off x="574497" y="4263774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435005-4282-E735-4DCC-0A57EF3D34C5}"/>
              </a:ext>
            </a:extLst>
          </p:cNvPr>
          <p:cNvSpPr/>
          <p:nvPr/>
        </p:nvSpPr>
        <p:spPr>
          <a:xfrm>
            <a:off x="565077" y="491190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BBE48C7-447F-C5A9-026E-563BBC5AB016}"/>
              </a:ext>
            </a:extLst>
          </p:cNvPr>
          <p:cNvSpPr/>
          <p:nvPr/>
        </p:nvSpPr>
        <p:spPr>
          <a:xfrm>
            <a:off x="574497" y="550855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Policy ID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E475BD3-1C71-65CC-7484-ED0C512B788A}"/>
              </a:ext>
            </a:extLst>
          </p:cNvPr>
          <p:cNvSpPr/>
          <p:nvPr/>
        </p:nvSpPr>
        <p:spPr>
          <a:xfrm>
            <a:off x="497575" y="328053"/>
            <a:ext cx="10688548" cy="44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Mode Analysis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6E7100-AE61-20A0-E66F-13E304A3AC69}"/>
              </a:ext>
            </a:extLst>
          </p:cNvPr>
          <p:cNvSpPr/>
          <p:nvPr/>
        </p:nvSpPr>
        <p:spPr>
          <a:xfrm rot="10800000" flipV="1">
            <a:off x="3124347" y="1756525"/>
            <a:ext cx="2136022" cy="2786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816ADBF-D24D-AC49-EADB-FAD63395723D}"/>
                  </a:ext>
                </a:extLst>
              </p14:cNvPr>
              <p14:cNvContentPartPr/>
              <p14:nvPr/>
            </p14:nvContentPartPr>
            <p14:xfrm>
              <a:off x="3266769" y="2321664"/>
              <a:ext cx="4480560" cy="924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816ADBF-D24D-AC49-EADB-FAD6339572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0649" y="2315544"/>
                <a:ext cx="449280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1217BF3-BBFF-71CD-ACE9-187897B2B7A5}"/>
                  </a:ext>
                </a:extLst>
              </p14:cNvPr>
              <p14:cNvContentPartPr/>
              <p14:nvPr/>
            </p14:nvContentPartPr>
            <p14:xfrm>
              <a:off x="7767129" y="3246144"/>
              <a:ext cx="3001320" cy="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1217BF3-BBFF-71CD-ACE9-187897B2B7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61009" y="3233904"/>
                <a:ext cx="3013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5765DF2-8A42-7988-BA81-5CB40EEA5092}"/>
                  </a:ext>
                </a:extLst>
              </p14:cNvPr>
              <p14:cNvContentPartPr/>
              <p14:nvPr/>
            </p14:nvContentPartPr>
            <p14:xfrm>
              <a:off x="3338769" y="2763384"/>
              <a:ext cx="2034720" cy="750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5765DF2-8A42-7988-BA81-5CB40EEA50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2649" y="2757264"/>
                <a:ext cx="2046960" cy="76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96F8EB1-CAD7-FF61-505B-2F31AE801F77}"/>
                  </a:ext>
                </a:extLst>
              </p14:cNvPr>
              <p14:cNvContentPartPr/>
              <p14:nvPr/>
            </p14:nvContentPartPr>
            <p14:xfrm>
              <a:off x="5373129" y="2424264"/>
              <a:ext cx="1459440" cy="1089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96F8EB1-CAD7-FF61-505B-2F31AE801F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7009" y="2418144"/>
                <a:ext cx="147168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C6436CA-D159-6DB7-F044-EEFD27CA9DC9}"/>
                  </a:ext>
                </a:extLst>
              </p14:cNvPr>
              <p14:cNvContentPartPr/>
              <p14:nvPr/>
            </p14:nvContentPartPr>
            <p14:xfrm>
              <a:off x="6832209" y="2424264"/>
              <a:ext cx="3966120" cy="1191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C6436CA-D159-6DB7-F044-EEFD27CA9D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6089" y="2418144"/>
                <a:ext cx="3978360" cy="12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54BCA2-DF11-2373-2999-7450DCF8A5F1}"/>
                  </a:ext>
                </a:extLst>
              </p14:cNvPr>
              <p14:cNvContentPartPr/>
              <p14:nvPr/>
            </p14:nvContentPartPr>
            <p14:xfrm>
              <a:off x="3338769" y="2342184"/>
              <a:ext cx="1983240" cy="720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54BCA2-DF11-2373-2999-7450DCF8A5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32649" y="2336064"/>
                <a:ext cx="199548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C123FDE-5CCE-DF08-ED67-235C3DD3F8AF}"/>
                  </a:ext>
                </a:extLst>
              </p14:cNvPr>
              <p14:cNvContentPartPr/>
              <p14:nvPr/>
            </p14:nvContentPartPr>
            <p14:xfrm>
              <a:off x="5321649" y="2342184"/>
              <a:ext cx="1387440" cy="10483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C123FDE-5CCE-DF08-ED67-235C3DD3F8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15529" y="2336064"/>
                <a:ext cx="139968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08853D-6F85-42DC-9D6A-2345AB0B3038}"/>
                  </a:ext>
                </a:extLst>
              </p14:cNvPr>
              <p14:cNvContentPartPr/>
              <p14:nvPr/>
            </p14:nvContentPartPr>
            <p14:xfrm>
              <a:off x="6708729" y="3389784"/>
              <a:ext cx="4079520" cy="113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08853D-6F85-42DC-9D6A-2345AB0B30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02609" y="3383664"/>
                <a:ext cx="40917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B9F64B6-7F46-31BB-FA8A-1EB229A3F401}"/>
                  </a:ext>
                </a:extLst>
              </p14:cNvPr>
              <p14:cNvContentPartPr/>
              <p14:nvPr/>
            </p14:nvContentPartPr>
            <p14:xfrm>
              <a:off x="3369729" y="2599224"/>
              <a:ext cx="1941840" cy="709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B9F64B6-7F46-31BB-FA8A-1EB229A3F40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63609" y="2593104"/>
                <a:ext cx="19540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36D9D3-9A88-C5C1-85C6-0B1EDE80E89A}"/>
                  </a:ext>
                </a:extLst>
              </p14:cNvPr>
              <p14:cNvContentPartPr/>
              <p14:nvPr/>
            </p14:nvContentPartPr>
            <p14:xfrm>
              <a:off x="5311209" y="2599224"/>
              <a:ext cx="915120" cy="956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36D9D3-9A88-C5C1-85C6-0B1EDE80E8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05089" y="2593104"/>
                <a:ext cx="927360" cy="9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0A5C3D-9746-33BB-1CD4-17A0ADD63F9D}"/>
                  </a:ext>
                </a:extLst>
              </p14:cNvPr>
              <p14:cNvContentPartPr/>
              <p14:nvPr/>
            </p14:nvContentPartPr>
            <p14:xfrm>
              <a:off x="6225969" y="2640264"/>
              <a:ext cx="4325760" cy="914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0A5C3D-9746-33BB-1CD4-17A0ADD63F9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19849" y="2634144"/>
                <a:ext cx="4338000" cy="9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F08041EC-DA24-A9F2-7299-1F39BA68E018}"/>
              </a:ext>
            </a:extLst>
          </p:cNvPr>
          <p:cNvGrpSpPr/>
          <p:nvPr/>
        </p:nvGrpSpPr>
        <p:grpSpPr>
          <a:xfrm>
            <a:off x="3503289" y="2423544"/>
            <a:ext cx="4237560" cy="1173240"/>
            <a:chOff x="3503289" y="2423544"/>
            <a:chExt cx="4237560" cy="11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30BC7BD-9848-600F-3A33-A8182C0E9E8B}"/>
                    </a:ext>
                  </a:extLst>
                </p14:cNvPr>
                <p14:cNvContentPartPr/>
                <p14:nvPr/>
              </p14:nvContentPartPr>
              <p14:xfrm>
                <a:off x="3503289" y="3512904"/>
                <a:ext cx="2377440" cy="83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30BC7BD-9848-600F-3A33-A8182C0E9E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97169" y="3506784"/>
                  <a:ext cx="2389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2ACA7DB-01AA-3602-E632-24749084407B}"/>
                    </a:ext>
                  </a:extLst>
                </p14:cNvPr>
                <p14:cNvContentPartPr/>
                <p14:nvPr/>
              </p14:nvContentPartPr>
              <p14:xfrm>
                <a:off x="5897289" y="2423544"/>
                <a:ext cx="1843560" cy="1141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2ACA7DB-01AA-3602-E632-2474908440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1169" y="2417424"/>
                  <a:ext cx="1855800" cy="115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FFB58E8-C60E-B7E8-286A-AF0D5462EB73}"/>
                  </a:ext>
                </a:extLst>
              </p14:cNvPr>
              <p14:cNvContentPartPr/>
              <p14:nvPr/>
            </p14:nvContentPartPr>
            <p14:xfrm>
              <a:off x="7756689" y="2414184"/>
              <a:ext cx="2826000" cy="1243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FFB58E8-C60E-B7E8-286A-AF0D5462EB7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50569" y="2408064"/>
                <a:ext cx="2838240" cy="12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4D30E36-C311-9B5E-E532-B5A3ABC3CDCA}"/>
                  </a:ext>
                </a:extLst>
              </p14:cNvPr>
              <p14:cNvContentPartPr/>
              <p14:nvPr/>
            </p14:nvContentPartPr>
            <p14:xfrm>
              <a:off x="5095929" y="4972704"/>
              <a:ext cx="360" cy="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4D30E36-C311-9B5E-E532-B5A3ABC3C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9809" y="4966584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E69C38E5-997B-D1CF-A249-A65738E56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17360"/>
              </p:ext>
            </p:extLst>
          </p:nvPr>
        </p:nvGraphicFramePr>
        <p:xfrm>
          <a:off x="2507612" y="4446183"/>
          <a:ext cx="359860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108">
                  <a:extLst>
                    <a:ext uri="{9D8B030D-6E8A-4147-A177-3AD203B41FA5}">
                      <a16:colId xmlns:a16="http://schemas.microsoft.com/office/drawing/2014/main" val="2631469035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690857539"/>
                    </a:ext>
                  </a:extLst>
                </a:gridCol>
                <a:gridCol w="782371">
                  <a:extLst>
                    <a:ext uri="{9D8B030D-6E8A-4147-A177-3AD203B41FA5}">
                      <a16:colId xmlns:a16="http://schemas.microsoft.com/office/drawing/2014/main" val="1058664117"/>
                    </a:ext>
                  </a:extLst>
                </a:gridCol>
                <a:gridCol w="1124101">
                  <a:extLst>
                    <a:ext uri="{9D8B030D-6E8A-4147-A177-3AD203B41FA5}">
                      <a16:colId xmlns:a16="http://schemas.microsoft.com/office/drawing/2014/main" val="3878564080"/>
                    </a:ext>
                  </a:extLst>
                </a:gridCol>
              </a:tblGrid>
              <a:tr h="2446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30230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60297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34659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3244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48335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01136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C2AAE403-6326-AFFD-4B27-A4A362A97B41}"/>
              </a:ext>
            </a:extLst>
          </p:cNvPr>
          <p:cNvSpPr/>
          <p:nvPr/>
        </p:nvSpPr>
        <p:spPr>
          <a:xfrm>
            <a:off x="7510409" y="4828854"/>
            <a:ext cx="370025" cy="154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E6BBCA-F068-51FF-562F-28E6C3A05479}"/>
              </a:ext>
            </a:extLst>
          </p:cNvPr>
          <p:cNvSpPr/>
          <p:nvPr/>
        </p:nvSpPr>
        <p:spPr>
          <a:xfrm>
            <a:off x="8277282" y="5149833"/>
            <a:ext cx="326225" cy="118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53F2935-53BE-6A93-FAC4-01D7253ECDCE}"/>
              </a:ext>
            </a:extLst>
          </p:cNvPr>
          <p:cNvSpPr/>
          <p:nvPr/>
        </p:nvSpPr>
        <p:spPr>
          <a:xfrm>
            <a:off x="9061995" y="5355140"/>
            <a:ext cx="288503" cy="1005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14C9012-771E-FC57-DFBB-FA545451E287}"/>
              </a:ext>
            </a:extLst>
          </p:cNvPr>
          <p:cNvSpPr/>
          <p:nvPr/>
        </p:nvSpPr>
        <p:spPr>
          <a:xfrm>
            <a:off x="9875935" y="5622198"/>
            <a:ext cx="285625" cy="737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59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91EE81-6150-286B-F6CD-600EAEAE2B99}"/>
              </a:ext>
            </a:extLst>
          </p:cNvPr>
          <p:cNvSpPr/>
          <p:nvPr/>
        </p:nvSpPr>
        <p:spPr>
          <a:xfrm>
            <a:off x="2578080" y="1171164"/>
            <a:ext cx="4077861" cy="415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Avg</a:t>
            </a:r>
            <a:r>
              <a:rPr lang="en-IN" dirty="0"/>
              <a:t> Settlement % per age group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FFC90-75E3-335F-094E-C684CFEE6C1D}"/>
              </a:ext>
            </a:extLst>
          </p:cNvPr>
          <p:cNvSpPr/>
          <p:nvPr/>
        </p:nvSpPr>
        <p:spPr>
          <a:xfrm>
            <a:off x="2779667" y="4098924"/>
            <a:ext cx="3117622" cy="213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Policies across age 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A425E-1CFE-FA1C-92DF-D7439214075C}"/>
              </a:ext>
            </a:extLst>
          </p:cNvPr>
          <p:cNvSpPr/>
          <p:nvPr/>
        </p:nvSpPr>
        <p:spPr>
          <a:xfrm>
            <a:off x="6872317" y="4115511"/>
            <a:ext cx="4008015" cy="248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Mode across age group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327EFB-3B63-9A6C-EDC8-3A028D872462}"/>
              </a:ext>
            </a:extLst>
          </p:cNvPr>
          <p:cNvSpPr/>
          <p:nvPr/>
        </p:nvSpPr>
        <p:spPr>
          <a:xfrm>
            <a:off x="565077" y="1198866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Filters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C92873-91FD-CCEE-246D-63065AEFBB1B}"/>
              </a:ext>
            </a:extLst>
          </p:cNvPr>
          <p:cNvSpPr/>
          <p:nvPr/>
        </p:nvSpPr>
        <p:spPr>
          <a:xfrm>
            <a:off x="472611" y="1726057"/>
            <a:ext cx="1696947" cy="4263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F5CCEB-BF86-7F70-DE6C-6AF402F75ABC}"/>
              </a:ext>
            </a:extLst>
          </p:cNvPr>
          <p:cNvSpPr/>
          <p:nvPr/>
        </p:nvSpPr>
        <p:spPr>
          <a:xfrm>
            <a:off x="565077" y="188873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4396B4-F16D-FB70-9306-500D3F50276A}"/>
              </a:ext>
            </a:extLst>
          </p:cNvPr>
          <p:cNvSpPr/>
          <p:nvPr/>
        </p:nvSpPr>
        <p:spPr>
          <a:xfrm>
            <a:off x="565077" y="226534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F15E40-075C-FECE-7601-7CF1E7CC0350}"/>
              </a:ext>
            </a:extLst>
          </p:cNvPr>
          <p:cNvSpPr/>
          <p:nvPr/>
        </p:nvSpPr>
        <p:spPr>
          <a:xfrm>
            <a:off x="565077" y="2994914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Mode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8652E5-B8B1-7C8D-EF20-A010E9FBC7EF}"/>
              </a:ext>
            </a:extLst>
          </p:cNvPr>
          <p:cNvSpPr/>
          <p:nvPr/>
        </p:nvSpPr>
        <p:spPr>
          <a:xfrm>
            <a:off x="589037" y="364304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8F58C4-2F63-F240-C947-11AE213CCC98}"/>
              </a:ext>
            </a:extLst>
          </p:cNvPr>
          <p:cNvSpPr/>
          <p:nvPr/>
        </p:nvSpPr>
        <p:spPr>
          <a:xfrm>
            <a:off x="574497" y="4263774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79B1F8-D08F-66ED-5372-D32A421F65FC}"/>
              </a:ext>
            </a:extLst>
          </p:cNvPr>
          <p:cNvSpPr/>
          <p:nvPr/>
        </p:nvSpPr>
        <p:spPr>
          <a:xfrm>
            <a:off x="565077" y="491190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33D03F-9687-2FFD-AA58-93C21C85C591}"/>
              </a:ext>
            </a:extLst>
          </p:cNvPr>
          <p:cNvSpPr/>
          <p:nvPr/>
        </p:nvSpPr>
        <p:spPr>
          <a:xfrm>
            <a:off x="574497" y="5508553"/>
            <a:ext cx="1512014" cy="301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Policy 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D8D2A7-9562-21F9-EF0E-8A105D54EF18}"/>
              </a:ext>
            </a:extLst>
          </p:cNvPr>
          <p:cNvSpPr/>
          <p:nvPr/>
        </p:nvSpPr>
        <p:spPr>
          <a:xfrm>
            <a:off x="536455" y="288362"/>
            <a:ext cx="10688548" cy="44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 Group Analysis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7A24BE0-B23E-6100-24FF-03AF95360D98}"/>
                  </a:ext>
                </a:extLst>
              </p14:cNvPr>
              <p14:cNvContentPartPr/>
              <p14:nvPr/>
            </p14:nvContentPartPr>
            <p14:xfrm>
              <a:off x="5095929" y="4972704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7A24BE0-B23E-6100-24FF-03AF95360D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9809" y="4966584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56304E5-63CC-8CAA-8C8F-A40BB7D2C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45426"/>
              </p:ext>
            </p:extLst>
          </p:nvPr>
        </p:nvGraphicFramePr>
        <p:xfrm>
          <a:off x="2507612" y="4446183"/>
          <a:ext cx="359860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108">
                  <a:extLst>
                    <a:ext uri="{9D8B030D-6E8A-4147-A177-3AD203B41FA5}">
                      <a16:colId xmlns:a16="http://schemas.microsoft.com/office/drawing/2014/main" val="2631469035"/>
                    </a:ext>
                  </a:extLst>
                </a:gridCol>
                <a:gridCol w="863029">
                  <a:extLst>
                    <a:ext uri="{9D8B030D-6E8A-4147-A177-3AD203B41FA5}">
                      <a16:colId xmlns:a16="http://schemas.microsoft.com/office/drawing/2014/main" val="690857539"/>
                    </a:ext>
                  </a:extLst>
                </a:gridCol>
                <a:gridCol w="1698192">
                  <a:extLst>
                    <a:ext uri="{9D8B030D-6E8A-4147-A177-3AD203B41FA5}">
                      <a16:colId xmlns:a16="http://schemas.microsoft.com/office/drawing/2014/main" val="1058664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78564080"/>
                    </a:ext>
                  </a:extLst>
                </a:gridCol>
              </a:tblGrid>
              <a:tr h="2446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30230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60297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34659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93244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48335"/>
                  </a:ext>
                </a:extLst>
              </a:tr>
              <a:tr h="30583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01136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C8E2F518-6C5F-669C-0CFE-A99CABE275BB}"/>
              </a:ext>
            </a:extLst>
          </p:cNvPr>
          <p:cNvSpPr/>
          <p:nvPr/>
        </p:nvSpPr>
        <p:spPr>
          <a:xfrm>
            <a:off x="2578080" y="1790075"/>
            <a:ext cx="4213138" cy="2098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92F478-5681-B530-0E48-3D93C2ED727C}"/>
              </a:ext>
            </a:extLst>
          </p:cNvPr>
          <p:cNvSpPr/>
          <p:nvPr/>
        </p:nvSpPr>
        <p:spPr>
          <a:xfrm>
            <a:off x="3204842" y="3420038"/>
            <a:ext cx="3297001" cy="3097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Avg</a:t>
            </a:r>
            <a:r>
              <a:rPr lang="en-IN" dirty="0"/>
              <a:t> Settlement 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6F5926-A380-F1E6-0B0B-5F454879B5D2}"/>
              </a:ext>
            </a:extLst>
          </p:cNvPr>
          <p:cNvSpPr/>
          <p:nvPr/>
        </p:nvSpPr>
        <p:spPr>
          <a:xfrm rot="16200000">
            <a:off x="2030260" y="2607670"/>
            <a:ext cx="1660634" cy="4101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Age Group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9A5E0A-3A2C-B0D7-5AD7-EBFC05680B7F}"/>
              </a:ext>
            </a:extLst>
          </p:cNvPr>
          <p:cNvSpPr/>
          <p:nvPr/>
        </p:nvSpPr>
        <p:spPr>
          <a:xfrm rot="16200000">
            <a:off x="4707227" y="532674"/>
            <a:ext cx="168336" cy="3297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686571-62F6-D708-AAD9-CBD5978C7EA3}"/>
              </a:ext>
            </a:extLst>
          </p:cNvPr>
          <p:cNvSpPr/>
          <p:nvPr/>
        </p:nvSpPr>
        <p:spPr>
          <a:xfrm rot="16200000">
            <a:off x="4285763" y="1331408"/>
            <a:ext cx="181057" cy="2466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C35964-C48E-CF45-33C1-45001868E7AC}"/>
              </a:ext>
            </a:extLst>
          </p:cNvPr>
          <p:cNvSpPr/>
          <p:nvPr/>
        </p:nvSpPr>
        <p:spPr>
          <a:xfrm rot="16200000">
            <a:off x="3861079" y="2095539"/>
            <a:ext cx="229043" cy="1665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B166CA-1F48-6863-C10D-8F288CC7EF73}"/>
              </a:ext>
            </a:extLst>
          </p:cNvPr>
          <p:cNvSpPr/>
          <p:nvPr/>
        </p:nvSpPr>
        <p:spPr>
          <a:xfrm rot="16200000">
            <a:off x="3552386" y="2818667"/>
            <a:ext cx="168336" cy="987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B86100-0BFF-C9CD-DFB4-2EC130DB0EBD}"/>
              </a:ext>
            </a:extLst>
          </p:cNvPr>
          <p:cNvSpPr/>
          <p:nvPr/>
        </p:nvSpPr>
        <p:spPr>
          <a:xfrm>
            <a:off x="7139557" y="1198866"/>
            <a:ext cx="4077861" cy="415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Revenue/ Customers by age group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1F7C27-F4A7-7D11-C8DE-19AC1B259E59}"/>
              </a:ext>
            </a:extLst>
          </p:cNvPr>
          <p:cNvSpPr/>
          <p:nvPr/>
        </p:nvSpPr>
        <p:spPr>
          <a:xfrm>
            <a:off x="7294652" y="1790075"/>
            <a:ext cx="3667874" cy="2098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7E7B715-CBF8-33EB-7361-DF5E00A0C275}"/>
              </a:ext>
            </a:extLst>
          </p:cNvPr>
          <p:cNvSpPr/>
          <p:nvPr/>
        </p:nvSpPr>
        <p:spPr>
          <a:xfrm>
            <a:off x="8219089" y="2086150"/>
            <a:ext cx="1517884" cy="14531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F0F83E-431B-50E0-C9C0-42A6002E6D0A}"/>
              </a:ext>
            </a:extLst>
          </p:cNvPr>
          <p:cNvCxnSpPr>
            <a:cxnSpLocks/>
          </p:cNvCxnSpPr>
          <p:nvPr/>
        </p:nvCxnSpPr>
        <p:spPr>
          <a:xfrm flipV="1">
            <a:off x="8954915" y="2181175"/>
            <a:ext cx="395583" cy="66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0D75B6-20DC-2083-90AE-DA162559FD77}"/>
              </a:ext>
            </a:extLst>
          </p:cNvPr>
          <p:cNvCxnSpPr>
            <a:cxnSpLocks/>
          </p:cNvCxnSpPr>
          <p:nvPr/>
        </p:nvCxnSpPr>
        <p:spPr>
          <a:xfrm flipV="1">
            <a:off x="8931494" y="2415923"/>
            <a:ext cx="682426" cy="50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BD75E9-F3E8-C940-6F4D-09FCCA455F9B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41378" y="2837290"/>
            <a:ext cx="559464" cy="48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4AD3A1C-3EC6-714C-41F9-37517CE3A791}"/>
              </a:ext>
            </a:extLst>
          </p:cNvPr>
          <p:cNvCxnSpPr>
            <a:cxnSpLocks/>
            <a:endCxn id="72" idx="1"/>
          </p:cNvCxnSpPr>
          <p:nvPr/>
        </p:nvCxnSpPr>
        <p:spPr>
          <a:xfrm flipH="1" flipV="1">
            <a:off x="8441378" y="2298959"/>
            <a:ext cx="536653" cy="538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D50129-EFBB-4BF7-EEA3-03294D898390}"/>
              </a:ext>
            </a:extLst>
          </p:cNvPr>
          <p:cNvCxnSpPr>
            <a:cxnSpLocks/>
            <a:stCxn id="72" idx="5"/>
          </p:cNvCxnSpPr>
          <p:nvPr/>
        </p:nvCxnSpPr>
        <p:spPr>
          <a:xfrm flipH="1" flipV="1">
            <a:off x="9000842" y="2902642"/>
            <a:ext cx="513842" cy="423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115BFB-8432-C167-193C-8302D69432D9}"/>
              </a:ext>
            </a:extLst>
          </p:cNvPr>
          <p:cNvCxnSpPr>
            <a:cxnSpLocks/>
          </p:cNvCxnSpPr>
          <p:nvPr/>
        </p:nvCxnSpPr>
        <p:spPr>
          <a:xfrm flipH="1" flipV="1">
            <a:off x="8441378" y="2298959"/>
            <a:ext cx="559464" cy="59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3592CF-F00E-CB3F-675C-F759A59C32B8}"/>
              </a:ext>
            </a:extLst>
          </p:cNvPr>
          <p:cNvCxnSpPr>
            <a:cxnSpLocks/>
          </p:cNvCxnSpPr>
          <p:nvPr/>
        </p:nvCxnSpPr>
        <p:spPr>
          <a:xfrm flipH="1" flipV="1">
            <a:off x="8593778" y="2451359"/>
            <a:ext cx="559464" cy="59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4004F379-C394-D100-55B3-66AF9C0D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48234"/>
              </p:ext>
            </p:extLst>
          </p:nvPr>
        </p:nvGraphicFramePr>
        <p:xfrm>
          <a:off x="6791218" y="4446180"/>
          <a:ext cx="426566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16">
                  <a:extLst>
                    <a:ext uri="{9D8B030D-6E8A-4147-A177-3AD203B41FA5}">
                      <a16:colId xmlns:a16="http://schemas.microsoft.com/office/drawing/2014/main" val="2709468177"/>
                    </a:ext>
                  </a:extLst>
                </a:gridCol>
                <a:gridCol w="1066416">
                  <a:extLst>
                    <a:ext uri="{9D8B030D-6E8A-4147-A177-3AD203B41FA5}">
                      <a16:colId xmlns:a16="http://schemas.microsoft.com/office/drawing/2014/main" val="1820914023"/>
                    </a:ext>
                  </a:extLst>
                </a:gridCol>
                <a:gridCol w="1066416">
                  <a:extLst>
                    <a:ext uri="{9D8B030D-6E8A-4147-A177-3AD203B41FA5}">
                      <a16:colId xmlns:a16="http://schemas.microsoft.com/office/drawing/2014/main" val="2706594579"/>
                    </a:ext>
                  </a:extLst>
                </a:gridCol>
                <a:gridCol w="1066416">
                  <a:extLst>
                    <a:ext uri="{9D8B030D-6E8A-4147-A177-3AD203B41FA5}">
                      <a16:colId xmlns:a16="http://schemas.microsoft.com/office/drawing/2014/main" val="150773196"/>
                    </a:ext>
                  </a:extLst>
                </a:gridCol>
              </a:tblGrid>
              <a:tr h="341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989914"/>
                  </a:ext>
                </a:extLst>
              </a:tr>
              <a:tr h="341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85796"/>
                  </a:ext>
                </a:extLst>
              </a:tr>
              <a:tr h="341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74142"/>
                  </a:ext>
                </a:extLst>
              </a:tr>
              <a:tr h="341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65957"/>
                  </a:ext>
                </a:extLst>
              </a:tr>
              <a:tr h="341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7261"/>
                  </a:ext>
                </a:extLst>
              </a:tr>
              <a:tr h="3415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149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VALLURI SANDEEP</dc:creator>
  <cp:lastModifiedBy>VALLURI SANDEEP</cp:lastModifiedBy>
  <cp:revision>4</cp:revision>
  <dcterms:created xsi:type="dcterms:W3CDTF">2025-06-07T10:01:51Z</dcterms:created>
  <dcterms:modified xsi:type="dcterms:W3CDTF">2025-06-07T10:25:14Z</dcterms:modified>
</cp:coreProperties>
</file>