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embeddedFontLst>
    <p:embeddedFont>
      <p:font typeface="Poppins" panose="00000500000000000000" pitchFamily="2" charset="0"/>
      <p:regular r:id="rId31"/>
    </p:embeddedFont>
    <p:embeddedFont>
      <p:font typeface="Poppins Bold" panose="00000800000000000000" charset="0"/>
      <p:regular r:id="rId32"/>
    </p:embeddedFont>
    <p:embeddedFont>
      <p:font typeface="Poppins Semi-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25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5EEC-DD9A-4148-A5E1-21D0CE61FBB9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329E-7063-4CA5-AB3C-C94FF114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80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02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1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7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5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3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5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8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1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3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8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329E-7063-4CA5-AB3C-C94FF114E71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2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sics.i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pkart.com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54934" y="1126483"/>
            <a:ext cx="408731" cy="40873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D5C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04251" y="3250171"/>
            <a:ext cx="12722556" cy="19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39"/>
              </a:lnSpc>
            </a:pPr>
            <a:r>
              <a:rPr lang="en-US" sz="7540" b="1" spc="-384">
                <a:solidFill>
                  <a:srgbClr val="06264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Market Fit Research using AQI Analytics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4251" y="5832888"/>
            <a:ext cx="8757108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312">
                <a:solidFill>
                  <a:srgbClr val="1B1F14"/>
                </a:solidFill>
                <a:latin typeface="Poppins Bold"/>
                <a:ea typeface="Poppins Bold"/>
                <a:cs typeface="Poppins Bold"/>
                <a:sym typeface="Poppins Bold"/>
              </a:rPr>
              <a:t>DOMAIN</a:t>
            </a:r>
            <a:r>
              <a:rPr lang="en-US" sz="2499" spc="312">
                <a:solidFill>
                  <a:srgbClr val="1B1F14"/>
                </a:solidFill>
                <a:latin typeface="Poppins"/>
                <a:ea typeface="Poppins"/>
                <a:cs typeface="Poppins"/>
                <a:sym typeface="Poppins"/>
              </a:rPr>
              <a:t>: CONSUMER APPLIANCES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 u="none" strike="noStrike" spc="312">
                <a:solidFill>
                  <a:srgbClr val="1B1F14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</a:t>
            </a:r>
            <a:r>
              <a:rPr lang="en-US" sz="2499" u="none" strike="noStrike" spc="312">
                <a:solidFill>
                  <a:srgbClr val="1B1F14"/>
                </a:solidFill>
                <a:latin typeface="Poppins"/>
                <a:ea typeface="Poppins"/>
                <a:cs typeface="Poppins"/>
                <a:sym typeface="Poppins"/>
              </a:rPr>
              <a:t>: MARKET RESEARCH ANALYTICS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26807" y="1031233"/>
            <a:ext cx="2532331" cy="59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4"/>
              </a:lnSpc>
              <a:spcBef>
                <a:spcPct val="0"/>
              </a:spcBef>
            </a:pPr>
            <a:r>
              <a:rPr lang="en-US" sz="3303" u="sng">
                <a:solidFill>
                  <a:srgbClr val="8CD5CB"/>
                </a:solidFill>
                <a:latin typeface="Poppins"/>
                <a:ea typeface="Poppins"/>
                <a:cs typeface="Poppins"/>
                <a:sym typeface="Poppins"/>
                <a:hlinkClick r:id="rId3" tooltip="https://codebasics.io"/>
              </a:rPr>
              <a:t>Codebasics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86"/>
    </mc:Choice>
    <mc:Fallback xmlns="">
      <p:transition spd="slow" advTm="251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6555" y="757617"/>
            <a:ext cx="6653700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b="1" spc="-306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Severity Mapping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04251" y="2276713"/>
            <a:ext cx="8629500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spc="437">
                <a:solidFill>
                  <a:srgbClr val="1B1F14"/>
                </a:solidFill>
                <a:latin typeface="Poppins"/>
                <a:ea typeface="Poppins"/>
                <a:cs typeface="Poppins"/>
                <a:sym typeface="Poppins"/>
              </a:rPr>
              <a:t>SECONDARY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4251" y="3438939"/>
            <a:ext cx="14607241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Relationship between AQI and Population of each state.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251" y="4341830"/>
            <a:ext cx="15629516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City Risk Scores for Tier - 1 and Tier - 2 cities.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4251" y="5243530"/>
            <a:ext cx="14193093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Tier - 1 and Tier - 2 cities with irreversible AQI degradation.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04251" y="6145231"/>
            <a:ext cx="14193093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AQI status distribution.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5"/>
    </mc:Choice>
    <mc:Fallback xmlns="">
      <p:transition spd="slow" advTm="61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8525" y="5542284"/>
            <a:ext cx="15860775" cy="3727282"/>
          </a:xfrm>
          <a:custGeom>
            <a:avLst/>
            <a:gdLst/>
            <a:ahLst/>
            <a:cxnLst/>
            <a:rect l="l" t="t" r="r" b="b"/>
            <a:pathLst>
              <a:path w="15860775" h="3727282">
                <a:moveTo>
                  <a:pt x="0" y="0"/>
                </a:moveTo>
                <a:lnTo>
                  <a:pt x="15860775" y="0"/>
                </a:lnTo>
                <a:lnTo>
                  <a:pt x="15860775" y="3727282"/>
                </a:lnTo>
                <a:lnTo>
                  <a:pt x="0" y="3727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98525" y="1076325"/>
            <a:ext cx="14751301" cy="50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 dirty="0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Relationship between AQI and population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8525" y="2108842"/>
            <a:ext cx="15490950" cy="134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54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No strong linear correlation is observed between population and AQI across states.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25" y="3535684"/>
            <a:ext cx="15985791" cy="134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544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AQI levels are influenced more by urbanization, industrialization, and vehicle density than just population size.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16"/>
    </mc:Choice>
    <mc:Fallback xmlns="">
      <p:transition spd="slow" advTm="193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9883" y="3429642"/>
            <a:ext cx="14239942" cy="6160094"/>
          </a:xfrm>
          <a:custGeom>
            <a:avLst/>
            <a:gdLst/>
            <a:ahLst/>
            <a:cxnLst/>
            <a:rect l="l" t="t" r="r" b="b"/>
            <a:pathLst>
              <a:path w="14239942" h="6160094">
                <a:moveTo>
                  <a:pt x="0" y="0"/>
                </a:moveTo>
                <a:lnTo>
                  <a:pt x="14239943" y="0"/>
                </a:lnTo>
                <a:lnTo>
                  <a:pt x="14239943" y="6160094"/>
                </a:lnTo>
                <a:lnTo>
                  <a:pt x="0" y="6160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98525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City Risk Scores of Tier -1 and Tier - 2 cities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8525" y="2108842"/>
            <a:ext cx="15490950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54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Kolkata, Mumbai and Delhi have high City Risk Scores.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60"/>
    </mc:Choice>
    <mc:Fallback xmlns="">
      <p:transition spd="slow" advTm="2646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2006432"/>
            <a:ext cx="7005826" cy="7548530"/>
          </a:xfrm>
          <a:custGeom>
            <a:avLst/>
            <a:gdLst/>
            <a:ahLst/>
            <a:cxnLst/>
            <a:rect l="l" t="t" r="r" b="b"/>
            <a:pathLst>
              <a:path w="7005826" h="7548530">
                <a:moveTo>
                  <a:pt x="0" y="0"/>
                </a:moveTo>
                <a:lnTo>
                  <a:pt x="7005826" y="0"/>
                </a:lnTo>
                <a:lnTo>
                  <a:pt x="7005826" y="7548530"/>
                </a:lnTo>
                <a:lnTo>
                  <a:pt x="0" y="7548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98525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Tier -1 and Tier - 2 cities with irreversible AQI degradation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59268" y="2146793"/>
            <a:ext cx="6266176" cy="5113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576" lvl="1" indent="-323788" algn="l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Cities such as Delhi, Chandigarh, and Jaipur are experiencing critical long-term AQI deterioration, with no signs of reversal, underlining the urgent need for policy intervention and pollution control measures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83"/>
    </mc:Choice>
    <mc:Fallback xmlns="">
      <p:transition spd="slow" advTm="214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62173" y="2548240"/>
            <a:ext cx="9097127" cy="6414420"/>
          </a:xfrm>
          <a:custGeom>
            <a:avLst/>
            <a:gdLst/>
            <a:ahLst/>
            <a:cxnLst/>
            <a:rect l="l" t="t" r="r" b="b"/>
            <a:pathLst>
              <a:path w="9097127" h="6414420">
                <a:moveTo>
                  <a:pt x="0" y="0"/>
                </a:moveTo>
                <a:lnTo>
                  <a:pt x="9097127" y="0"/>
                </a:lnTo>
                <a:lnTo>
                  <a:pt x="9097127" y="6414420"/>
                </a:lnTo>
                <a:lnTo>
                  <a:pt x="0" y="641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98525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AQI Status distribution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9577" y="2386315"/>
            <a:ext cx="5795732" cy="4773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2995" lvl="1" indent="-301497" algn="l">
              <a:lnSpc>
                <a:spcPts val="4747"/>
              </a:lnSpc>
              <a:spcBef>
                <a:spcPct val="0"/>
              </a:spcBef>
              <a:buFont typeface="Arial"/>
              <a:buChar char="•"/>
            </a:pPr>
            <a:r>
              <a:rPr lang="en-US" sz="2792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Over 70% of regions fall within satisfactory to moderate AQI, but a worrying 13% fall under poor to severe, underscoring the need for localized interventions to prevent further degradation.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69"/>
    </mc:Choice>
    <mc:Fallback xmlns="">
      <p:transition spd="slow" advTm="144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1213" y="1211007"/>
            <a:ext cx="10225575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 b="1" spc="-306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Health Impact Correlation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0712" y="3424167"/>
            <a:ext cx="16218588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Top 2 and bottom 2 prominent pollutants for each state of southern India.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0712" y="5237912"/>
            <a:ext cx="16230600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Top 2 most reported disease illnesses in each state over the past 3 years.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0712" y="7054012"/>
            <a:ext cx="15629516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Top 5 states with high EV adoption and their AQI analysis.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0"/>
    </mc:Choice>
    <mc:Fallback xmlns="">
      <p:transition spd="slow" advTm="547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6519" y="2031515"/>
            <a:ext cx="6372946" cy="7553121"/>
          </a:xfrm>
          <a:custGeom>
            <a:avLst/>
            <a:gdLst/>
            <a:ahLst/>
            <a:cxnLst/>
            <a:rect l="l" t="t" r="r" b="b"/>
            <a:pathLst>
              <a:path w="6372946" h="7553121">
                <a:moveTo>
                  <a:pt x="0" y="0"/>
                </a:moveTo>
                <a:lnTo>
                  <a:pt x="6372946" y="0"/>
                </a:lnTo>
                <a:lnTo>
                  <a:pt x="6372946" y="7553121"/>
                </a:lnTo>
                <a:lnTo>
                  <a:pt x="0" y="75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78520" y="2408923"/>
            <a:ext cx="8280780" cy="5676259"/>
          </a:xfrm>
          <a:custGeom>
            <a:avLst/>
            <a:gdLst/>
            <a:ahLst/>
            <a:cxnLst/>
            <a:rect l="l" t="t" r="r" b="b"/>
            <a:pathLst>
              <a:path w="8280780" h="5676259">
                <a:moveTo>
                  <a:pt x="0" y="0"/>
                </a:moveTo>
                <a:lnTo>
                  <a:pt x="8280780" y="0"/>
                </a:lnTo>
                <a:lnTo>
                  <a:pt x="8280780" y="5676259"/>
                </a:lnTo>
                <a:lnTo>
                  <a:pt x="0" y="5676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61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6519" y="729042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Top 2 and Bottom 2 pollutants in south indian states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1"/>
    </mc:Choice>
    <mc:Fallback xmlns="">
      <p:transition spd="slow" advTm="190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1232" y="1774887"/>
            <a:ext cx="5616588" cy="7997184"/>
          </a:xfrm>
          <a:custGeom>
            <a:avLst/>
            <a:gdLst/>
            <a:ahLst/>
            <a:cxnLst/>
            <a:rect l="l" t="t" r="r" b="b"/>
            <a:pathLst>
              <a:path w="5616588" h="7997184">
                <a:moveTo>
                  <a:pt x="0" y="0"/>
                </a:moveTo>
                <a:lnTo>
                  <a:pt x="5616588" y="0"/>
                </a:lnTo>
                <a:lnTo>
                  <a:pt x="5616588" y="7997183"/>
                </a:lnTo>
                <a:lnTo>
                  <a:pt x="0" y="7997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797" b="-141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56519" y="729042"/>
            <a:ext cx="14751301" cy="104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Top 2 most reported disease illnesses in each state over the past 3 years.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2884" y="2591442"/>
            <a:ext cx="7381116" cy="4657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2741" lvl="1" indent="-336371" algn="l">
              <a:lnSpc>
                <a:spcPts val="5297"/>
              </a:lnSpc>
              <a:spcBef>
                <a:spcPct val="0"/>
              </a:spcBef>
              <a:buFont typeface="Arial"/>
              <a:buChar char="•"/>
            </a:pPr>
            <a:r>
              <a:rPr lang="en-US" sz="3115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Acute Diarrheal disease, Food Poisoning and Dengue are the amongst the top reported diseases.</a:t>
            </a:r>
          </a:p>
          <a:p>
            <a:pPr marL="672741" lvl="1" indent="-336371" algn="l">
              <a:lnSpc>
                <a:spcPts val="5297"/>
              </a:lnSpc>
              <a:spcBef>
                <a:spcPct val="0"/>
              </a:spcBef>
              <a:buFont typeface="Arial"/>
              <a:buChar char="•"/>
            </a:pPr>
            <a:r>
              <a:rPr lang="en-US" sz="3115" u="none" strike="noStrike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Kerala, Karnataka and Maharashtra has most reported cases.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3"/>
    </mc:Choice>
    <mc:Fallback xmlns="">
      <p:transition spd="slow" advTm="1349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96277" y="4844552"/>
            <a:ext cx="6510796" cy="4601615"/>
          </a:xfrm>
          <a:custGeom>
            <a:avLst/>
            <a:gdLst/>
            <a:ahLst/>
            <a:cxnLst/>
            <a:rect l="l" t="t" r="r" b="b"/>
            <a:pathLst>
              <a:path w="6510796" h="4601615">
                <a:moveTo>
                  <a:pt x="0" y="0"/>
                </a:moveTo>
                <a:lnTo>
                  <a:pt x="6510796" y="0"/>
                </a:lnTo>
                <a:lnTo>
                  <a:pt x="6510796" y="4601615"/>
                </a:lnTo>
                <a:lnTo>
                  <a:pt x="0" y="4601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32170" y="4885905"/>
            <a:ext cx="6399078" cy="4560262"/>
          </a:xfrm>
          <a:custGeom>
            <a:avLst/>
            <a:gdLst/>
            <a:ahLst/>
            <a:cxnLst/>
            <a:rect l="l" t="t" r="r" b="b"/>
            <a:pathLst>
              <a:path w="6399078" h="4560262">
                <a:moveTo>
                  <a:pt x="0" y="0"/>
                </a:moveTo>
                <a:lnTo>
                  <a:pt x="6399078" y="0"/>
                </a:lnTo>
                <a:lnTo>
                  <a:pt x="6399078" y="4560262"/>
                </a:lnTo>
                <a:lnTo>
                  <a:pt x="0" y="4560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6519" y="729042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Top 5 states with high EV adoption and their AQI analysis.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1597" y="1739479"/>
            <a:ext cx="15490950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39"/>
              </a:lnSpc>
              <a:spcBef>
                <a:spcPct val="0"/>
              </a:spcBef>
            </a:pPr>
            <a:r>
              <a:rPr lang="en-US" sz="3199" b="1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Top 5 states - </a:t>
            </a:r>
            <a:r>
              <a:rPr lang="en-US" sz="31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Tripura, Delhi, Chandigarh, Assam, Kerala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1597" y="2879304"/>
            <a:ext cx="17247288" cy="134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39"/>
              </a:lnSpc>
              <a:spcBef>
                <a:spcPct val="0"/>
              </a:spcBef>
            </a:pPr>
            <a:r>
              <a:rPr lang="en-US" sz="3199" b="1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Bottom 5 states - </a:t>
            </a:r>
            <a:r>
              <a:rPr lang="en-US" sz="31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Meghalaya, Andaman &amp; Nicobar Islands, Arunachal Pradesh, Nagaland, Sikkim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29"/>
    </mc:Choice>
    <mc:Fallback xmlns="">
      <p:transition spd="slow" advTm="3572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1213" y="1211007"/>
            <a:ext cx="10225575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 b="1" spc="-306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Demand Triggers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0712" y="3424167"/>
            <a:ext cx="16218588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Trends in interest over months.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0712" y="4596152"/>
            <a:ext cx="16230600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9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Pollution spikes and shifts in customer behavior.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4"/>
    </mc:Choice>
    <mc:Fallback xmlns="">
      <p:transition spd="slow" advTm="54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725447" y="3076326"/>
            <a:ext cx="2708082" cy="0"/>
          </a:xfrm>
          <a:prstGeom prst="line">
            <a:avLst/>
          </a:prstGeom>
          <a:ln w="28575" cap="flat">
            <a:solidFill>
              <a:srgbClr val="459D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465180" y="1439422"/>
            <a:ext cx="7968349" cy="125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9165" b="1" spc="-467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About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5180" y="2878539"/>
            <a:ext cx="5700563" cy="36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67"/>
              </a:lnSpc>
              <a:spcBef>
                <a:spcPct val="0"/>
              </a:spcBef>
            </a:pPr>
            <a:r>
              <a:rPr lang="en-US" sz="2048" u="none" strike="noStrike" spc="256">
                <a:solidFill>
                  <a:srgbClr val="459DAC"/>
                </a:solidFill>
                <a:latin typeface="Poppins"/>
                <a:ea typeface="Poppins"/>
                <a:cs typeface="Poppins"/>
                <a:sym typeface="Poppins"/>
              </a:rPr>
              <a:t>A BEGINNER’S 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251" y="3416987"/>
            <a:ext cx="14607241" cy="14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9"/>
              </a:lnSpc>
              <a:spcBef>
                <a:spcPct val="0"/>
              </a:spcBef>
            </a:pPr>
            <a:r>
              <a:rPr lang="en-US" sz="33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We all know about the air quality crisis in india with 14 cities ranking among the world’s top 20 most polluted urban centers.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5180" y="5045762"/>
            <a:ext cx="14193093" cy="218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9"/>
              </a:lnSpc>
              <a:spcBef>
                <a:spcPct val="0"/>
              </a:spcBef>
            </a:pPr>
            <a:r>
              <a:rPr lang="en-US" sz="33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 an emerging startup, </a:t>
            </a:r>
            <a:r>
              <a:rPr lang="en-US" sz="3399" b="1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AirPure Innovations</a:t>
            </a:r>
            <a:r>
              <a:rPr lang="en-US" sz="33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is in the early phases of designing air purifiers tailored to the needs of residents in heavily polluted cities across India.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32"/>
    </mc:Choice>
    <mc:Fallback xmlns="">
      <p:transition spd="slow" advTm="2213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2884" y="4203045"/>
            <a:ext cx="15013568" cy="5498719"/>
          </a:xfrm>
          <a:custGeom>
            <a:avLst/>
            <a:gdLst/>
            <a:ahLst/>
            <a:cxnLst/>
            <a:rect l="l" t="t" r="r" b="b"/>
            <a:pathLst>
              <a:path w="15013568" h="5498719">
                <a:moveTo>
                  <a:pt x="0" y="0"/>
                </a:moveTo>
                <a:lnTo>
                  <a:pt x="15013568" y="0"/>
                </a:lnTo>
                <a:lnTo>
                  <a:pt x="15013568" y="5498719"/>
                </a:lnTo>
                <a:lnTo>
                  <a:pt x="0" y="5498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11450" y="1635822"/>
            <a:ext cx="7294894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Trends in Interest over months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2884" y="2591442"/>
            <a:ext cx="14453429" cy="130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951" lvl="1" indent="-330975" algn="l">
              <a:lnSpc>
                <a:spcPts val="5212"/>
              </a:lnSpc>
              <a:spcBef>
                <a:spcPct val="0"/>
              </a:spcBef>
              <a:buFont typeface="Arial"/>
              <a:buChar char="•"/>
            </a:pPr>
            <a:r>
              <a:rPr lang="en-US" sz="3066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High Interest in late year is observed and mid-year indicated the low interest.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63818" y="704342"/>
            <a:ext cx="3100070" cy="59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4"/>
              </a:lnSpc>
            </a:pPr>
            <a:r>
              <a:rPr lang="en-US" sz="3303" u="sng">
                <a:solidFill>
                  <a:srgbClr val="8CD5CB"/>
                </a:solidFill>
                <a:latin typeface="Poppins"/>
                <a:ea typeface="Poppins"/>
                <a:cs typeface="Poppins"/>
                <a:sym typeface="Poppins"/>
                <a:hlinkClick r:id="rId3" tooltip="https://trends.google.com/trends/"/>
              </a:rPr>
              <a:t>Google Trends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92113" y="847217"/>
            <a:ext cx="1771705" cy="44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3222" b="1" spc="-164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Source: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27"/>
    </mc:Choice>
    <mc:Fallback xmlns="">
      <p:transition spd="slow" advTm="2262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7309" y="4205418"/>
            <a:ext cx="15861991" cy="4996527"/>
          </a:xfrm>
          <a:custGeom>
            <a:avLst/>
            <a:gdLst/>
            <a:ahLst/>
            <a:cxnLst/>
            <a:rect l="l" t="t" r="r" b="b"/>
            <a:pathLst>
              <a:path w="15861991" h="4996527">
                <a:moveTo>
                  <a:pt x="0" y="0"/>
                </a:moveTo>
                <a:lnTo>
                  <a:pt x="15861991" y="0"/>
                </a:lnTo>
                <a:lnTo>
                  <a:pt x="15861991" y="4996527"/>
                </a:lnTo>
                <a:lnTo>
                  <a:pt x="0" y="4996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56519" y="1700820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Pollution spikes and shifts in customer behavior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7309" y="2822865"/>
            <a:ext cx="14889018" cy="647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1900" lvl="1" indent="-340950" algn="l">
              <a:lnSpc>
                <a:spcPts val="5369"/>
              </a:lnSpc>
              <a:spcBef>
                <a:spcPct val="0"/>
              </a:spcBef>
              <a:buFont typeface="Arial"/>
              <a:buChar char="•"/>
            </a:pPr>
            <a:r>
              <a:rPr lang="en-US" sz="3158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Delhi stand out with the highest AQI and relatively high search interest.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63818" y="704342"/>
            <a:ext cx="3100070" cy="59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4"/>
              </a:lnSpc>
            </a:pPr>
            <a:r>
              <a:rPr lang="en-US" sz="3303" u="sng">
                <a:solidFill>
                  <a:srgbClr val="8CD5CB"/>
                </a:solidFill>
                <a:latin typeface="Poppins"/>
                <a:ea typeface="Poppins"/>
                <a:cs typeface="Poppins"/>
                <a:sym typeface="Poppins"/>
                <a:hlinkClick r:id="rId3" tooltip="https://trends.google.com/trends/"/>
              </a:rPr>
              <a:t>Google Trends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92113" y="847217"/>
            <a:ext cx="1771705" cy="44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3222" b="1" spc="-164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Source: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34"/>
    </mc:Choice>
    <mc:Fallback xmlns="">
      <p:transition spd="slow" advTm="2913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57666" y="772478"/>
            <a:ext cx="8235342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Air Purifiers in current market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26969" y="381039"/>
            <a:ext cx="2532331" cy="59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4"/>
              </a:lnSpc>
            </a:pPr>
            <a:r>
              <a:rPr lang="en-US" sz="3303" u="sng">
                <a:solidFill>
                  <a:srgbClr val="8CD5CB"/>
                </a:solidFill>
                <a:latin typeface="Poppins"/>
                <a:ea typeface="Poppins"/>
                <a:cs typeface="Poppins"/>
                <a:sym typeface="Poppins"/>
                <a:hlinkClick r:id="rId2" tooltip="https://www.flipkart.com"/>
              </a:rPr>
              <a:t>Flipkart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59075" y="531521"/>
            <a:ext cx="1771705" cy="44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3222" b="1" spc="-164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Source: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6DC24-B610-063D-567F-32D0B94BF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5038"/>
              </p:ext>
            </p:extLst>
          </p:nvPr>
        </p:nvGraphicFramePr>
        <p:xfrm>
          <a:off x="990600" y="1562100"/>
          <a:ext cx="15697205" cy="7696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131">
                  <a:extLst>
                    <a:ext uri="{9D8B030D-6E8A-4147-A177-3AD203B41FA5}">
                      <a16:colId xmlns:a16="http://schemas.microsoft.com/office/drawing/2014/main" val="2267497829"/>
                    </a:ext>
                  </a:extLst>
                </a:gridCol>
                <a:gridCol w="1705639">
                  <a:extLst>
                    <a:ext uri="{9D8B030D-6E8A-4147-A177-3AD203B41FA5}">
                      <a16:colId xmlns:a16="http://schemas.microsoft.com/office/drawing/2014/main" val="1532989767"/>
                    </a:ext>
                  </a:extLst>
                </a:gridCol>
                <a:gridCol w="1519086">
                  <a:extLst>
                    <a:ext uri="{9D8B030D-6E8A-4147-A177-3AD203B41FA5}">
                      <a16:colId xmlns:a16="http://schemas.microsoft.com/office/drawing/2014/main" val="2364978300"/>
                    </a:ext>
                  </a:extLst>
                </a:gridCol>
                <a:gridCol w="1972144">
                  <a:extLst>
                    <a:ext uri="{9D8B030D-6E8A-4147-A177-3AD203B41FA5}">
                      <a16:colId xmlns:a16="http://schemas.microsoft.com/office/drawing/2014/main" val="246520146"/>
                    </a:ext>
                  </a:extLst>
                </a:gridCol>
                <a:gridCol w="1279229">
                  <a:extLst>
                    <a:ext uri="{9D8B030D-6E8A-4147-A177-3AD203B41FA5}">
                      <a16:colId xmlns:a16="http://schemas.microsoft.com/office/drawing/2014/main" val="70597438"/>
                    </a:ext>
                  </a:extLst>
                </a:gridCol>
                <a:gridCol w="1279229">
                  <a:extLst>
                    <a:ext uri="{9D8B030D-6E8A-4147-A177-3AD203B41FA5}">
                      <a16:colId xmlns:a16="http://schemas.microsoft.com/office/drawing/2014/main" val="3465783735"/>
                    </a:ext>
                  </a:extLst>
                </a:gridCol>
                <a:gridCol w="1279229">
                  <a:extLst>
                    <a:ext uri="{9D8B030D-6E8A-4147-A177-3AD203B41FA5}">
                      <a16:colId xmlns:a16="http://schemas.microsoft.com/office/drawing/2014/main" val="62840040"/>
                    </a:ext>
                  </a:extLst>
                </a:gridCol>
                <a:gridCol w="1279229">
                  <a:extLst>
                    <a:ext uri="{9D8B030D-6E8A-4147-A177-3AD203B41FA5}">
                      <a16:colId xmlns:a16="http://schemas.microsoft.com/office/drawing/2014/main" val="1604789694"/>
                    </a:ext>
                  </a:extLst>
                </a:gridCol>
                <a:gridCol w="1385831">
                  <a:extLst>
                    <a:ext uri="{9D8B030D-6E8A-4147-A177-3AD203B41FA5}">
                      <a16:colId xmlns:a16="http://schemas.microsoft.com/office/drawing/2014/main" val="1750650844"/>
                    </a:ext>
                  </a:extLst>
                </a:gridCol>
                <a:gridCol w="1279229">
                  <a:extLst>
                    <a:ext uri="{9D8B030D-6E8A-4147-A177-3AD203B41FA5}">
                      <a16:colId xmlns:a16="http://schemas.microsoft.com/office/drawing/2014/main" val="352967538"/>
                    </a:ext>
                  </a:extLst>
                </a:gridCol>
                <a:gridCol w="1279229">
                  <a:extLst>
                    <a:ext uri="{9D8B030D-6E8A-4147-A177-3AD203B41FA5}">
                      <a16:colId xmlns:a16="http://schemas.microsoft.com/office/drawing/2014/main" val="4103661296"/>
                    </a:ext>
                  </a:extLst>
                </a:gridCol>
              </a:tblGrid>
              <a:tr h="6596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Brand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Model Name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Price (INR)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Filter Types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Coverage Area (sq ft)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Noise Level (dB)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Smart Features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Warranty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Air Flow Level(cu.m/hr)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Power Consumption(W)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Weight(kg)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991814893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Dyson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Pure Cool Link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39,899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Portable, App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 years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915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736729273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Dyson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Hot + Cool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59,900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600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Portable, App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 years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1044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b"/>
                </a:tc>
                <a:extLst>
                  <a:ext uri="{0D108BD9-81ED-4DB2-BD59-A6C34878D82A}">
                    <a16:rowId xmlns:a16="http://schemas.microsoft.com/office/drawing/2014/main" val="3103563366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Philips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AC4372/10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40,499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HEPA, Activated Carbon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753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AQI Display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 years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341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7.45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3370617561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Phillips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AC 1711/63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11,880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380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Portable,AQI Display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2674267703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Phillips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br>
                        <a:rPr lang="en-IN" sz="800" u="none" strike="noStrike">
                          <a:effectLst/>
                        </a:rPr>
                      </a:br>
                      <a:r>
                        <a:rPr lang="en-IN" sz="800" u="none" strike="noStrike">
                          <a:effectLst/>
                        </a:rPr>
                        <a:t>AC2887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2,500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Portable,AQI Display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0.5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3396810651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Mi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AC-M16-SC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13,999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 dirty="0">
                          <a:effectLst/>
                        </a:rPr>
                        <a:t>516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32.1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App, Alexa, Google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 year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2173799099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Mi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AC-M17-SC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9,999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Wifi, AQI Indicator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360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2052316126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Coway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br>
                        <a:rPr lang="en-IN" sz="800" u="none" strike="noStrike">
                          <a:effectLst/>
                        </a:rPr>
                      </a:br>
                      <a:r>
                        <a:rPr lang="en-IN" sz="800" u="none" strike="noStrike">
                          <a:effectLst/>
                        </a:rPr>
                        <a:t>AirMega Aim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12,999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Pre-Filter, Activated Carbon, HEPA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Filter Change Indicator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353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4.9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883019865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Honeywell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HAC30M1301G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11,999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Wifi, AQI Indicator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 year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6.5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2506143962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Honeywell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Air Touch V5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9,710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HEPA, Activated Carbon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589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NA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Wifi, AQI Indicator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 years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3.5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2633630932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Sharp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FX-S120M-H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43,140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HEPA, Activated Carbon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930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Wifi, AQI Indicator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 year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702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72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1454740984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Sharp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br>
                        <a:rPr lang="en-IN" sz="800" u="none" strike="noStrike">
                          <a:effectLst/>
                        </a:rPr>
                      </a:br>
                      <a:r>
                        <a:rPr lang="en-IN" sz="800" u="none" strike="noStrike">
                          <a:effectLst/>
                        </a:rPr>
                        <a:t>FP-F40E-T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11,390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HEPA, Activated Carbon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Portable,Plasmacluster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1 year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240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31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800" u="none" strike="noStrike" dirty="0">
                          <a:effectLst/>
                        </a:rPr>
                        <a:t>4.7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9" marR="4459" marT="4459" marB="0" anchor="ctr"/>
                </a:tc>
                <a:extLst>
                  <a:ext uri="{0D108BD9-81ED-4DB2-BD59-A6C34878D82A}">
                    <a16:rowId xmlns:a16="http://schemas.microsoft.com/office/drawing/2014/main" val="308705248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1"/>
    </mc:Choice>
    <mc:Fallback xmlns="">
      <p:transition spd="slow" advTm="876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4470" y="3701150"/>
            <a:ext cx="14814889" cy="438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Mi AC-M16-SC</a:t>
            </a: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– Best value; smart features, efficient airflow, mid-range price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Dyson Hot + Cool</a:t>
            </a: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– Premium build, highest airflow, energy efficient</a:t>
            </a:r>
          </a:p>
          <a:p>
            <a:pPr marL="734059" lvl="1" indent="-367030" algn="l">
              <a:lnSpc>
                <a:spcPts val="57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Sharp FX-S120M-H</a:t>
            </a: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– Ideal for large spaces, smart features, high capacity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8350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2884" y="1988192"/>
            <a:ext cx="14453429" cy="14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9"/>
              </a:lnSpc>
              <a:spcBef>
                <a:spcPct val="0"/>
              </a:spcBef>
            </a:pPr>
            <a:r>
              <a:rPr lang="en-US" sz="33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These air purifiers are considered to be the top performers for the below reasons: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51"/>
    </mc:Choice>
    <mc:Fallback xmlns="">
      <p:transition spd="slow" advTm="1515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4761" y="2203126"/>
            <a:ext cx="14814889" cy="658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Smart Efficiency Optimization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Full-Suite Smart Connectivity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Ultra Quiet Design (&lt;30 dB in Sleep Mode)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Modular, Easy-to-Replace Filters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Predictive Maintenance &amp; Self-Diagnostics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Coverage-Aware Design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Portability &amp; Aesthetics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Competitive Pricing Range: ₹10,000–₹15,000</a:t>
            </a:r>
          </a:p>
          <a:p>
            <a:pPr marL="734059" lvl="1" indent="-367030" algn="l">
              <a:lnSpc>
                <a:spcPts val="57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Eco-Friendly Packaging &amp; Build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8350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Wishlist for a competitive Air Purifier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30"/>
    </mc:Choice>
    <mc:Fallback xmlns="">
      <p:transition spd="slow" advTm="4023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888" y="1789038"/>
            <a:ext cx="15860412" cy="291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9"/>
              </a:lnSpc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Q.</a:t>
            </a: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What pollutants or particles should their air purifier target?</a:t>
            </a:r>
          </a:p>
          <a:p>
            <a:pPr algn="l">
              <a:lnSpc>
                <a:spcPts val="5779"/>
              </a:lnSpc>
              <a:spcBef>
                <a:spcPct val="0"/>
              </a:spcBef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A.</a:t>
            </a: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 Based on air quality data across Indian cities, The air purifier       should prioritize PM2.5 and PM10 filtration, followed by gases like NO₂    and SO₂, particularly in metro and industrial regions.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8350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Q &amp; 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8888" y="5398176"/>
            <a:ext cx="15860412" cy="365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9"/>
              </a:lnSpc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Q. Which cities have the highest demand for air purifiers &amp; what is the market size?</a:t>
            </a:r>
          </a:p>
          <a:p>
            <a:pPr algn="l">
              <a:lnSpc>
                <a:spcPts val="5779"/>
              </a:lnSpc>
              <a:spcBef>
                <a:spcPct val="0"/>
              </a:spcBef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A.  </a:t>
            </a: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High AQI Metro Cities: Delhi, Ghaziabad, Pune, Mumbai, Kolkata, Ahmedabad. These cities frequently exceed AQI &gt; 100, often crossing 200–300 in winter.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41"/>
    </mc:Choice>
    <mc:Fallback xmlns="">
      <p:transition spd="slow" advTm="3144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8350" y="1904824"/>
            <a:ext cx="15726062" cy="805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9"/>
              </a:lnSpc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Q. How can R&amp;D align with localized pollution patterns?</a:t>
            </a:r>
          </a:p>
          <a:p>
            <a:pPr algn="l">
              <a:lnSpc>
                <a:spcPts val="5779"/>
              </a:lnSpc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A. </a:t>
            </a: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Location-Based Customization:</a:t>
            </a:r>
          </a:p>
          <a:p>
            <a:pPr algn="l">
              <a:lnSpc>
                <a:spcPts val="5779"/>
              </a:lnSpc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    - North India (Delhi, UP, Punjab): High PM2.5 in winter. R&amp;D focus on      filters that can handle crop-burning pollution and dense fog particles.</a:t>
            </a:r>
          </a:p>
          <a:p>
            <a:pPr algn="l">
              <a:lnSpc>
                <a:spcPts val="5779"/>
              </a:lnSpc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</a:p>
          <a:p>
            <a:pPr algn="l">
              <a:lnSpc>
                <a:spcPts val="5779"/>
              </a:lnSpc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    - Western India (Ahmedabad, Mumbai): Industrial &amp; vehicular    pollution. Carbon and gas filters emphasized.</a:t>
            </a:r>
          </a:p>
          <a:p>
            <a:pPr algn="l">
              <a:lnSpc>
                <a:spcPts val="5779"/>
              </a:lnSpc>
            </a:pPr>
            <a:endParaRPr lang="en-US" sz="3399" dirty="0">
              <a:solidFill>
                <a:srgbClr val="202729">
                  <a:alpha val="71765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779"/>
              </a:lnSpc>
              <a:spcBef>
                <a:spcPct val="0"/>
              </a:spcBef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    - South India (Bengaluru, Chennai): Lower AQI but rising focus on compact smart models for tech-savvy, indoor users.</a:t>
            </a:r>
          </a:p>
          <a:p>
            <a:pPr algn="l">
              <a:lnSpc>
                <a:spcPts val="5779"/>
              </a:lnSpc>
              <a:spcBef>
                <a:spcPct val="0"/>
              </a:spcBef>
            </a:pPr>
            <a:endParaRPr lang="en-US" sz="3399" dirty="0">
              <a:solidFill>
                <a:srgbClr val="202729">
                  <a:alpha val="71765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68350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1"/>
    </mc:Choice>
    <mc:Fallback xmlns="">
      <p:transition spd="slow" advTm="278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6248" y="1654689"/>
            <a:ext cx="14515505" cy="2911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9"/>
              </a:lnSpc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Demand Indicators: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Affluent population + High AQI = High potential</a:t>
            </a:r>
          </a:p>
          <a:p>
            <a:pPr marL="734059" lvl="1" indent="-367030" algn="l">
              <a:lnSpc>
                <a:spcPts val="57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Hospitals, hotels, co-working spaces, schools are early adopters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8350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Final Takeaways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8350" y="4628432"/>
            <a:ext cx="15490950" cy="438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9"/>
              </a:lnSpc>
            </a:pPr>
            <a:r>
              <a:rPr lang="en-US" sz="33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Agile R&amp;D Strategy: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City-segmented feedback loops from pilot customers.</a:t>
            </a:r>
          </a:p>
          <a:p>
            <a:pPr marL="734059" lvl="1" indent="-367030" algn="l">
              <a:lnSpc>
                <a:spcPts val="5779"/>
              </a:lnSpc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Partner with health institutions and local governments for data-sharing.</a:t>
            </a:r>
          </a:p>
          <a:p>
            <a:pPr marL="734059" lvl="1" indent="-367030" algn="l">
              <a:lnSpc>
                <a:spcPts val="577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Use Power BI dashboards to continuously monitor evolving pollution patterns and guide product iterations.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9"/>
    </mc:Choice>
    <mc:Fallback xmlns="">
      <p:transition spd="slow" advTm="2113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504251" y="3327945"/>
            <a:ext cx="15279498" cy="315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59"/>
              </a:lnSpc>
            </a:pPr>
            <a:r>
              <a:rPr lang="en-US" sz="22874" b="1" spc="-1166">
                <a:solidFill>
                  <a:srgbClr val="8CD5C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"/>
    </mc:Choice>
    <mc:Fallback xmlns="">
      <p:transition spd="slow" advTm="26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8756" y="3795985"/>
            <a:ext cx="5334401" cy="4856168"/>
            <a:chOff x="0" y="0"/>
            <a:chExt cx="1404945" cy="12789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04945" cy="1278991"/>
            </a:xfrm>
            <a:custGeom>
              <a:avLst/>
              <a:gdLst/>
              <a:ahLst/>
              <a:cxnLst/>
              <a:rect l="l" t="t" r="r" b="b"/>
              <a:pathLst>
                <a:path w="1404945" h="1278991">
                  <a:moveTo>
                    <a:pt x="74017" y="0"/>
                  </a:moveTo>
                  <a:lnTo>
                    <a:pt x="1330928" y="0"/>
                  </a:lnTo>
                  <a:cubicBezTo>
                    <a:pt x="1350558" y="0"/>
                    <a:pt x="1369385" y="7798"/>
                    <a:pt x="1383266" y="21679"/>
                  </a:cubicBezTo>
                  <a:cubicBezTo>
                    <a:pt x="1397147" y="35560"/>
                    <a:pt x="1404945" y="54387"/>
                    <a:pt x="1404945" y="74017"/>
                  </a:cubicBezTo>
                  <a:lnTo>
                    <a:pt x="1404945" y="1204974"/>
                  </a:lnTo>
                  <a:cubicBezTo>
                    <a:pt x="1404945" y="1224604"/>
                    <a:pt x="1397147" y="1243431"/>
                    <a:pt x="1383266" y="1257312"/>
                  </a:cubicBezTo>
                  <a:cubicBezTo>
                    <a:pt x="1369385" y="1271193"/>
                    <a:pt x="1350558" y="1278991"/>
                    <a:pt x="1330928" y="1278991"/>
                  </a:cubicBezTo>
                  <a:lnTo>
                    <a:pt x="74017" y="1278991"/>
                  </a:lnTo>
                  <a:cubicBezTo>
                    <a:pt x="54387" y="1278991"/>
                    <a:pt x="35560" y="1271193"/>
                    <a:pt x="21679" y="1257312"/>
                  </a:cubicBezTo>
                  <a:cubicBezTo>
                    <a:pt x="7798" y="1243431"/>
                    <a:pt x="0" y="1224604"/>
                    <a:pt x="0" y="1204974"/>
                  </a:cubicBezTo>
                  <a:lnTo>
                    <a:pt x="0" y="74017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7" y="0"/>
                  </a:cubicBezTo>
                  <a:close/>
                </a:path>
              </a:pathLst>
            </a:custGeom>
            <a:solidFill>
              <a:srgbClr val="8CD5CB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404945" cy="1336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6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2053729"/>
            <a:ext cx="15880786" cy="1110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8000" b="1" spc="-408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Three dimensions of the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9476" y="5496031"/>
            <a:ext cx="4614216" cy="231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dirty="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AQI levels across India are observed and high-risk areas are spotted. Compared pollution intensity and pollution trends were highlighted.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4847" y="4446093"/>
            <a:ext cx="458222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3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SEVERITY MAPPING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478517" y="3795985"/>
            <a:ext cx="5334401" cy="4856168"/>
            <a:chOff x="0" y="0"/>
            <a:chExt cx="1404945" cy="12789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04945" cy="1278991"/>
            </a:xfrm>
            <a:custGeom>
              <a:avLst/>
              <a:gdLst/>
              <a:ahLst/>
              <a:cxnLst/>
              <a:rect l="l" t="t" r="r" b="b"/>
              <a:pathLst>
                <a:path w="1404945" h="1278991">
                  <a:moveTo>
                    <a:pt x="74017" y="0"/>
                  </a:moveTo>
                  <a:lnTo>
                    <a:pt x="1330928" y="0"/>
                  </a:lnTo>
                  <a:cubicBezTo>
                    <a:pt x="1350558" y="0"/>
                    <a:pt x="1369385" y="7798"/>
                    <a:pt x="1383266" y="21679"/>
                  </a:cubicBezTo>
                  <a:cubicBezTo>
                    <a:pt x="1397147" y="35560"/>
                    <a:pt x="1404945" y="54387"/>
                    <a:pt x="1404945" y="74017"/>
                  </a:cubicBezTo>
                  <a:lnTo>
                    <a:pt x="1404945" y="1204974"/>
                  </a:lnTo>
                  <a:cubicBezTo>
                    <a:pt x="1404945" y="1224604"/>
                    <a:pt x="1397147" y="1243431"/>
                    <a:pt x="1383266" y="1257312"/>
                  </a:cubicBezTo>
                  <a:cubicBezTo>
                    <a:pt x="1369385" y="1271193"/>
                    <a:pt x="1350558" y="1278991"/>
                    <a:pt x="1330928" y="1278991"/>
                  </a:cubicBezTo>
                  <a:lnTo>
                    <a:pt x="74017" y="1278991"/>
                  </a:lnTo>
                  <a:cubicBezTo>
                    <a:pt x="54387" y="1278991"/>
                    <a:pt x="35560" y="1271193"/>
                    <a:pt x="21679" y="1257312"/>
                  </a:cubicBezTo>
                  <a:cubicBezTo>
                    <a:pt x="7798" y="1243431"/>
                    <a:pt x="0" y="1224604"/>
                    <a:pt x="0" y="1204974"/>
                  </a:cubicBezTo>
                  <a:lnTo>
                    <a:pt x="0" y="74017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7" y="0"/>
                  </a:cubicBezTo>
                  <a:close/>
                </a:path>
              </a:pathLst>
            </a:custGeom>
            <a:solidFill>
              <a:srgbClr val="8CD5CB">
                <a:alpha val="56863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404945" cy="1336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6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54607" y="5496031"/>
            <a:ext cx="4614216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r>
              <a:rPr lang="en-US" sz="2299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 shows that ai</a:t>
            </a:r>
            <a:r>
              <a:rPr lang="en-US" sz="2299" u="none" strike="noStrik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 pollution and poor environmental conditions are associated with high disease prevalence in several Indian states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54607" y="4179393"/>
            <a:ext cx="458222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3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HEALTH IMPACT CORRELATION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974843" y="3795985"/>
            <a:ext cx="5334401" cy="4856168"/>
            <a:chOff x="0" y="0"/>
            <a:chExt cx="1404945" cy="127899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04945" cy="1278991"/>
            </a:xfrm>
            <a:custGeom>
              <a:avLst/>
              <a:gdLst/>
              <a:ahLst/>
              <a:cxnLst/>
              <a:rect l="l" t="t" r="r" b="b"/>
              <a:pathLst>
                <a:path w="1404945" h="1278991">
                  <a:moveTo>
                    <a:pt x="74017" y="0"/>
                  </a:moveTo>
                  <a:lnTo>
                    <a:pt x="1330928" y="0"/>
                  </a:lnTo>
                  <a:cubicBezTo>
                    <a:pt x="1350558" y="0"/>
                    <a:pt x="1369385" y="7798"/>
                    <a:pt x="1383266" y="21679"/>
                  </a:cubicBezTo>
                  <a:cubicBezTo>
                    <a:pt x="1397147" y="35560"/>
                    <a:pt x="1404945" y="54387"/>
                    <a:pt x="1404945" y="74017"/>
                  </a:cubicBezTo>
                  <a:lnTo>
                    <a:pt x="1404945" y="1204974"/>
                  </a:lnTo>
                  <a:cubicBezTo>
                    <a:pt x="1404945" y="1224604"/>
                    <a:pt x="1397147" y="1243431"/>
                    <a:pt x="1383266" y="1257312"/>
                  </a:cubicBezTo>
                  <a:cubicBezTo>
                    <a:pt x="1369385" y="1271193"/>
                    <a:pt x="1350558" y="1278991"/>
                    <a:pt x="1330928" y="1278991"/>
                  </a:cubicBezTo>
                  <a:lnTo>
                    <a:pt x="74017" y="1278991"/>
                  </a:lnTo>
                  <a:cubicBezTo>
                    <a:pt x="54387" y="1278991"/>
                    <a:pt x="35560" y="1271193"/>
                    <a:pt x="21679" y="1257312"/>
                  </a:cubicBezTo>
                  <a:cubicBezTo>
                    <a:pt x="7798" y="1243431"/>
                    <a:pt x="0" y="1224604"/>
                    <a:pt x="0" y="1204974"/>
                  </a:cubicBezTo>
                  <a:lnTo>
                    <a:pt x="0" y="74017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7" y="0"/>
                  </a:cubicBezTo>
                  <a:close/>
                </a:path>
              </a:pathLst>
            </a:custGeom>
            <a:solidFill>
              <a:srgbClr val="8CD5CB">
                <a:alpha val="16863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404945" cy="1336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6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406596" y="5496031"/>
            <a:ext cx="4614216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r>
              <a:rPr lang="en-US" sz="22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Demand for air purifiers is analyzed across India. It shows that there’s a disconnect between pollution levels and consumer demand signals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06596" y="4446093"/>
            <a:ext cx="458222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375">
                <a:solidFill>
                  <a:srgbClr val="1B1F14"/>
                </a:solidFill>
                <a:latin typeface="Poppins"/>
                <a:ea typeface="Poppins"/>
                <a:cs typeface="Poppins"/>
                <a:sym typeface="Poppins"/>
              </a:rPr>
              <a:t>DEMAND TRIGGERS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03"/>
    </mc:Choice>
    <mc:Fallback xmlns="">
      <p:transition spd="slow" advTm="429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6555" y="757617"/>
            <a:ext cx="6653700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b="1" spc="-306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Severity Mapping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75689" y="2203457"/>
            <a:ext cx="570056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spc="437">
                <a:solidFill>
                  <a:srgbClr val="1B1F14"/>
                </a:solidFill>
                <a:latin typeface="Poppins"/>
                <a:ea typeface="Poppins"/>
                <a:cs typeface="Poppins"/>
                <a:sym typeface="Poppins"/>
              </a:rPr>
              <a:t>PRIMARY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40380" y="3074000"/>
            <a:ext cx="146072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Top 5 and bottom 5 areas according to average AQI.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40380" y="3900491"/>
            <a:ext cx="1419309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AQI on weekends vs weekdays in Indian metro cities.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40380" y="4725991"/>
            <a:ext cx="1419309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States showing consistent worst air quality.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40380" y="5513514"/>
            <a:ext cx="1419309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Bengaluru AQI status from March 2025 - May 2025.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0380" y="6300914"/>
            <a:ext cx="1419309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Months with highest Average AQI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2"/>
    </mc:Choice>
    <mc:Fallback xmlns="">
      <p:transition spd="slow" advTm="68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23649" y="4903535"/>
            <a:ext cx="7465827" cy="4011065"/>
          </a:xfrm>
          <a:custGeom>
            <a:avLst/>
            <a:gdLst/>
            <a:ahLst/>
            <a:cxnLst/>
            <a:rect l="l" t="t" r="r" b="b"/>
            <a:pathLst>
              <a:path w="7465827" h="4011065">
                <a:moveTo>
                  <a:pt x="0" y="0"/>
                </a:moveTo>
                <a:lnTo>
                  <a:pt x="7465826" y="0"/>
                </a:lnTo>
                <a:lnTo>
                  <a:pt x="7465826" y="4011064"/>
                </a:lnTo>
                <a:lnTo>
                  <a:pt x="0" y="40110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5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98525" y="4903535"/>
            <a:ext cx="7375650" cy="4011065"/>
          </a:xfrm>
          <a:custGeom>
            <a:avLst/>
            <a:gdLst/>
            <a:ahLst/>
            <a:cxnLst/>
            <a:rect l="l" t="t" r="r" b="b"/>
            <a:pathLst>
              <a:path w="7375650" h="4011065">
                <a:moveTo>
                  <a:pt x="0" y="0"/>
                </a:moveTo>
                <a:lnTo>
                  <a:pt x="7375650" y="0"/>
                </a:lnTo>
                <a:lnTo>
                  <a:pt x="7375650" y="4011064"/>
                </a:lnTo>
                <a:lnTo>
                  <a:pt x="0" y="4011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09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98525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Top 5 and Bottom 5 areas according to average AQI.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25" y="2108842"/>
            <a:ext cx="15490950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3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Top 5 areas - </a:t>
            </a:r>
            <a:r>
              <a:rPr lang="en-US" sz="3199" dirty="0" err="1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Byrnihat</a:t>
            </a:r>
            <a:r>
              <a:rPr lang="en-US" sz="31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Delhi, </a:t>
            </a:r>
            <a:r>
              <a:rPr lang="en-US" sz="3199" dirty="0" err="1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Hajipur</a:t>
            </a:r>
            <a:r>
              <a:rPr lang="en-US" sz="31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Gurugram, Ghaziabad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8525" y="3248667"/>
            <a:ext cx="17247288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3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202729">
                    <a:alpha val="7176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Bottom 5 areas - </a:t>
            </a:r>
            <a:r>
              <a:rPr lang="en-US" sz="31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Thanjavur, Chamarajanagar, </a:t>
            </a:r>
            <a:r>
              <a:rPr lang="en-US" sz="3199" dirty="0" err="1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Palkalaiperur</a:t>
            </a:r>
            <a:r>
              <a:rPr lang="en-US" sz="31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Madikeri, </a:t>
            </a:r>
            <a:r>
              <a:rPr lang="en-US" sz="3199" dirty="0" err="1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Thirunalveli</a:t>
            </a:r>
            <a:endParaRPr lang="en-US" sz="3199" dirty="0">
              <a:solidFill>
                <a:srgbClr val="202729">
                  <a:alpha val="71765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92"/>
    </mc:Choice>
    <mc:Fallback xmlns="">
      <p:transition spd="slow" advTm="298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6519" y="729042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AQI weekend vs weekdays in Indian metro cities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8256" y="1713887"/>
            <a:ext cx="14607241" cy="201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543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AQI is higher on weekends in cities with a strong IT presence. This may be due to increased personal vehicle use and outdoor activities during weekends.</a:t>
            </a:r>
            <a:endParaRPr lang="en-US" sz="3199" dirty="0">
              <a:solidFill>
                <a:srgbClr val="202729">
                  <a:alpha val="71765"/>
                </a:srgbClr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F8999-D75C-33B2-D92D-50C10E58E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91" y="4125706"/>
            <a:ext cx="14682817" cy="485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38"/>
    </mc:Choice>
    <mc:Fallback xmlns="">
      <p:transition spd="slow" advTm="3243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0712" y="3285121"/>
            <a:ext cx="15770769" cy="5973179"/>
          </a:xfrm>
          <a:custGeom>
            <a:avLst/>
            <a:gdLst/>
            <a:ahLst/>
            <a:cxnLst/>
            <a:rect l="l" t="t" r="r" b="b"/>
            <a:pathLst>
              <a:path w="15770769" h="5973179">
                <a:moveTo>
                  <a:pt x="0" y="0"/>
                </a:moveTo>
                <a:lnTo>
                  <a:pt x="15770769" y="0"/>
                </a:lnTo>
                <a:lnTo>
                  <a:pt x="15770769" y="5973179"/>
                </a:lnTo>
                <a:lnTo>
                  <a:pt x="0" y="5973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56519" y="729042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States showing consistent worst air quality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8256" y="1713887"/>
            <a:ext cx="14607241" cy="1349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4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Andhra Pradesh, Bihar, Haryana, Karnataka, MP, Maharashtra, Odisha, Rajasthan, Tamil Nadu, Uttar Pradesh.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86"/>
    </mc:Choice>
    <mc:Fallback xmlns="">
      <p:transition spd="slow" advTm="313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55434" y="2294092"/>
            <a:ext cx="5402143" cy="6964208"/>
          </a:xfrm>
          <a:custGeom>
            <a:avLst/>
            <a:gdLst/>
            <a:ahLst/>
            <a:cxnLst/>
            <a:rect l="l" t="t" r="r" b="b"/>
            <a:pathLst>
              <a:path w="5402143" h="6964208">
                <a:moveTo>
                  <a:pt x="0" y="0"/>
                </a:moveTo>
                <a:lnTo>
                  <a:pt x="5402143" y="0"/>
                </a:lnTo>
                <a:lnTo>
                  <a:pt x="5402143" y="6964208"/>
                </a:lnTo>
                <a:lnTo>
                  <a:pt x="0" y="69642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56519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Bengaluru AQI status from March 2025 - May 2025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71600" y="2524267"/>
            <a:ext cx="8319263" cy="1326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7" lvl="1" indent="-345439" algn="l">
              <a:lnSpc>
                <a:spcPts val="54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dirty="0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Bengaluru has mostly ‘Satisfactory’ status across the two months.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41"/>
    </mc:Choice>
    <mc:Fallback xmlns="">
      <p:transition spd="slow" advTm="172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DADC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98118" y="4205148"/>
            <a:ext cx="7091763" cy="5053152"/>
          </a:xfrm>
          <a:custGeom>
            <a:avLst/>
            <a:gdLst/>
            <a:ahLst/>
            <a:cxnLst/>
            <a:rect l="l" t="t" r="r" b="b"/>
            <a:pathLst>
              <a:path w="7091763" h="5053152">
                <a:moveTo>
                  <a:pt x="0" y="0"/>
                </a:moveTo>
                <a:lnTo>
                  <a:pt x="7091764" y="0"/>
                </a:lnTo>
                <a:lnTo>
                  <a:pt x="7091764" y="5053152"/>
                </a:lnTo>
                <a:lnTo>
                  <a:pt x="0" y="50531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56519" y="1076325"/>
            <a:ext cx="1475130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203">
                <a:solidFill>
                  <a:srgbClr val="1B1F1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Months with highest Average AQI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47536" y="2366331"/>
            <a:ext cx="14392928" cy="1349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4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202729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November, January and December are observed to be the months with highest AQI.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67"/>
    </mc:Choice>
    <mc:Fallback xmlns="">
      <p:transition spd="slow" advTm="2316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1351</Words>
  <Application>Microsoft Office PowerPoint</Application>
  <PresentationFormat>Custom</PresentationFormat>
  <Paragraphs>264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Poppins Semi-Bold</vt:lpstr>
      <vt:lpstr>Calibri</vt:lpstr>
      <vt:lpstr>Arial</vt:lpstr>
      <vt:lpstr>Poppins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Gradient Modern Simple Stock Market Presentation</dc:title>
  <dc:creator>ValSan</dc:creator>
  <cp:lastModifiedBy>VALLURI SANDEEP</cp:lastModifiedBy>
  <cp:revision>10</cp:revision>
  <dcterms:created xsi:type="dcterms:W3CDTF">2006-08-16T00:00:00Z</dcterms:created>
  <dcterms:modified xsi:type="dcterms:W3CDTF">2025-08-14T11:22:32Z</dcterms:modified>
  <dc:identifier>DAGuiiUPJl8</dc:identifier>
</cp:coreProperties>
</file>