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Anumanthu Ramya Sri</a:t>
            </a:r>
          </a:p>
          <a:p>
            <a:r>
              <a:rPr lang="en-US" sz="2000" b="1" dirty="0">
                <a:solidFill>
                  <a:schemeClr val="accent1">
                    <a:lumMod val="75000"/>
                  </a:schemeClr>
                </a:solidFill>
                <a:latin typeface="Arial"/>
                <a:cs typeface="Arial"/>
              </a:rPr>
              <a:t>Student Name : A Ramya Sri</a:t>
            </a:r>
          </a:p>
          <a:p>
            <a:r>
              <a:rPr lang="en-US" sz="2000" b="1" dirty="0">
                <a:solidFill>
                  <a:schemeClr val="accent1">
                    <a:lumMod val="75000"/>
                  </a:schemeClr>
                </a:solidFill>
                <a:latin typeface="Arial"/>
                <a:cs typeface="Arial"/>
              </a:rPr>
              <a:t>College Name &amp; Department : SIET &amp; CSE(AIML)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With the increasing need for secure communication, sensitive information is at risk of unauthorized access. Traditional encryption methods can attract attention, making them vulnerable to attacks. Steganography offers a solution by hiding data within images, ensuring covert transmission of confidential messages. This project focuses on developing a secure image steganography system to embed and extract secret messages while maintaining image integrity.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3429000"/>
            <a:ext cx="11613485" cy="2781986"/>
          </a:xfrm>
        </p:spPr>
        <p:txBody>
          <a:bodyPr vert="horz" lIns="91440" tIns="45720" rIns="91440" bIns="45720" rtlCol="0" anchor="ctr">
            <a:noAutofit/>
          </a:bodyPr>
          <a:lstStyle/>
          <a:p>
            <a:pPr marL="0" indent="0">
              <a:buNone/>
            </a:pPr>
            <a:r>
              <a:rPr lang="en-IN" dirty="0"/>
              <a:t>, </a:t>
            </a:r>
          </a:p>
        </p:txBody>
      </p:sp>
      <p:sp>
        <p:nvSpPr>
          <p:cNvPr id="10" name="Rectangle 7">
            <a:extLst>
              <a:ext uri="{FF2B5EF4-FFF2-40B4-BE49-F238E27FC236}">
                <a16:creationId xmlns:a16="http://schemas.microsoft.com/office/drawing/2014/main" id="{B5040AC3-F2F1-0BC3-5A59-982D3BC8E34F}"/>
              </a:ext>
            </a:extLst>
          </p:cNvPr>
          <p:cNvSpPr>
            <a:spLocks noChangeArrowheads="1"/>
          </p:cNvSpPr>
          <p:nvPr/>
        </p:nvSpPr>
        <p:spPr bwMode="auto">
          <a:xfrm>
            <a:off x="412954" y="1964395"/>
            <a:ext cx="914865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Python</a:t>
            </a:r>
            <a:r>
              <a:rPr kumimoji="0" lang="en-US" altLang="en-US" sz="2000" b="0" i="0" u="none" strike="noStrike" cap="none" normalizeH="0" baseline="0" dirty="0">
                <a:ln>
                  <a:noFill/>
                </a:ln>
                <a:solidFill>
                  <a:schemeClr val="tx1"/>
                </a:solidFill>
                <a:effectLst/>
                <a:latin typeface="Arial" panose="020B0604020202020204" pitchFamily="34" charset="0"/>
              </a:rPr>
              <a:t> – Core programming language for implementation.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OpenCV</a:t>
            </a:r>
            <a:r>
              <a:rPr kumimoji="0" lang="en-US" altLang="en-US" sz="2000" b="0" i="0" u="none" strike="noStrike" cap="none" normalizeH="0" baseline="0" dirty="0">
                <a:ln>
                  <a:noFill/>
                </a:ln>
                <a:solidFill>
                  <a:schemeClr val="tx1"/>
                </a:solidFill>
                <a:effectLst/>
                <a:latin typeface="Arial" panose="020B0604020202020204" pitchFamily="34" charset="0"/>
              </a:rPr>
              <a:t> – Image processing and manipulation for embedding/extracting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 GUI development for user-friendly interaction.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Steganography Algorithm</a:t>
            </a:r>
            <a:r>
              <a:rPr kumimoji="0" lang="en-US" altLang="en-US" sz="2000" b="0" i="0" u="none" strike="noStrike" cap="none" normalizeH="0" baseline="0" dirty="0">
                <a:ln>
                  <a:noFill/>
                </a:ln>
                <a:solidFill>
                  <a:schemeClr val="tx1"/>
                </a:solidFill>
                <a:effectLst/>
                <a:latin typeface="Arial" panose="020B0604020202020204" pitchFamily="34" charset="0"/>
              </a:rPr>
              <a:t> – Pixel-based encoding and decoding of hidden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File Handling</a:t>
            </a:r>
            <a:r>
              <a:rPr kumimoji="0" lang="en-US" altLang="en-US" sz="2000" b="0" i="0" u="none" strike="noStrike" cap="none" normalizeH="0" baseline="0" dirty="0">
                <a:ln>
                  <a:noFill/>
                </a:ln>
                <a:solidFill>
                  <a:schemeClr val="tx1"/>
                </a:solidFill>
                <a:effectLst/>
                <a:latin typeface="Arial" panose="020B0604020202020204" pitchFamily="34" charset="0"/>
              </a:rPr>
              <a:t> – Managing encrypted and decrypted images securely.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5486400"/>
            <a:ext cx="11029615" cy="265470"/>
          </a:xfrm>
        </p:spPr>
        <p:txBody>
          <a:bodyPr>
            <a:normAutofit fontScale="62500" lnSpcReduction="20000"/>
          </a:bodyPr>
          <a:lstStyle/>
          <a:p>
            <a:pPr marL="0" indent="0">
              <a:buNone/>
            </a:pPr>
            <a:endParaRPr lang="en-IN" sz="1800" b="1" dirty="0">
              <a:solidFill>
                <a:srgbClr val="0F0F0F"/>
              </a:solidFill>
            </a:endParaRPr>
          </a:p>
        </p:txBody>
      </p:sp>
      <p:sp>
        <p:nvSpPr>
          <p:cNvPr id="3" name="Rectangle 1">
            <a:extLst>
              <a:ext uri="{FF2B5EF4-FFF2-40B4-BE49-F238E27FC236}">
                <a16:creationId xmlns:a16="http://schemas.microsoft.com/office/drawing/2014/main" id="{B0E31BEA-BF1F-29F3-2C20-396B67A1858C}"/>
              </a:ext>
            </a:extLst>
          </p:cNvPr>
          <p:cNvSpPr>
            <a:spLocks noChangeArrowheads="1"/>
          </p:cNvSpPr>
          <p:nvPr/>
        </p:nvSpPr>
        <p:spPr bwMode="auto">
          <a:xfrm>
            <a:off x="199422" y="1465372"/>
            <a:ext cx="1197494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 Provides a user-friendly </a:t>
            </a:r>
            <a:r>
              <a:rPr kumimoji="0" lang="en-US" altLang="en-US" sz="2000" b="1" i="0" u="none" strike="noStrike" cap="none" normalizeH="0" baseline="0" dirty="0">
                <a:ln>
                  <a:noFill/>
                </a:ln>
                <a:solidFill>
                  <a:schemeClr val="tx1"/>
                </a:solidFill>
                <a:effectLst/>
                <a:latin typeface="Arial" panose="020B0604020202020204" pitchFamily="34" charset="0"/>
              </a:rPr>
              <a:t>GUI with </a:t>
            </a:r>
            <a:r>
              <a:rPr kumimoji="0" lang="en-US" altLang="en-US" sz="2000" b="1"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for easy encryption and decryption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of messages in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Stealthy Communication</a:t>
            </a:r>
            <a:r>
              <a:rPr kumimoji="0" lang="en-US" altLang="en-US" sz="2000" b="0" i="0" u="none" strike="noStrike" cap="none" normalizeH="0" baseline="0" dirty="0">
                <a:ln>
                  <a:noFill/>
                </a:ln>
                <a:solidFill>
                  <a:schemeClr val="tx1"/>
                </a:solidFill>
                <a:effectLst/>
                <a:latin typeface="Arial" panose="020B0604020202020204" pitchFamily="34" charset="0"/>
              </a:rPr>
              <a:t> – Hides messages inside images without altering their visible appearance,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making it nearly impossible for unauthorized users to detect.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Password Protection</a:t>
            </a:r>
            <a:r>
              <a:rPr kumimoji="0" lang="en-US" altLang="en-US" sz="2000" b="0" i="0" u="none" strike="noStrike" cap="none" normalizeH="0" baseline="0" dirty="0">
                <a:ln>
                  <a:noFill/>
                </a:ln>
                <a:solidFill>
                  <a:schemeClr val="tx1"/>
                </a:solidFill>
                <a:effectLst/>
                <a:latin typeface="Arial" panose="020B0604020202020204" pitchFamily="34" charset="0"/>
              </a:rPr>
              <a:t> – Ensures </a:t>
            </a:r>
            <a:r>
              <a:rPr kumimoji="0" lang="en-US" altLang="en-US" sz="2000" b="1" i="0" u="none" strike="noStrike" cap="none" normalizeH="0" baseline="0" dirty="0">
                <a:ln>
                  <a:noFill/>
                </a:ln>
                <a:solidFill>
                  <a:schemeClr val="tx1"/>
                </a:solidFill>
                <a:effectLst/>
                <a:latin typeface="Arial" panose="020B0604020202020204" pitchFamily="34" charset="0"/>
              </a:rPr>
              <a:t>added security</a:t>
            </a:r>
            <a:r>
              <a:rPr kumimoji="0" lang="en-US" altLang="en-US" sz="2000" b="0" i="0" u="none" strike="noStrike" cap="none" normalizeH="0" baseline="0" dirty="0">
                <a:ln>
                  <a:noFill/>
                </a:ln>
                <a:solidFill>
                  <a:schemeClr val="tx1"/>
                </a:solidFill>
                <a:effectLst/>
                <a:latin typeface="Arial" panose="020B0604020202020204" pitchFamily="34" charset="0"/>
              </a:rPr>
              <a:t> by requiring a correct passcode for decryption,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preventing unauthorized access.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Efficient and Lightweight</a:t>
            </a:r>
            <a:r>
              <a:rPr kumimoji="0" lang="en-US" altLang="en-US" sz="2000" b="0" i="0" u="none" strike="noStrike" cap="none" normalizeH="0" baseline="0" dirty="0">
                <a:ln>
                  <a:noFill/>
                </a:ln>
                <a:solidFill>
                  <a:schemeClr val="tx1"/>
                </a:solidFill>
                <a:effectLst/>
                <a:latin typeface="Arial" panose="020B0604020202020204" pitchFamily="34" charset="0"/>
              </a:rPr>
              <a:t> – Uses </a:t>
            </a:r>
            <a:r>
              <a:rPr kumimoji="0" lang="en-US" altLang="en-US" sz="2000" b="1" i="0" u="none" strike="noStrike" cap="none" normalizeH="0" baseline="0" dirty="0">
                <a:ln>
                  <a:noFill/>
                </a:ln>
                <a:solidFill>
                  <a:schemeClr val="tx1"/>
                </a:solidFill>
                <a:effectLst/>
                <a:latin typeface="Arial" panose="020B0604020202020204" pitchFamily="34" charset="0"/>
              </a:rPr>
              <a:t>OpenCV</a:t>
            </a:r>
            <a:r>
              <a:rPr kumimoji="0" lang="en-US" altLang="en-US" sz="2000" b="0" i="0" u="none" strike="noStrike" cap="none" normalizeH="0" baseline="0" dirty="0">
                <a:ln>
                  <a:noFill/>
                </a:ln>
                <a:solidFill>
                  <a:schemeClr val="tx1"/>
                </a:solidFill>
                <a:effectLst/>
                <a:latin typeface="Arial" panose="020B0604020202020204" pitchFamily="34" charset="0"/>
              </a:rPr>
              <a:t> for fast image processing without significant loss of quality.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2000" b="0" i="0" u="none" strike="noStrike" cap="none" normalizeH="0" baseline="0" dirty="0">
                <a:ln>
                  <a:noFill/>
                </a:ln>
                <a:solidFill>
                  <a:schemeClr val="tx1"/>
                </a:solidFill>
                <a:effectLst/>
                <a:latin typeface="Arial" panose="020B0604020202020204" pitchFamily="34" charset="0"/>
              </a:rPr>
              <a:t> – Works on </a:t>
            </a:r>
            <a:r>
              <a:rPr kumimoji="0" lang="en-US" altLang="en-US" sz="2000" b="1" i="0" u="none" strike="noStrike" cap="none" normalizeH="0" baseline="0" dirty="0">
                <a:ln>
                  <a:noFill/>
                </a:ln>
                <a:solidFill>
                  <a:schemeClr val="tx1"/>
                </a:solidFill>
                <a:effectLst/>
                <a:latin typeface="Arial" panose="020B0604020202020204" pitchFamily="34" charset="0"/>
              </a:rPr>
              <a:t>Windows, Linux, and macOS</a:t>
            </a:r>
            <a:r>
              <a:rPr kumimoji="0" lang="en-US" altLang="en-US" sz="2000" b="0" i="0" u="none" strike="noStrike" cap="none" normalizeH="0" baseline="0" dirty="0">
                <a:ln>
                  <a:noFill/>
                </a:ln>
                <a:solidFill>
                  <a:schemeClr val="tx1"/>
                </a:solidFill>
                <a:effectLst/>
                <a:latin typeface="Arial" panose="020B0604020202020204" pitchFamily="34" charset="0"/>
              </a:rPr>
              <a:t>, making it accessible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for various users.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78DE760-308F-B7D6-31CA-3CBDEEE6077B}"/>
              </a:ext>
            </a:extLst>
          </p:cNvPr>
          <p:cNvSpPr>
            <a:spLocks noChangeArrowheads="1"/>
          </p:cNvSpPr>
          <p:nvPr/>
        </p:nvSpPr>
        <p:spPr bwMode="auto">
          <a:xfrm>
            <a:off x="304378" y="1542063"/>
            <a:ext cx="1130642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Government &amp; Defense Agencies</a:t>
            </a:r>
            <a:r>
              <a:rPr kumimoji="0" lang="en-US" altLang="en-US" sz="2000" b="0" i="0" u="none" strike="noStrike" cap="none" normalizeH="0" baseline="0" dirty="0">
                <a:ln>
                  <a:noFill/>
                </a:ln>
                <a:solidFill>
                  <a:schemeClr val="tx1"/>
                </a:solidFill>
                <a:effectLst/>
                <a:latin typeface="Arial" panose="020B0604020202020204" pitchFamily="34" charset="0"/>
              </a:rPr>
              <a:t> – For secure communication and confidential data exchange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without attracting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2000" b="0" i="0" u="none" strike="noStrike" cap="none" normalizeH="0" baseline="0" dirty="0">
                <a:ln>
                  <a:noFill/>
                </a:ln>
                <a:solidFill>
                  <a:schemeClr val="tx1"/>
                </a:solidFill>
                <a:effectLst/>
                <a:latin typeface="Arial" panose="020B0604020202020204" pitchFamily="34" charset="0"/>
              </a:rPr>
              <a:t> – To safely share sensitive information without the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risk of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Corporate Organizations</a:t>
            </a:r>
            <a:r>
              <a:rPr kumimoji="0" lang="en-US" altLang="en-US" sz="2000" b="0" i="0" u="none" strike="noStrike" cap="none" normalizeH="0" baseline="0" dirty="0">
                <a:ln>
                  <a:noFill/>
                </a:ln>
                <a:solidFill>
                  <a:schemeClr val="tx1"/>
                </a:solidFill>
                <a:effectLst/>
                <a:latin typeface="Arial" panose="020B0604020202020204" pitchFamily="34" charset="0"/>
              </a:rPr>
              <a:t> – To protect trade secrets, confidential reports, 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intellectual property.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2000" b="0" i="0" u="none" strike="noStrike" cap="none" normalizeH="0" baseline="0" dirty="0">
                <a:ln>
                  <a:noFill/>
                </a:ln>
                <a:solidFill>
                  <a:schemeClr val="tx1"/>
                </a:solidFill>
                <a:effectLst/>
                <a:latin typeface="Arial" panose="020B0604020202020204" pitchFamily="34" charset="0"/>
              </a:rPr>
              <a:t> – For testing and implementing secure data-hiding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Students &amp; Researchers</a:t>
            </a:r>
            <a:r>
              <a:rPr kumimoji="0" lang="en-US" altLang="en-US" sz="2000" b="0" i="0" u="none" strike="noStrike" cap="none" normalizeH="0" baseline="0" dirty="0">
                <a:ln>
                  <a:noFill/>
                </a:ln>
                <a:solidFill>
                  <a:schemeClr val="tx1"/>
                </a:solidFill>
                <a:effectLst/>
                <a:latin typeface="Arial" panose="020B0604020202020204" pitchFamily="34" charset="0"/>
              </a:rPr>
              <a:t> – To explore steganography for academic projects 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encryption-related studies.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03527ED5-A98F-160A-1066-5936598D948F}"/>
              </a:ext>
            </a:extLst>
          </p:cNvPr>
          <p:cNvPicPr>
            <a:picLocks noGrp="1" noChangeAspect="1"/>
          </p:cNvPicPr>
          <p:nvPr>
            <p:ph idx="1"/>
          </p:nvPr>
        </p:nvPicPr>
        <p:blipFill>
          <a:blip r:embed="rId2"/>
          <a:stretch>
            <a:fillRect/>
          </a:stretch>
        </p:blipFill>
        <p:spPr>
          <a:xfrm>
            <a:off x="656044" y="1881853"/>
            <a:ext cx="4515724" cy="4673600"/>
          </a:xfrm>
        </p:spPr>
      </p:pic>
      <p:pic>
        <p:nvPicPr>
          <p:cNvPr id="15" name="Picture 14">
            <a:extLst>
              <a:ext uri="{FF2B5EF4-FFF2-40B4-BE49-F238E27FC236}">
                <a16:creationId xmlns:a16="http://schemas.microsoft.com/office/drawing/2014/main" id="{D3E29498-7B24-2C38-57B5-6E0565040519}"/>
              </a:ext>
            </a:extLst>
          </p:cNvPr>
          <p:cNvPicPr>
            <a:picLocks noChangeAspect="1"/>
          </p:cNvPicPr>
          <p:nvPr/>
        </p:nvPicPr>
        <p:blipFill>
          <a:blip r:embed="rId3"/>
          <a:stretch>
            <a:fillRect/>
          </a:stretch>
        </p:blipFill>
        <p:spPr>
          <a:xfrm>
            <a:off x="9904031" y="2910962"/>
            <a:ext cx="1914343" cy="2084439"/>
          </a:xfrm>
          <a:prstGeom prst="rect">
            <a:avLst/>
          </a:prstGeom>
        </p:spPr>
      </p:pic>
      <p:pic>
        <p:nvPicPr>
          <p:cNvPr id="17" name="Picture 16">
            <a:extLst>
              <a:ext uri="{FF2B5EF4-FFF2-40B4-BE49-F238E27FC236}">
                <a16:creationId xmlns:a16="http://schemas.microsoft.com/office/drawing/2014/main" id="{F612BDAC-5FEF-DDA7-3762-D14946506526}"/>
              </a:ext>
            </a:extLst>
          </p:cNvPr>
          <p:cNvPicPr>
            <a:picLocks noChangeAspect="1"/>
          </p:cNvPicPr>
          <p:nvPr/>
        </p:nvPicPr>
        <p:blipFill>
          <a:blip r:embed="rId4"/>
          <a:stretch>
            <a:fillRect/>
          </a:stretch>
        </p:blipFill>
        <p:spPr>
          <a:xfrm>
            <a:off x="5786102" y="1232452"/>
            <a:ext cx="3788731" cy="5223255"/>
          </a:xfrm>
          <a:prstGeom prst="rect">
            <a:avLst/>
          </a:prstGeom>
        </p:spPr>
      </p:pic>
      <p:sp>
        <p:nvSpPr>
          <p:cNvPr id="18" name="TextBox 17">
            <a:extLst>
              <a:ext uri="{FF2B5EF4-FFF2-40B4-BE49-F238E27FC236}">
                <a16:creationId xmlns:a16="http://schemas.microsoft.com/office/drawing/2014/main" id="{E88AE0AF-49E1-CC2B-AED9-10A821E82E25}"/>
              </a:ext>
            </a:extLst>
          </p:cNvPr>
          <p:cNvSpPr txBox="1"/>
          <p:nvPr/>
        </p:nvSpPr>
        <p:spPr>
          <a:xfrm>
            <a:off x="656044" y="1372486"/>
            <a:ext cx="657552" cy="369332"/>
          </a:xfrm>
          <a:prstGeom prst="rect">
            <a:avLst/>
          </a:prstGeom>
          <a:noFill/>
        </p:spPr>
        <p:txBody>
          <a:bodyPr wrap="none" rtlCol="0">
            <a:spAutoFit/>
          </a:bodyPr>
          <a:lstStyle/>
          <a:p>
            <a:r>
              <a:rPr lang="en-US" dirty="0"/>
              <a:t>code</a:t>
            </a:r>
            <a:endParaRPr lang="en-IN" dirty="0"/>
          </a:p>
        </p:txBody>
      </p:sp>
      <p:sp>
        <p:nvSpPr>
          <p:cNvPr id="19" name="TextBox 18">
            <a:extLst>
              <a:ext uri="{FF2B5EF4-FFF2-40B4-BE49-F238E27FC236}">
                <a16:creationId xmlns:a16="http://schemas.microsoft.com/office/drawing/2014/main" id="{9061E104-F950-9BC8-14AA-67795065B38C}"/>
              </a:ext>
            </a:extLst>
          </p:cNvPr>
          <p:cNvSpPr txBox="1"/>
          <p:nvPr/>
        </p:nvSpPr>
        <p:spPr>
          <a:xfrm>
            <a:off x="5869074" y="863120"/>
            <a:ext cx="1811393" cy="369332"/>
          </a:xfrm>
          <a:prstGeom prst="rect">
            <a:avLst/>
          </a:prstGeom>
          <a:noFill/>
        </p:spPr>
        <p:txBody>
          <a:bodyPr wrap="none" rtlCol="0">
            <a:spAutoFit/>
          </a:bodyPr>
          <a:lstStyle/>
          <a:p>
            <a:r>
              <a:rPr lang="en-US" dirty="0"/>
              <a:t>Encrypted image</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TextBox 4">
            <a:extLst>
              <a:ext uri="{FF2B5EF4-FFF2-40B4-BE49-F238E27FC236}">
                <a16:creationId xmlns:a16="http://schemas.microsoft.com/office/drawing/2014/main" id="{4EB40F06-F349-DC33-FA67-3392DEB71C7C}"/>
              </a:ext>
            </a:extLst>
          </p:cNvPr>
          <p:cNvSpPr txBox="1"/>
          <p:nvPr/>
        </p:nvSpPr>
        <p:spPr>
          <a:xfrm>
            <a:off x="581192" y="1754639"/>
            <a:ext cx="9438968" cy="4401205"/>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This project successfully implements image steganography using Python, OpenCV, and </a:t>
            </a:r>
            <a:r>
              <a:rPr lang="en-US" sz="2000" dirty="0" err="1">
                <a:latin typeface="Arial" panose="020B0604020202020204" pitchFamily="34" charset="0"/>
                <a:cs typeface="Arial" panose="020B0604020202020204" pitchFamily="34" charset="0"/>
              </a:rPr>
              <a:t>Tkinter</a:t>
            </a:r>
            <a:r>
              <a:rPr lang="en-US" sz="2000" dirty="0">
                <a:latin typeface="Arial" panose="020B0604020202020204" pitchFamily="34" charset="0"/>
                <a:cs typeface="Arial" panose="020B0604020202020204" pitchFamily="34" charset="0"/>
              </a:rPr>
              <a:t>, allowing secure data hiding within images. The system provides a user-friendly interface for encrypting and decrypting messages while ensuring confidentiality through password protection. By leveraging steganography, the project enables covert communication, making it ideal for secure information exchange. With its efficient, lightweight, and scalable design, this solution can be further enhanced for real-world applications in cybersecurity, digital forensics, and secure messaging systems.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https://github.com/RamyaSriAnumanthu/Stegnography.git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448</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Ramya sri Anumanthu</cp:lastModifiedBy>
  <cp:revision>27</cp:revision>
  <dcterms:created xsi:type="dcterms:W3CDTF">2021-05-26T16:50:10Z</dcterms:created>
  <dcterms:modified xsi:type="dcterms:W3CDTF">2025-02-24T18:13:40Z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