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4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eorgia" panose="02040502050405020303" pitchFamily="18" charset="0"/>
      <p:regular r:id="rId19"/>
      <p:bold r:id="rId20"/>
      <p:italic r:id="rId21"/>
      <p:boldItalic r:id="rId22"/>
    </p:embeddedFont>
    <p:embeddedFont>
      <p:font typeface="Maven Pro" panose="020B0604020202020204" charset="0"/>
      <p:regular r:id="rId23"/>
      <p:bold r:id="rId24"/>
    </p:embeddedFont>
    <p:embeddedFont>
      <p:font typeface="Nunito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3AF7AE53-772C-48B8-9592-F14BE00C950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5"/>
            <p14:sldId id="266"/>
            <p14:sldId id="267"/>
            <p14:sldId id="268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82cdfa1f3b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82cdfa1f3b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248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82cdfa1f3b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82cdfa1f3b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490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82cdfa1f3b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82cdfa1f3b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345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82cdfa1f3b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82cdfa1f3b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82cdfa1f3b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82cdfa1f3b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58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82cdfa1f3b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82cdfa1f3b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361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82cdfa1f3b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82cdfa1f3b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042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82cdfa1f3b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82cdfa1f3b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760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82cdfa1f3b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82cdfa1f3b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07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82cdfa1f3b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82cdfa1f3b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441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82cdfa1f3b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82cdfa1f3b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49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krishnan1@hawk.ii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jdowner@hawk.iit.edu" TargetMode="External"/><Relationship Id="rId4" Type="http://schemas.openxmlformats.org/officeDocument/2006/relationships/hyperlink" Target="mailto:sradhakrishnan@hawk.iit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612322" y="595993"/>
            <a:ext cx="6381146" cy="19022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Release Planning for Agile Project Management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3345962" y="3127830"/>
            <a:ext cx="7119375" cy="1215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46" dirty="0"/>
              <a:t>Ramya Krishnan (</a:t>
            </a:r>
            <a:r>
              <a:rPr lang="en" sz="2846" u="sng" dirty="0">
                <a:hlinkClick r:id="rId3"/>
              </a:rPr>
              <a:t>rkrishnan1@hawk.iit.edu</a:t>
            </a:r>
            <a:r>
              <a:rPr lang="en" sz="2846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46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46" dirty="0"/>
              <a:t>Swetha Radhakrishnan (</a:t>
            </a:r>
            <a:r>
              <a:rPr lang="en" sz="2846" u="sng" dirty="0">
                <a:hlinkClick r:id="rId4"/>
              </a:rPr>
              <a:t>sradhakrishnan@hawk.iit.edu</a:t>
            </a:r>
            <a:r>
              <a:rPr lang="en" sz="2846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46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46" dirty="0"/>
              <a:t>Jane Downer (</a:t>
            </a:r>
            <a:r>
              <a:rPr lang="en" sz="2846" u="sng" dirty="0">
                <a:hlinkClick r:id="rId5"/>
              </a:rPr>
              <a:t>jdowner@hawk.iit.edu</a:t>
            </a:r>
            <a:r>
              <a:rPr lang="en" sz="2846" dirty="0"/>
              <a:t>)</a:t>
            </a:r>
            <a:endParaRPr sz="2846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824000" y="135467"/>
            <a:ext cx="7485900" cy="905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Arial"/>
                <a:cs typeface="Arial"/>
              </a:rPr>
              <a:t>Constraints in Release Planning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01B2C-2D82-EF69-1A45-44D7A1E71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84" y="1043414"/>
            <a:ext cx="5493032" cy="39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43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824000" y="262467"/>
            <a:ext cx="7485900" cy="905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Arial"/>
                <a:cs typeface="Arial"/>
              </a:rPr>
              <a:t>Conclusion</a:t>
            </a:r>
          </a:p>
        </p:txBody>
      </p:sp>
      <p:sp>
        <p:nvSpPr>
          <p:cNvPr id="284" name="Google Shape;284;p14"/>
          <p:cNvSpPr txBox="1">
            <a:spLocks noGrp="1"/>
          </p:cNvSpPr>
          <p:nvPr>
            <p:ph type="subTitle" idx="1"/>
          </p:nvPr>
        </p:nvSpPr>
        <p:spPr>
          <a:xfrm>
            <a:off x="823999" y="1318125"/>
            <a:ext cx="7947467" cy="3651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Companies are adopting agile practices more frequently, and they require a release strategy that fits inside that framework.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2020 McKinsey study finds that businesses that go agile generally:</a:t>
            </a:r>
          </a:p>
          <a:p>
            <a:pPr lvl="1">
              <a:buFont typeface="Arial" panose="020B0604020202020204" pitchFamily="34" charset="0"/>
              <a:buChar char="●"/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46200" lvl="2" indent="-285750"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Increase operational performance by 30% to 50%</a:t>
            </a:r>
          </a:p>
          <a:p>
            <a:pPr marL="1346200" lvl="2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46200" lvl="2" indent="-285750"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Increase employee engagement by 20% to 30%</a:t>
            </a:r>
          </a:p>
          <a:p>
            <a:pPr marL="1346200" lvl="2" indent="-285750">
              <a:buFont typeface="Wingdings" panose="05000000000000000000" pitchFamily="2" charset="2"/>
              <a:buChar char="Ø"/>
            </a:pPr>
            <a:endParaRPr lang="en-US" sz="2400" b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Improve financial performance between 20% and 30%</a:t>
            </a:r>
            <a:endParaRPr lang="en-US" sz="2400" b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6050" indent="0"/>
            <a:br>
              <a:rPr lang="en-US" sz="2400" dirty="0"/>
            </a:br>
            <a:endParaRPr sz="185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240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824000" y="262467"/>
            <a:ext cx="7485900" cy="905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Arial"/>
                <a:cs typeface="Arial"/>
              </a:rPr>
              <a:t>References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subTitle" idx="1"/>
          </p:nvPr>
        </p:nvSpPr>
        <p:spPr>
          <a:xfrm>
            <a:off x="823999" y="971550"/>
            <a:ext cx="7947467" cy="3998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866775" lvl="1" indent="-285750">
              <a:buSzPts val="165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K. Logue and K. McDaid, "Agile Release Planning: Dealing with Uncertainty in Development Time and Business Value," 15th Annual IEEE International Conference and Workshop on the Engineering of Computer Based Systems (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ecbs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2008), 2008, pp. 437-442,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10.1109/ECBS.2008.58.</a:t>
            </a:r>
          </a:p>
          <a:p>
            <a:pPr marL="866775" lvl="1" indent="-285750">
              <a:buSzPts val="165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H. C.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Benestad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J. E.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Hannay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"A comparison of model-based and judgment-based release planning in incremental software projects," 2011 33rd International Conference on Software Engineering (ICSE), 2011, pp. 766-775,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10.1145/1985793.1985901.</a:t>
            </a:r>
          </a:p>
          <a:p>
            <a:pPr marL="866775" lvl="1" indent="-285750">
              <a:buSzPts val="165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 Kaur, "Reinforcement Learning Based Approach for Adaptive Release Planning in an Agile Environment," 2010 International Conference on Computational Intelligence and Software Engineering, 2010, pp. 1-4,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10.1109/CISE.2010.5676859.</a:t>
            </a:r>
          </a:p>
          <a:p>
            <a:pPr marL="866775" lvl="1" indent="-285750">
              <a:buSzPts val="165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N. C. Haugen, "An empirical study of using planning poker for user story estimation," AGILE 2006 (AGILE'06), 2006, pp. 9 pp.-34,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10.1109/AGILE.2006.16.</a:t>
            </a:r>
          </a:p>
          <a:p>
            <a:pPr marL="866775" lvl="1" indent="-285750">
              <a:buSzPts val="165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G.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Ruhe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M. O.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Saliu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"The art and science of software release planning," in IEEE Software, vol. 22, no. 6, pp. 47-53, Nov.-Dec. 2005,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10.1109/MS.2005.164.</a:t>
            </a:r>
          </a:p>
          <a:p>
            <a:pPr marL="866775" lvl="1" indent="-285750">
              <a:buSzPts val="165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S.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Alyahya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M.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Alqahtani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M.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Maddeh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"Evaluation and improvements for agile planning tools," 2016 IEEE 14th International Conference on Software Engineering Research, Management and Applications (SERA), 2016, pp. 217-224,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10.1109/SERA.2016.7516149.</a:t>
            </a:r>
          </a:p>
          <a:p>
            <a:pPr marL="866775" lvl="1" indent="-285750">
              <a:buSzPts val="165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81025" lvl="1" indent="0">
              <a:buSzPts val="1650"/>
            </a:pPr>
            <a:endParaRPr lang="en-US" sz="185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3925" lvl="1" indent="-342900">
              <a:buSzPts val="1650"/>
              <a:buFont typeface="Wingdings" panose="05000000000000000000" pitchFamily="2" charset="2"/>
              <a:buChar char="Ø"/>
            </a:pPr>
            <a:endParaRPr lang="en-US" sz="185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3825" lvl="0" indent="0" algn="l" rtl="0">
              <a:spcBef>
                <a:spcPts val="0"/>
              </a:spcBef>
              <a:spcAft>
                <a:spcPts val="0"/>
              </a:spcAft>
              <a:buSzPts val="1650"/>
            </a:pPr>
            <a:endParaRPr lang="en-US" sz="1850" dirty="0">
              <a:latin typeface="Calibri"/>
              <a:cs typeface="Calibri"/>
            </a:endParaRPr>
          </a:p>
          <a:p>
            <a:pPr marL="123825" lvl="0" indent="0" algn="l" rtl="0">
              <a:spcBef>
                <a:spcPts val="0"/>
              </a:spcBef>
              <a:spcAft>
                <a:spcPts val="0"/>
              </a:spcAft>
              <a:buSzPts val="1650"/>
            </a:pPr>
            <a:endParaRPr sz="185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613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824000" y="544425"/>
            <a:ext cx="7485900" cy="7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latin typeface="Arial"/>
                <a:ea typeface="Arial"/>
                <a:cs typeface="Arial"/>
                <a:sym typeface="Arial"/>
              </a:rPr>
              <a:t>What is Agile Release Planning?</a:t>
            </a:r>
            <a:endParaRPr sz="4700"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subTitle" idx="1"/>
          </p:nvPr>
        </p:nvSpPr>
        <p:spPr>
          <a:xfrm>
            <a:off x="824000" y="1318125"/>
            <a:ext cx="4637000" cy="3651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Font typeface="Calibri"/>
              <a:buChar char="●"/>
            </a:pPr>
            <a:r>
              <a:rPr lang="en" sz="1650" dirty="0">
                <a:latin typeface="Calibri"/>
                <a:ea typeface="Calibri"/>
                <a:cs typeface="Calibri"/>
                <a:sym typeface="Calibri"/>
              </a:rPr>
              <a:t>Agile release planning is a product management method where we plan incremental releases of a product.</a:t>
            </a:r>
          </a:p>
          <a:p>
            <a:pPr marL="123825" lvl="0" indent="0" algn="l" rtl="0">
              <a:spcBef>
                <a:spcPts val="0"/>
              </a:spcBef>
              <a:spcAft>
                <a:spcPts val="0"/>
              </a:spcAft>
              <a:buSzPts val="1650"/>
            </a:pPr>
            <a:endParaRPr sz="165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6075" algn="l" rtl="0">
              <a:spcBef>
                <a:spcPts val="0"/>
              </a:spcBef>
              <a:spcAft>
                <a:spcPts val="1800"/>
              </a:spcAft>
              <a:buSzPts val="1850"/>
              <a:buFont typeface="Calibri"/>
              <a:buChar char="●"/>
            </a:pPr>
            <a:r>
              <a:rPr lang="en" sz="1550" dirty="0">
                <a:latin typeface="Calibri"/>
                <a:ea typeface="Calibri"/>
                <a:cs typeface="Calibri"/>
                <a:sym typeface="Calibri"/>
              </a:rPr>
              <a:t>In Agile release planning, staged releases are break down into several different sprints or iterations. </a:t>
            </a:r>
          </a:p>
          <a:p>
            <a:pPr marL="457200" lvl="0" indent="-346075" algn="l" rtl="0">
              <a:spcBef>
                <a:spcPts val="0"/>
              </a:spcBef>
              <a:spcAft>
                <a:spcPts val="1800"/>
              </a:spcAft>
              <a:buSzPts val="1850"/>
              <a:buFont typeface="Calibri"/>
              <a:buChar char="●"/>
            </a:pPr>
            <a:r>
              <a:rPr lang="en-US" sz="1550" dirty="0">
                <a:latin typeface="Calibri"/>
                <a:cs typeface="Calibri"/>
              </a:rPr>
              <a:t>Depending on the team structure and the size of the project, we can have several sprints running at the same time.</a:t>
            </a:r>
          </a:p>
          <a:p>
            <a:pPr marL="457200" lvl="0" indent="-346075" algn="l" rtl="0">
              <a:spcBef>
                <a:spcPts val="0"/>
              </a:spcBef>
              <a:spcAft>
                <a:spcPts val="1800"/>
              </a:spcAft>
              <a:buSzPts val="1850"/>
              <a:buFont typeface="Calibri"/>
              <a:buChar char="●"/>
            </a:pPr>
            <a:endParaRPr lang="en-US" sz="1550" dirty="0">
              <a:latin typeface="Calibri"/>
              <a:cs typeface="Calibri"/>
            </a:endParaRPr>
          </a:p>
          <a:p>
            <a:br>
              <a:rPr lang="en-US" sz="2400" dirty="0"/>
            </a:br>
            <a:endParaRPr sz="185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7F80F11-B1F8-863E-5E92-2891594C1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944" y="1244599"/>
            <a:ext cx="3620789" cy="206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824000" y="262467"/>
            <a:ext cx="7485900" cy="905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latin typeface="Arial"/>
                <a:ea typeface="Arial"/>
                <a:cs typeface="Arial"/>
                <a:sym typeface="Arial"/>
              </a:rPr>
              <a:t>Purpose</a:t>
            </a:r>
            <a:endParaRPr sz="4700"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subTitle" idx="1"/>
          </p:nvPr>
        </p:nvSpPr>
        <p:spPr>
          <a:xfrm>
            <a:off x="823999" y="1318125"/>
            <a:ext cx="7947467" cy="3651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Font typeface="Calibri"/>
              <a:buChar char="●"/>
            </a:pPr>
            <a:r>
              <a:rPr lang="en-US" sz="1850" dirty="0">
                <a:latin typeface="Calibri"/>
                <a:cs typeface="Calibri"/>
              </a:rPr>
              <a:t>Release planning (RP) addresses decisions related to selecting and assigning features to create a sequence of consecutive product releases that satisfies important technical, resource, budget, and risk constraints.</a:t>
            </a: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Font typeface="Calibri"/>
              <a:buChar char="●"/>
            </a:pPr>
            <a:endParaRPr lang="en-US" sz="1850" dirty="0">
              <a:latin typeface="Calibri"/>
              <a:cs typeface="Calibri"/>
              <a:sym typeface="Calibri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Font typeface="Calibri"/>
              <a:buChar char="●"/>
            </a:pPr>
            <a:r>
              <a:rPr lang="en-US" sz="1850" dirty="0">
                <a:latin typeface="Calibri"/>
                <a:ea typeface="Calibri"/>
                <a:cs typeface="Calibri"/>
                <a:sym typeface="Calibri"/>
              </a:rPr>
              <a:t>A release plan outlines immediate future releases, but doesn’t try to plan for years in advance.</a:t>
            </a: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Font typeface="Calibri"/>
              <a:buChar char="●"/>
            </a:pPr>
            <a:endParaRPr lang="en-US" sz="185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Font typeface="Calibri"/>
              <a:buChar char="●"/>
            </a:pPr>
            <a:r>
              <a:rPr lang="en-US" sz="1850" dirty="0">
                <a:latin typeface="Calibri"/>
                <a:ea typeface="Calibri"/>
                <a:cs typeface="Calibri"/>
                <a:sym typeface="Calibri"/>
              </a:rPr>
              <a:t>It is unique from a product roadmap (high-level scope and timeline) because it goes </a:t>
            </a:r>
            <a:r>
              <a:rPr lang="en-US" sz="1850" dirty="0">
                <a:latin typeface="Calibri"/>
                <a:cs typeface="Calibri"/>
                <a:sym typeface="Calibri"/>
              </a:rPr>
              <a:t>into more detail.</a:t>
            </a: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Font typeface="Calibri"/>
              <a:buChar char="●"/>
            </a:pPr>
            <a:endParaRPr lang="en-US" sz="1850" dirty="0">
              <a:latin typeface="Calibri"/>
              <a:cs typeface="Calibri"/>
              <a:sym typeface="Calibri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Font typeface="Calibri"/>
              <a:buChar char="●"/>
            </a:pPr>
            <a:r>
              <a:rPr lang="en-US" sz="1850" dirty="0">
                <a:latin typeface="Calibri"/>
                <a:cs typeface="Calibri"/>
                <a:sym typeface="Calibri"/>
              </a:rPr>
              <a:t>To ensure that </a:t>
            </a:r>
            <a:r>
              <a:rPr lang="en-US" sz="1850" dirty="0">
                <a:latin typeface="Calibri"/>
                <a:cs typeface="Calibri"/>
              </a:rPr>
              <a:t>a coherent version of the product is created every time.</a:t>
            </a:r>
            <a:endParaRPr sz="1850" dirty="0"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159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824000" y="262467"/>
            <a:ext cx="7485900" cy="905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Arial"/>
                <a:cs typeface="Arial"/>
              </a:rPr>
              <a:t>A good release plan should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subTitle" idx="1"/>
          </p:nvPr>
        </p:nvSpPr>
        <p:spPr>
          <a:xfrm>
            <a:off x="823999" y="1318125"/>
            <a:ext cx="7947467" cy="3651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88950" indent="-342900" rtl="0" fontAlgn="base">
              <a:spcBef>
                <a:spcPts val="0"/>
              </a:spcBef>
              <a:spcAft>
                <a:spcPts val="0"/>
              </a:spcAft>
              <a:buSzPct val="89000"/>
              <a:buFont typeface="Calibri" panose="020F0502020204030204" pitchFamily="34" charset="0"/>
              <a:buChar char="●"/>
            </a:pPr>
            <a:r>
              <a:rPr lang="en-US" sz="1850" dirty="0">
                <a:latin typeface="Calibri"/>
                <a:cs typeface="Calibri"/>
              </a:rPr>
              <a:t>Provide maximum business value by offering the best possible blend of features in the right sequence of releases.</a:t>
            </a:r>
          </a:p>
          <a:p>
            <a:pPr marL="488950" indent="-342900" rtl="0" fontAlgn="base">
              <a:spcBef>
                <a:spcPts val="0"/>
              </a:spcBef>
              <a:spcAft>
                <a:spcPts val="0"/>
              </a:spcAft>
              <a:buSzPct val="89000"/>
              <a:buFont typeface="Calibri" panose="020F0502020204030204" pitchFamily="34" charset="0"/>
              <a:buChar char="●"/>
            </a:pPr>
            <a:endParaRPr lang="en-US" sz="1850" dirty="0">
              <a:latin typeface="Calibri"/>
              <a:cs typeface="Calibri"/>
            </a:endParaRPr>
          </a:p>
          <a:p>
            <a:pPr marL="488950" indent="-342900" rtl="0" fontAlgn="base">
              <a:spcBef>
                <a:spcPts val="0"/>
              </a:spcBef>
              <a:spcAft>
                <a:spcPts val="0"/>
              </a:spcAft>
              <a:buSzPct val="89000"/>
              <a:buFont typeface="Calibri" panose="020F0502020204030204" pitchFamily="34" charset="0"/>
              <a:buChar char="●"/>
            </a:pPr>
            <a:r>
              <a:rPr lang="en-US" sz="1850" dirty="0">
                <a:latin typeface="Calibri"/>
                <a:cs typeface="Calibri"/>
              </a:rPr>
              <a:t>Satisfy the most important stakeholders involved.</a:t>
            </a:r>
          </a:p>
          <a:p>
            <a:pPr marL="488950" indent="-342900" rtl="0" fontAlgn="base">
              <a:spcBef>
                <a:spcPts val="0"/>
              </a:spcBef>
              <a:spcAft>
                <a:spcPts val="0"/>
              </a:spcAft>
              <a:buSzPct val="89000"/>
              <a:buFont typeface="Calibri" panose="020F0502020204030204" pitchFamily="34" charset="0"/>
              <a:buChar char="●"/>
            </a:pPr>
            <a:endParaRPr lang="en-US" sz="1850" dirty="0">
              <a:latin typeface="Calibri"/>
              <a:cs typeface="Calibri"/>
            </a:endParaRPr>
          </a:p>
          <a:p>
            <a:pPr marL="488950" indent="-342900" rtl="0" fontAlgn="base">
              <a:spcBef>
                <a:spcPts val="0"/>
              </a:spcBef>
              <a:spcAft>
                <a:spcPts val="0"/>
              </a:spcAft>
              <a:buSzPct val="89000"/>
              <a:buFont typeface="Calibri" panose="020F0502020204030204" pitchFamily="34" charset="0"/>
              <a:buChar char="●"/>
            </a:pPr>
            <a:r>
              <a:rPr lang="en-US" sz="1850" dirty="0">
                <a:latin typeface="Calibri"/>
                <a:cs typeface="Calibri"/>
              </a:rPr>
              <a:t>Be feasible with available resources.</a:t>
            </a:r>
          </a:p>
          <a:p>
            <a:pPr marL="488950" indent="-342900" rtl="0" fontAlgn="base">
              <a:spcBef>
                <a:spcPts val="0"/>
              </a:spcBef>
              <a:spcAft>
                <a:spcPts val="0"/>
              </a:spcAft>
              <a:buSzPct val="89000"/>
              <a:buFont typeface="Calibri" panose="020F0502020204030204" pitchFamily="34" charset="0"/>
              <a:buChar char="●"/>
            </a:pPr>
            <a:endParaRPr lang="en-US" sz="1850" dirty="0">
              <a:latin typeface="Calibri"/>
              <a:cs typeface="Calibri"/>
            </a:endParaRPr>
          </a:p>
          <a:p>
            <a:pPr marL="488950" indent="-342900" rtl="0" fontAlgn="base">
              <a:spcBef>
                <a:spcPts val="0"/>
              </a:spcBef>
              <a:spcAft>
                <a:spcPts val="0"/>
              </a:spcAft>
              <a:buSzPct val="89000"/>
              <a:buFont typeface="Calibri" panose="020F0502020204030204" pitchFamily="34" charset="0"/>
              <a:buChar char="●"/>
            </a:pPr>
            <a:r>
              <a:rPr lang="en-US" sz="1850" dirty="0">
                <a:latin typeface="Calibri"/>
                <a:cs typeface="Calibri"/>
              </a:rPr>
              <a:t>Reflect existing dependencies between features.</a:t>
            </a: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Font typeface="Calibri"/>
              <a:buChar char="●"/>
            </a:pPr>
            <a:endParaRPr sz="1850" dirty="0"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733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824000" y="262467"/>
            <a:ext cx="7485900" cy="905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Arial"/>
                <a:cs typeface="Arial"/>
              </a:rPr>
              <a:t>Difference between Release Planning and Iteration Planning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subTitle" idx="1"/>
          </p:nvPr>
        </p:nvSpPr>
        <p:spPr>
          <a:xfrm>
            <a:off x="823999" y="1318125"/>
            <a:ext cx="7947467" cy="3651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23825" lvl="0" indent="0" algn="l" rtl="0">
              <a:spcBef>
                <a:spcPts val="0"/>
              </a:spcBef>
              <a:spcAft>
                <a:spcPts val="0"/>
              </a:spcAft>
              <a:buSzPts val="1650"/>
            </a:pPr>
            <a:r>
              <a:rPr lang="en-US" sz="1850" dirty="0">
                <a:latin typeface="Calibri"/>
                <a:cs typeface="Calibri"/>
                <a:sym typeface="Calibri"/>
              </a:rPr>
              <a:t>Release Planning:</a:t>
            </a:r>
          </a:p>
          <a:p>
            <a:pPr marL="1381125" lvl="2" indent="-342900">
              <a:lnSpc>
                <a:spcPct val="150000"/>
              </a:lnSpc>
              <a:buSzPts val="1650"/>
              <a:buFont typeface="Arial" panose="020B0604020202020204" pitchFamily="34" charset="0"/>
              <a:buChar char="•"/>
            </a:pPr>
            <a:r>
              <a:rPr lang="en-US" sz="1850" dirty="0">
                <a:latin typeface="Calibri"/>
                <a:cs typeface="Calibri"/>
                <a:sym typeface="Calibri"/>
              </a:rPr>
              <a:t>I</a:t>
            </a:r>
            <a:r>
              <a:rPr lang="en-US" sz="185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nvolves estimating 2–3 months worth of stories.</a:t>
            </a:r>
          </a:p>
          <a:p>
            <a:pPr marL="1381125" lvl="2" indent="-342900">
              <a:lnSpc>
                <a:spcPct val="150000"/>
              </a:lnSpc>
              <a:buSzPts val="1650"/>
              <a:buFont typeface="Arial" panose="020B0604020202020204" pitchFamily="34" charset="0"/>
              <a:buChar char="•"/>
            </a:pPr>
            <a:r>
              <a:rPr lang="en-US" sz="185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Basis for planning the next release in terms of prioritizing features and staffing the development team</a:t>
            </a:r>
          </a:p>
          <a:p>
            <a:pPr marL="1381125" lvl="2" indent="-342900">
              <a:lnSpc>
                <a:spcPct val="150000"/>
              </a:lnSpc>
              <a:buSzPts val="1650"/>
              <a:buFont typeface="Arial" panose="020B0604020202020204" pitchFamily="34" charset="0"/>
              <a:buChar char="•"/>
            </a:pPr>
            <a:r>
              <a:rPr lang="en-US" sz="18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85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estimates are also used for contract negotiations and bidding.</a:t>
            </a:r>
          </a:p>
          <a:p>
            <a:pPr marL="123825" lvl="0" indent="0" algn="l" rtl="0">
              <a:spcBef>
                <a:spcPts val="0"/>
              </a:spcBef>
              <a:spcAft>
                <a:spcPts val="0"/>
              </a:spcAft>
              <a:buSzPts val="1650"/>
            </a:pPr>
            <a:r>
              <a:rPr lang="en-US" sz="1850" dirty="0">
                <a:latin typeface="Calibri"/>
                <a:cs typeface="Calibri"/>
              </a:rPr>
              <a:t>Iteration Planning:</a:t>
            </a:r>
          </a:p>
          <a:p>
            <a:pPr marL="123825" lvl="0" indent="0" algn="l" rtl="0">
              <a:spcBef>
                <a:spcPts val="0"/>
              </a:spcBef>
              <a:spcAft>
                <a:spcPts val="0"/>
              </a:spcAft>
              <a:buSzPts val="1650"/>
            </a:pPr>
            <a:endParaRPr lang="en-US" sz="1850" dirty="0">
              <a:latin typeface="Calibri"/>
              <a:cs typeface="Calibri"/>
            </a:endParaRPr>
          </a:p>
          <a:p>
            <a:pPr marL="1381125" lvl="2" indent="-342900">
              <a:buSzPts val="1650"/>
              <a:buFont typeface="Arial" panose="020B0604020202020204" pitchFamily="34" charset="0"/>
              <a:buChar char="•"/>
            </a:pPr>
            <a:r>
              <a:rPr lang="en-US" sz="18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stories are broken up into development tasks.</a:t>
            </a:r>
          </a:p>
          <a:p>
            <a:pPr marL="1381125" lvl="2" indent="-342900">
              <a:buSzPts val="1650"/>
              <a:buFont typeface="Arial" panose="020B0604020202020204" pitchFamily="34" charset="0"/>
              <a:buChar char="•"/>
            </a:pPr>
            <a:endParaRPr lang="en-US" sz="185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81125" lvl="2" indent="-342900">
              <a:buSzPts val="1650"/>
              <a:buFont typeface="Arial" panose="020B0604020202020204" pitchFamily="34" charset="0"/>
              <a:buChar char="•"/>
            </a:pPr>
            <a:r>
              <a:rPr lang="en-US" sz="18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Estimates at this level are detailed, but as weekly or biweekly iterations are most common</a:t>
            </a:r>
          </a:p>
          <a:p>
            <a:pPr marL="1381125" lvl="2" indent="-342900">
              <a:buSzPts val="1650"/>
              <a:buFont typeface="Arial" panose="020B0604020202020204" pitchFamily="34" charset="0"/>
              <a:buChar char="•"/>
            </a:pPr>
            <a:endParaRPr lang="en-US" sz="185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3825" lvl="0" indent="0" algn="l" rtl="0">
              <a:spcBef>
                <a:spcPts val="0"/>
              </a:spcBef>
              <a:spcAft>
                <a:spcPts val="0"/>
              </a:spcAft>
              <a:buSzPts val="1650"/>
            </a:pPr>
            <a:endParaRPr lang="en-US" sz="1850" dirty="0">
              <a:latin typeface="Calibri"/>
              <a:cs typeface="Calibri"/>
            </a:endParaRPr>
          </a:p>
          <a:p>
            <a:pPr marL="123825" lvl="0" indent="0" algn="l" rtl="0">
              <a:spcBef>
                <a:spcPts val="0"/>
              </a:spcBef>
              <a:spcAft>
                <a:spcPts val="0"/>
              </a:spcAft>
              <a:buSzPts val="1650"/>
            </a:pPr>
            <a:endParaRPr sz="185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208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824000" y="262467"/>
            <a:ext cx="7485900" cy="905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Arial"/>
                <a:cs typeface="Arial"/>
              </a:rPr>
              <a:t>The release planning process includes the following activities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subTitle" idx="1"/>
          </p:nvPr>
        </p:nvSpPr>
        <p:spPr>
          <a:xfrm>
            <a:off x="824000" y="1318125"/>
            <a:ext cx="6177934" cy="3651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923925" lvl="1" indent="-342900">
              <a:buSzPts val="1650"/>
              <a:buFont typeface="Wingdings" panose="05000000000000000000" pitchFamily="2" charset="2"/>
              <a:buChar char="Ø"/>
            </a:pPr>
            <a:r>
              <a:rPr lang="en-US" sz="22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Features are broken down into user stories.</a:t>
            </a:r>
          </a:p>
          <a:p>
            <a:pPr marL="923925" lvl="1" indent="-342900">
              <a:buSzPts val="1650"/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3925" lvl="1" indent="-342900">
              <a:buSzPts val="165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user stories are identified for the release.</a:t>
            </a:r>
          </a:p>
          <a:p>
            <a:pPr marL="923925" lvl="1" indent="-342900">
              <a:buSzPts val="1650"/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3925" lvl="1" indent="-342900">
              <a:buSzPts val="165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development team estimates the size of each user story.</a:t>
            </a:r>
          </a:p>
          <a:p>
            <a:pPr marL="923925" lvl="1" indent="-342900">
              <a:buSzPts val="1650"/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3925" lvl="1" indent="-342900">
              <a:buSzPts val="165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product owner prioritizes the user stories.</a:t>
            </a:r>
          </a:p>
          <a:p>
            <a:pPr marL="923925" lvl="1" indent="-342900">
              <a:buSzPts val="1650"/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3925" lvl="1" indent="-342900">
              <a:buSzPts val="165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product owner identifies the release features given the available resources.</a:t>
            </a:r>
          </a:p>
          <a:p>
            <a:pPr marL="923925" lvl="1" indent="-342900">
              <a:buSzPts val="1650"/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3925" lvl="1" indent="-342900">
              <a:buSzPts val="165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product manager and the development team estimate the release date.</a:t>
            </a:r>
          </a:p>
          <a:p>
            <a:pPr marL="923925" lvl="1" indent="-342900">
              <a:buSzPts val="1650"/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3925" lvl="1" indent="-342900">
              <a:buSzPts val="165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product owner gets the development team commitment on the release date.</a:t>
            </a:r>
          </a:p>
          <a:p>
            <a:pPr marL="581025" lvl="1" indent="0">
              <a:buSzPts val="1650"/>
            </a:pPr>
            <a:endParaRPr lang="en-US" sz="185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3925" lvl="1" indent="-342900">
              <a:buSzPts val="1650"/>
              <a:buFont typeface="Wingdings" panose="05000000000000000000" pitchFamily="2" charset="2"/>
              <a:buChar char="Ø"/>
            </a:pPr>
            <a:endParaRPr lang="en-US" sz="185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3825" lvl="0" indent="0" algn="l" rtl="0">
              <a:spcBef>
                <a:spcPts val="0"/>
              </a:spcBef>
              <a:spcAft>
                <a:spcPts val="0"/>
              </a:spcAft>
              <a:buSzPts val="1650"/>
            </a:pPr>
            <a:endParaRPr lang="en-US" sz="1850" dirty="0">
              <a:latin typeface="Calibri"/>
              <a:cs typeface="Calibri"/>
            </a:endParaRPr>
          </a:p>
          <a:p>
            <a:pPr marL="123825" lvl="0" indent="0" algn="l" rtl="0">
              <a:spcBef>
                <a:spcPts val="0"/>
              </a:spcBef>
              <a:spcAft>
                <a:spcPts val="0"/>
              </a:spcAft>
              <a:buSzPts val="1650"/>
            </a:pPr>
            <a:endParaRPr sz="185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0B110E-8ADF-4D44-8E0A-FE6E941F7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56733"/>
            <a:ext cx="2319868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00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824000" y="262467"/>
            <a:ext cx="7485900" cy="905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Arial"/>
                <a:cs typeface="Arial"/>
              </a:rPr>
              <a:t>The iteration  planning process includes the following activities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subTitle" idx="1"/>
          </p:nvPr>
        </p:nvSpPr>
        <p:spPr>
          <a:xfrm>
            <a:off x="823999" y="1318125"/>
            <a:ext cx="7947467" cy="3651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923925" lvl="1" indent="-342900">
              <a:buSzPts val="165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product owner and the development team establish an iteration goal.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</a:p>
          <a:p>
            <a:pPr marL="923925" lvl="1" indent="-342900">
              <a:buSzPts val="1650"/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923925" lvl="1" indent="-342900">
              <a:buSzPts val="165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team members estimate the work.</a:t>
            </a:r>
          </a:p>
          <a:p>
            <a:pPr marL="923925" lvl="1" indent="-342900">
              <a:buSzPts val="1650"/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3925" lvl="1" indent="-342900">
              <a:buSzPts val="165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development team chooses the user stories from the product backlog that support the iteration goal.</a:t>
            </a:r>
          </a:p>
          <a:p>
            <a:pPr marL="923925" lvl="1" indent="-342900">
              <a:buSzPts val="1650"/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3925" lvl="1" indent="-342900">
              <a:buSzPts val="165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 development team finds any of the user stories do not fit in the current iteration, they can remove them from the iteration.</a:t>
            </a:r>
          </a:p>
          <a:p>
            <a:pPr marL="923925" lvl="1" indent="-342900">
              <a:buSzPts val="1650"/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3925" lvl="1" indent="-342900">
              <a:buSzPts val="1650"/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3925" lvl="1" indent="-342900">
              <a:buSzPts val="165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members break the user stories into individual tasks and allocate a number of hours to each task.</a:t>
            </a:r>
          </a:p>
          <a:p>
            <a:pPr marL="923925" lvl="1" indent="-342900">
              <a:buSzPts val="1650"/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3925" lvl="1" indent="-342900">
              <a:buSzPts val="165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task exceeds the hours available, the development team will discuss with product owner what tasks/user stories are the best to remove.</a:t>
            </a:r>
          </a:p>
          <a:p>
            <a:pPr marL="923925" lvl="1" indent="-342900">
              <a:buSzPts val="1650"/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3925" lvl="1" indent="-342900">
              <a:buSzPts val="165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 development team finds an extra time available within the iteration, they can include another user story.</a:t>
            </a:r>
          </a:p>
          <a:p>
            <a:pPr marL="923925" lvl="1" indent="-342900">
              <a:buSzPts val="1650"/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81025" lvl="1" indent="0">
              <a:buSzPts val="1650"/>
            </a:pPr>
            <a:endParaRPr lang="en-US" sz="185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3925" lvl="1" indent="-342900">
              <a:buSzPts val="1650"/>
              <a:buFont typeface="Wingdings" panose="05000000000000000000" pitchFamily="2" charset="2"/>
              <a:buChar char="Ø"/>
            </a:pPr>
            <a:endParaRPr lang="en-US" sz="185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3825" lvl="0" indent="0" algn="l" rtl="0">
              <a:spcBef>
                <a:spcPts val="0"/>
              </a:spcBef>
              <a:spcAft>
                <a:spcPts val="0"/>
              </a:spcAft>
              <a:buSzPts val="1650"/>
            </a:pPr>
            <a:endParaRPr lang="en-US" sz="1850" dirty="0">
              <a:latin typeface="Calibri"/>
              <a:cs typeface="Calibri"/>
            </a:endParaRPr>
          </a:p>
          <a:p>
            <a:pPr marL="123825" lvl="0" indent="0" algn="l" rtl="0">
              <a:spcBef>
                <a:spcPts val="0"/>
              </a:spcBef>
              <a:spcAft>
                <a:spcPts val="0"/>
              </a:spcAft>
              <a:buSzPts val="1650"/>
            </a:pPr>
            <a:endParaRPr sz="185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679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824000" y="262467"/>
            <a:ext cx="7485900" cy="905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Arial"/>
                <a:cs typeface="Arial"/>
              </a:rPr>
              <a:t>Planning Poker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subTitle" idx="1"/>
          </p:nvPr>
        </p:nvSpPr>
        <p:spPr>
          <a:xfrm>
            <a:off x="823999" y="1318125"/>
            <a:ext cx="7947467" cy="3651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66725" lvl="0" indent="-342900" algn="l" rtl="0">
              <a:spcBef>
                <a:spcPts val="0"/>
              </a:spcBef>
              <a:spcAft>
                <a:spcPts val="0"/>
              </a:spcAft>
              <a:buSzPts val="1650"/>
              <a:buFont typeface="Calibri" panose="020F0502020204030204" pitchFamily="34" charset="0"/>
              <a:buChar char="●"/>
            </a:pPr>
            <a:r>
              <a:rPr lang="en-US" sz="185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Development teams utilize planning poker, often referred to as "scrum poker" and "pointing poker," as a gamified method to estimate the effort of project management tasks.</a:t>
            </a:r>
          </a:p>
          <a:p>
            <a:pPr marL="466725" lvl="0" indent="-342900" algn="l" rtl="0">
              <a:spcBef>
                <a:spcPts val="0"/>
              </a:spcBef>
              <a:spcAft>
                <a:spcPts val="0"/>
              </a:spcAft>
              <a:buSzPts val="1650"/>
              <a:buFont typeface="Calibri" panose="020F0502020204030204" pitchFamily="34" charset="0"/>
              <a:buChar char="●"/>
            </a:pPr>
            <a:endParaRPr lang="en-US" sz="185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6725" lvl="0" indent="-342900" algn="l" rtl="0">
              <a:spcBef>
                <a:spcPts val="0"/>
              </a:spcBef>
              <a:spcAft>
                <a:spcPts val="0"/>
              </a:spcAft>
              <a:buSzPts val="1650"/>
              <a:buFont typeface="Calibri" panose="020F0502020204030204" pitchFamily="34" charset="0"/>
              <a:buChar char="●"/>
            </a:pPr>
            <a:r>
              <a:rPr lang="en-US" sz="18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 cards with the values 0.5, 1, 2, 3, 4 and &gt;4 printed on them were distributed to each developer.</a:t>
            </a:r>
          </a:p>
          <a:p>
            <a:pPr marL="466725" lvl="0" indent="-342900" algn="l" rtl="0">
              <a:spcBef>
                <a:spcPts val="0"/>
              </a:spcBef>
              <a:spcAft>
                <a:spcPts val="0"/>
              </a:spcAft>
              <a:buSzPts val="1650"/>
              <a:buFont typeface="Calibri" panose="020F0502020204030204" pitchFamily="34" charset="0"/>
              <a:buChar char="●"/>
            </a:pPr>
            <a:endParaRPr lang="en-US" sz="185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6725" lvl="0" indent="-342900" algn="l" rtl="0">
              <a:spcBef>
                <a:spcPts val="0"/>
              </a:spcBef>
              <a:spcAft>
                <a:spcPts val="0"/>
              </a:spcAft>
              <a:buSzPts val="1650"/>
              <a:buFont typeface="Calibri" panose="020F0502020204030204" pitchFamily="34" charset="0"/>
              <a:buChar char="●"/>
            </a:pPr>
            <a:r>
              <a:rPr lang="en-US" sz="18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Once the user story was explained, developers will individually estimate the effort required and simultaneously reveal the estimated value. </a:t>
            </a:r>
          </a:p>
          <a:p>
            <a:pPr marL="466725" lvl="0" indent="-342900" algn="l" rtl="0">
              <a:spcBef>
                <a:spcPts val="0"/>
              </a:spcBef>
              <a:spcAft>
                <a:spcPts val="0"/>
              </a:spcAft>
              <a:buSzPts val="1650"/>
              <a:buFont typeface="Calibri" panose="020F0502020204030204" pitchFamily="34" charset="0"/>
              <a:buChar char="●"/>
            </a:pPr>
            <a:endParaRPr lang="en-US" sz="185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6725" lvl="0" indent="-342900" algn="l" rtl="0">
              <a:spcBef>
                <a:spcPts val="0"/>
              </a:spcBef>
              <a:spcAft>
                <a:spcPts val="0"/>
              </a:spcAft>
              <a:buSzPts val="1650"/>
              <a:buFont typeface="Calibri" panose="020F0502020204030204" pitchFamily="34" charset="0"/>
              <a:buChar char="●"/>
            </a:pPr>
            <a:r>
              <a:rPr lang="en-US" sz="18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there is a difference of opinion, developer with highest and lowest estimate will justify their estimate, after a discussion, moderator(Project Manager) will make a decision.</a:t>
            </a:r>
          </a:p>
          <a:p>
            <a:pPr marL="466725" lvl="0" indent="-342900" algn="l" rtl="0">
              <a:spcBef>
                <a:spcPts val="0"/>
              </a:spcBef>
              <a:spcAft>
                <a:spcPts val="0"/>
              </a:spcAft>
              <a:buSzPts val="1650"/>
              <a:buFont typeface="Calibri" panose="020F0502020204030204" pitchFamily="34" charset="0"/>
              <a:buChar char="●"/>
            </a:pPr>
            <a:endParaRPr lang="en-US" sz="185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6725" lvl="0" indent="-342900" algn="l" rtl="0">
              <a:spcBef>
                <a:spcPts val="0"/>
              </a:spcBef>
              <a:spcAft>
                <a:spcPts val="0"/>
              </a:spcAft>
              <a:buSzPts val="1650"/>
              <a:buFont typeface="Calibri" panose="020F0502020204030204" pitchFamily="34" charset="0"/>
              <a:buChar char="●"/>
            </a:pPr>
            <a:endParaRPr lang="en-US" sz="185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66725" lvl="0" indent="-342900" algn="l" rtl="0">
              <a:spcBef>
                <a:spcPts val="0"/>
              </a:spcBef>
              <a:spcAft>
                <a:spcPts val="0"/>
              </a:spcAft>
              <a:buSzPts val="1650"/>
              <a:buFont typeface="Calibri" panose="020F0502020204030204" pitchFamily="34" charset="0"/>
              <a:buChar char="●"/>
            </a:pPr>
            <a:endParaRPr sz="185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755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824000" y="262467"/>
            <a:ext cx="7485900" cy="905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Arial"/>
                <a:cs typeface="Arial"/>
              </a:rPr>
              <a:t>Features that tools provide for release planning: </a:t>
            </a:r>
          </a:p>
        </p:txBody>
      </p:sp>
      <p:sp>
        <p:nvSpPr>
          <p:cNvPr id="284" name="Google Shape;284;p14"/>
          <p:cNvSpPr txBox="1">
            <a:spLocks noGrp="1"/>
          </p:cNvSpPr>
          <p:nvPr>
            <p:ph type="subTitle" idx="1"/>
          </p:nvPr>
        </p:nvSpPr>
        <p:spPr>
          <a:xfrm>
            <a:off x="823999" y="1318125"/>
            <a:ext cx="7947467" cy="3651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66725" lvl="0" indent="-342900" algn="l" rtl="0">
              <a:spcBef>
                <a:spcPts val="0"/>
              </a:spcBef>
              <a:spcAft>
                <a:spcPts val="0"/>
              </a:spcAft>
              <a:buSzPts val="1650"/>
              <a:buFont typeface="Calibri" panose="020F0502020204030204" pitchFamily="34" charset="0"/>
              <a:buChar char="●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are numerous tools available to create release plan for a project. Some of its features are given below,</a:t>
            </a:r>
          </a:p>
          <a:p>
            <a:pPr marL="466725" lvl="0" indent="-342900" algn="l" rtl="0">
              <a:spcBef>
                <a:spcPts val="0"/>
              </a:spcBef>
              <a:spcAft>
                <a:spcPts val="0"/>
              </a:spcAft>
              <a:buSzPts val="1650"/>
              <a:buFont typeface="Calibri" panose="020F0502020204030204" pitchFamily="34" charset="0"/>
              <a:buChar char="●"/>
            </a:pPr>
            <a:endParaRPr lang="en-US" sz="185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8850" lvl="1" indent="-342900" fontAlgn="base"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New Release</a:t>
            </a:r>
          </a:p>
          <a:p>
            <a:pPr marL="958850" lvl="1" indent="-342900" fontAlgn="base">
              <a:buFont typeface="Wingdings" panose="05000000000000000000" pitchFamily="2" charset="2"/>
              <a:buChar char="Ø"/>
            </a:pPr>
            <a:endParaRPr lang="en-US" sz="19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8850" lvl="1" indent="-342900" fontAlgn="base"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Edit/Delete User Story</a:t>
            </a:r>
          </a:p>
          <a:p>
            <a:pPr marL="958850" lvl="1" indent="-342900" fontAlgn="base">
              <a:buFont typeface="Wingdings" panose="05000000000000000000" pitchFamily="2" charset="2"/>
              <a:buChar char="Ø"/>
            </a:pPr>
            <a:endParaRPr lang="en-US" sz="19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8850" lvl="1" indent="-342900" fontAlgn="base"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Release Burn-Down Chart</a:t>
            </a:r>
          </a:p>
          <a:p>
            <a:pPr marL="958850" lvl="1" indent="-342900" fontAlgn="base">
              <a:buFont typeface="Wingdings" panose="05000000000000000000" pitchFamily="2" charset="2"/>
              <a:buChar char="Ø"/>
            </a:pPr>
            <a:endParaRPr lang="en-US" sz="19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8850" lvl="1" indent="-342900" fontAlgn="base"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New Iteration</a:t>
            </a:r>
          </a:p>
          <a:p>
            <a:pPr marL="958850" lvl="1" indent="-342900" fontAlgn="base">
              <a:buFont typeface="Wingdings" panose="05000000000000000000" pitchFamily="2" charset="2"/>
              <a:buChar char="Ø"/>
            </a:pPr>
            <a:endParaRPr lang="en-US" sz="19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8850" lvl="1" indent="-342900" fontAlgn="base"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Calculate the Iteration Velocity</a:t>
            </a:r>
          </a:p>
          <a:p>
            <a:pPr marL="958850" lvl="1" indent="-342900" fontAlgn="base">
              <a:buFont typeface="Wingdings" panose="05000000000000000000" pitchFamily="2" charset="2"/>
              <a:buChar char="Ø"/>
            </a:pPr>
            <a:endParaRPr lang="en-US" sz="19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8850" lvl="1" indent="-342900" fontAlgn="base"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Burn-Down Chart</a:t>
            </a:r>
          </a:p>
          <a:p>
            <a:pPr marL="123825" lvl="0" indent="0" algn="l" rtl="0">
              <a:spcBef>
                <a:spcPts val="0"/>
              </a:spcBef>
              <a:spcAft>
                <a:spcPts val="0"/>
              </a:spcAft>
              <a:buSzPts val="1650"/>
            </a:pPr>
            <a:endParaRPr lang="en-US" sz="185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6725" lvl="0" indent="-342900" algn="l" rtl="0">
              <a:spcBef>
                <a:spcPts val="0"/>
              </a:spcBef>
              <a:spcAft>
                <a:spcPts val="0"/>
              </a:spcAft>
              <a:buSzPts val="1650"/>
              <a:buFont typeface="Calibri" panose="020F0502020204030204" pitchFamily="34" charset="0"/>
              <a:buChar char="●"/>
            </a:pPr>
            <a:endParaRPr lang="en-US" sz="185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6725" lvl="0" indent="-342900" algn="l" rtl="0">
              <a:spcBef>
                <a:spcPts val="0"/>
              </a:spcBef>
              <a:spcAft>
                <a:spcPts val="0"/>
              </a:spcAft>
              <a:buSzPts val="1650"/>
              <a:buFont typeface="Calibri" panose="020F0502020204030204" pitchFamily="34" charset="0"/>
              <a:buChar char="●"/>
            </a:pPr>
            <a:endParaRPr lang="en-US" sz="185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66725" lvl="0" indent="-342900" algn="l" rtl="0">
              <a:spcBef>
                <a:spcPts val="0"/>
              </a:spcBef>
              <a:spcAft>
                <a:spcPts val="0"/>
              </a:spcAft>
              <a:buSzPts val="1650"/>
              <a:buFont typeface="Calibri" panose="020F0502020204030204" pitchFamily="34" charset="0"/>
              <a:buChar char="●"/>
            </a:pPr>
            <a:endParaRPr sz="185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8058596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1039</Words>
  <Application>Microsoft Office PowerPoint</Application>
  <PresentationFormat>On-screen Show (16:9)</PresentationFormat>
  <Paragraphs>122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Wingdings</vt:lpstr>
      <vt:lpstr>Maven Pro</vt:lpstr>
      <vt:lpstr>Georgia</vt:lpstr>
      <vt:lpstr>Arial</vt:lpstr>
      <vt:lpstr>Nunito</vt:lpstr>
      <vt:lpstr>Momentum</vt:lpstr>
      <vt:lpstr>Software Release Planning for Agile Project Management</vt:lpstr>
      <vt:lpstr>What is Agile Release Planning?</vt:lpstr>
      <vt:lpstr>Purpose</vt:lpstr>
      <vt:lpstr>A good release plan should</vt:lpstr>
      <vt:lpstr>Difference between Release Planning and Iteration Planning</vt:lpstr>
      <vt:lpstr>The release planning process includes the following activities</vt:lpstr>
      <vt:lpstr>The iteration  planning process includes the following activities</vt:lpstr>
      <vt:lpstr>Planning Poker</vt:lpstr>
      <vt:lpstr>Features that tools provide for release planning: </vt:lpstr>
      <vt:lpstr>Constraints in Release Planning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Release Planning for Agile Project Management</dc:title>
  <cp:lastModifiedBy>Ramya Krishnan</cp:lastModifiedBy>
  <cp:revision>43</cp:revision>
  <dcterms:modified xsi:type="dcterms:W3CDTF">2022-11-04T00:51:23Z</dcterms:modified>
</cp:coreProperties>
</file>