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5"/>
  </p:notesMasterIdLst>
  <p:handoutMasterIdLst>
    <p:handoutMasterId r:id="rId16"/>
  </p:handoutMasterIdLst>
  <p:sldIdLst>
    <p:sldId id="314" r:id="rId5"/>
    <p:sldId id="315" r:id="rId6"/>
    <p:sldId id="316" r:id="rId7"/>
    <p:sldId id="317" r:id="rId8"/>
    <p:sldId id="326" r:id="rId9"/>
    <p:sldId id="318" r:id="rId10"/>
    <p:sldId id="319" r:id="rId11"/>
    <p:sldId id="320" r:id="rId12"/>
    <p:sldId id="309" r:id="rId13"/>
    <p:sldId id="32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388" autoAdjust="0"/>
  </p:normalViewPr>
  <p:slideViewPr>
    <p:cSldViewPr snapToGrid="0">
      <p:cViewPr varScale="1">
        <p:scale>
          <a:sx n="68" d="100"/>
          <a:sy n="68" d="100"/>
        </p:scale>
        <p:origin x="816" y="72"/>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4/4/2024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4/4/2024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528550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3336033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631242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3486472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3555126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24299665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4726745" y="4754880"/>
            <a:ext cx="7258928" cy="590843"/>
          </a:xfrm>
        </p:spPr>
        <p:txBody>
          <a:bodyPr>
            <a:normAutofit fontScale="90000"/>
          </a:bodyPr>
          <a:lstStyle/>
          <a:p>
            <a:pPr algn="ctr">
              <a:lnSpc>
                <a:spcPct val="100000"/>
              </a:lnSpc>
            </a:pPr>
            <a:r>
              <a:rPr lang="en-US" dirty="0"/>
              <a:t>         B. RAMYA</a:t>
            </a:r>
            <a:br>
              <a:rPr lang="en-US" dirty="0"/>
            </a:br>
            <a:r>
              <a:rPr lang="en-US" dirty="0"/>
              <a:t>          </a:t>
            </a:r>
            <a:r>
              <a:rPr lang="en-US" sz="3100" dirty="0"/>
              <a:t>B.TECH IT – III YEAR</a:t>
            </a:r>
            <a:br>
              <a:rPr lang="en-US" dirty="0"/>
            </a:br>
            <a:br>
              <a:rPr lang="en-US" dirty="0"/>
            </a:br>
            <a:r>
              <a:rPr lang="en-US" sz="2700" dirty="0"/>
              <a:t>Project title: </a:t>
            </a:r>
            <a:r>
              <a:rPr lang="en-US" sz="2700" b="0" i="0" dirty="0">
                <a:solidFill>
                  <a:schemeClr val="bg1">
                    <a:lumMod val="75000"/>
                  </a:schemeClr>
                </a:solidFill>
                <a:effectLst/>
                <a:latin typeface="Söhne"/>
              </a:rPr>
              <a:t>CNN-based Autoencoder Unleashes Deep Learning Potential</a:t>
            </a:r>
            <a:endParaRPr lang="en-US" dirty="0">
              <a:solidFill>
                <a:schemeClr val="bg1">
                  <a:lumMod val="75000"/>
                </a:schemeClr>
              </a:solidFill>
            </a:endParaRPr>
          </a:p>
        </p:txBody>
      </p:sp>
    </p:spTree>
    <p:extLst>
      <p:ext uri="{BB962C8B-B14F-4D97-AF65-F5344CB8AC3E}">
        <p14:creationId xmlns:p14="http://schemas.microsoft.com/office/powerpoint/2010/main" val="29453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EC6D4-3BD3-87CB-A1C0-5FFBDA9F3924}"/>
              </a:ext>
            </a:extLst>
          </p:cNvPr>
          <p:cNvSpPr>
            <a:spLocks noGrp="1"/>
          </p:cNvSpPr>
          <p:nvPr>
            <p:ph type="title"/>
          </p:nvPr>
        </p:nvSpPr>
        <p:spPr>
          <a:xfrm>
            <a:off x="918974" y="315532"/>
            <a:ext cx="10354052" cy="1209765"/>
          </a:xfrm>
        </p:spPr>
        <p:txBody>
          <a:bodyPr>
            <a:normAutofit/>
          </a:bodyPr>
          <a:lstStyle/>
          <a:p>
            <a:pPr algn="ctr"/>
            <a:r>
              <a:rPr lang="en-US" sz="3600" b="1" dirty="0"/>
              <a:t>RESULT</a:t>
            </a:r>
            <a:endParaRPr lang="en-IN" sz="3600" b="1" dirty="0"/>
          </a:p>
        </p:txBody>
      </p:sp>
      <p:sp>
        <p:nvSpPr>
          <p:cNvPr id="4" name="Slide Number Placeholder 3">
            <a:extLst>
              <a:ext uri="{FF2B5EF4-FFF2-40B4-BE49-F238E27FC236}">
                <a16:creationId xmlns:a16="http://schemas.microsoft.com/office/drawing/2014/main" id="{43ECA7CD-DC95-D13F-7A47-9892E9B53D24}"/>
              </a:ext>
            </a:extLst>
          </p:cNvPr>
          <p:cNvSpPr>
            <a:spLocks noGrp="1"/>
          </p:cNvSpPr>
          <p:nvPr>
            <p:ph type="sldNum" sz="quarter" idx="4"/>
          </p:nvPr>
        </p:nvSpPr>
        <p:spPr/>
        <p:txBody>
          <a:bodyPr/>
          <a:lstStyle/>
          <a:p>
            <a:fld id="{B5CEABB6-07DC-46E8-9B57-56EC44A396E5}" type="slidenum">
              <a:rPr lang="en-US" smtClean="0"/>
              <a:pPr/>
              <a:t>10</a:t>
            </a:fld>
            <a:endParaRPr lang="en-US" dirty="0"/>
          </a:p>
        </p:txBody>
      </p:sp>
      <p:pic>
        <p:nvPicPr>
          <p:cNvPr id="6" name="Picture 5">
            <a:extLst>
              <a:ext uri="{FF2B5EF4-FFF2-40B4-BE49-F238E27FC236}">
                <a16:creationId xmlns:a16="http://schemas.microsoft.com/office/drawing/2014/main" id="{BE9B18D2-C508-57D2-B39F-EBEDFCA73A6D}"/>
              </a:ext>
            </a:extLst>
          </p:cNvPr>
          <p:cNvPicPr>
            <a:picLocks noChangeAspect="1"/>
          </p:cNvPicPr>
          <p:nvPr/>
        </p:nvPicPr>
        <p:blipFill>
          <a:blip r:embed="rId2"/>
          <a:stretch>
            <a:fillRect/>
          </a:stretch>
        </p:blipFill>
        <p:spPr>
          <a:xfrm>
            <a:off x="676461" y="1716805"/>
            <a:ext cx="4677428" cy="3705742"/>
          </a:xfrm>
          <a:prstGeom prst="rect">
            <a:avLst/>
          </a:prstGeom>
        </p:spPr>
      </p:pic>
      <p:pic>
        <p:nvPicPr>
          <p:cNvPr id="8" name="Picture 7">
            <a:extLst>
              <a:ext uri="{FF2B5EF4-FFF2-40B4-BE49-F238E27FC236}">
                <a16:creationId xmlns:a16="http://schemas.microsoft.com/office/drawing/2014/main" id="{A083E26F-CEA2-E5F4-29ED-22454B1927C4}"/>
              </a:ext>
            </a:extLst>
          </p:cNvPr>
          <p:cNvPicPr>
            <a:picLocks noChangeAspect="1"/>
          </p:cNvPicPr>
          <p:nvPr/>
        </p:nvPicPr>
        <p:blipFill>
          <a:blip r:embed="rId3"/>
          <a:stretch>
            <a:fillRect/>
          </a:stretch>
        </p:blipFill>
        <p:spPr>
          <a:xfrm>
            <a:off x="7035058" y="1716805"/>
            <a:ext cx="4677428" cy="3705742"/>
          </a:xfrm>
          <a:prstGeom prst="rect">
            <a:avLst/>
          </a:prstGeom>
        </p:spPr>
      </p:pic>
      <p:cxnSp>
        <p:nvCxnSpPr>
          <p:cNvPr id="10" name="Straight Arrow Connector 9">
            <a:extLst>
              <a:ext uri="{FF2B5EF4-FFF2-40B4-BE49-F238E27FC236}">
                <a16:creationId xmlns:a16="http://schemas.microsoft.com/office/drawing/2014/main" id="{9EE4EB55-0F25-B785-E53D-7F3DBD501039}"/>
              </a:ext>
            </a:extLst>
          </p:cNvPr>
          <p:cNvCxnSpPr>
            <a:cxnSpLocks/>
          </p:cNvCxnSpPr>
          <p:nvPr/>
        </p:nvCxnSpPr>
        <p:spPr>
          <a:xfrm>
            <a:off x="5533292" y="3429000"/>
            <a:ext cx="136108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4607659B-55AF-5D68-6179-678CBBA932A1}"/>
              </a:ext>
            </a:extLst>
          </p:cNvPr>
          <p:cNvSpPr txBox="1"/>
          <p:nvPr/>
        </p:nvSpPr>
        <p:spPr>
          <a:xfrm>
            <a:off x="5373251" y="3105834"/>
            <a:ext cx="1681169" cy="646331"/>
          </a:xfrm>
          <a:prstGeom prst="rect">
            <a:avLst/>
          </a:prstGeom>
          <a:noFill/>
        </p:spPr>
        <p:txBody>
          <a:bodyPr wrap="square" rtlCol="0">
            <a:spAutoFit/>
          </a:bodyPr>
          <a:lstStyle/>
          <a:p>
            <a:pPr algn="ctr"/>
            <a:r>
              <a:rPr lang="en-US" dirty="0"/>
              <a:t>After iterative loops</a:t>
            </a:r>
            <a:endParaRPr lang="en-IN" dirty="0"/>
          </a:p>
        </p:txBody>
      </p:sp>
    </p:spTree>
    <p:extLst>
      <p:ext uri="{BB962C8B-B14F-4D97-AF65-F5344CB8AC3E}">
        <p14:creationId xmlns:p14="http://schemas.microsoft.com/office/powerpoint/2010/main" val="4051393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99467"/>
            <a:ext cx="5781822" cy="1569538"/>
          </a:xfrm>
        </p:spPr>
        <p:txBody>
          <a:bodyPr/>
          <a:lstStyle/>
          <a:p>
            <a:pPr algn="ctr"/>
            <a:r>
              <a:rPr lang="en-US" sz="3200" b="1" i="0" dirty="0">
                <a:effectLst/>
                <a:latin typeface="Söhne"/>
              </a:rPr>
              <a:t>CNN-based Autoencoder</a:t>
            </a:r>
            <a:endParaRPr lang="en-US" b="1" dirty="0"/>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787791" y="2152358"/>
            <a:ext cx="6133514" cy="3821406"/>
          </a:xfrm>
        </p:spPr>
        <p:txBody>
          <a:bodyPr>
            <a:normAutofit/>
          </a:bodyPr>
          <a:lstStyle/>
          <a:p>
            <a:r>
              <a:rPr lang="en-US" b="0" i="0" dirty="0">
                <a:solidFill>
                  <a:srgbClr val="0D0D0D"/>
                </a:solidFill>
                <a:effectLst/>
                <a:latin typeface="Söhne"/>
              </a:rPr>
              <a:t>Autoencoders, a class of neural networks, have gained significant attention in the field of deep learning for their ability to learn efficient representations of data. Among various types of autoencoders, Convolutional Neural Network (CNN) based autoencoders have demonstrated remarkable performance in extracting hierarchical features from image data. This paper explores the application of CNN-based autoencoders for feature learning in image data.</a:t>
            </a:r>
            <a:endParaRPr lang="en-US" dirty="0"/>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4205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AABAAA3-A3F8-F08F-9CC4-48F737D5976B}"/>
              </a:ext>
            </a:extLst>
          </p:cNvPr>
          <p:cNvSpPr>
            <a:spLocks noGrp="1"/>
          </p:cNvSpPr>
          <p:nvPr>
            <p:ph type="title"/>
          </p:nvPr>
        </p:nvSpPr>
        <p:spPr>
          <a:xfrm>
            <a:off x="2307102" y="343878"/>
            <a:ext cx="5181600" cy="978486"/>
          </a:xfrm>
        </p:spPr>
        <p:txBody>
          <a:bodyPr/>
          <a:lstStyle/>
          <a:p>
            <a:r>
              <a:rPr lang="en-US" dirty="0"/>
              <a:t>AGENDA</a:t>
            </a:r>
            <a:endParaRPr lang="en-IN" dirty="0"/>
          </a:p>
        </p:txBody>
      </p:sp>
      <p:pic>
        <p:nvPicPr>
          <p:cNvPr id="7" name="Picture Placeholder 6">
            <a:extLst>
              <a:ext uri="{FF2B5EF4-FFF2-40B4-BE49-F238E27FC236}">
                <a16:creationId xmlns:a16="http://schemas.microsoft.com/office/drawing/2014/main" id="{5468C58D-3DB9-23C4-75D1-7FF72325A246}"/>
              </a:ext>
            </a:extLst>
          </p:cNvPr>
          <p:cNvPicPr>
            <a:picLocks noGrp="1" noChangeAspect="1"/>
          </p:cNvPicPr>
          <p:nvPr>
            <p:ph type="pic" sz="quarter" idx="10"/>
          </p:nvPr>
        </p:nvPicPr>
        <p:blipFill>
          <a:blip r:embed="rId3"/>
          <a:srcRect l="30919" r="30919"/>
          <a:stretch/>
        </p:blipFill>
        <p:spPr>
          <a:xfrm>
            <a:off x="6085840" y="-10159"/>
            <a:ext cx="6116320" cy="6868160"/>
          </a:xfrm>
        </p:spPr>
      </p:pic>
      <p:sp>
        <p:nvSpPr>
          <p:cNvPr id="10" name="TextBox 9">
            <a:extLst>
              <a:ext uri="{FF2B5EF4-FFF2-40B4-BE49-F238E27FC236}">
                <a16:creationId xmlns:a16="http://schemas.microsoft.com/office/drawing/2014/main" id="{96E9E430-FC04-3B7C-AB57-88A5ECED0BC1}"/>
              </a:ext>
            </a:extLst>
          </p:cNvPr>
          <p:cNvSpPr txBox="1"/>
          <p:nvPr/>
        </p:nvSpPr>
        <p:spPr>
          <a:xfrm>
            <a:off x="1885071" y="1716258"/>
            <a:ext cx="4557932" cy="4401205"/>
          </a:xfrm>
          <a:prstGeom prst="rect">
            <a:avLst/>
          </a:prstGeom>
          <a:noFill/>
        </p:spPr>
        <p:txBody>
          <a:bodyPr wrap="square" rtlCol="0">
            <a:spAutoFit/>
          </a:bodyPr>
          <a:lstStyle/>
          <a:p>
            <a:r>
              <a:rPr lang="en-US" sz="2000" b="0" i="0" dirty="0">
                <a:solidFill>
                  <a:schemeClr val="bg1">
                    <a:lumMod val="95000"/>
                  </a:schemeClr>
                </a:solidFill>
                <a:effectLst/>
                <a:latin typeface="Söhne"/>
              </a:rPr>
              <a:t>The project introduces a novel approach utilizing Convolutional Neural Network (CNN) based autoencoders for feature learning in image data. By integrating convolutional layers into the traditional autoencoder architecture, the model effectively captures spatial hierarchies and local correlations inherent in images. Through unsupervised learning, the CNN-based autoencoder learns to compress input images into a lower-dimensional latent space and reconstructs them with minimal loss, preserving essential features.</a:t>
            </a:r>
            <a:endParaRPr lang="en-IN" sz="2000" dirty="0">
              <a:solidFill>
                <a:schemeClr val="bg1">
                  <a:lumMod val="95000"/>
                </a:schemeClr>
              </a:solidFill>
            </a:endParaRPr>
          </a:p>
        </p:txBody>
      </p:sp>
    </p:spTree>
    <p:extLst>
      <p:ext uri="{BB962C8B-B14F-4D97-AF65-F5344CB8AC3E}">
        <p14:creationId xmlns:p14="http://schemas.microsoft.com/office/powerpoint/2010/main" val="4293742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D59383-E6CD-CF57-B9CF-5820B1CECE61}"/>
              </a:ext>
            </a:extLst>
          </p:cNvPr>
          <p:cNvSpPr>
            <a:spLocks noGrp="1"/>
          </p:cNvSpPr>
          <p:nvPr>
            <p:ph type="title"/>
          </p:nvPr>
        </p:nvSpPr>
        <p:spPr>
          <a:xfrm>
            <a:off x="6126480" y="1310639"/>
            <a:ext cx="6096000" cy="701041"/>
          </a:xfrm>
        </p:spPr>
        <p:txBody>
          <a:bodyPr>
            <a:normAutofit fontScale="90000"/>
          </a:bodyPr>
          <a:lstStyle/>
          <a:p>
            <a:r>
              <a:rPr lang="en-US" dirty="0"/>
              <a:t>PROJECT STATEMENT</a:t>
            </a:r>
          </a:p>
        </p:txBody>
      </p:sp>
      <p:sp>
        <p:nvSpPr>
          <p:cNvPr id="8" name="Content Placeholder 7">
            <a:extLst>
              <a:ext uri="{FF2B5EF4-FFF2-40B4-BE49-F238E27FC236}">
                <a16:creationId xmlns:a16="http://schemas.microsoft.com/office/drawing/2014/main" id="{8B672BC8-D7EC-066C-9025-5F29713D8495}"/>
              </a:ext>
            </a:extLst>
          </p:cNvPr>
          <p:cNvSpPr>
            <a:spLocks noGrp="1"/>
          </p:cNvSpPr>
          <p:nvPr>
            <p:ph sz="quarter" idx="10"/>
          </p:nvPr>
        </p:nvSpPr>
        <p:spPr>
          <a:xfrm>
            <a:off x="5858877" y="2278967"/>
            <a:ext cx="5915782" cy="4143083"/>
          </a:xfrm>
        </p:spPr>
        <p:txBody>
          <a:bodyPr>
            <a:normAutofit fontScale="85000" lnSpcReduction="20000"/>
          </a:bodyPr>
          <a:lstStyle/>
          <a:p>
            <a:pPr marL="342900" indent="-342900">
              <a:lnSpc>
                <a:spcPct val="160000"/>
              </a:lnSpc>
              <a:buFont typeface="Arial" panose="020B0604020202020204" pitchFamily="34" charset="0"/>
              <a:buChar char="•"/>
            </a:pPr>
            <a:r>
              <a:rPr lang="en-US" sz="2400" b="0" i="0" dirty="0">
                <a:solidFill>
                  <a:srgbClr val="0D0D0D"/>
                </a:solidFill>
                <a:effectLst/>
                <a:latin typeface="Söhne"/>
              </a:rPr>
              <a:t>The problem statement revolves around developing a CNN-based autoencoder architecture capable of effectively compressing input images into a lower-dimensional latent space while preserving essential features for accurate reconstruction. </a:t>
            </a:r>
          </a:p>
          <a:p>
            <a:pPr marL="342900" indent="-342900">
              <a:lnSpc>
                <a:spcPct val="160000"/>
              </a:lnSpc>
              <a:buFont typeface="Arial" panose="020B0604020202020204" pitchFamily="34" charset="0"/>
              <a:buChar char="•"/>
            </a:pPr>
            <a:r>
              <a:rPr lang="en-US" sz="2400" b="0" i="0" dirty="0">
                <a:solidFill>
                  <a:srgbClr val="0D0D0D"/>
                </a:solidFill>
                <a:effectLst/>
                <a:latin typeface="Söhne"/>
              </a:rPr>
              <a:t>Additionally, the project aims to demonstrate the effectiveness of the learned representations for downstream tasks such as image classification and object detection.</a:t>
            </a:r>
            <a:endParaRPr lang="en-US" sz="2400" dirty="0"/>
          </a:p>
        </p:txBody>
      </p:sp>
      <p:pic>
        <p:nvPicPr>
          <p:cNvPr id="6" name="Picture Placeholder 5">
            <a:extLst>
              <a:ext uri="{FF2B5EF4-FFF2-40B4-BE49-F238E27FC236}">
                <a16:creationId xmlns:a16="http://schemas.microsoft.com/office/drawing/2014/main" id="{2497D859-0F4F-5F22-C5E7-EDE53984944B}"/>
              </a:ext>
            </a:extLst>
          </p:cNvPr>
          <p:cNvPicPr>
            <a:picLocks noGrp="1" noChangeAspect="1"/>
          </p:cNvPicPr>
          <p:nvPr>
            <p:ph type="pic" sz="quarter" idx="11"/>
          </p:nvPr>
        </p:nvPicPr>
        <p:blipFill>
          <a:blip r:embed="rId3"/>
          <a:srcRect l="2425" r="2425"/>
          <a:stretch>
            <a:fillRect/>
          </a:stretch>
        </p:blipFill>
        <p:spPr>
          <a:xfrm>
            <a:off x="-815927" y="0"/>
            <a:ext cx="6096000" cy="6858000"/>
          </a:xfrm>
        </p:spPr>
      </p:pic>
    </p:spTree>
    <p:extLst>
      <p:ext uri="{BB962C8B-B14F-4D97-AF65-F5344CB8AC3E}">
        <p14:creationId xmlns:p14="http://schemas.microsoft.com/office/powerpoint/2010/main" val="56176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78427-0BBC-D6E4-439D-E0F9179FC275}"/>
              </a:ext>
            </a:extLst>
          </p:cNvPr>
          <p:cNvSpPr>
            <a:spLocks noGrp="1"/>
          </p:cNvSpPr>
          <p:nvPr>
            <p:ph type="title"/>
          </p:nvPr>
        </p:nvSpPr>
        <p:spPr>
          <a:xfrm>
            <a:off x="3362178" y="858129"/>
            <a:ext cx="7272997" cy="1463040"/>
          </a:xfrm>
        </p:spPr>
        <p:txBody>
          <a:bodyPr/>
          <a:lstStyle/>
          <a:p>
            <a:r>
              <a:rPr lang="en-US" dirty="0"/>
              <a:t>PROJECT OVERVIEW</a:t>
            </a:r>
            <a:endParaRPr lang="en-IN" dirty="0"/>
          </a:p>
        </p:txBody>
      </p:sp>
      <p:sp>
        <p:nvSpPr>
          <p:cNvPr id="4" name="Content Placeholder 3">
            <a:extLst>
              <a:ext uri="{FF2B5EF4-FFF2-40B4-BE49-F238E27FC236}">
                <a16:creationId xmlns:a16="http://schemas.microsoft.com/office/drawing/2014/main" id="{AEBA2C3B-4494-5326-3694-C07548B07AE7}"/>
              </a:ext>
            </a:extLst>
          </p:cNvPr>
          <p:cNvSpPr>
            <a:spLocks noGrp="1"/>
          </p:cNvSpPr>
          <p:nvPr>
            <p:ph sz="quarter" idx="10"/>
          </p:nvPr>
        </p:nvSpPr>
        <p:spPr>
          <a:xfrm>
            <a:off x="1645920" y="2622379"/>
            <a:ext cx="9417095" cy="4597645"/>
          </a:xfrm>
        </p:spPr>
        <p:txBody>
          <a:bodyPr>
            <a:normAutofit/>
          </a:bodyPr>
          <a:lstStyle/>
          <a:p>
            <a:pPr>
              <a:lnSpc>
                <a:spcPct val="150000"/>
              </a:lnSpc>
            </a:pPr>
            <a:r>
              <a:rPr lang="en-US" b="0" i="0" dirty="0">
                <a:solidFill>
                  <a:schemeClr val="bg1">
                    <a:lumMod val="95000"/>
                  </a:schemeClr>
                </a:solidFill>
                <a:effectLst/>
                <a:latin typeface="Söhne"/>
              </a:rPr>
              <a:t>This project focuses on leveraging Convolutional Neural Network (CNN) based autoencoders for feature learning in image data. The objective is to address the challenge of capturing spatial hierarchies and local correlations inherent in images, which traditional autoencoders may struggle to achieve. By integrating convolutional layers into the autoencoder architecture, the model aims to extract meaningful representations from the input images in an unsupervised </a:t>
            </a:r>
            <a:r>
              <a:rPr lang="en-US" b="0" i="0" dirty="0" err="1">
                <a:solidFill>
                  <a:schemeClr val="bg1">
                    <a:lumMod val="95000"/>
                  </a:schemeClr>
                </a:solidFill>
                <a:effectLst/>
                <a:latin typeface="Söhne"/>
              </a:rPr>
              <a:t>man.ner</a:t>
            </a:r>
            <a:endParaRPr lang="en-IN" dirty="0">
              <a:solidFill>
                <a:schemeClr val="bg1">
                  <a:lumMod val="95000"/>
                </a:schemeClr>
              </a:solidFill>
            </a:endParaRPr>
          </a:p>
        </p:txBody>
      </p:sp>
    </p:spTree>
    <p:extLst>
      <p:ext uri="{BB962C8B-B14F-4D97-AF65-F5344CB8AC3E}">
        <p14:creationId xmlns:p14="http://schemas.microsoft.com/office/powerpoint/2010/main" val="68246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6</a:t>
            </a:fld>
            <a:endParaRPr lang="en-US" dirty="0"/>
          </a:p>
        </p:txBody>
      </p:sp>
      <p:sp>
        <p:nvSpPr>
          <p:cNvPr id="7" name="Oval 6">
            <a:extLst>
              <a:ext uri="{FF2B5EF4-FFF2-40B4-BE49-F238E27FC236}">
                <a16:creationId xmlns:a16="http://schemas.microsoft.com/office/drawing/2014/main" id="{705F3C3E-C40B-515D-09ED-E8A453B9660F}"/>
              </a:ext>
            </a:extLst>
          </p:cNvPr>
          <p:cNvSpPr/>
          <p:nvPr/>
        </p:nvSpPr>
        <p:spPr>
          <a:xfrm>
            <a:off x="1758461" y="3407577"/>
            <a:ext cx="2518117" cy="126609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8" name="Oval 7">
            <a:extLst>
              <a:ext uri="{FF2B5EF4-FFF2-40B4-BE49-F238E27FC236}">
                <a16:creationId xmlns:a16="http://schemas.microsoft.com/office/drawing/2014/main" id="{0C9A0595-7B10-7EF7-8889-F8441568548A}"/>
              </a:ext>
            </a:extLst>
          </p:cNvPr>
          <p:cNvSpPr/>
          <p:nvPr/>
        </p:nvSpPr>
        <p:spPr>
          <a:xfrm>
            <a:off x="1758461" y="1972673"/>
            <a:ext cx="2518117" cy="126609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9" name="Oval 8">
            <a:extLst>
              <a:ext uri="{FF2B5EF4-FFF2-40B4-BE49-F238E27FC236}">
                <a16:creationId xmlns:a16="http://schemas.microsoft.com/office/drawing/2014/main" id="{34D19A94-D115-BCBC-C8F7-CB33AE697F9E}"/>
              </a:ext>
            </a:extLst>
          </p:cNvPr>
          <p:cNvSpPr/>
          <p:nvPr/>
        </p:nvSpPr>
        <p:spPr>
          <a:xfrm>
            <a:off x="1751427" y="537769"/>
            <a:ext cx="2518117" cy="1266093"/>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Oval 9">
            <a:extLst>
              <a:ext uri="{FF2B5EF4-FFF2-40B4-BE49-F238E27FC236}">
                <a16:creationId xmlns:a16="http://schemas.microsoft.com/office/drawing/2014/main" id="{85DDC0B7-D600-9B62-6388-607E8047EA27}"/>
              </a:ext>
            </a:extLst>
          </p:cNvPr>
          <p:cNvSpPr/>
          <p:nvPr/>
        </p:nvSpPr>
        <p:spPr>
          <a:xfrm>
            <a:off x="1758461" y="4842481"/>
            <a:ext cx="2518117" cy="126609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6" name="TextBox 15">
            <a:extLst>
              <a:ext uri="{FF2B5EF4-FFF2-40B4-BE49-F238E27FC236}">
                <a16:creationId xmlns:a16="http://schemas.microsoft.com/office/drawing/2014/main" id="{A0AC3F80-E2A7-C33E-DEFE-D6CF452C74F9}"/>
              </a:ext>
            </a:extLst>
          </p:cNvPr>
          <p:cNvSpPr txBox="1"/>
          <p:nvPr/>
        </p:nvSpPr>
        <p:spPr>
          <a:xfrm>
            <a:off x="1906171" y="2251776"/>
            <a:ext cx="2208627" cy="707886"/>
          </a:xfrm>
          <a:prstGeom prst="rect">
            <a:avLst/>
          </a:prstGeom>
          <a:noFill/>
        </p:spPr>
        <p:txBody>
          <a:bodyPr wrap="square" rtlCol="0">
            <a:spAutoFit/>
          </a:bodyPr>
          <a:lstStyle/>
          <a:p>
            <a:pPr algn="ctr"/>
            <a:r>
              <a:rPr lang="en-US" sz="2000" dirty="0">
                <a:solidFill>
                  <a:schemeClr val="accent5">
                    <a:lumMod val="50000"/>
                  </a:schemeClr>
                </a:solidFill>
              </a:rPr>
              <a:t>Computer Vision               Engineers</a:t>
            </a:r>
            <a:endParaRPr lang="en-IN" sz="2000" dirty="0">
              <a:solidFill>
                <a:schemeClr val="accent5">
                  <a:lumMod val="50000"/>
                </a:schemeClr>
              </a:solidFill>
            </a:endParaRPr>
          </a:p>
        </p:txBody>
      </p:sp>
      <p:sp>
        <p:nvSpPr>
          <p:cNvPr id="17" name="TextBox 16">
            <a:extLst>
              <a:ext uri="{FF2B5EF4-FFF2-40B4-BE49-F238E27FC236}">
                <a16:creationId xmlns:a16="http://schemas.microsoft.com/office/drawing/2014/main" id="{A41688E9-9C77-EA99-6812-FAB70456A2F1}"/>
              </a:ext>
            </a:extLst>
          </p:cNvPr>
          <p:cNvSpPr txBox="1"/>
          <p:nvPr/>
        </p:nvSpPr>
        <p:spPr>
          <a:xfrm>
            <a:off x="2046848" y="3641297"/>
            <a:ext cx="1941342" cy="707886"/>
          </a:xfrm>
          <a:prstGeom prst="rect">
            <a:avLst/>
          </a:prstGeom>
          <a:noFill/>
        </p:spPr>
        <p:txBody>
          <a:bodyPr wrap="square" rtlCol="0">
            <a:spAutoFit/>
          </a:bodyPr>
          <a:lstStyle/>
          <a:p>
            <a:pPr algn="ctr"/>
            <a:r>
              <a:rPr lang="en-US" sz="2000" dirty="0">
                <a:solidFill>
                  <a:schemeClr val="accent6">
                    <a:lumMod val="50000"/>
                  </a:schemeClr>
                </a:solidFill>
              </a:rPr>
              <a:t>Software Developers</a:t>
            </a:r>
            <a:endParaRPr lang="en-IN" sz="2000" dirty="0">
              <a:solidFill>
                <a:schemeClr val="accent6">
                  <a:lumMod val="50000"/>
                </a:schemeClr>
              </a:solidFill>
            </a:endParaRPr>
          </a:p>
        </p:txBody>
      </p:sp>
      <p:sp>
        <p:nvSpPr>
          <p:cNvPr id="18" name="TextBox 17">
            <a:extLst>
              <a:ext uri="{FF2B5EF4-FFF2-40B4-BE49-F238E27FC236}">
                <a16:creationId xmlns:a16="http://schemas.microsoft.com/office/drawing/2014/main" id="{DB6ADFA9-FA1B-9A92-542C-282D797D1D11}"/>
              </a:ext>
            </a:extLst>
          </p:cNvPr>
          <p:cNvSpPr txBox="1"/>
          <p:nvPr/>
        </p:nvSpPr>
        <p:spPr>
          <a:xfrm>
            <a:off x="2201593" y="5104652"/>
            <a:ext cx="1631852" cy="707886"/>
          </a:xfrm>
          <a:prstGeom prst="rect">
            <a:avLst/>
          </a:prstGeom>
          <a:noFill/>
        </p:spPr>
        <p:txBody>
          <a:bodyPr wrap="square" rtlCol="0">
            <a:spAutoFit/>
          </a:bodyPr>
          <a:lstStyle/>
          <a:p>
            <a:pPr algn="ctr"/>
            <a:r>
              <a:rPr lang="en-US" sz="2000" dirty="0">
                <a:solidFill>
                  <a:schemeClr val="accent2">
                    <a:lumMod val="50000"/>
                  </a:schemeClr>
                </a:solidFill>
              </a:rPr>
              <a:t>Data Scientists</a:t>
            </a:r>
            <a:endParaRPr lang="en-IN" sz="2000" dirty="0">
              <a:solidFill>
                <a:schemeClr val="accent2">
                  <a:lumMod val="50000"/>
                </a:schemeClr>
              </a:solidFill>
            </a:endParaRPr>
          </a:p>
        </p:txBody>
      </p:sp>
      <p:sp>
        <p:nvSpPr>
          <p:cNvPr id="19" name="TextBox 18">
            <a:extLst>
              <a:ext uri="{FF2B5EF4-FFF2-40B4-BE49-F238E27FC236}">
                <a16:creationId xmlns:a16="http://schemas.microsoft.com/office/drawing/2014/main" id="{0DBD33C1-207C-FEE1-E85A-65F009FBA002}"/>
              </a:ext>
            </a:extLst>
          </p:cNvPr>
          <p:cNvSpPr txBox="1"/>
          <p:nvPr/>
        </p:nvSpPr>
        <p:spPr>
          <a:xfrm>
            <a:off x="2046848" y="816872"/>
            <a:ext cx="1941342" cy="707886"/>
          </a:xfrm>
          <a:prstGeom prst="rect">
            <a:avLst/>
          </a:prstGeom>
          <a:noFill/>
        </p:spPr>
        <p:txBody>
          <a:bodyPr wrap="square" rtlCol="0">
            <a:spAutoFit/>
          </a:bodyPr>
          <a:lstStyle/>
          <a:p>
            <a:pPr algn="ctr"/>
            <a:r>
              <a:rPr lang="en-US" sz="2000" dirty="0">
                <a:solidFill>
                  <a:schemeClr val="accent4">
                    <a:lumMod val="50000"/>
                  </a:schemeClr>
                </a:solidFill>
              </a:rPr>
              <a:t>Deep Learning Researchers</a:t>
            </a:r>
            <a:endParaRPr lang="en-IN" sz="2000" dirty="0">
              <a:solidFill>
                <a:schemeClr val="accent4">
                  <a:lumMod val="50000"/>
                </a:schemeClr>
              </a:solidFill>
            </a:endParaRPr>
          </a:p>
        </p:txBody>
      </p:sp>
      <p:sp>
        <p:nvSpPr>
          <p:cNvPr id="20" name="Rectangle: Rounded Corners 19">
            <a:extLst>
              <a:ext uri="{FF2B5EF4-FFF2-40B4-BE49-F238E27FC236}">
                <a16:creationId xmlns:a16="http://schemas.microsoft.com/office/drawing/2014/main" id="{A0CEC155-3A57-F226-3BA0-DBEBD51D24BD}"/>
              </a:ext>
            </a:extLst>
          </p:cNvPr>
          <p:cNvSpPr/>
          <p:nvPr/>
        </p:nvSpPr>
        <p:spPr>
          <a:xfrm>
            <a:off x="7849771" y="2679254"/>
            <a:ext cx="2897945" cy="12075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EA8C3F89-6C07-9CD9-998B-577286458D5C}"/>
              </a:ext>
            </a:extLst>
          </p:cNvPr>
          <p:cNvSpPr txBox="1"/>
          <p:nvPr/>
        </p:nvSpPr>
        <p:spPr>
          <a:xfrm>
            <a:off x="8393723" y="3007933"/>
            <a:ext cx="2039816" cy="523220"/>
          </a:xfrm>
          <a:prstGeom prst="rect">
            <a:avLst/>
          </a:prstGeom>
          <a:noFill/>
        </p:spPr>
        <p:txBody>
          <a:bodyPr wrap="square" rtlCol="0">
            <a:spAutoFit/>
          </a:bodyPr>
          <a:lstStyle/>
          <a:p>
            <a:r>
              <a:rPr lang="en-US" sz="2800" b="1" dirty="0"/>
              <a:t>END USERS</a:t>
            </a:r>
            <a:endParaRPr lang="en-IN" sz="2800" b="1" dirty="0"/>
          </a:p>
        </p:txBody>
      </p:sp>
      <p:cxnSp>
        <p:nvCxnSpPr>
          <p:cNvPr id="23" name="Straight Arrow Connector 22">
            <a:extLst>
              <a:ext uri="{FF2B5EF4-FFF2-40B4-BE49-F238E27FC236}">
                <a16:creationId xmlns:a16="http://schemas.microsoft.com/office/drawing/2014/main" id="{E7D3601B-FCB0-5BC0-B74A-08F9653D7C5A}"/>
              </a:ext>
            </a:extLst>
          </p:cNvPr>
          <p:cNvCxnSpPr>
            <a:cxnSpLocks/>
          </p:cNvCxnSpPr>
          <p:nvPr/>
        </p:nvCxnSpPr>
        <p:spPr>
          <a:xfrm flipH="1" flipV="1">
            <a:off x="4363327" y="1337025"/>
            <a:ext cx="3362179" cy="19379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882645A3-BFAA-35AC-6205-029BECA7054F}"/>
              </a:ext>
            </a:extLst>
          </p:cNvPr>
          <p:cNvCxnSpPr>
            <a:cxnSpLocks/>
          </p:cNvCxnSpPr>
          <p:nvPr/>
        </p:nvCxnSpPr>
        <p:spPr>
          <a:xfrm flipH="1" flipV="1">
            <a:off x="4424288" y="2799471"/>
            <a:ext cx="3301218" cy="4835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A34F47C8-DE1D-6DF9-10FC-CC3647DB90CB}"/>
              </a:ext>
            </a:extLst>
          </p:cNvPr>
          <p:cNvCxnSpPr>
            <a:cxnSpLocks/>
          </p:cNvCxnSpPr>
          <p:nvPr/>
        </p:nvCxnSpPr>
        <p:spPr>
          <a:xfrm flipH="1">
            <a:off x="4424288" y="3283047"/>
            <a:ext cx="3301218" cy="7575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F8F049E9-422B-0094-21FC-62F59BAC32D1}"/>
              </a:ext>
            </a:extLst>
          </p:cNvPr>
          <p:cNvCxnSpPr>
            <a:cxnSpLocks/>
          </p:cNvCxnSpPr>
          <p:nvPr/>
        </p:nvCxnSpPr>
        <p:spPr>
          <a:xfrm flipH="1">
            <a:off x="4431322" y="3291104"/>
            <a:ext cx="3294184" cy="20546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200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BEA7D4-8B96-5A0E-252E-6B8E8B1CF178}"/>
              </a:ext>
            </a:extLst>
          </p:cNvPr>
          <p:cNvSpPr>
            <a:spLocks noGrp="1"/>
          </p:cNvSpPr>
          <p:nvPr>
            <p:ph sz="quarter" idx="10"/>
          </p:nvPr>
        </p:nvSpPr>
        <p:spPr>
          <a:xfrm>
            <a:off x="539261" y="591802"/>
            <a:ext cx="10700825" cy="5674395"/>
          </a:xfrm>
        </p:spPr>
        <p:txBody>
          <a:bodyPr>
            <a:normAutofit/>
          </a:bodyPr>
          <a:lstStyle/>
          <a:p>
            <a:r>
              <a:rPr lang="en-US" sz="2400" b="1" noProof="1">
                <a:latin typeface="Algerian" panose="04020705040A02060702" pitchFamily="82" charset="0"/>
              </a:rPr>
              <a:t>SOLUTION:</a:t>
            </a:r>
          </a:p>
          <a:p>
            <a:pPr>
              <a:lnSpc>
                <a:spcPct val="100000"/>
              </a:lnSpc>
            </a:pPr>
            <a:r>
              <a:rPr lang="en-US" noProof="1"/>
              <a:t>       </a:t>
            </a:r>
            <a:r>
              <a:rPr lang="en-US" b="0" i="0" dirty="0">
                <a:effectLst/>
                <a:latin typeface="Söhne"/>
              </a:rPr>
              <a:t>The project introduces a pioneering solution in deep learning, leveraging </a:t>
            </a:r>
          </a:p>
          <a:p>
            <a:pPr>
              <a:lnSpc>
                <a:spcPct val="100000"/>
              </a:lnSpc>
            </a:pPr>
            <a:r>
              <a:rPr lang="en-US" b="0" i="0" dirty="0">
                <a:effectLst/>
                <a:latin typeface="Söhne"/>
              </a:rPr>
              <a:t>Convolutional Neural Network (CNN) based autoencoders for feature learning in image</a:t>
            </a:r>
          </a:p>
          <a:p>
            <a:pPr>
              <a:lnSpc>
                <a:spcPct val="100000"/>
              </a:lnSpc>
            </a:pPr>
            <a:r>
              <a:rPr lang="en-US" b="0" i="0" dirty="0">
                <a:effectLst/>
                <a:latin typeface="Söhne"/>
              </a:rPr>
              <a:t>data. By integrating convolutional layers into the traditional autoencoder architecture, our </a:t>
            </a:r>
          </a:p>
          <a:p>
            <a:pPr>
              <a:lnSpc>
                <a:spcPct val="100000"/>
              </a:lnSpc>
            </a:pPr>
            <a:r>
              <a:rPr lang="en-US" b="0" i="0" dirty="0">
                <a:effectLst/>
                <a:latin typeface="Söhne"/>
              </a:rPr>
              <a:t>solution adeptly captures spatial hierarchies and local correlations inherent in images.</a:t>
            </a:r>
          </a:p>
          <a:p>
            <a:endParaRPr lang="en-US" noProof="1"/>
          </a:p>
          <a:p>
            <a:r>
              <a:rPr lang="en-US" sz="2400" b="1" noProof="1">
                <a:latin typeface="Algerian" panose="04020705040A02060702" pitchFamily="82" charset="0"/>
              </a:rPr>
              <a:t>VALUE PROPORTION:</a:t>
            </a:r>
          </a:p>
          <a:p>
            <a:pPr>
              <a:lnSpc>
                <a:spcPct val="100000"/>
              </a:lnSpc>
            </a:pPr>
            <a:r>
              <a:rPr lang="en-US" noProof="1"/>
              <a:t>         </a:t>
            </a:r>
            <a:r>
              <a:rPr lang="en-US" b="0" i="0" dirty="0">
                <a:effectLst/>
                <a:latin typeface="Söhne"/>
              </a:rPr>
              <a:t>Our project offers a compelling value proposition by introducing a novel solution in deep</a:t>
            </a:r>
          </a:p>
          <a:p>
            <a:pPr>
              <a:lnSpc>
                <a:spcPct val="100000"/>
              </a:lnSpc>
            </a:pPr>
            <a:r>
              <a:rPr lang="en-US" b="0" i="0" dirty="0">
                <a:effectLst/>
                <a:latin typeface="Söhne"/>
              </a:rPr>
              <a:t> learning, specifically leveraging Convolutional Neural Network (CNN) based autoencoders for feature</a:t>
            </a:r>
          </a:p>
          <a:p>
            <a:pPr>
              <a:lnSpc>
                <a:spcPct val="100000"/>
              </a:lnSpc>
            </a:pPr>
            <a:r>
              <a:rPr lang="en-US" b="0" i="0" dirty="0">
                <a:effectLst/>
                <a:latin typeface="Söhne"/>
              </a:rPr>
              <a:t> learning in image data. This innovative approach addresses the pressing need for more effective</a:t>
            </a:r>
          </a:p>
          <a:p>
            <a:pPr>
              <a:lnSpc>
                <a:spcPct val="100000"/>
              </a:lnSpc>
            </a:pPr>
            <a:r>
              <a:rPr lang="en-US" b="0" i="0" dirty="0">
                <a:effectLst/>
                <a:latin typeface="Söhne"/>
              </a:rPr>
              <a:t> feature extraction methods, particularly in complex image datasets.</a:t>
            </a:r>
            <a:endParaRPr lang="en-US" noProof="1"/>
          </a:p>
        </p:txBody>
      </p:sp>
    </p:spTree>
    <p:extLst>
      <p:ext uri="{BB962C8B-B14F-4D97-AF65-F5344CB8AC3E}">
        <p14:creationId xmlns:p14="http://schemas.microsoft.com/office/powerpoint/2010/main" val="1760417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365125"/>
            <a:ext cx="10363201" cy="1629601"/>
          </a:xfrm>
        </p:spPr>
        <p:txBody>
          <a:bodyPr>
            <a:normAutofit/>
          </a:bodyPr>
          <a:lstStyle/>
          <a:p>
            <a:pPr algn="ctr"/>
            <a:r>
              <a:rPr lang="en-US" sz="3600" b="1" dirty="0"/>
              <a:t>THE WOW IN THE SOLUTION</a:t>
            </a:r>
          </a:p>
        </p:txBody>
      </p:sp>
      <p:sp>
        <p:nvSpPr>
          <p:cNvPr id="3" name="Content Placeholder 2">
            <a:extLst>
              <a:ext uri="{FF2B5EF4-FFF2-40B4-BE49-F238E27FC236}">
                <a16:creationId xmlns:a16="http://schemas.microsoft.com/office/drawing/2014/main" id="{375DADF2-8E4D-6C0E-0FA2-C5228AF29C1D}"/>
              </a:ext>
            </a:extLst>
          </p:cNvPr>
          <p:cNvSpPr>
            <a:spLocks noGrp="1"/>
          </p:cNvSpPr>
          <p:nvPr>
            <p:ph sz="quarter" idx="10"/>
          </p:nvPr>
        </p:nvSpPr>
        <p:spPr>
          <a:xfrm>
            <a:off x="914399" y="1772065"/>
            <a:ext cx="10635176" cy="3759572"/>
          </a:xfrm>
        </p:spPr>
        <p:txBody>
          <a:bodyPr>
            <a:normAutofit fontScale="92500"/>
          </a:bodyPr>
          <a:lstStyle/>
          <a:p>
            <a:pPr marL="0" indent="0">
              <a:lnSpc>
                <a:spcPct val="150000"/>
              </a:lnSpc>
              <a:buNone/>
            </a:pPr>
            <a:r>
              <a:rPr lang="en-US" sz="2400" b="0" i="0" dirty="0">
                <a:solidFill>
                  <a:srgbClr val="0D0D0D"/>
                </a:solidFill>
                <a:effectLst/>
                <a:latin typeface="Söhne"/>
              </a:rPr>
              <a:t>Our project introduces a groundbreaking solution that redefines the landscape of deep learning in image processing. By ingeniously incorporating Convolutional Neural Network (CNN) based autoencoders, we unveil a paradigm-shifting approach to feature learning. This innovative fusion captures the intricate essence of image data, unlocking a treasure trove of spatial intricacies and local correlations. The wow factor lies in our solution's ability to transcend conventional boundaries, seamlessly compressing images into a lower-dimensional space while preserving the essence of their features.</a:t>
            </a:r>
            <a:endParaRPr lang="en-US" sz="2400" noProof="1"/>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430403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6000" y="0"/>
            <a:ext cx="5057104" cy="1060815"/>
          </a:xfrm>
        </p:spPr>
        <p:txBody>
          <a:bodyPr/>
          <a:lstStyle/>
          <a:p>
            <a:pPr algn="ctr"/>
            <a:r>
              <a:rPr lang="en-US" dirty="0"/>
              <a:t>MODELLING</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5346779" y="1060815"/>
            <a:ext cx="6555546" cy="5341855"/>
          </a:xfrm>
        </p:spPr>
        <p:txBody>
          <a:bodyPr>
            <a:normAutofit fontScale="92500" lnSpcReduction="10000"/>
          </a:bodyPr>
          <a:lstStyle/>
          <a:p>
            <a:pPr>
              <a:lnSpc>
                <a:spcPct val="150000"/>
              </a:lnSpc>
            </a:pPr>
            <a:r>
              <a:rPr lang="en-US" dirty="0">
                <a:latin typeface="Söhne"/>
              </a:rPr>
              <a:t>S</a:t>
            </a:r>
            <a:r>
              <a:rPr lang="en-US" b="0" i="0" dirty="0">
                <a:effectLst/>
                <a:latin typeface="Söhne"/>
              </a:rPr>
              <a:t>oftware like Adobe Photoshop, Adobe Illustrator, or any online tool to create a visual representation of the architecture can be used. This would include layers of convolutional and pooling operations for the encoder and decoder parts of the autoencoder.</a:t>
            </a:r>
          </a:p>
          <a:p>
            <a:pPr>
              <a:lnSpc>
                <a:spcPct val="150000"/>
              </a:lnSpc>
            </a:pPr>
            <a:r>
              <a:rPr lang="en-US" b="0" i="0" dirty="0">
                <a:effectLst/>
                <a:latin typeface="Söhne"/>
              </a:rPr>
              <a:t>Develop visualizations (e.g., scatter plots, heatmaps) showcasing the latent space learned by the autoencoder, illustrating how images are represented in a lower-dimensional space.</a:t>
            </a:r>
          </a:p>
          <a:p>
            <a:pPr>
              <a:lnSpc>
                <a:spcPct val="150000"/>
              </a:lnSpc>
            </a:pPr>
            <a:r>
              <a:rPr lang="en-US" b="0" i="0" dirty="0">
                <a:effectLst/>
                <a:latin typeface="Söhne"/>
              </a:rPr>
              <a:t>If your project involves building an application or interface, you can create wireframes using tools like Balsamiq, Sketch, Adobe XD, or Figma. These wireframes would outline the layout, structure, and functionality of the application, including features related to image analysis or processing.</a:t>
            </a:r>
            <a:endParaRPr lang="en-US" dirty="0"/>
          </a:p>
        </p:txBody>
      </p:sp>
    </p:spTree>
    <p:extLst>
      <p:ext uri="{BB962C8B-B14F-4D97-AF65-F5344CB8AC3E}">
        <p14:creationId xmlns:p14="http://schemas.microsoft.com/office/powerpoint/2010/main" val="76993264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3.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65</TotalTime>
  <Words>657</Words>
  <Application>Microsoft Office PowerPoint</Application>
  <PresentationFormat>Widescreen</PresentationFormat>
  <Paragraphs>46</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Calibri</vt:lpstr>
      <vt:lpstr>Söhne</vt:lpstr>
      <vt:lpstr>Tenorite</vt:lpstr>
      <vt:lpstr>Custom</vt:lpstr>
      <vt:lpstr>         B. RAMYA           B.TECH IT – III YEAR  Project title: CNN-based Autoencoder Unleashes Deep Learning Potential</vt:lpstr>
      <vt:lpstr>CNN-based Autoencoder</vt:lpstr>
      <vt:lpstr>AGENDA</vt:lpstr>
      <vt:lpstr>PROJECT STATEMENT</vt:lpstr>
      <vt:lpstr>PROJECT OVERVIEW</vt:lpstr>
      <vt:lpstr>PowerPoint Presentation</vt:lpstr>
      <vt:lpstr>PowerPoint Presentation</vt:lpstr>
      <vt:lpstr>THE WOW IN THE SOLUTION</vt:lpstr>
      <vt:lpstr>MODELLING</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 RAMYA           B.TECH IT – III YEAR  Project title: CNN-based Autoencoder Unleashes Deep Learning Potential</dc:title>
  <dc:creator>Balasubramanian Narayanan</dc:creator>
  <cp:lastModifiedBy>Balasubramanian Narayanan</cp:lastModifiedBy>
  <cp:revision>1</cp:revision>
  <dcterms:created xsi:type="dcterms:W3CDTF">2024-04-04T16:24:46Z</dcterms:created>
  <dcterms:modified xsi:type="dcterms:W3CDTF">2024-04-04T17:30:38Z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