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7"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3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2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60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9"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7"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4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73"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81"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147697"/>
            <a:ext cx="4008437" cy="3045140"/>
          </a:xfrm>
        </p:spPr>
        <p:txBody>
          <a:bodyPr/>
          <a:lstStyle/>
          <a:p>
            <a:pPr>
              <a:lnSpc>
                <a:spcPct val="114000"/>
              </a:lnSpc>
            </a:pPr>
            <a:r>
              <a:rPr lang="en-IN" altLang="en-US" sz="1200" b="1" dirty="0"/>
              <a:t>HEALTHCARE MANAGEMENT APPLICATION</a:t>
            </a:r>
          </a:p>
          <a:p>
            <a:pPr>
              <a:lnSpc>
                <a:spcPct val="114000"/>
              </a:lnSpc>
            </a:pPr>
            <a:r>
              <a:rPr lang="en-IN" altLang="en-US" sz="1200" dirty="0"/>
              <a:t>Working on End-to-End case study HealthCare Management System Application along with authentication, Swagger </a:t>
            </a:r>
            <a:r>
              <a:rPr lang="en-US" altLang="en-US" sz="1200" dirty="0"/>
              <a:t>and React used for user interface.</a:t>
            </a:r>
            <a:endParaRPr lang="en-US" altLang="nl-NL" sz="1200" b="1" dirty="0"/>
          </a:p>
          <a:p>
            <a:pPr eaLnBrk="1" hangingPunct="1">
              <a:lnSpc>
                <a:spcPct val="114000"/>
              </a:lnSpc>
            </a:pPr>
            <a:endParaRPr lang="en-IN" altLang="nl-NL" sz="1200" b="1" dirty="0"/>
          </a:p>
          <a:p>
            <a:pPr eaLnBrk="1" hangingPunct="1">
              <a:lnSpc>
                <a:spcPct val="114000"/>
              </a:lnSpc>
            </a:pPr>
            <a:r>
              <a:rPr lang="en-IN" altLang="nl-NL" sz="1200" b="1" dirty="0"/>
              <a:t>Java Full Stack Developer in Degreed Platform</a:t>
            </a:r>
          </a:p>
          <a:p>
            <a:pPr eaLnBrk="1" hangingPunct="1">
              <a:lnSpc>
                <a:spcPct val="114000"/>
              </a:lnSpc>
            </a:pPr>
            <a:r>
              <a:rPr lang="en-IN" altLang="en-US" sz="1200" dirty="0"/>
              <a:t>Completed this course with optimal Knowledge of MVC ,Web API , Restful Services, Components.</a:t>
            </a:r>
          </a:p>
          <a:p>
            <a:pPr eaLnBrk="1" hangingPunct="1">
              <a:lnSpc>
                <a:spcPct val="114000"/>
              </a:lnSpc>
            </a:pPr>
            <a:endParaRPr lang="en-IN" altLang="nl-NL" sz="1200" dirty="0"/>
          </a:p>
          <a:p>
            <a:pPr eaLnBrk="1" hangingPunct="1">
              <a:lnSpc>
                <a:spcPct val="114000"/>
              </a:lnSpc>
            </a:pPr>
            <a:endParaRPr lang="en-IN" altLang="nl-NL" sz="1200" dirty="0"/>
          </a:p>
          <a:p>
            <a:pPr eaLnBrk="1" hangingPunct="1">
              <a:lnSpc>
                <a:spcPct val="114000"/>
              </a:lnSpc>
            </a:pPr>
            <a:endParaRPr lang="en-IN" altLang="nl-NL" sz="1200" dirty="0"/>
          </a:p>
          <a:p>
            <a:pPr eaLnBrk="1" hangingPunct="1">
              <a:lnSpc>
                <a:spcPct val="114000"/>
              </a:lnSpc>
            </a:pPr>
            <a:r>
              <a:rPr lang="en-IN" altLang="en-US" sz="1200" dirty="0"/>
              <a:t>                                                                       </a:t>
            </a:r>
          </a:p>
          <a:p>
            <a:pPr eaLnBrk="1" hangingPunct="1">
              <a:lnSpc>
                <a:spcPct val="114000"/>
              </a:lnSpc>
            </a:pPr>
            <a:r>
              <a:rPr lang="en-IN" altLang="en-US" sz="1200" dirty="0"/>
              <a:t> </a:t>
            </a:r>
          </a:p>
          <a:p>
            <a:pPr eaLnBrk="1" hangingPunct="1">
              <a:lnSpc>
                <a:spcPct val="114000"/>
              </a:lnSpc>
            </a:pPr>
            <a:endParaRPr lang="en-IN" altLang="en-US" sz="1200" dirty="0"/>
          </a:p>
          <a:p>
            <a:pPr eaLnBrk="1" hangingPunct="1">
              <a:lnSpc>
                <a:spcPct val="114000"/>
              </a:lnSpc>
            </a:pPr>
            <a:endParaRPr lang="en-IN" altLang="en-US" sz="1200" dirty="0"/>
          </a:p>
          <a:p>
            <a:pPr eaLnBrk="1" hangingPunct="1">
              <a:lnSpc>
                <a:spcPct val="114000"/>
              </a:lnSpc>
            </a:pPr>
            <a:endParaRPr lang="en-IN" altLang="en-US" sz="1200" dirty="0"/>
          </a:p>
          <a:p>
            <a:pPr eaLnBrk="1" hangingPunct="1">
              <a:lnSpc>
                <a:spcPct val="114000"/>
              </a:lnSpc>
            </a:pPr>
            <a:endParaRPr lang="en-IN" altLang="en-US" sz="1200" dirty="0"/>
          </a:p>
          <a:p>
            <a:pPr eaLnBrk="1" hangingPunct="1">
              <a:lnSpc>
                <a:spcPct val="114000"/>
              </a:lnSpc>
            </a:pPr>
            <a:endParaRPr lang="en-IN" altLang="en-US" sz="1200" dirty="0"/>
          </a:p>
          <a:p>
            <a:pPr eaLnBrk="1" hangingPunct="1">
              <a:lnSpc>
                <a:spcPct val="114000"/>
              </a:lnSpc>
            </a:pPr>
            <a:endParaRPr lang="en-IN" altLang="en-US" sz="1200" dirty="0"/>
          </a:p>
          <a:p>
            <a:pPr eaLnBrk="1" hangingPunct="1">
              <a:lnSpc>
                <a:spcPct val="114000"/>
              </a:lnSpc>
            </a:pPr>
            <a:endParaRPr lang="en-IN" altLang="en-US" sz="1200" dirty="0"/>
          </a:p>
          <a:p>
            <a:pPr eaLnBrk="1" hangingPunct="1">
              <a:lnSpc>
                <a:spcPct val="114000"/>
              </a:lnSpc>
            </a:pPr>
            <a:endParaRPr lang="en-IN" altLang="en-US" sz="1200" dirty="0"/>
          </a:p>
          <a:p>
            <a:pPr eaLnBrk="1" hangingPunct="1">
              <a:lnSpc>
                <a:spcPct val="114000"/>
              </a:lnSpc>
            </a:pPr>
            <a:endParaRPr lang="en-IN" altLang="en-US" sz="1200" dirty="0"/>
          </a:p>
          <a:p>
            <a:pPr eaLnBrk="1" hangingPunct="1">
              <a:lnSpc>
                <a:spcPct val="114000"/>
              </a:lnSpc>
            </a:pPr>
            <a:endParaRPr lang="en-US" altLang="nl-NL" sz="1200" b="1" dirty="0"/>
          </a:p>
          <a:p>
            <a:pPr eaLnBrk="1" hangingPunct="1">
              <a:lnSpc>
                <a:spcPct val="114000"/>
              </a:lnSpc>
            </a:pPr>
            <a:br>
              <a:rPr lang="en-US" altLang="nl-NL" sz="1200" dirty="0"/>
            </a:br>
            <a:br>
              <a:rPr lang="en-US" altLang="nl-NL" sz="1200" dirty="0"/>
            </a:br>
            <a:endParaRPr lang="nl-NL" altLang="nl-NL" sz="1200"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Hyderabad</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Gayaru.ramya@capgemini.com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+91 9502390981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200" dirty="0"/>
              <a:t>Proficient in </a:t>
            </a:r>
            <a:r>
              <a:rPr lang="en-US" sz="1200" b="1" dirty="0"/>
              <a:t>JAVA and OOPs </a:t>
            </a:r>
            <a:r>
              <a:rPr lang="en-US" sz="1200" dirty="0"/>
              <a:t>concepts. </a:t>
            </a:r>
          </a:p>
          <a:p>
            <a:pPr marL="171450" indent="-171450">
              <a:buFont typeface="Arial" panose="020B0604020202020204" pitchFamily="34" charset="0"/>
              <a:buChar char="•"/>
            </a:pPr>
            <a:r>
              <a:rPr lang="en-US" sz="1200" dirty="0"/>
              <a:t>Hands on experience in creating </a:t>
            </a:r>
            <a:r>
              <a:rPr lang="en-US" sz="1200" b="1" dirty="0"/>
              <a:t>Web Application </a:t>
            </a:r>
            <a:r>
              <a:rPr lang="en-US" sz="1200" dirty="0"/>
              <a:t>with</a:t>
            </a:r>
            <a:r>
              <a:rPr lang="en-US" sz="1200" b="1" dirty="0"/>
              <a:t>  Spring Boot </a:t>
            </a:r>
            <a:r>
              <a:rPr lang="en-US" sz="1200" dirty="0"/>
              <a:t>and</a:t>
            </a:r>
            <a:r>
              <a:rPr lang="en-US" sz="1200" b="1" dirty="0"/>
              <a:t> React</a:t>
            </a:r>
            <a:r>
              <a:rPr lang="en-US" sz="1200" dirty="0"/>
              <a:t>.</a:t>
            </a:r>
          </a:p>
          <a:p>
            <a:pPr marL="171450" indent="-171450">
              <a:buFont typeface="Arial" panose="020B0604020202020204" pitchFamily="34" charset="0"/>
              <a:buChar char="•"/>
            </a:pPr>
            <a:r>
              <a:rPr lang="en-US" sz="1200" dirty="0"/>
              <a:t>Practical Understanding of PostgreSQL Database</a:t>
            </a:r>
          </a:p>
          <a:p>
            <a:pPr marL="171450" indent="-171450">
              <a:buFont typeface="Arial" panose="020B0604020202020204" pitchFamily="34" charset="0"/>
              <a:buChar char="•"/>
            </a:pPr>
            <a:r>
              <a:rPr lang="en-US" sz="1200" dirty="0"/>
              <a:t>Hands on experience in developing web pages using </a:t>
            </a:r>
            <a:r>
              <a:rPr lang="en-US" sz="1200" b="1" dirty="0"/>
              <a:t>HTML5, CSS3, Object Oriented Programming, JSON, XML</a:t>
            </a:r>
            <a:r>
              <a:rPr lang="en-US" sz="1200" dirty="0"/>
              <a:t>. Good understanding of Document Object Model (DOM) and DOM Functions.</a:t>
            </a:r>
          </a:p>
          <a:p>
            <a:pPr marL="171450" indent="-171450">
              <a:buFont typeface="Arial" panose="020B0604020202020204" pitchFamily="34" charset="0"/>
              <a:buChar char="•"/>
            </a:pPr>
            <a:r>
              <a:rPr lang="en-IN" sz="1200" dirty="0"/>
              <a:t>Practical understanding of </a:t>
            </a:r>
            <a:r>
              <a:rPr lang="en-US" sz="1200" dirty="0"/>
              <a:t>rendering</a:t>
            </a:r>
            <a:r>
              <a:rPr lang="en-US" sz="1200" b="1" dirty="0"/>
              <a:t> SPRINGMVC, REST API</a:t>
            </a:r>
            <a:r>
              <a:rPr lang="en-IN" sz="1200" b="1" dirty="0"/>
              <a:t>.</a:t>
            </a:r>
            <a:endParaRPr lang="en-US" sz="1200" dirty="0"/>
          </a:p>
          <a:p>
            <a:pPr marL="171450" indent="-171450">
              <a:buFont typeface="Arial" panose="020B0604020202020204" pitchFamily="34" charset="0"/>
              <a:buChar char="•"/>
            </a:pPr>
            <a:r>
              <a:rPr lang="en-US" altLang="en-US" sz="1200" dirty="0"/>
              <a:t>Beginner </a:t>
            </a:r>
            <a:r>
              <a:rPr lang="en-US" altLang="en-US" sz="1200" b="1" dirty="0"/>
              <a:t>React developer</a:t>
            </a:r>
            <a:r>
              <a:rPr lang="en-US" altLang="en-US" sz="1200" dirty="0"/>
              <a:t> with working knowledge on </a:t>
            </a:r>
            <a:r>
              <a:rPr lang="en-US" altLang="en-US" sz="1200" b="1" dirty="0"/>
              <a:t>React</a:t>
            </a:r>
            <a:r>
              <a:rPr lang="en-US" altLang="en-US" sz="1200" dirty="0"/>
              <a:t>.</a:t>
            </a:r>
          </a:p>
          <a:p>
            <a:pPr marL="171450" indent="-171450">
              <a:buFont typeface="Arial" panose="020B0604020202020204" pitchFamily="34" charset="0"/>
              <a:buChar char="•"/>
            </a:pPr>
            <a:r>
              <a:rPr lang="en-US" altLang="nl-NL" sz="1200" dirty="0"/>
              <a:t>Implemented </a:t>
            </a:r>
            <a:r>
              <a:rPr lang="en-US" altLang="nl-NL" sz="1200" b="1" dirty="0"/>
              <a:t>Web API</a:t>
            </a:r>
            <a:r>
              <a:rPr lang="en-US" altLang="nl-NL" sz="120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79950501"/>
              </p:ext>
            </p:extLst>
          </p:nvPr>
        </p:nvGraphicFramePr>
        <p:xfrm>
          <a:off x="9263055" y="1373004"/>
          <a:ext cx="2928945" cy="4922861"/>
        </p:xfrm>
        <a:graphic>
          <a:graphicData uri="http://schemas.openxmlformats.org/drawingml/2006/table">
            <a:tbl>
              <a:tblPr firstRow="1" bandRow="1">
                <a:tableStyleId>{0E3FDE45-AF77-4B5C-9715-49D594BDF05E}</a:tableStyleId>
              </a:tblPr>
              <a:tblGrid>
                <a:gridCol w="939183">
                  <a:extLst>
                    <a:ext uri="{9D8B030D-6E8A-4147-A177-3AD203B41FA5}">
                      <a16:colId xmlns:a16="http://schemas.microsoft.com/office/drawing/2014/main" val="3331298770"/>
                    </a:ext>
                  </a:extLst>
                </a:gridCol>
                <a:gridCol w="1989762">
                  <a:extLst>
                    <a:ext uri="{9D8B030D-6E8A-4147-A177-3AD203B41FA5}">
                      <a16:colId xmlns:a16="http://schemas.microsoft.com/office/drawing/2014/main" val="879084521"/>
                    </a:ext>
                  </a:extLst>
                </a:gridCol>
              </a:tblGrid>
              <a:tr h="541855">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0" dirty="0">
                          <a:ln>
                            <a:noFill/>
                          </a:ln>
                          <a:effectLst/>
                          <a:uLnTx/>
                          <a:uFillTx/>
                        </a:rPr>
                        <a:t>Basics of java, Core Java, Oops concepts</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1008723">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Java Script Basics,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Event Handling in React ,  Routing ,Life Cycle Methods.</a:t>
                      </a:r>
                    </a:p>
                  </a:txBody>
                  <a:tcPr/>
                </a:tc>
                <a:extLst>
                  <a:ext uri="{0D108BD9-81ED-4DB2-BD59-A6C34878D82A}">
                    <a16:rowId xmlns:a16="http://schemas.microsoft.com/office/drawing/2014/main" val="668073409"/>
                  </a:ext>
                </a:extLst>
              </a:tr>
              <a:tr h="700008">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200" u="none" strike="noStrike" kern="1200" cap="none" spc="0" normalizeH="0" baseline="0" dirty="0">
                          <a:ln>
                            <a:noFill/>
                          </a:ln>
                          <a:solidFill>
                            <a:schemeClr val="tx1"/>
                          </a:solidFill>
                          <a:effectLst/>
                          <a:uLnTx/>
                          <a:uFillTx/>
                          <a:latin typeface="+mn-lt"/>
                          <a:ea typeface="+mn-ea"/>
                          <a:cs typeface="+mn-cs"/>
                        </a:rPr>
                        <a:t>Components, Services, Modules, Routing, Forms &amp; </a:t>
                      </a:r>
                      <a:r>
                        <a:rPr kumimoji="0" lang="en-US" sz="1200" u="none" strike="noStrike" kern="1200" cap="none" spc="0" normalizeH="0" baseline="0" dirty="0" err="1">
                          <a:ln>
                            <a:noFill/>
                          </a:ln>
                          <a:solidFill>
                            <a:schemeClr val="tx1"/>
                          </a:solidFill>
                          <a:effectLst/>
                          <a:uLnTx/>
                          <a:uFillTx/>
                          <a:latin typeface="+mn-lt"/>
                          <a:ea typeface="+mn-ea"/>
                          <a:cs typeface="+mn-cs"/>
                        </a:rPr>
                        <a:t>Jwt</a:t>
                      </a:r>
                      <a:r>
                        <a:rPr kumimoji="0" lang="en-US" sz="1200" u="none" strike="noStrike" kern="1200" cap="none" spc="0" normalizeH="0" baseline="0" dirty="0">
                          <a:ln>
                            <a:noFill/>
                          </a:ln>
                          <a:solidFill>
                            <a:schemeClr val="tx1"/>
                          </a:solidFill>
                          <a:effectLst/>
                          <a:uLnTx/>
                          <a:uFillTx/>
                          <a:latin typeface="+mn-lt"/>
                          <a:ea typeface="+mn-ea"/>
                          <a:cs typeface="+mn-cs"/>
                        </a:rPr>
                        <a:t>  Validation, </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08004">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PostgreSQL, </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644921">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2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676321">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Swagger, Postman.</a:t>
                      </a:r>
                    </a:p>
                  </a:txBody>
                  <a:tcPr/>
                </a:tc>
                <a:extLst>
                  <a:ext uri="{0D108BD9-81ED-4DB2-BD59-A6C34878D82A}">
                    <a16:rowId xmlns:a16="http://schemas.microsoft.com/office/drawing/2014/main" val="645317192"/>
                  </a:ext>
                </a:extLst>
              </a:tr>
              <a:tr h="546927">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Good Communication,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374109" y="574340"/>
            <a:ext cx="2498620" cy="492699"/>
          </a:xfrm>
          <a:prstGeom prst="rect">
            <a:avLst/>
          </a:prstGeom>
        </p:spPr>
        <p:txBody>
          <a:bodyPr wrap="square">
            <a:spAutoFit/>
          </a:bodyPr>
          <a:lstStyle/>
          <a:p>
            <a:pPr lvl="0">
              <a:lnSpc>
                <a:spcPct val="114000"/>
              </a:lnSpc>
              <a:defRPr/>
            </a:pPr>
            <a:r>
              <a:rPr lang="en-US" altLang="nl-NL" sz="1200" dirty="0">
                <a:solidFill>
                  <a:prstClr val="black"/>
                </a:solidFill>
                <a:latin typeface="Verdana" panose="020B0604030504040204" pitchFamily="34" charset="0"/>
              </a:rPr>
              <a:t>Masters of Computer Science</a:t>
            </a:r>
          </a:p>
          <a:p>
            <a:pPr lvl="0">
              <a:lnSpc>
                <a:spcPct val="114000"/>
              </a:lnSpc>
              <a:defRPr/>
            </a:pPr>
            <a:r>
              <a:rPr lang="en-US" altLang="nl-NL" sz="1200" dirty="0">
                <a:solidFill>
                  <a:prstClr val="black"/>
                </a:solidFill>
                <a:latin typeface="Verdana" panose="020B0604030504040204" pitchFamily="34" charset="0"/>
              </a:rPr>
              <a:t>YEAR:2019-2021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032195"/>
            <a:ext cx="646331" cy="276999"/>
          </a:xfrm>
          <a:prstGeom prst="rect">
            <a:avLst/>
          </a:prstGeom>
        </p:spPr>
        <p:txBody>
          <a:bodyPr wrap="none">
            <a:spAutoFit/>
          </a:bodyPr>
          <a:lstStyle/>
          <a:p>
            <a:r>
              <a:rPr lang="en-US" altLang="nl-NL" sz="1200" b="1" dirty="0">
                <a:solidFill>
                  <a:srgbClr val="0070AD"/>
                </a:solidFill>
                <a:latin typeface="Verdana" panose="020B0604030504040204" pitchFamily="34" charset="0"/>
              </a:rPr>
              <a:t>Skills</a:t>
            </a:r>
            <a:endParaRPr lang="en-US" sz="1200" dirty="0"/>
          </a:p>
        </p:txBody>
      </p:sp>
      <p:pic>
        <p:nvPicPr>
          <p:cNvPr id="20" name="Picture Placeholder 11">
            <a:extLst>
              <a:ext uri="{FF2B5EF4-FFF2-40B4-BE49-F238E27FC236}">
                <a16:creationId xmlns:a16="http://schemas.microsoft.com/office/drawing/2014/main" id="{311022F4-75D7-4325-9179-434BEB3293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5424734" y="5718867"/>
            <a:ext cx="631446" cy="449483"/>
          </a:xfrm>
          <a:prstGeom prst="ellipse">
            <a:avLst/>
          </a:prstGeom>
          <a:solidFill>
            <a:schemeClr val="bg1"/>
          </a:solidFill>
        </p:spPr>
      </p:pic>
      <p:pic>
        <p:nvPicPr>
          <p:cNvPr id="23" name="Picture 4" descr="Free Video Icon, Symbol. PNG, SVG Download.">
            <a:extLst>
              <a:ext uri="{FF2B5EF4-FFF2-40B4-BE49-F238E27FC236}">
                <a16:creationId xmlns:a16="http://schemas.microsoft.com/office/drawing/2014/main" id="{1328601A-8780-44CF-A652-AAE4ED96E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85" y="5649413"/>
            <a:ext cx="735291" cy="58838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p:txBody>
          <a:bodyPr/>
          <a:lstStyle/>
          <a:p>
            <a:r>
              <a:rPr lang="en-IN" dirty="0"/>
              <a:t>Gayaru Ramya</a:t>
            </a:r>
          </a:p>
        </p:txBody>
      </p:sp>
      <p:pic>
        <p:nvPicPr>
          <p:cNvPr id="15" name="Picture Placeholder 14" descr="A person with long hair&#10;&#10;Description automatically generated with low confidence">
            <a:extLst>
              <a:ext uri="{FF2B5EF4-FFF2-40B4-BE49-F238E27FC236}">
                <a16:creationId xmlns:a16="http://schemas.microsoft.com/office/drawing/2014/main" id="{EB21F336-A1FB-4403-8730-4F239746FED4}"/>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5566" b="5566"/>
          <a:stretch>
            <a:fillRect/>
          </a:stretch>
        </p:blipFill>
        <p:spPr>
          <a:xfrm>
            <a:off x="375131" y="228600"/>
            <a:ext cx="1731688" cy="1733106"/>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4218</TotalTime>
  <Words>258</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Gayaru, Ramya</cp:lastModifiedBy>
  <cp:revision>57</cp:revision>
  <dcterms:created xsi:type="dcterms:W3CDTF">2020-09-22T06:24:34Z</dcterms:created>
  <dcterms:modified xsi:type="dcterms:W3CDTF">2023-01-04T06:16:37Z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