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0"/>
  </p:notesMasterIdLst>
  <p:sldIdLst>
    <p:sldId id="256" r:id="rId2"/>
    <p:sldId id="257" r:id="rId3"/>
    <p:sldId id="280" r:id="rId4"/>
    <p:sldId id="266" r:id="rId5"/>
    <p:sldId id="267" r:id="rId6"/>
    <p:sldId id="259" r:id="rId7"/>
    <p:sldId id="271" r:id="rId8"/>
    <p:sldId id="275" r:id="rId9"/>
    <p:sldId id="274" r:id="rId10"/>
    <p:sldId id="292" r:id="rId11"/>
    <p:sldId id="290" r:id="rId12"/>
    <p:sldId id="283" r:id="rId13"/>
    <p:sldId id="285" r:id="rId14"/>
    <p:sldId id="286" r:id="rId15"/>
    <p:sldId id="287" r:id="rId16"/>
    <p:sldId id="306" r:id="rId17"/>
    <p:sldId id="289" r:id="rId18"/>
    <p:sldId id="27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A00"/>
    <a:srgbClr val="E6B254"/>
    <a:srgbClr val="CC0000"/>
    <a:srgbClr val="FE9202"/>
    <a:srgbClr val="CC0066"/>
    <a:srgbClr val="D47A02"/>
    <a:srgbClr val="5EEC3C"/>
    <a:srgbClr val="BF7E37"/>
    <a:srgbClr val="E39A39"/>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3" autoAdjust="0"/>
    <p:restoredTop sz="94660"/>
  </p:normalViewPr>
  <p:slideViewPr>
    <p:cSldViewPr>
      <p:cViewPr varScale="1">
        <p:scale>
          <a:sx n="93" d="100"/>
          <a:sy n="93" d="100"/>
        </p:scale>
        <p:origin x="684" y="-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65137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dirty="0"/>
          </a:p>
        </p:txBody>
      </p:sp>
    </p:spTree>
    <p:extLst>
      <p:ext uri="{BB962C8B-B14F-4D97-AF65-F5344CB8AC3E}">
        <p14:creationId xmlns:p14="http://schemas.microsoft.com/office/powerpoint/2010/main" val="790603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350110"/>
            <a:ext cx="8246070" cy="1679753"/>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640685"/>
            <a:ext cx="8246070" cy="763525"/>
          </a:xfrm>
        </p:spPr>
        <p:txBody>
          <a:bodyPr>
            <a:normAutofit/>
          </a:bodyPr>
          <a:lstStyle>
            <a:lvl1pPr marL="0" indent="0" algn="l">
              <a:buNone/>
              <a:defRPr sz="2800" b="0" i="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dirty="0"/>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28471"/>
            <a:ext cx="7940659" cy="916230"/>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350110"/>
            <a:ext cx="7940660" cy="33595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31009"/>
            <a:ext cx="6413610" cy="916229"/>
          </a:xfrm>
          <a:noFill/>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10" cy="351106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1"/>
            <a:ext cx="8246070" cy="916230"/>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641239"/>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9"/>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t>2/20/2023</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t>‹#›</a:t>
            </a:fld>
            <a:endParaRPr lang="en-US" dirty="0"/>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760" y="1779662"/>
            <a:ext cx="4176464" cy="1296144"/>
          </a:xfrm>
        </p:spPr>
        <p:txBody>
          <a:bodyPr>
            <a:noAutofit/>
          </a:bodyPr>
          <a:lstStyle/>
          <a:p>
            <a:r>
              <a:rPr lang="en-US" dirty="0">
                <a:ln w="18415" cmpd="sng">
                  <a:solidFill>
                    <a:srgbClr val="FFFFFF"/>
                  </a:solidFill>
                  <a:prstDash val="solid"/>
                </a:ln>
                <a:effectLst>
                  <a:outerShdw blurRad="63500" dir="3600000" algn="tl" rotWithShape="0">
                    <a:srgbClr val="000000">
                      <a:alpha val="70000"/>
                    </a:srgbClr>
                  </a:outerShdw>
                </a:effectLst>
                <a:latin typeface="Impact" panose="020B0806030902050204" pitchFamily="34" charset="0"/>
              </a:rPr>
              <a:t>SMART   CLASSROOM MONITORING   ROBOT </a:t>
            </a:r>
          </a:p>
        </p:txBody>
      </p:sp>
      <p:sp>
        <p:nvSpPr>
          <p:cNvPr id="3" name="Subtitle 2"/>
          <p:cNvSpPr>
            <a:spLocks noGrp="1"/>
          </p:cNvSpPr>
          <p:nvPr>
            <p:ph type="subTitle" idx="1"/>
          </p:nvPr>
        </p:nvSpPr>
        <p:spPr>
          <a:xfrm>
            <a:off x="1043608" y="3291830"/>
            <a:ext cx="3636912" cy="1152128"/>
          </a:xfrm>
        </p:spPr>
        <p:txBody>
          <a:bodyPr>
            <a:normAutofit fontScale="85000" lnSpcReduction="20000"/>
          </a:bodyPr>
          <a:lstStyle/>
          <a:p>
            <a:r>
              <a:rPr lang="en-US" dirty="0" err="1">
                <a:latin typeface="Bell MT" pitchFamily="18" charset="0"/>
              </a:rPr>
              <a:t>Ramya.B</a:t>
            </a:r>
            <a:endParaRPr lang="en-US" dirty="0">
              <a:latin typeface="Bell MT" pitchFamily="18" charset="0"/>
            </a:endParaRPr>
          </a:p>
          <a:p>
            <a:r>
              <a:rPr lang="en-US" dirty="0">
                <a:latin typeface="Bell MT" pitchFamily="18" charset="0"/>
              </a:rPr>
              <a:t>II MCA</a:t>
            </a:r>
          </a:p>
          <a:p>
            <a:r>
              <a:rPr lang="en-US" dirty="0">
                <a:latin typeface="Bell MT" pitchFamily="18" charset="0"/>
              </a:rPr>
              <a:t>211500803</a:t>
            </a: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3E0C8-16F2-10CD-1677-244888F288E7}"/>
              </a:ext>
            </a:extLst>
          </p:cNvPr>
          <p:cNvSpPr>
            <a:spLocks noGrp="1"/>
          </p:cNvSpPr>
          <p:nvPr>
            <p:ph type="title"/>
          </p:nvPr>
        </p:nvSpPr>
        <p:spPr>
          <a:xfrm>
            <a:off x="457200" y="267493"/>
            <a:ext cx="2962672" cy="795735"/>
          </a:xfrm>
        </p:spPr>
        <p:txBody>
          <a:bodyPr/>
          <a:lstStyle/>
          <a:p>
            <a:r>
              <a:rPr lang="en-IN" dirty="0">
                <a:solidFill>
                  <a:srgbClr val="002060"/>
                </a:solidFill>
                <a:latin typeface="Arial Black" panose="020B0A04020102020204" pitchFamily="34" charset="0"/>
              </a:rPr>
              <a:t>Modules</a:t>
            </a:r>
          </a:p>
        </p:txBody>
      </p:sp>
      <p:sp>
        <p:nvSpPr>
          <p:cNvPr id="3" name="Content Placeholder 2"/>
          <p:cNvSpPr>
            <a:spLocks noGrp="1"/>
          </p:cNvSpPr>
          <p:nvPr>
            <p:ph idx="4294967295"/>
          </p:nvPr>
        </p:nvSpPr>
        <p:spPr>
          <a:xfrm>
            <a:off x="457200" y="1673224"/>
            <a:ext cx="8075240" cy="2698725"/>
          </a:xfrm>
        </p:spPr>
        <p:txBody>
          <a:bodyPr>
            <a:normAutofit/>
          </a:bodyPr>
          <a:lstStyle/>
          <a:p>
            <a:pPr marL="514350" indent="-514350" algn="just">
              <a:buFont typeface="+mj-lt"/>
              <a:buAutoNum type="arabicPeriod"/>
            </a:pPr>
            <a:r>
              <a:rPr lang="en-GB" sz="4400" dirty="0">
                <a:latin typeface="Bell MT" panose="02020503060305020303" pitchFamily="18" charset="0"/>
              </a:rPr>
              <a:t>Audio Feature</a:t>
            </a:r>
          </a:p>
          <a:p>
            <a:pPr marL="514350" indent="-514350" algn="just">
              <a:buFont typeface="+mj-lt"/>
              <a:buAutoNum type="arabicPeriod"/>
            </a:pPr>
            <a:r>
              <a:rPr lang="en-GB" sz="4400" dirty="0">
                <a:latin typeface="Bell MT" panose="02020503060305020303" pitchFamily="18" charset="0"/>
              </a:rPr>
              <a:t>Remainder Feature</a:t>
            </a:r>
          </a:p>
          <a:p>
            <a:pPr marL="514350" indent="-514350" algn="just">
              <a:buFont typeface="+mj-lt"/>
              <a:buAutoNum type="arabicPeriod"/>
            </a:pPr>
            <a:r>
              <a:rPr lang="en-GB" sz="4400" dirty="0">
                <a:latin typeface="Bell MT" panose="02020503060305020303" pitchFamily="18" charset="0"/>
              </a:rPr>
              <a:t>Buzzer to alert the staff </a:t>
            </a:r>
            <a:r>
              <a:rPr lang="en-GB" dirty="0">
                <a:latin typeface="Bell MT" panose="02020503060305020303" pitchFamily="18" charset="0"/>
              </a:rPr>
              <a:t>    </a:t>
            </a:r>
          </a:p>
          <a:p>
            <a:pPr marL="0" indent="0" algn="just">
              <a:buNone/>
            </a:pPr>
            <a:endParaRPr lang="en-IN" dirty="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1520" y="123478"/>
            <a:ext cx="4320480" cy="700206"/>
          </a:xfrm>
        </p:spPr>
        <p:txBody>
          <a:bodyPr/>
          <a:lstStyle/>
          <a:p>
            <a:r>
              <a:rPr lang="en-GB" dirty="0">
                <a:latin typeface="Arial Black" panose="020B0A04020102020204" pitchFamily="34" charset="0"/>
              </a:rPr>
              <a:t>Audio Feature </a:t>
            </a:r>
            <a:endParaRPr lang="en-IN" dirty="0">
              <a:latin typeface="Arial Black" panose="020B0A04020102020204" pitchFamily="34" charset="0"/>
            </a:endParaRPr>
          </a:p>
        </p:txBody>
      </p:sp>
      <p:sp>
        <p:nvSpPr>
          <p:cNvPr id="8" name="Content Placeholder 7"/>
          <p:cNvSpPr>
            <a:spLocks noGrp="1"/>
          </p:cNvSpPr>
          <p:nvPr>
            <p:ph idx="1"/>
          </p:nvPr>
        </p:nvSpPr>
        <p:spPr>
          <a:xfrm>
            <a:off x="323528" y="1419622"/>
            <a:ext cx="8424936" cy="3384376"/>
          </a:xfrm>
        </p:spPr>
        <p:txBody>
          <a:bodyPr>
            <a:normAutofit/>
          </a:bodyPr>
          <a:lstStyle/>
          <a:p>
            <a:pPr>
              <a:buFont typeface="Wingdings" panose="05000000000000000000" pitchFamily="2" charset="2"/>
              <a:buChar char="q"/>
            </a:pPr>
            <a:r>
              <a:rPr lang="en-GB" sz="2400" dirty="0">
                <a:latin typeface="Bell MT" pitchFamily="18" charset="0"/>
              </a:rPr>
              <a:t>In this feature we have a recording system where we can play a short audio like college prayer song, </a:t>
            </a:r>
            <a:r>
              <a:rPr lang="en-GB" sz="2400" dirty="0" smtClean="0">
                <a:latin typeface="Bell MT" pitchFamily="18" charset="0"/>
              </a:rPr>
              <a:t> </a:t>
            </a:r>
            <a:r>
              <a:rPr lang="en-GB" sz="2400" dirty="0">
                <a:latin typeface="Bell MT" pitchFamily="18" charset="0"/>
              </a:rPr>
              <a:t>with the help of </a:t>
            </a:r>
            <a:r>
              <a:rPr lang="en-GB" sz="2400" dirty="0" smtClean="0">
                <a:latin typeface="Bell MT" pitchFamily="18" charset="0"/>
              </a:rPr>
              <a:t>“</a:t>
            </a:r>
            <a:r>
              <a:rPr lang="en-GB" sz="2400" dirty="0" err="1" smtClean="0">
                <a:latin typeface="Bell MT" pitchFamily="18" charset="0"/>
              </a:rPr>
              <a:t>Raspian</a:t>
            </a:r>
            <a:r>
              <a:rPr lang="en-GB" sz="2400" dirty="0" smtClean="0">
                <a:latin typeface="Bell MT" pitchFamily="18" charset="0"/>
              </a:rPr>
              <a:t> </a:t>
            </a:r>
            <a:r>
              <a:rPr lang="en-GB" sz="2400" dirty="0" err="1" smtClean="0">
                <a:latin typeface="Bell MT" pitchFamily="18" charset="0"/>
              </a:rPr>
              <a:t>os</a:t>
            </a:r>
            <a:r>
              <a:rPr lang="en-GB" sz="2400" dirty="0" smtClean="0">
                <a:latin typeface="Bell MT" pitchFamily="18" charset="0"/>
              </a:rPr>
              <a:t>”</a:t>
            </a:r>
            <a:r>
              <a:rPr lang="en-GB" sz="2400" dirty="0" smtClean="0">
                <a:latin typeface="Bell MT" pitchFamily="18" charset="0"/>
              </a:rPr>
              <a:t>.</a:t>
            </a:r>
            <a:endParaRPr lang="en-GB" sz="2400" dirty="0">
              <a:latin typeface="Bell MT" pitchFamily="18" charset="0"/>
            </a:endParaRPr>
          </a:p>
          <a:p>
            <a:pPr>
              <a:buFont typeface="Wingdings" panose="05000000000000000000" pitchFamily="2" charset="2"/>
              <a:buChar char="q"/>
            </a:pPr>
            <a:r>
              <a:rPr lang="en-GB" sz="2400" dirty="0" smtClean="0">
                <a:latin typeface="Bell MT" pitchFamily="18" charset="0"/>
              </a:rPr>
              <a:t>We </a:t>
            </a:r>
            <a:r>
              <a:rPr lang="en-GB" sz="2400" dirty="0">
                <a:latin typeface="Bell MT" pitchFamily="18" charset="0"/>
              </a:rPr>
              <a:t>can play college prayer song before the respective period starts. </a:t>
            </a:r>
            <a:endParaRPr lang="en-IN" sz="2400" dirty="0">
              <a:latin typeface="Bell MT" pitchFamily="18" charset="0"/>
            </a:endParaRPr>
          </a:p>
          <a:p>
            <a:pPr>
              <a:buFont typeface="Wingdings" panose="05000000000000000000" pitchFamily="2" charset="2"/>
              <a:buChar char="q"/>
            </a:pPr>
            <a:r>
              <a:rPr lang="en-GB" sz="2400" dirty="0">
                <a:latin typeface="Bell MT" pitchFamily="18" charset="0"/>
              </a:rPr>
              <a:t>We can also set the “time” for the audio to playback later.</a:t>
            </a:r>
          </a:p>
          <a:p>
            <a:pPr>
              <a:buFont typeface="Wingdings" panose="05000000000000000000" pitchFamily="2" charset="2"/>
              <a:buChar char="q"/>
            </a:pPr>
            <a:r>
              <a:rPr lang="en-GB" sz="2400" dirty="0">
                <a:latin typeface="Bell MT" pitchFamily="18" charset="0"/>
              </a:rPr>
              <a:t>The file path of the audio file is set to “MC.mp3”.</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23478"/>
            <a:ext cx="7940659" cy="916230"/>
          </a:xfrm>
        </p:spPr>
        <p:txBody>
          <a:bodyPr/>
          <a:lstStyle/>
          <a:p>
            <a:r>
              <a:rPr lang="en-US" dirty="0">
                <a:latin typeface="Arial Black" panose="020B0A04020102020204" pitchFamily="34" charset="0"/>
              </a:rPr>
              <a:t>REMAINDER  FEATURE</a:t>
            </a:r>
          </a:p>
        </p:txBody>
      </p:sp>
      <p:sp>
        <p:nvSpPr>
          <p:cNvPr id="5" name="Content Placeholder 4"/>
          <p:cNvSpPr>
            <a:spLocks noGrp="1"/>
          </p:cNvSpPr>
          <p:nvPr>
            <p:ph idx="1"/>
          </p:nvPr>
        </p:nvSpPr>
        <p:spPr>
          <a:xfrm>
            <a:off x="251520" y="1347614"/>
            <a:ext cx="8496944" cy="3528392"/>
          </a:xfrm>
        </p:spPr>
        <p:txBody>
          <a:bodyPr>
            <a:normAutofit/>
          </a:bodyPr>
          <a:lstStyle/>
          <a:p>
            <a:pPr algn="just">
              <a:buFont typeface="Wingdings" panose="05000000000000000000" pitchFamily="2" charset="2"/>
              <a:buChar char="q"/>
            </a:pPr>
            <a:r>
              <a:rPr lang="en-US" sz="2400" dirty="0">
                <a:latin typeface="Bell MT" panose="02020503060305020303" pitchFamily="18" charset="0"/>
                <a:cs typeface="Times New Roman" panose="02020603050405020304" pitchFamily="18" charset="0"/>
              </a:rPr>
              <a:t>Ensures that students are aware of upcoming tests and have enough time to prepare, By sending a reminder in advance, students will be aware of the test and have enough time to review the instructions and prepare accordingly.</a:t>
            </a:r>
          </a:p>
          <a:p>
            <a:pPr algn="just">
              <a:buFont typeface="Wingdings" panose="05000000000000000000" pitchFamily="2" charset="2"/>
              <a:buChar char="q"/>
            </a:pPr>
            <a:r>
              <a:rPr lang="en-US" sz="2400" dirty="0">
                <a:latin typeface="Bell MT" panose="02020503060305020303" pitchFamily="18" charset="0"/>
                <a:cs typeface="Times New Roman" panose="02020603050405020304" pitchFamily="18" charset="0"/>
              </a:rPr>
              <a:t>Reduces forgetfulness: Students are often busy with other activities and may forget about tests. The reminder feature helps reduce forgetfulness and ensures that students do not miss important tests</a:t>
            </a:r>
            <a:r>
              <a:rPr lang="en-US" sz="2400" dirty="0">
                <a:latin typeface="Bell MT" panose="02020503060305020303" pitchFamily="18" charset="0"/>
              </a:rPr>
              <a:t>.</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7504" y="1275606"/>
            <a:ext cx="8640960" cy="3672408"/>
          </a:xfrm>
        </p:spPr>
        <p:txBody>
          <a:bodyPr>
            <a:normAutofit/>
          </a:bodyPr>
          <a:lstStyle/>
          <a:p>
            <a:pPr marL="0" indent="0">
              <a:buNone/>
            </a:pPr>
            <a:r>
              <a:rPr lang="en-GB" sz="1800" dirty="0"/>
              <a:t>    </a:t>
            </a:r>
            <a:r>
              <a:rPr lang="en-GB" sz="2000" dirty="0">
                <a:latin typeface="Bell MT" panose="02020503060305020303" pitchFamily="18" charset="0"/>
              </a:rPr>
              <a:t>To schedule an event for students regarding college instructions using Python code and Raspberry Pi, you can use the following steps:</a:t>
            </a:r>
          </a:p>
          <a:p>
            <a:pPr marL="0" indent="0">
              <a:buNone/>
            </a:pPr>
            <a:endParaRPr lang="en-GB" sz="2000" dirty="0">
              <a:latin typeface="Bell MT" panose="02020503060305020303" pitchFamily="18" charset="0"/>
            </a:endParaRPr>
          </a:p>
          <a:p>
            <a:pPr marL="0" indent="0" algn="just">
              <a:buNone/>
            </a:pPr>
            <a:r>
              <a:rPr lang="en-GB" sz="2000" dirty="0">
                <a:latin typeface="Bell MT" panose="02020503060305020303" pitchFamily="18" charset="0"/>
              </a:rPr>
              <a:t>  1.First import the libraries such as “time” and “datetime” in python code.</a:t>
            </a:r>
          </a:p>
          <a:p>
            <a:pPr marL="0" indent="0" algn="just">
              <a:buNone/>
            </a:pPr>
            <a:r>
              <a:rPr lang="en-GB" sz="2000" dirty="0" smtClean="0">
                <a:latin typeface="Bell MT" panose="02020503060305020303" pitchFamily="18" charset="0"/>
              </a:rPr>
              <a:t>  </a:t>
            </a:r>
            <a:r>
              <a:rPr lang="en-GB" sz="2000" dirty="0">
                <a:latin typeface="Bell MT" panose="02020503060305020303" pitchFamily="18" charset="0"/>
              </a:rPr>
              <a:t>2.Then, create a loop that checks the current time every minute and compares it   </a:t>
            </a:r>
            <a:r>
              <a:rPr lang="en-GB" sz="2000" dirty="0" smtClean="0">
                <a:latin typeface="Bell MT" panose="02020503060305020303" pitchFamily="18" charset="0"/>
              </a:rPr>
              <a:t>    to </a:t>
            </a:r>
            <a:r>
              <a:rPr lang="en-GB" sz="2000" dirty="0">
                <a:latin typeface="Bell MT" panose="02020503060305020303" pitchFamily="18" charset="0"/>
              </a:rPr>
              <a:t>the event date and time</a:t>
            </a:r>
            <a:r>
              <a:rPr lang="en-GB" sz="2000" dirty="0" smtClean="0">
                <a:latin typeface="Bell MT" panose="02020503060305020303" pitchFamily="18" charset="0"/>
              </a:rPr>
              <a:t>.</a:t>
            </a:r>
            <a:endParaRPr lang="en-GB" sz="2000" dirty="0">
              <a:latin typeface="Bell MT" panose="02020503060305020303" pitchFamily="18" charset="0"/>
            </a:endParaRPr>
          </a:p>
          <a:p>
            <a:pPr marL="0" indent="0" algn="just">
              <a:buNone/>
            </a:pPr>
            <a:r>
              <a:rPr lang="en-GB" sz="2000" dirty="0" smtClean="0">
                <a:latin typeface="Bell MT" panose="02020503060305020303" pitchFamily="18" charset="0"/>
              </a:rPr>
              <a:t>  </a:t>
            </a:r>
            <a:r>
              <a:rPr lang="en-GB" sz="2000" dirty="0">
                <a:latin typeface="Bell MT" panose="02020503060305020303" pitchFamily="18" charset="0"/>
              </a:rPr>
              <a:t>3.Finally, include the instructions for the event within the event trigger.</a:t>
            </a:r>
          </a:p>
          <a:p>
            <a:pPr marL="0" indent="0" algn="just">
              <a:buNone/>
            </a:pPr>
            <a:r>
              <a:rPr lang="en-GB" sz="2000" dirty="0" smtClean="0">
                <a:latin typeface="Bell MT" panose="02020503060305020303" pitchFamily="18" charset="0"/>
              </a:rPr>
              <a:t>  </a:t>
            </a:r>
            <a:r>
              <a:rPr lang="en-GB" sz="2000" dirty="0">
                <a:latin typeface="Bell MT" panose="02020503060305020303" pitchFamily="18" charset="0"/>
              </a:rPr>
              <a:t>4. Print the necessary  event that we need to instruct the students.</a:t>
            </a:r>
          </a:p>
          <a:p>
            <a:pPr marL="0" indent="0" algn="just">
              <a:buNone/>
            </a:pPr>
            <a:r>
              <a:rPr lang="en-GB" sz="2000" dirty="0">
                <a:latin typeface="Bell MT" panose="02020503060305020303" pitchFamily="18" charset="0"/>
              </a:rPr>
              <a:t>For Example “You have </a:t>
            </a:r>
            <a:r>
              <a:rPr lang="en-GB" sz="2000" dirty="0" smtClean="0">
                <a:latin typeface="Bell MT" panose="02020503060305020303" pitchFamily="18" charset="0"/>
              </a:rPr>
              <a:t>your </a:t>
            </a:r>
            <a:r>
              <a:rPr lang="en-GB" sz="2000" dirty="0">
                <a:latin typeface="Bell MT" panose="02020503060305020303" pitchFamily="18" charset="0"/>
              </a:rPr>
              <a:t>semester </a:t>
            </a:r>
            <a:r>
              <a:rPr lang="en-GB" sz="2000" dirty="0" smtClean="0">
                <a:latin typeface="Bell MT" panose="02020503060305020303" pitchFamily="18" charset="0"/>
              </a:rPr>
              <a:t>practical </a:t>
            </a:r>
            <a:r>
              <a:rPr lang="en-GB" sz="2000" dirty="0">
                <a:latin typeface="Bell MT" panose="02020503060305020303" pitchFamily="18" charset="0"/>
              </a:rPr>
              <a:t>on </a:t>
            </a:r>
            <a:r>
              <a:rPr lang="en-GB" sz="2000" dirty="0" smtClean="0">
                <a:latin typeface="Bell MT" panose="02020503060305020303" pitchFamily="18" charset="0"/>
              </a:rPr>
              <a:t>Wednesday</a:t>
            </a:r>
            <a:r>
              <a:rPr lang="en-GB" sz="2000" dirty="0" smtClean="0">
                <a:latin typeface="Bell MT" panose="02020503060305020303" pitchFamily="18" charset="0"/>
              </a:rPr>
              <a:t>”</a:t>
            </a:r>
            <a:endParaRPr lang="en-GB" sz="2000" dirty="0">
              <a:latin typeface="Bell MT" panose="02020503060305020303" pitchFamily="18" charset="0"/>
            </a:endParaRPr>
          </a:p>
          <a:p>
            <a:pPr marL="0" indent="0">
              <a:buNone/>
            </a:pPr>
            <a:endParaRPr lang="en-GB" sz="2000"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3478"/>
            <a:ext cx="5194466" cy="1003119"/>
          </a:xfrm>
        </p:spPr>
        <p:txBody>
          <a:bodyPr>
            <a:normAutofit fontScale="90000"/>
          </a:bodyPr>
          <a:lstStyle/>
          <a:p>
            <a:r>
              <a:rPr lang="en-GB" dirty="0">
                <a:latin typeface="Arial Black" panose="020B0A04020102020204" pitchFamily="34" charset="0"/>
              </a:rPr>
              <a:t>BUZZER TO ALERT THE STAFF</a:t>
            </a:r>
          </a:p>
        </p:txBody>
      </p:sp>
      <p:sp>
        <p:nvSpPr>
          <p:cNvPr id="3" name="Content Placeholder 2"/>
          <p:cNvSpPr>
            <a:spLocks noGrp="1"/>
          </p:cNvSpPr>
          <p:nvPr>
            <p:ph idx="1"/>
          </p:nvPr>
        </p:nvSpPr>
        <p:spPr/>
        <p:txBody>
          <a:bodyPr>
            <a:normAutofit/>
          </a:bodyPr>
          <a:lstStyle/>
          <a:p>
            <a:pPr marL="0" indent="0">
              <a:buNone/>
            </a:pPr>
            <a:r>
              <a:rPr lang="en-GB" sz="2400" dirty="0">
                <a:latin typeface="Bell MT" panose="02020503060305020303" pitchFamily="18" charset="0"/>
              </a:rPr>
              <a:t>Buzzer is a device that emits a loud sound to notify staff members of an event or situation that requires their attention.</a:t>
            </a:r>
          </a:p>
          <a:p>
            <a:r>
              <a:rPr lang="en-GB" sz="2400" dirty="0">
                <a:latin typeface="Bell MT" panose="02020503060305020303" pitchFamily="18" charset="0"/>
              </a:rPr>
              <a:t>In order to use a buzzer to alert the staff when a student is speaking in the classroom, you would need to first identify the specific condition that will trigger the buzzer</a:t>
            </a:r>
          </a:p>
          <a:p>
            <a:r>
              <a:rPr lang="en-GB" sz="2400" dirty="0">
                <a:latin typeface="Bell MT" panose="02020503060305020303" pitchFamily="18" charset="0"/>
              </a:rPr>
              <a:t>One approach could be to use a sound level sensor to detect when the noise level in the classroom exceeds a certain threshold, which would indicate that a student is speaking.</a:t>
            </a:r>
          </a:p>
          <a:p>
            <a:pPr marL="0" indent="0">
              <a:buNone/>
            </a:pPr>
            <a:endParaRPr lang="en-GB" sz="2400" dirty="0"/>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buNone/>
            </a:pPr>
            <a:r>
              <a:rPr lang="en-GB" sz="1800" dirty="0"/>
              <a:t>   3</a:t>
            </a:r>
            <a:r>
              <a:rPr lang="en-GB" sz="2000" dirty="0">
                <a:latin typeface="Bell MT" panose="02020503060305020303" pitchFamily="18" charset="0"/>
              </a:rPr>
              <a:t>.Continuously monitor the sound level in the classroom using a sound level sensor. If the sound level exceeds the threshold, turn on the buzzer.</a:t>
            </a:r>
          </a:p>
          <a:p>
            <a:pPr marL="0" indent="0">
              <a:buNone/>
            </a:pPr>
            <a:r>
              <a:rPr lang="en-GB" sz="2000" dirty="0">
                <a:latin typeface="Bell MT" panose="02020503060305020303" pitchFamily="18" charset="0"/>
              </a:rPr>
              <a:t>   </a:t>
            </a:r>
            <a:r>
              <a:rPr lang="en-GB" sz="2000" dirty="0" smtClean="0">
                <a:latin typeface="Bell MT" panose="02020503060305020303" pitchFamily="18" charset="0"/>
              </a:rPr>
              <a:t>4.Once </a:t>
            </a:r>
            <a:r>
              <a:rPr lang="en-GB" sz="2000" dirty="0">
                <a:latin typeface="Bell MT" panose="02020503060305020303" pitchFamily="18" charset="0"/>
              </a:rPr>
              <a:t>the sound level goes back below the threshold, it will turn off the buzzer.</a:t>
            </a:r>
          </a:p>
          <a:p>
            <a:pPr marL="0" indent="0">
              <a:buNone/>
            </a:pPr>
            <a:r>
              <a:rPr lang="en-GB" sz="2000" dirty="0">
                <a:latin typeface="Bell MT" panose="02020503060305020303" pitchFamily="18" charset="0"/>
              </a:rPr>
              <a:t>    5. And we can also set a Voice through Speaker to alert the students </a:t>
            </a:r>
            <a:r>
              <a:rPr lang="en-GB" sz="2000" dirty="0" smtClean="0">
                <a:latin typeface="Bell MT" panose="02020503060305020303" pitchFamily="18" charset="0"/>
              </a:rPr>
              <a:t>not </a:t>
            </a:r>
            <a:r>
              <a:rPr lang="en-GB" sz="2000" dirty="0">
                <a:latin typeface="Bell MT" panose="02020503060305020303" pitchFamily="18" charset="0"/>
              </a:rPr>
              <a:t>to talk in the classroom.</a:t>
            </a:r>
          </a:p>
          <a:p>
            <a:pPr marL="0" indent="0">
              <a:buNone/>
            </a:pPr>
            <a:r>
              <a:rPr lang="en-GB" sz="2000" dirty="0">
                <a:latin typeface="Bell MT" panose="02020503060305020303" pitchFamily="18" charset="0"/>
              </a:rPr>
              <a:t>         For example: </a:t>
            </a:r>
            <a:r>
              <a:rPr lang="en-GB" sz="2000" dirty="0" smtClean="0">
                <a:latin typeface="Bell MT" panose="02020503060305020303" pitchFamily="18" charset="0"/>
              </a:rPr>
              <a:t>"Please </a:t>
            </a:r>
            <a:r>
              <a:rPr lang="en-GB" sz="2000" dirty="0">
                <a:latin typeface="Bell MT" panose="02020503060305020303" pitchFamily="18" charset="0"/>
              </a:rPr>
              <a:t>don't talk in the classroom</a:t>
            </a:r>
            <a:r>
              <a:rPr lang="en-GB" sz="2000" dirty="0" smtClean="0">
                <a:latin typeface="Bell MT" panose="02020503060305020303" pitchFamily="18" charset="0"/>
              </a:rPr>
              <a:t>"</a:t>
            </a:r>
            <a:endParaRPr lang="en-GB" sz="2000" dirty="0">
              <a:latin typeface="Bell MT" panose="02020503060305020303" pitchFamily="18" charset="0"/>
            </a:endParaRPr>
          </a:p>
          <a:p>
            <a:pPr marL="0" indent="0">
              <a:buNone/>
            </a:pPr>
            <a:r>
              <a:rPr lang="en-GB" sz="2000" dirty="0">
                <a:latin typeface="Bell MT" panose="02020503060305020303" pitchFamily="18" charset="0"/>
              </a:rPr>
              <a:t>   </a:t>
            </a:r>
          </a:p>
          <a:p>
            <a:pPr marL="0" indent="0">
              <a:buNone/>
            </a:pPr>
            <a:endParaRPr lang="en-GB" sz="1800" dirty="0"/>
          </a:p>
        </p:txBody>
      </p:sp>
      <p:pic>
        <p:nvPicPr>
          <p:cNvPr id="4" name="Picture 3"/>
          <p:cNvPicPr>
            <a:picLocks noChangeAspect="1"/>
          </p:cNvPicPr>
          <p:nvPr/>
        </p:nvPicPr>
        <p:blipFill>
          <a:blip r:embed="rId2"/>
          <a:stretch>
            <a:fillRect/>
          </a:stretch>
        </p:blipFill>
        <p:spPr>
          <a:xfrm>
            <a:off x="7380312" y="3291830"/>
            <a:ext cx="1162017" cy="1539751"/>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8" y="195486"/>
            <a:ext cx="6290612" cy="759038"/>
          </a:xfrm>
        </p:spPr>
        <p:txBody>
          <a:bodyPr>
            <a:normAutofit fontScale="90000"/>
          </a:bodyPr>
          <a:lstStyle/>
          <a:p>
            <a:r>
              <a:rPr lang="en-US" dirty="0">
                <a:latin typeface="Arial Black" panose="020B0A04020102020204" pitchFamily="34" charset="0"/>
              </a:rPr>
              <a:t>FUTURE ENHANCEMENT</a:t>
            </a:r>
          </a:p>
        </p:txBody>
      </p:sp>
      <p:sp>
        <p:nvSpPr>
          <p:cNvPr id="3" name="Content Placeholder 2"/>
          <p:cNvSpPr>
            <a:spLocks noGrp="1"/>
          </p:cNvSpPr>
          <p:nvPr>
            <p:ph idx="1"/>
          </p:nvPr>
        </p:nvSpPr>
        <p:spPr>
          <a:xfrm>
            <a:off x="179705" y="1275715"/>
            <a:ext cx="8483600" cy="3587115"/>
          </a:xfrm>
        </p:spPr>
        <p:txBody>
          <a:bodyPr>
            <a:normAutofit fontScale="92500" lnSpcReduction="10000"/>
          </a:bodyPr>
          <a:lstStyle/>
          <a:p>
            <a:pPr>
              <a:buFont typeface="Wingdings" panose="05000000000000000000" charset="0"/>
              <a:buChar char="o"/>
            </a:pPr>
            <a:r>
              <a:rPr lang="en-US" sz="2400" dirty="0">
                <a:latin typeface="Bell MT" panose="02020503060305020303" pitchFamily="18" charset="0"/>
              </a:rPr>
              <a:t>This project can be updated by a Wireless feature without any manual intervention.</a:t>
            </a:r>
          </a:p>
          <a:p>
            <a:pPr>
              <a:buFont typeface="Wingdings" panose="05000000000000000000" charset="0"/>
              <a:buChar char="o"/>
            </a:pPr>
            <a:r>
              <a:rPr lang="en-GB" sz="2400" dirty="0">
                <a:latin typeface="Bell MT" panose="02020503060305020303" pitchFamily="18" charset="0"/>
              </a:rPr>
              <a:t>Real-time monitoring of the noise levels in the library could help staff to identify patterns of noise and take action to reduce noise levels before they become disruptive. This could help to maintain a quieter and more productive learning environment</a:t>
            </a:r>
            <a:r>
              <a:rPr lang="en-GB" sz="2400" dirty="0" smtClean="0">
                <a:latin typeface="Bell MT" panose="02020503060305020303" pitchFamily="18" charset="0"/>
              </a:rPr>
              <a:t>.</a:t>
            </a:r>
          </a:p>
          <a:p>
            <a:pPr>
              <a:buFont typeface="Wingdings" panose="05000000000000000000" charset="0"/>
              <a:buChar char="o"/>
            </a:pPr>
            <a:r>
              <a:rPr lang="en-US" sz="2400" dirty="0" smtClean="0">
                <a:latin typeface="Bell MT" panose="02020503060305020303" pitchFamily="18" charset="0"/>
              </a:rPr>
              <a:t>We </a:t>
            </a:r>
            <a:r>
              <a:rPr lang="en-US" sz="2400" dirty="0">
                <a:latin typeface="Bell MT" panose="02020503060305020303" pitchFamily="18" charset="0"/>
              </a:rPr>
              <a:t>can add more events to our convenience in the future and Extend the time of playing by developing the code.</a:t>
            </a:r>
          </a:p>
          <a:p>
            <a:pPr>
              <a:buFont typeface="Wingdings" panose="05000000000000000000" charset="0"/>
              <a:buChar char="o"/>
            </a:pPr>
            <a:r>
              <a:rPr lang="en-US" sz="2400" dirty="0" smtClean="0">
                <a:latin typeface="Bell MT" panose="02020503060305020303" pitchFamily="18" charset="0"/>
              </a:rPr>
              <a:t>This  can be   </a:t>
            </a:r>
            <a:r>
              <a:rPr lang="en-US" sz="2400" dirty="0">
                <a:latin typeface="Bell MT" panose="02020503060305020303" pitchFamily="18" charset="0"/>
              </a:rPr>
              <a:t>implement </a:t>
            </a:r>
            <a:r>
              <a:rPr lang="en-US" sz="2400" dirty="0" smtClean="0">
                <a:latin typeface="Bell MT" panose="02020503060305020303" pitchFamily="18" charset="0"/>
              </a:rPr>
              <a:t> in the  </a:t>
            </a:r>
            <a:r>
              <a:rPr lang="en-US" sz="2400" dirty="0">
                <a:latin typeface="Bell MT" panose="02020503060305020303" pitchFamily="18" charset="0"/>
              </a:rPr>
              <a:t>exam Hall to monitor the </a:t>
            </a:r>
            <a:r>
              <a:rPr lang="en-US" sz="2400" dirty="0" smtClean="0">
                <a:latin typeface="Bell MT" panose="02020503060305020303" pitchFamily="18" charset="0"/>
              </a:rPr>
              <a:t>students, Where we can prevent when </a:t>
            </a:r>
            <a:r>
              <a:rPr lang="en-US" sz="2400" dirty="0">
                <a:latin typeface="Bell MT" panose="02020503060305020303" pitchFamily="18" charset="0"/>
              </a:rPr>
              <a:t>the student </a:t>
            </a:r>
            <a:r>
              <a:rPr lang="en-US" sz="2400" dirty="0" smtClean="0">
                <a:latin typeface="Bell MT" panose="02020503060305020303" pitchFamily="18" charset="0"/>
              </a:rPr>
              <a:t>caught</a:t>
            </a:r>
            <a:r>
              <a:rPr lang="en-US" sz="2400" dirty="0">
                <a:latin typeface="Bell MT" panose="02020503060305020303" pitchFamily="18" charset="0"/>
              </a:rPr>
              <a:t> </a:t>
            </a:r>
            <a:r>
              <a:rPr lang="en-US" sz="2400" dirty="0" smtClean="0">
                <a:latin typeface="Bell MT" panose="02020503060305020303" pitchFamily="18" charset="0"/>
              </a:rPr>
              <a:t>from</a:t>
            </a:r>
            <a:r>
              <a:rPr lang="en-US" sz="2400" dirty="0" smtClean="0">
                <a:latin typeface="Bell MT" panose="02020503060305020303" pitchFamily="18" charset="0"/>
              </a:rPr>
              <a:t> Malpractice.</a:t>
            </a:r>
            <a:endParaRPr lang="en-US" sz="2400" dirty="0">
              <a:latin typeface="Bell MT" panose="02020503060305020303" pitchFamily="18" charset="0"/>
            </a:endParaRPr>
          </a:p>
          <a:p>
            <a:pPr>
              <a:buNone/>
            </a:pPr>
            <a:endParaRPr lang="en-US" sz="2400"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23478"/>
            <a:ext cx="7940659" cy="916230"/>
          </a:xfrm>
        </p:spPr>
        <p:txBody>
          <a:bodyPr/>
          <a:lstStyle/>
          <a:p>
            <a:r>
              <a:rPr lang="en-GB" dirty="0">
                <a:latin typeface="Arial Black" panose="020B0A04020102020204" pitchFamily="34" charset="0"/>
              </a:rPr>
              <a:t>CONCLUSION</a:t>
            </a:r>
            <a:endParaRPr lang="en-IN" dirty="0">
              <a:latin typeface="Arial Black" panose="020B0A04020102020204" pitchFamily="34" charset="0"/>
            </a:endParaRPr>
          </a:p>
        </p:txBody>
      </p:sp>
      <p:sp>
        <p:nvSpPr>
          <p:cNvPr id="8" name="Content Placeholder 7"/>
          <p:cNvSpPr>
            <a:spLocks noGrp="1"/>
          </p:cNvSpPr>
          <p:nvPr>
            <p:ph idx="1"/>
          </p:nvPr>
        </p:nvSpPr>
        <p:spPr>
          <a:xfrm>
            <a:off x="539552" y="1635646"/>
            <a:ext cx="7940660" cy="3359510"/>
          </a:xfrm>
        </p:spPr>
        <p:txBody>
          <a:bodyPr>
            <a:normAutofit/>
          </a:bodyPr>
          <a:lstStyle/>
          <a:p>
            <a:pPr marL="0" indent="0">
              <a:buNone/>
            </a:pPr>
            <a:r>
              <a:rPr lang="en-GB" sz="2000" dirty="0">
                <a:latin typeface="Bell MT" pitchFamily="18" charset="0"/>
              </a:rPr>
              <a:t>In conclusion, a smart classroom monitoring robot can be a valuable tool in enhancing the learning environment for </a:t>
            </a:r>
            <a:r>
              <a:rPr lang="en-GB" sz="2000" dirty="0" smtClean="0">
                <a:latin typeface="Bell MT" pitchFamily="18" charset="0"/>
              </a:rPr>
              <a:t>students. </a:t>
            </a:r>
            <a:r>
              <a:rPr lang="en-GB" sz="2000" dirty="0">
                <a:latin typeface="Bell MT" pitchFamily="18" charset="0"/>
              </a:rPr>
              <a:t>Incorporating features such as a noise sensor with a buzzer alarm can help promote a quieter learning environment and improve the overall classroom experience. Similarly, the recording feature can be used to </a:t>
            </a:r>
            <a:r>
              <a:rPr lang="en-GB" sz="2000" dirty="0" smtClean="0">
                <a:latin typeface="Bell MT" pitchFamily="18" charset="0"/>
              </a:rPr>
              <a:t>play the </a:t>
            </a:r>
            <a:r>
              <a:rPr lang="en-GB" sz="2000" dirty="0" smtClean="0">
                <a:latin typeface="Bell MT" pitchFamily="18" charset="0"/>
              </a:rPr>
              <a:t> </a:t>
            </a:r>
            <a:r>
              <a:rPr lang="en-GB" sz="2000" dirty="0">
                <a:latin typeface="Bell MT" pitchFamily="18" charset="0"/>
              </a:rPr>
              <a:t>audio for playback </a:t>
            </a:r>
            <a:r>
              <a:rPr lang="en-GB" sz="2000" dirty="0" smtClean="0">
                <a:latin typeface="Bell MT" pitchFamily="18" charset="0"/>
              </a:rPr>
              <a:t>later. </a:t>
            </a:r>
            <a:r>
              <a:rPr lang="en-GB" sz="2000" dirty="0">
                <a:latin typeface="Bell MT" pitchFamily="18" charset="0"/>
              </a:rPr>
              <a:t>Overall, a smart classroom monitoring robot can help create a more efficient and engaging learning environment, providing benefits for both teachers and students.</a:t>
            </a:r>
            <a:endParaRPr lang="en-IN" sz="2000" dirty="0">
              <a:latin typeface="Bell MT" pitchFamily="18" charset="0"/>
            </a:endParaRP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042" y="2357436"/>
            <a:ext cx="4857784" cy="1015663"/>
          </a:xfrm>
          <a:prstGeom prst="rect">
            <a:avLst/>
          </a:prstGeom>
          <a:noFill/>
          <a:effectLst>
            <a:reflection blurRad="6350" stA="50000" endA="300" endPos="55500" dist="50800" dir="5400000" sy="-100000" algn="bl" rotWithShape="0"/>
          </a:effectLst>
        </p:spPr>
        <p:txBody>
          <a:bodyPr wrap="square" rtlCol="0">
            <a:spAutoFit/>
          </a:bodyPr>
          <a:lstStyle/>
          <a:p>
            <a:pPr algn="ctr"/>
            <a:r>
              <a:rPr lang="en-US" sz="6000" b="1" dirty="0">
                <a:solidFill>
                  <a:srgbClr val="002060"/>
                </a:solidFill>
                <a:latin typeface="Aharoni" pitchFamily="2" charset="-79"/>
                <a:ea typeface="+mj-ea"/>
                <a:cs typeface="Aharoni" pitchFamily="2" charset="-79"/>
              </a:rPr>
              <a:t>THANK YOU</a:t>
            </a:r>
            <a:endParaRPr lang="en-IN" sz="6000" b="1" dirty="0">
              <a:solidFill>
                <a:srgbClr val="002060"/>
              </a:solidFill>
              <a:latin typeface="Aharoni" pitchFamily="2" charset="-79"/>
              <a:ea typeface="+mj-ea"/>
              <a:cs typeface="Aharoni" pitchFamily="2" charset="-79"/>
            </a:endParaRPr>
          </a:p>
        </p:txBody>
      </p:sp>
      <p:pic>
        <p:nvPicPr>
          <p:cNvPr id="34818" name="Picture 2" descr="C:\Users\HOME\AppData\Local\Microsoft\Windows\Temporary Internet Files\Content.IE5\MNAYYDC2\73723-emoticon-smiley-sticker-honda-up-amaze-thumbs[1].png"/>
          <p:cNvPicPr>
            <a:picLocks noChangeAspect="1" noChangeArrowheads="1"/>
          </p:cNvPicPr>
          <p:nvPr/>
        </p:nvPicPr>
        <p:blipFill>
          <a:blip r:embed="rId2" cstate="print"/>
          <a:srcRect/>
          <a:stretch>
            <a:fillRect/>
          </a:stretch>
        </p:blipFill>
        <p:spPr bwMode="auto">
          <a:xfrm>
            <a:off x="6588224" y="2079449"/>
            <a:ext cx="1571636" cy="1571636"/>
          </a:xfrm>
          <a:prstGeom prst="rect">
            <a:avLst/>
          </a:prstGeom>
          <a:noFill/>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23478"/>
            <a:ext cx="7940660" cy="916230"/>
          </a:xfrm>
        </p:spPr>
        <p:txBody>
          <a:bodyPr/>
          <a:lstStyle/>
          <a:p>
            <a:r>
              <a:rPr lang="en-IN" dirty="0">
                <a:latin typeface="Arial Black" panose="020B0A04020102020204" pitchFamily="34" charset="0"/>
              </a:rPr>
              <a:t>ABSTRACT</a:t>
            </a:r>
            <a:endParaRPr lang="en-US" dirty="0">
              <a:latin typeface="Arial Black" panose="020B0A04020102020204" pitchFamily="34" charset="0"/>
            </a:endParaRPr>
          </a:p>
        </p:txBody>
      </p:sp>
      <p:sp>
        <p:nvSpPr>
          <p:cNvPr id="3" name="Content Placeholder 2"/>
          <p:cNvSpPr>
            <a:spLocks noGrp="1"/>
          </p:cNvSpPr>
          <p:nvPr>
            <p:ph idx="1"/>
          </p:nvPr>
        </p:nvSpPr>
        <p:spPr>
          <a:xfrm>
            <a:off x="395536" y="1347614"/>
            <a:ext cx="8146794" cy="3528392"/>
          </a:xfrm>
        </p:spPr>
        <p:txBody>
          <a:bodyPr anchor="ctr">
            <a:noAutofit/>
          </a:bodyPr>
          <a:lstStyle/>
          <a:p>
            <a:pPr algn="just">
              <a:buFont typeface="Wingdings" panose="05000000000000000000" pitchFamily="2" charset="2"/>
              <a:buChar char="q"/>
            </a:pPr>
            <a:endParaRPr lang="en-GB" sz="2000" dirty="0" smtClean="0">
              <a:latin typeface="Bell MT" pitchFamily="18" charset="0"/>
            </a:endParaRPr>
          </a:p>
          <a:p>
            <a:pPr algn="just">
              <a:buFont typeface="Wingdings" panose="05000000000000000000" pitchFamily="2" charset="2"/>
              <a:buChar char="q"/>
            </a:pPr>
            <a:r>
              <a:rPr lang="en-GB" sz="2000" dirty="0" smtClean="0">
                <a:latin typeface="Bell MT" pitchFamily="18" charset="0"/>
              </a:rPr>
              <a:t>This </a:t>
            </a:r>
            <a:r>
              <a:rPr lang="en-GB" sz="2000" dirty="0">
                <a:latin typeface="Bell MT" pitchFamily="18" charset="0"/>
              </a:rPr>
              <a:t>project proposes the design and implementation of a noise sensor with a buzzer to monitor and control the noise level in a classroom setting. The microcontroller will </a:t>
            </a:r>
            <a:r>
              <a:rPr lang="en-GB" sz="2000" dirty="0" err="1">
                <a:latin typeface="Bell MT" pitchFamily="18" charset="0"/>
              </a:rPr>
              <a:t>analyze</a:t>
            </a:r>
            <a:r>
              <a:rPr lang="en-GB" sz="2000" dirty="0">
                <a:latin typeface="Bell MT" pitchFamily="18" charset="0"/>
              </a:rPr>
              <a:t> the noise level in real-time and trigger a buzzer alarm if the sound level exceeds a predetermined threshold. </a:t>
            </a:r>
          </a:p>
          <a:p>
            <a:pPr algn="just">
              <a:buFont typeface="Wingdings" panose="05000000000000000000" pitchFamily="2" charset="2"/>
              <a:buChar char="q"/>
            </a:pPr>
            <a:r>
              <a:rPr lang="en-GB" sz="2000" dirty="0">
                <a:latin typeface="Bell MT" pitchFamily="18" charset="0"/>
              </a:rPr>
              <a:t>The buzzer will provide an audible alert to the students, indicating that they need to lower their voices. The proposed system is easy to implement, and the noise threshold can be adjusted according to the teacher's preference.</a:t>
            </a:r>
          </a:p>
          <a:p>
            <a:pPr algn="just">
              <a:buFont typeface="Wingdings" panose="05000000000000000000" pitchFamily="2" charset="2"/>
              <a:buChar char="q"/>
            </a:pPr>
            <a:r>
              <a:rPr lang="en-GB" sz="2000" dirty="0" smtClean="0">
                <a:latin typeface="Bell MT" pitchFamily="18" charset="0"/>
              </a:rPr>
              <a:t> Another </a:t>
            </a:r>
            <a:r>
              <a:rPr lang="en-GB" sz="2000" dirty="0">
                <a:latin typeface="Bell MT" pitchFamily="18" charset="0"/>
              </a:rPr>
              <a:t>feature is to schedule classes and announce to students using speakers.</a:t>
            </a:r>
            <a:endParaRPr lang="en-US" sz="2000" dirty="0">
              <a:latin typeface="Bell MT" pitchFamily="18" charset="0"/>
            </a:endParaRPr>
          </a:p>
          <a:p>
            <a:pPr marL="0" indent="0" algn="just">
              <a:buNone/>
            </a:pPr>
            <a:endParaRPr lang="en-US" sz="2000"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491630"/>
            <a:ext cx="8784976" cy="3384376"/>
          </a:xfrm>
        </p:spPr>
        <p:txBody>
          <a:bodyPr>
            <a:normAutofit/>
          </a:bodyPr>
          <a:lstStyle/>
          <a:p>
            <a:pPr lvl="0" algn="just">
              <a:buFont typeface="Wingdings" panose="05000000000000000000" pitchFamily="2" charset="2"/>
              <a:buChar char="q"/>
            </a:pPr>
            <a:r>
              <a:rPr lang="en-GB" sz="1800" dirty="0">
                <a:latin typeface="Bell MT" pitchFamily="18" charset="0"/>
              </a:rPr>
              <a:t>The system comprises a scheduling software and a speaker system.</a:t>
            </a:r>
            <a:r>
              <a:rPr lang="en-US" sz="1800" dirty="0">
                <a:latin typeface="Bell MT" pitchFamily="18" charset="0"/>
              </a:rPr>
              <a:t>The software sends the announcements to the speaker system, which is programmed to broadcast the announcements at the scheduled times. </a:t>
            </a:r>
          </a:p>
          <a:p>
            <a:pPr lvl="0" algn="just">
              <a:buFont typeface="Wingdings" panose="05000000000000000000" pitchFamily="2" charset="2"/>
              <a:buChar char="q"/>
            </a:pPr>
            <a:r>
              <a:rPr lang="en-US" sz="1800" dirty="0">
                <a:latin typeface="Bell MT" pitchFamily="18" charset="0"/>
              </a:rPr>
              <a:t>The system is highly customizable and can be adjusted according to the College requirements. The scheduling software can be set to generate announcements for specific classes, and the speaker system can be programmed to broadcast the announcements to the class. </a:t>
            </a:r>
          </a:p>
          <a:p>
            <a:pPr lvl="0" algn="just">
              <a:buFont typeface="Wingdings" panose="05000000000000000000" pitchFamily="2" charset="2"/>
              <a:buChar char="q"/>
            </a:pPr>
            <a:r>
              <a:rPr lang="en-US" sz="1800" dirty="0">
                <a:latin typeface="Bell MT" pitchFamily="18" charset="0"/>
              </a:rPr>
              <a:t>In conclusion, the proposed system offers an efficient and effective way to manage the  schedules and broadcast announcements to students. The system can help to minimize disruptions in the classroom and improve the overall learning environment for students. </a:t>
            </a:r>
          </a:p>
          <a:p>
            <a:pPr marL="0" indent="0" algn="just">
              <a:buNone/>
            </a:pPr>
            <a:endParaRPr lang="en-IN" sz="2000" dirty="0">
              <a:latin typeface="Bell MT" pitchFamily="18" charset="0"/>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95486"/>
            <a:ext cx="4690410" cy="561183"/>
          </a:xfrm>
        </p:spPr>
        <p:txBody>
          <a:bodyPr>
            <a:normAutofit fontScale="90000"/>
          </a:bodyPr>
          <a:lstStyle/>
          <a:p>
            <a:r>
              <a:rPr lang="en-US" dirty="0">
                <a:latin typeface="Arial Black" panose="020B0A04020102020204" pitchFamily="34" charset="0"/>
                <a:cs typeface="Times New Roman" panose="02020603050405020304" pitchFamily="18" charset="0"/>
              </a:rPr>
              <a:t>EXISTING SYSTEM</a:t>
            </a:r>
            <a:endParaRPr lang="en-IN" dirty="0">
              <a:latin typeface="Arial Black" panose="020B0A04020102020204" pitchFamily="34" charset="0"/>
            </a:endParaRPr>
          </a:p>
        </p:txBody>
      </p:sp>
      <p:sp>
        <p:nvSpPr>
          <p:cNvPr id="3" name="Content Placeholder 2"/>
          <p:cNvSpPr>
            <a:spLocks noGrp="1"/>
          </p:cNvSpPr>
          <p:nvPr>
            <p:ph idx="1"/>
          </p:nvPr>
        </p:nvSpPr>
        <p:spPr>
          <a:xfrm>
            <a:off x="323528" y="1491630"/>
            <a:ext cx="7940660" cy="3359510"/>
          </a:xfrm>
        </p:spPr>
        <p:txBody>
          <a:bodyPr>
            <a:normAutofit/>
          </a:bodyPr>
          <a:lstStyle/>
          <a:p>
            <a:pPr>
              <a:buFont typeface="Wingdings" panose="05000000000000000000" pitchFamily="2" charset="2"/>
              <a:buChar char="q"/>
            </a:pPr>
            <a:r>
              <a:rPr lang="en-GB" sz="2400" dirty="0">
                <a:latin typeface="Bell MT" panose="02020503060305020303" pitchFamily="18" charset="0"/>
                <a:cs typeface="Arial" panose="020B0604020202020204" pitchFamily="34" charset="0"/>
              </a:rPr>
              <a:t>We have event manager, where the events are programmed by </a:t>
            </a:r>
            <a:r>
              <a:rPr lang="en-GB" sz="2400" dirty="0" smtClean="0">
                <a:latin typeface="Bell MT" panose="02020503060305020303" pitchFamily="18" charset="0"/>
                <a:cs typeface="Arial" panose="020B0604020202020204" pitchFamily="34" charset="0"/>
              </a:rPr>
              <a:t>teachers.</a:t>
            </a:r>
            <a:endParaRPr lang="en-GB" sz="2400" dirty="0">
              <a:latin typeface="Bell MT" panose="02020503060305020303" pitchFamily="18" charset="0"/>
              <a:cs typeface="Arial" panose="020B0604020202020204" pitchFamily="34" charset="0"/>
            </a:endParaRPr>
          </a:p>
          <a:p>
            <a:pPr>
              <a:buFont typeface="Wingdings" panose="05000000000000000000" pitchFamily="2" charset="2"/>
              <a:buChar char="q"/>
            </a:pPr>
            <a:r>
              <a:rPr lang="en-GB" sz="2400" dirty="0">
                <a:latin typeface="Bell MT" panose="02020503060305020303" pitchFamily="18" charset="0"/>
                <a:cs typeface="Arial" panose="020B0604020202020204" pitchFamily="34" charset="0"/>
              </a:rPr>
              <a:t>Teachers have to maintain their students by themselves, where </a:t>
            </a:r>
            <a:r>
              <a:rPr lang="en-US" sz="2400" dirty="0">
                <a:latin typeface="Bell MT" panose="02020503060305020303" pitchFamily="18" charset="0"/>
                <a:cs typeface="Arial" panose="020B0604020202020204" pitchFamily="34" charset="0"/>
              </a:rPr>
              <a:t>there is a huge noise in the classroom.</a:t>
            </a:r>
          </a:p>
          <a:p>
            <a:pPr>
              <a:buFont typeface="Wingdings" panose="05000000000000000000" pitchFamily="2" charset="2"/>
              <a:buChar char="q"/>
            </a:pPr>
            <a:r>
              <a:rPr lang="en-GB" sz="2400" dirty="0">
                <a:latin typeface="Bell MT" panose="02020503060305020303" pitchFamily="18" charset="0"/>
              </a:rPr>
              <a:t>Teachers who work in noisy classrooms may experience increased stress and </a:t>
            </a:r>
            <a:r>
              <a:rPr lang="en-GB" sz="2400" dirty="0" smtClean="0">
                <a:latin typeface="Bell MT" panose="02020503060305020303" pitchFamily="18" charset="0"/>
              </a:rPr>
              <a:t>fatigue</a:t>
            </a:r>
            <a:r>
              <a:rPr lang="en-US" sz="2400" dirty="0" smtClean="0">
                <a:latin typeface="Bell MT" panose="02020503060305020303" pitchFamily="18" charset="0"/>
                <a:cs typeface="Arial" panose="020B0604020202020204" pitchFamily="34" charset="0"/>
              </a:rPr>
              <a:t>.</a:t>
            </a:r>
            <a:endParaRPr lang="en-US" sz="2400" dirty="0">
              <a:latin typeface="Bell MT" panose="02020503060305020303" pitchFamily="18" charset="0"/>
              <a:cs typeface="Arial" panose="020B0604020202020204" pitchFamily="34" charset="0"/>
            </a:endParaRPr>
          </a:p>
          <a:p>
            <a:pPr>
              <a:buFont typeface="Wingdings" panose="05000000000000000000" pitchFamily="2" charset="2"/>
              <a:buChar char="q"/>
            </a:pPr>
            <a:r>
              <a:rPr lang="en-US" sz="2400" dirty="0">
                <a:latin typeface="Bell MT" panose="02020503060305020303" pitchFamily="18" charset="0"/>
                <a:cs typeface="Arial" panose="020B0604020202020204" pitchFamily="34" charset="0"/>
              </a:rPr>
              <a:t>There is recording based system,where we have to play a specific audio by CD-drive or pendrives.</a:t>
            </a:r>
          </a:p>
          <a:p>
            <a:pPr>
              <a:buFont typeface="Wingdings" panose="05000000000000000000" pitchFamily="2" charset="2"/>
              <a:buChar char="q"/>
            </a:pPr>
            <a:endParaRPr lang="en-US" sz="2000" dirty="0">
              <a:latin typeface="Bell MT"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478"/>
            <a:ext cx="5544616" cy="916230"/>
          </a:xfrm>
        </p:spPr>
        <p:txBody>
          <a:bodyPr/>
          <a:lstStyle/>
          <a:p>
            <a:r>
              <a:rPr lang="en-US" dirty="0">
                <a:latin typeface="Arial Black" panose="020B0A04020102020204" pitchFamily="34" charset="0"/>
                <a:cs typeface="Times New Roman" panose="02020603050405020304" pitchFamily="18" charset="0"/>
              </a:rPr>
              <a:t>PROPOSED SYSTEM</a:t>
            </a:r>
            <a:endParaRPr lang="en-IN" dirty="0">
              <a:latin typeface="Arial Black" panose="020B0A04020102020204" pitchFamily="34" charset="0"/>
            </a:endParaRPr>
          </a:p>
        </p:txBody>
      </p:sp>
      <p:sp>
        <p:nvSpPr>
          <p:cNvPr id="3" name="Content Placeholder 2"/>
          <p:cNvSpPr>
            <a:spLocks noGrp="1"/>
          </p:cNvSpPr>
          <p:nvPr>
            <p:ph idx="1"/>
          </p:nvPr>
        </p:nvSpPr>
        <p:spPr>
          <a:xfrm>
            <a:off x="323528" y="1419622"/>
            <a:ext cx="7940660" cy="3525896"/>
          </a:xfrm>
        </p:spPr>
        <p:txBody>
          <a:bodyPr>
            <a:normAutofit/>
          </a:bodyPr>
          <a:lstStyle/>
          <a:p>
            <a:pPr algn="just">
              <a:buFont typeface="Wingdings" panose="05000000000000000000" pitchFamily="2" charset="2"/>
              <a:buChar char="q"/>
            </a:pPr>
            <a:r>
              <a:rPr lang="en-US" sz="2400" dirty="0">
                <a:latin typeface="Bell MT" pitchFamily="18" charset="0"/>
                <a:cs typeface="Times New Roman" panose="02020603050405020304" pitchFamily="18" charset="0"/>
              </a:rPr>
              <a:t>In this module  we can fix a time for the </a:t>
            </a:r>
            <a:r>
              <a:rPr lang="en-US" sz="2400" dirty="0" smtClean="0">
                <a:latin typeface="Bell MT" pitchFamily="18" charset="0"/>
                <a:cs typeface="Times New Roman" panose="02020603050405020304" pitchFamily="18" charset="0"/>
              </a:rPr>
              <a:t>schedule so </a:t>
            </a:r>
            <a:r>
              <a:rPr lang="en-US" sz="2400" dirty="0">
                <a:latin typeface="Bell MT" pitchFamily="18" charset="0"/>
                <a:cs typeface="Times New Roman" panose="02020603050405020304" pitchFamily="18" charset="0"/>
              </a:rPr>
              <a:t>that </a:t>
            </a:r>
            <a:r>
              <a:rPr lang="en-US" sz="2400" dirty="0" smtClean="0">
                <a:latin typeface="Bell MT" pitchFamily="18" charset="0"/>
                <a:cs typeface="Times New Roman" panose="02020603050405020304" pitchFamily="18" charset="0"/>
              </a:rPr>
              <a:t>the students can </a:t>
            </a:r>
            <a:r>
              <a:rPr lang="en-US" sz="2400" dirty="0">
                <a:latin typeface="Bell MT" pitchFamily="18" charset="0"/>
                <a:cs typeface="Times New Roman" panose="02020603050405020304" pitchFamily="18" charset="0"/>
              </a:rPr>
              <a:t>make it on time</a:t>
            </a:r>
            <a:r>
              <a:rPr lang="en-US" sz="2400" dirty="0" smtClean="0">
                <a:latin typeface="Bell MT" pitchFamily="18" charset="0"/>
                <a:cs typeface="Times New Roman" panose="02020603050405020304" pitchFamily="18" charset="0"/>
              </a:rPr>
              <a:t>.</a:t>
            </a:r>
          </a:p>
          <a:p>
            <a:pPr algn="just">
              <a:buFont typeface="Wingdings" panose="05000000000000000000" pitchFamily="2" charset="2"/>
              <a:buChar char="q"/>
            </a:pPr>
            <a:r>
              <a:rPr lang="en-US" sz="2400" dirty="0">
                <a:latin typeface="Bell MT" pitchFamily="18" charset="0"/>
                <a:cs typeface="Times New Roman" panose="02020603050405020304" pitchFamily="18" charset="0"/>
              </a:rPr>
              <a:t>We have a buzzer to alert the teachers to control the student noise </a:t>
            </a:r>
            <a:r>
              <a:rPr lang="en-US" sz="2400" dirty="0" smtClean="0">
                <a:latin typeface="Bell MT" pitchFamily="18" charset="0"/>
                <a:cs typeface="Times New Roman" panose="02020603050405020304" pitchFamily="18" charset="0"/>
              </a:rPr>
              <a:t>level.</a:t>
            </a:r>
          </a:p>
          <a:p>
            <a:pPr algn="just">
              <a:buFont typeface="Wingdings" panose="05000000000000000000" pitchFamily="2" charset="2"/>
              <a:buChar char="q"/>
            </a:pPr>
            <a:r>
              <a:rPr lang="en-US" sz="2400" dirty="0" smtClean="0">
                <a:latin typeface="Bell MT" pitchFamily="18" charset="0"/>
                <a:cs typeface="Times New Roman" panose="02020603050405020304" pitchFamily="18" charset="0"/>
              </a:rPr>
              <a:t>Teachers </a:t>
            </a:r>
            <a:r>
              <a:rPr lang="en-US" sz="2400" dirty="0">
                <a:latin typeface="Bell MT" pitchFamily="18" charset="0"/>
                <a:cs typeface="Times New Roman" panose="02020603050405020304" pitchFamily="18" charset="0"/>
              </a:rPr>
              <a:t>can easily detects </a:t>
            </a:r>
            <a:r>
              <a:rPr lang="en-US" sz="2400" dirty="0" smtClean="0">
                <a:latin typeface="Bell MT" pitchFamily="18" charset="0"/>
                <a:cs typeface="Times New Roman" panose="02020603050405020304" pitchFamily="18" charset="0"/>
              </a:rPr>
              <a:t>the </a:t>
            </a:r>
            <a:r>
              <a:rPr lang="en-US" sz="2400" dirty="0">
                <a:latin typeface="Bell MT" pitchFamily="18" charset="0"/>
                <a:cs typeface="Times New Roman" panose="02020603050405020304" pitchFamily="18" charset="0"/>
              </a:rPr>
              <a:t>noise  of a student and they can monitor them easily when the buzzer rings</a:t>
            </a:r>
            <a:r>
              <a:rPr lang="en-US"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400" dirty="0" smtClean="0">
                <a:latin typeface="Bell MT" panose="02020503060305020303" pitchFamily="18" charset="0"/>
                <a:cs typeface="Times New Roman" panose="02020603050405020304" pitchFamily="18" charset="0"/>
              </a:rPr>
              <a:t>We </a:t>
            </a:r>
            <a:r>
              <a:rPr lang="en-US" sz="2400" dirty="0">
                <a:latin typeface="Bell MT" panose="02020503060305020303" pitchFamily="18" charset="0"/>
                <a:cs typeface="Times New Roman" panose="02020603050405020304" pitchFamily="18" charset="0"/>
              </a:rPr>
              <a:t>have </a:t>
            </a:r>
            <a:r>
              <a:rPr lang="en-US" sz="2400" dirty="0" smtClean="0">
                <a:latin typeface="Bell MT" panose="02020503060305020303" pitchFamily="18" charset="0"/>
                <a:cs typeface="Times New Roman" panose="02020603050405020304" pitchFamily="18" charset="0"/>
              </a:rPr>
              <a:t>updated </a:t>
            </a:r>
            <a:r>
              <a:rPr lang="en-US" sz="2400" dirty="0">
                <a:latin typeface="Bell MT" panose="02020503060305020303" pitchFamily="18" charset="0"/>
                <a:cs typeface="Times New Roman" panose="02020603050405020304" pitchFamily="18" charset="0"/>
              </a:rPr>
              <a:t>our project where we can program what has to be played and what specific audio needs to be played.</a:t>
            </a:r>
            <a:endParaRPr lang="en-IN" sz="2400" dirty="0">
              <a:latin typeface="Bell MT" pitchFamily="18" charset="0"/>
            </a:endParaRPr>
          </a:p>
          <a:p>
            <a:pPr algn="just">
              <a:buFont typeface="Wingdings" panose="05000000000000000000" pitchFamily="2" charset="2"/>
              <a:buChar char="q"/>
            </a:pPr>
            <a:endParaRPr lang="en-US" sz="1800" dirty="0">
              <a:latin typeface="Bell MT" pitchFamily="18" charset="0"/>
              <a:cs typeface="Times New Roman" panose="02020603050405020304" pitchFamily="18" charset="0"/>
            </a:endParaRPr>
          </a:p>
          <a:p>
            <a:pPr marL="1905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61" y="113198"/>
            <a:ext cx="4618402" cy="921223"/>
          </a:xfrm>
        </p:spPr>
        <p:txBody>
          <a:bodyPr>
            <a:noAutofit/>
          </a:bodyPr>
          <a:lstStyle/>
          <a:p>
            <a:r>
              <a:rPr lang="en-US" sz="2400" b="1" dirty="0">
                <a:effectLst/>
                <a:latin typeface="Arial Black" panose="020B0A04020102020204" pitchFamily="34" charset="0"/>
                <a:cs typeface="Times New Roman" panose="02020603050405020304" pitchFamily="18" charset="0"/>
              </a:rPr>
              <a:t>BLOCK DIAGRAM: ROBOT</a:t>
            </a:r>
            <a:endParaRPr lang="en-US" sz="2400" b="1" dirty="0">
              <a:effectLst/>
              <a:latin typeface="Arial Black" panose="020B0A04020102020204" pitchFamily="34" charset="0"/>
            </a:endParaRPr>
          </a:p>
        </p:txBody>
      </p:sp>
      <p:grpSp>
        <p:nvGrpSpPr>
          <p:cNvPr id="46" name="Group 45"/>
          <p:cNvGrpSpPr/>
          <p:nvPr/>
        </p:nvGrpSpPr>
        <p:grpSpPr>
          <a:xfrm>
            <a:off x="1181872" y="1563638"/>
            <a:ext cx="5235808" cy="2882681"/>
            <a:chOff x="1900517" y="643068"/>
            <a:chExt cx="7533602" cy="5964530"/>
          </a:xfrm>
        </p:grpSpPr>
        <p:cxnSp>
          <p:nvCxnSpPr>
            <p:cNvPr id="47" name="Straight Arrow Connector 46"/>
            <p:cNvCxnSpPr/>
            <p:nvPr/>
          </p:nvCxnSpPr>
          <p:spPr>
            <a:xfrm>
              <a:off x="5742346" y="1389584"/>
              <a:ext cx="0" cy="311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48" name="Group 47"/>
            <p:cNvGrpSpPr/>
            <p:nvPr/>
          </p:nvGrpSpPr>
          <p:grpSpPr>
            <a:xfrm>
              <a:off x="1900517" y="643068"/>
              <a:ext cx="7533602" cy="5964530"/>
              <a:chOff x="1900517" y="656716"/>
              <a:chExt cx="7533602" cy="5964530"/>
            </a:xfrm>
          </p:grpSpPr>
          <p:sp>
            <p:nvSpPr>
              <p:cNvPr id="49" name="Rectangle 3"/>
              <p:cNvSpPr/>
              <p:nvPr/>
            </p:nvSpPr>
            <p:spPr>
              <a:xfrm>
                <a:off x="4876797" y="1714497"/>
                <a:ext cx="1807124" cy="4906749"/>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dirty="0"/>
                  <a:t>Raspberry pi</a:t>
                </a:r>
              </a:p>
            </p:txBody>
          </p:sp>
          <p:grpSp>
            <p:nvGrpSpPr>
              <p:cNvPr id="50" name="Group 49"/>
              <p:cNvGrpSpPr/>
              <p:nvPr/>
            </p:nvGrpSpPr>
            <p:grpSpPr>
              <a:xfrm>
                <a:off x="1900517" y="656716"/>
                <a:ext cx="7533602" cy="4659714"/>
                <a:chOff x="1900517" y="615773"/>
                <a:chExt cx="7533602" cy="4659714"/>
              </a:xfrm>
            </p:grpSpPr>
            <p:sp>
              <p:nvSpPr>
                <p:cNvPr id="53" name="Rectangle 6"/>
                <p:cNvSpPr/>
                <p:nvPr/>
              </p:nvSpPr>
              <p:spPr>
                <a:xfrm>
                  <a:off x="1900517" y="2999670"/>
                  <a:ext cx="2462111" cy="566058"/>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dirty="0"/>
                    <a:t>Sound </a:t>
                  </a:r>
                  <a:r>
                    <a:rPr lang="en-IN" dirty="0"/>
                    <a:t> sensor</a:t>
                  </a:r>
                </a:p>
              </p:txBody>
            </p:sp>
            <p:cxnSp>
              <p:nvCxnSpPr>
                <p:cNvPr id="56" name="Straight Arrow Connector 55"/>
                <p:cNvCxnSpPr/>
                <p:nvPr/>
              </p:nvCxnSpPr>
              <p:spPr>
                <a:xfrm flipV="1">
                  <a:off x="4448510" y="3304807"/>
                  <a:ext cx="40277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8" idx="1"/>
                </p:cNvCxnSpPr>
                <p:nvPr/>
              </p:nvCxnSpPr>
              <p:spPr>
                <a:xfrm>
                  <a:off x="6683921" y="2145849"/>
                  <a:ext cx="38539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7069314" y="1862820"/>
                  <a:ext cx="2364805" cy="566058"/>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Buzzer</a:t>
                  </a:r>
                </a:p>
              </p:txBody>
            </p:sp>
            <p:sp>
              <p:nvSpPr>
                <p:cNvPr id="59" name="Rectangle 58"/>
                <p:cNvSpPr/>
                <p:nvPr/>
              </p:nvSpPr>
              <p:spPr>
                <a:xfrm>
                  <a:off x="7082444" y="4545472"/>
                  <a:ext cx="2217409" cy="73001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dirty="0" smtClean="0"/>
                    <a:t>Motor </a:t>
                  </a:r>
                  <a:r>
                    <a:rPr lang="en-US" altLang="en-IN" dirty="0"/>
                    <a:t>Driver</a:t>
                  </a:r>
                </a:p>
              </p:txBody>
            </p:sp>
            <p:sp>
              <p:nvSpPr>
                <p:cNvPr id="60" name="Rectangle 59"/>
                <p:cNvSpPr/>
                <p:nvPr/>
              </p:nvSpPr>
              <p:spPr>
                <a:xfrm>
                  <a:off x="4633706" y="615773"/>
                  <a:ext cx="2211934" cy="677129"/>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Power Supply</a:t>
                  </a:r>
                </a:p>
              </p:txBody>
            </p:sp>
            <p:sp>
              <p:nvSpPr>
                <p:cNvPr id="65" name="Rectangle 64"/>
                <p:cNvSpPr/>
                <p:nvPr/>
              </p:nvSpPr>
              <p:spPr>
                <a:xfrm>
                  <a:off x="7131286" y="3012629"/>
                  <a:ext cx="2302833" cy="584359"/>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en-IN" dirty="0" smtClean="0"/>
                    <a:t>Speaker</a:t>
                  </a:r>
                  <a:endParaRPr lang="en-US" altLang="en-IN" dirty="0"/>
                </a:p>
              </p:txBody>
            </p:sp>
          </p:grpSp>
        </p:grpSp>
      </p:grpSp>
      <p:cxnSp>
        <p:nvCxnSpPr>
          <p:cNvPr id="77" name="Straight Arrow Connector 76"/>
          <p:cNvCxnSpPr/>
          <p:nvPr/>
        </p:nvCxnSpPr>
        <p:spPr>
          <a:xfrm flipV="1">
            <a:off x="4537302" y="3651958"/>
            <a:ext cx="2799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4484670" y="2865500"/>
            <a:ext cx="2799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Content Placeholder 99"/>
          <p:cNvSpPr>
            <a:spLocks noGrp="1"/>
          </p:cNvSpPr>
          <p:nvPr>
            <p:ph idx="1"/>
          </p:nvPr>
        </p:nvSpPr>
        <p:spPr>
          <a:xfrm>
            <a:off x="1158102" y="3357289"/>
            <a:ext cx="1746026" cy="294669"/>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normAutofit fontScale="55000" lnSpcReduction="20000"/>
          </a:bodyPr>
          <a:lstStyle/>
          <a:p>
            <a:pPr marL="0" indent="0" algn="ctr">
              <a:buNone/>
            </a:pPr>
            <a:r>
              <a:rPr lang="en-IN" dirty="0" err="1"/>
              <a:t>Arduino</a:t>
            </a:r>
            <a:r>
              <a:rPr lang="en-IN" dirty="0"/>
              <a:t> Uno</a:t>
            </a:r>
          </a:p>
        </p:txBody>
      </p:sp>
      <p:cxnSp>
        <p:nvCxnSpPr>
          <p:cNvPr id="103" name="Straight Arrow Connector 102"/>
          <p:cNvCxnSpPr>
            <a:stCxn id="100" idx="3"/>
          </p:cNvCxnSpPr>
          <p:nvPr/>
        </p:nvCxnSpPr>
        <p:spPr>
          <a:xfrm>
            <a:off x="2904128" y="3504624"/>
            <a:ext cx="326756" cy="116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Black" panose="020B0A04020102020204" pitchFamily="34" charset="0"/>
                <a:cs typeface="Times New Roman" panose="02020603050405020304" pitchFamily="18" charset="0"/>
              </a:rPr>
              <a:t>REQUIREMENTS</a:t>
            </a:r>
            <a:endParaRPr lang="en-IN" sz="2800" b="1" dirty="0">
              <a:latin typeface="Arial Black" panose="020B0A04020102020204" pitchFamily="34" charset="0"/>
              <a:cs typeface="Times New Roman" panose="02020603050405020304" pitchFamily="18" charset="0"/>
            </a:endParaRPr>
          </a:p>
        </p:txBody>
      </p:sp>
      <p:sp>
        <p:nvSpPr>
          <p:cNvPr id="3" name="Text Placeholder 2"/>
          <p:cNvSpPr>
            <a:spLocks noGrp="1"/>
          </p:cNvSpPr>
          <p:nvPr>
            <p:ph type="body" idx="1"/>
          </p:nvPr>
        </p:nvSpPr>
        <p:spPr>
          <a:xfrm>
            <a:off x="536877" y="1641239"/>
            <a:ext cx="3677933" cy="479822"/>
          </a:xfrm>
        </p:spPr>
        <p:txBody>
          <a:bodyPr/>
          <a:lstStyle/>
          <a:p>
            <a:pPr algn="l"/>
            <a:r>
              <a:rPr lang="en-US" dirty="0"/>
              <a:t>Hardware Requirements</a:t>
            </a:r>
            <a:endParaRPr lang="en-IN" dirty="0"/>
          </a:p>
        </p:txBody>
      </p:sp>
      <p:sp>
        <p:nvSpPr>
          <p:cNvPr id="4" name="Content Placeholder 3"/>
          <p:cNvSpPr>
            <a:spLocks noGrp="1"/>
          </p:cNvSpPr>
          <p:nvPr>
            <p:ph sz="half" idx="2"/>
          </p:nvPr>
        </p:nvSpPr>
        <p:spPr>
          <a:xfrm>
            <a:off x="500034" y="2143122"/>
            <a:ext cx="4040188" cy="2276294"/>
          </a:xfrm>
        </p:spPr>
        <p:txBody>
          <a:bodyPr>
            <a:normAutofit/>
          </a:bodyPr>
          <a:lstStyle/>
          <a:p>
            <a:pPr lvl="0" algn="l"/>
            <a:r>
              <a:rPr lang="en-US" dirty="0">
                <a:latin typeface="Bell MT" pitchFamily="18" charset="0"/>
                <a:cs typeface="Times New Roman" panose="02020603050405020304" pitchFamily="18" charset="0"/>
              </a:rPr>
              <a:t>Raspberry Pi</a:t>
            </a:r>
          </a:p>
          <a:p>
            <a:pPr lvl="0" algn="l"/>
            <a:r>
              <a:rPr lang="en-US" dirty="0">
                <a:latin typeface="Bell MT" pitchFamily="18" charset="0"/>
                <a:cs typeface="Times New Roman" panose="02020603050405020304" pitchFamily="18" charset="0"/>
              </a:rPr>
              <a:t>Sound  sensor</a:t>
            </a:r>
          </a:p>
          <a:p>
            <a:pPr lvl="0" algn="l"/>
            <a:r>
              <a:rPr lang="en-US" dirty="0">
                <a:latin typeface="Bell MT" pitchFamily="18" charset="0"/>
                <a:cs typeface="Times New Roman" panose="02020603050405020304" pitchFamily="18" charset="0"/>
              </a:rPr>
              <a:t>Buzzer</a:t>
            </a:r>
          </a:p>
          <a:p>
            <a:pPr lvl="0" algn="l"/>
            <a:r>
              <a:rPr lang="en-US" dirty="0" err="1">
                <a:latin typeface="Bell MT" pitchFamily="18" charset="0"/>
                <a:cs typeface="Times New Roman" panose="02020603050405020304" pitchFamily="18" charset="0"/>
              </a:rPr>
              <a:t>Arduino</a:t>
            </a:r>
            <a:r>
              <a:rPr lang="en-US" dirty="0">
                <a:latin typeface="Bell MT" pitchFamily="18" charset="0"/>
                <a:cs typeface="Times New Roman" panose="02020603050405020304" pitchFamily="18" charset="0"/>
              </a:rPr>
              <a:t> Uno</a:t>
            </a:r>
          </a:p>
          <a:p>
            <a:pPr lvl="0" algn="l"/>
            <a:r>
              <a:rPr lang="en-US" dirty="0">
                <a:latin typeface="Bell MT" pitchFamily="18" charset="0"/>
                <a:cs typeface="Times New Roman" panose="02020603050405020304" pitchFamily="18" charset="0"/>
              </a:rPr>
              <a:t>Motor</a:t>
            </a:r>
          </a:p>
          <a:p>
            <a:pPr lvl="0" algn="l"/>
            <a:endParaRPr lang="en-US" dirty="0">
              <a:latin typeface="Times New Roman" panose="02020603050405020304" pitchFamily="18" charset="0"/>
              <a:cs typeface="Times New Roman" panose="02020603050405020304" pitchFamily="18" charset="0"/>
            </a:endParaRPr>
          </a:p>
          <a:p>
            <a:endParaRPr lang="en-IN" dirty="0"/>
          </a:p>
        </p:txBody>
      </p:sp>
      <p:sp>
        <p:nvSpPr>
          <p:cNvPr id="5" name="Text Placeholder 4"/>
          <p:cNvSpPr>
            <a:spLocks noGrp="1"/>
          </p:cNvSpPr>
          <p:nvPr>
            <p:ph type="body" sz="quarter" idx="3"/>
          </p:nvPr>
        </p:nvSpPr>
        <p:spPr/>
        <p:txBody>
          <a:bodyPr/>
          <a:lstStyle/>
          <a:p>
            <a:pPr algn="l"/>
            <a:r>
              <a:rPr lang="en-US" dirty="0"/>
              <a:t>Software Requirements</a:t>
            </a:r>
            <a:endParaRPr lang="en-IN" dirty="0"/>
          </a:p>
        </p:txBody>
      </p:sp>
      <p:sp>
        <p:nvSpPr>
          <p:cNvPr id="6" name="Content Placeholder 5"/>
          <p:cNvSpPr>
            <a:spLocks noGrp="1"/>
          </p:cNvSpPr>
          <p:nvPr>
            <p:ph sz="quarter" idx="4"/>
          </p:nvPr>
        </p:nvSpPr>
        <p:spPr/>
        <p:txBody>
          <a:bodyPr/>
          <a:lstStyle/>
          <a:p>
            <a:pPr lvl="0" algn="l"/>
            <a:r>
              <a:rPr lang="en-US" dirty="0">
                <a:latin typeface="Bell MT" pitchFamily="18" charset="0"/>
                <a:cs typeface="Times New Roman" panose="02020603050405020304" pitchFamily="18" charset="0"/>
              </a:rPr>
              <a:t>Raspian OS</a:t>
            </a:r>
          </a:p>
          <a:p>
            <a:pPr lvl="0" algn="l"/>
            <a:r>
              <a:rPr lang="en-US" dirty="0">
                <a:latin typeface="Bell MT" pitchFamily="18" charset="0"/>
                <a:cs typeface="Times New Roman" panose="02020603050405020304" pitchFamily="18" charset="0"/>
              </a:rPr>
              <a:t>Python Programming language.</a:t>
            </a:r>
          </a:p>
          <a:p>
            <a:pPr marL="0" indent="0" algn="l">
              <a:buNone/>
            </a:pPr>
            <a:endParaRPr lang="en-IN"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267494"/>
            <a:ext cx="4000528" cy="523220"/>
          </a:xfrm>
          <a:prstGeom prst="rect">
            <a:avLst/>
          </a:prstGeom>
        </p:spPr>
        <p:txBody>
          <a:bodyPr wrap="square">
            <a:spAutoFit/>
          </a:bodyPr>
          <a:lstStyle/>
          <a:p>
            <a:r>
              <a:rPr lang="en-US" sz="2800" b="1" dirty="0">
                <a:solidFill>
                  <a:srgbClr val="002060"/>
                </a:solidFill>
                <a:latin typeface="Arial Black" panose="020B0A04020102020204" pitchFamily="34" charset="0"/>
                <a:ea typeface="+mj-ea"/>
                <a:cs typeface="Times New Roman" panose="02020603050405020304" pitchFamily="18" charset="0"/>
              </a:rPr>
              <a:t>Raspberry Pi </a:t>
            </a:r>
            <a:endParaRPr lang="en-IN" sz="2800" b="1" dirty="0">
              <a:solidFill>
                <a:srgbClr val="002060"/>
              </a:solidFill>
              <a:latin typeface="Arial Black" panose="020B0A04020102020204" pitchFamily="34" charset="0"/>
              <a:ea typeface="+mj-ea"/>
              <a:cs typeface="Times New Roman" panose="02020603050405020304" pitchFamily="18" charset="0"/>
            </a:endParaRPr>
          </a:p>
        </p:txBody>
      </p:sp>
      <p:pic>
        <p:nvPicPr>
          <p:cNvPr id="3" name="Content Placeholder 3"/>
          <p:cNvPicPr>
            <a:picLocks noChangeAspect="1"/>
          </p:cNvPicPr>
          <p:nvPr/>
        </p:nvPicPr>
        <p:blipFill>
          <a:blip r:embed="rId2"/>
          <a:stretch>
            <a:fillRect/>
          </a:stretch>
        </p:blipFill>
        <p:spPr>
          <a:xfrm>
            <a:off x="28067" y="1491630"/>
            <a:ext cx="5039090" cy="2871109"/>
          </a:xfrm>
          <a:prstGeom prst="rect">
            <a:avLst/>
          </a:prstGeom>
        </p:spPr>
      </p:pic>
      <p:sp>
        <p:nvSpPr>
          <p:cNvPr id="5" name="Content Placeholder 4"/>
          <p:cNvSpPr>
            <a:spLocks noGrp="1"/>
          </p:cNvSpPr>
          <p:nvPr>
            <p:ph idx="1"/>
          </p:nvPr>
        </p:nvSpPr>
        <p:spPr>
          <a:xfrm>
            <a:off x="4788024" y="1563638"/>
            <a:ext cx="3930242" cy="3073974"/>
          </a:xfrm>
        </p:spPr>
        <p:txBody>
          <a:bodyPr>
            <a:normAutofit fontScale="70000" lnSpcReduction="20000"/>
          </a:bodyPr>
          <a:lstStyle/>
          <a:p>
            <a:pPr>
              <a:buFont typeface="Wingdings" panose="05000000000000000000" pitchFamily="2" charset="2"/>
              <a:buChar char="q"/>
            </a:pPr>
            <a:r>
              <a:rPr lang="en-GB" sz="2900" dirty="0">
                <a:latin typeface="Arial Black" panose="020B0A04020102020204" pitchFamily="34" charset="0"/>
              </a:rPr>
              <a:t>Small form factor: </a:t>
            </a:r>
            <a:r>
              <a:rPr lang="en-GB" sz="2900" dirty="0">
                <a:latin typeface="Bell MT" pitchFamily="18" charset="0"/>
              </a:rPr>
              <a:t>Raspberry Pi is small in size and can easily be integrated into a robot. </a:t>
            </a:r>
          </a:p>
          <a:p>
            <a:pPr marL="0" indent="0">
              <a:buNone/>
            </a:pPr>
            <a:endParaRPr lang="en-GB" sz="2900" dirty="0">
              <a:latin typeface="Bell MT" pitchFamily="18" charset="0"/>
            </a:endParaRPr>
          </a:p>
          <a:p>
            <a:pPr>
              <a:buFont typeface="Wingdings" panose="05000000000000000000" pitchFamily="2" charset="2"/>
              <a:buChar char="q"/>
            </a:pPr>
            <a:r>
              <a:rPr lang="en-GB" sz="2900" dirty="0">
                <a:latin typeface="Arial Black" panose="020B0A04020102020204" pitchFamily="34" charset="0"/>
              </a:rPr>
              <a:t>High processing power: </a:t>
            </a:r>
            <a:r>
              <a:rPr lang="en-GB" sz="2900" dirty="0">
                <a:latin typeface="Bell MT" pitchFamily="18" charset="0"/>
              </a:rPr>
              <a:t>Raspberry Pi has a relatively high processing power for running complex algorithms and programs required for smart classroom monitoring </a:t>
            </a:r>
            <a:r>
              <a:rPr lang="en-GB" sz="2900" dirty="0" smtClean="0">
                <a:latin typeface="Bell MT" pitchFamily="18" charset="0"/>
              </a:rPr>
              <a:t>robot.</a:t>
            </a:r>
            <a:endParaRPr lang="en-GB" sz="2900" dirty="0">
              <a:latin typeface="Bell MT" pitchFamily="18" charset="0"/>
            </a:endParaRPr>
          </a:p>
          <a:p>
            <a:pPr marL="0" indent="0">
              <a:buNone/>
            </a:pPr>
            <a:endParaRPr lang="en-IN" dirty="0">
              <a:latin typeface="Bell MT" pitchFamily="18" charset="0"/>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182" y="195486"/>
            <a:ext cx="5656477" cy="954107"/>
          </a:xfrm>
          <a:prstGeom prst="rect">
            <a:avLst/>
          </a:prstGeom>
        </p:spPr>
        <p:txBody>
          <a:bodyPr wrap="square">
            <a:spAutoFit/>
          </a:bodyPr>
          <a:lstStyle/>
          <a:p>
            <a:r>
              <a:rPr lang="en-US" sz="2800" b="1" dirty="0">
                <a:solidFill>
                  <a:srgbClr val="002060"/>
                </a:solidFill>
                <a:effectLst>
                  <a:outerShdw blurRad="50800" dist="38100" dir="2700000" algn="tl" rotWithShape="0">
                    <a:prstClr val="black">
                      <a:alpha val="40000"/>
                    </a:prstClr>
                  </a:outerShdw>
                </a:effectLst>
                <a:latin typeface="Arial Black" panose="020B0A04020102020204" pitchFamily="34" charset="0"/>
                <a:ea typeface="+mj-ea"/>
                <a:cs typeface="Times New Roman" panose="02020603050405020304" pitchFamily="18" charset="0"/>
              </a:rPr>
              <a:t>Sound Sensor</a:t>
            </a:r>
            <a:r>
              <a:rPr lang="en-US" sz="2800" b="1" dirty="0">
                <a:solidFill>
                  <a:srgbClr val="002060"/>
                </a:solidFill>
                <a:effectLst>
                  <a:outerShdw blurRad="50800" dist="38100" dir="2700000" algn="tl" rotWithShape="0">
                    <a:prstClr val="black">
                      <a:alpha val="40000"/>
                    </a:prstClr>
                  </a:outerShdw>
                </a:effectLst>
                <a:latin typeface="Times New Roman" panose="02020603050405020304" pitchFamily="18" charset="0"/>
                <a:ea typeface="+mj-ea"/>
                <a:cs typeface="Times New Roman" panose="02020603050405020304" pitchFamily="18" charset="0"/>
              </a:rPr>
              <a:t/>
            </a:r>
            <a:br>
              <a:rPr lang="en-US" sz="2800" b="1" dirty="0">
                <a:solidFill>
                  <a:srgbClr val="002060"/>
                </a:solidFill>
                <a:effectLst>
                  <a:outerShdw blurRad="50800" dist="38100" dir="2700000" algn="tl" rotWithShape="0">
                    <a:prstClr val="black">
                      <a:alpha val="40000"/>
                    </a:prstClr>
                  </a:outerShdw>
                </a:effectLst>
                <a:latin typeface="Times New Roman" panose="02020603050405020304" pitchFamily="18" charset="0"/>
                <a:ea typeface="+mj-ea"/>
                <a:cs typeface="Times New Roman" panose="02020603050405020304" pitchFamily="18" charset="0"/>
              </a:rPr>
            </a:br>
            <a:endParaRPr lang="en-IN" sz="2800" b="1" dirty="0">
              <a:solidFill>
                <a:srgbClr val="002060"/>
              </a:solidFill>
              <a:effectLst>
                <a:outerShdw blurRad="50800" dist="38100" dir="2700000" algn="tl" rotWithShape="0">
                  <a:prstClr val="black">
                    <a:alpha val="40000"/>
                  </a:prstClr>
                </a:outerShdw>
              </a:effectLst>
              <a:latin typeface="Times New Roman" panose="02020603050405020304" pitchFamily="18" charset="0"/>
              <a:ea typeface="+mj-ea"/>
              <a:cs typeface="Times New Roman" panose="02020603050405020304" pitchFamily="18" charset="0"/>
            </a:endParaRPr>
          </a:p>
        </p:txBody>
      </p:sp>
      <p:sp>
        <p:nvSpPr>
          <p:cNvPr id="8" name="Rectangle 7"/>
          <p:cNvSpPr/>
          <p:nvPr/>
        </p:nvSpPr>
        <p:spPr>
          <a:xfrm>
            <a:off x="467544" y="1635646"/>
            <a:ext cx="5184576" cy="3200876"/>
          </a:xfrm>
          <a:prstGeom prst="rect">
            <a:avLst/>
          </a:prstGeom>
        </p:spPr>
        <p:txBody>
          <a:bodyPr wrap="square">
            <a:spAutoFit/>
          </a:bodyPr>
          <a:lstStyle/>
          <a:p>
            <a:pPr algn="just" fontAlgn="base">
              <a:buNone/>
            </a:pPr>
            <a:r>
              <a:rPr lang="en-US" sz="1400" b="1" dirty="0" smtClean="0">
                <a:latin typeface="Arial Black" panose="020B0A04020102020204" pitchFamily="34" charset="0"/>
                <a:cs typeface="Times New Roman" panose="02020603050405020304" pitchFamily="18" charset="0"/>
              </a:rPr>
              <a:t>WORKING PRINCIPLE:</a:t>
            </a:r>
            <a:endParaRPr lang="en-US" sz="1400" b="1" dirty="0">
              <a:latin typeface="Arial Black" panose="020B0A04020102020204" pitchFamily="34" charset="0"/>
              <a:cs typeface="Times New Roman" panose="02020603050405020304" pitchFamily="18" charset="0"/>
            </a:endParaRPr>
          </a:p>
          <a:p>
            <a:pPr fontAlgn="base">
              <a:buNone/>
            </a:pPr>
            <a:r>
              <a:rPr lang="en-US" dirty="0" smtClean="0">
                <a:latin typeface="Bell MT" pitchFamily="18" charset="0"/>
                <a:cs typeface="Times New Roman" panose="02020603050405020304" pitchFamily="18" charset="0"/>
              </a:rPr>
              <a:t>      </a:t>
            </a:r>
            <a:r>
              <a:rPr lang="en-US" sz="2000" dirty="0" smtClean="0">
                <a:latin typeface="Bell MT" pitchFamily="18" charset="0"/>
                <a:cs typeface="Times New Roman" panose="02020603050405020304" pitchFamily="18" charset="0"/>
              </a:rPr>
              <a:t>The </a:t>
            </a:r>
            <a:r>
              <a:rPr lang="en-US" sz="2000" dirty="0">
                <a:latin typeface="Bell MT" pitchFamily="18" charset="0"/>
                <a:cs typeface="Times New Roman" panose="02020603050405020304" pitchFamily="18" charset="0"/>
              </a:rPr>
              <a:t>working principle of this sensor is related to human ears. Because human eye includes a </a:t>
            </a:r>
            <a:r>
              <a:rPr lang="en-US" sz="2000" dirty="0" smtClean="0">
                <a:latin typeface="Bell MT" pitchFamily="18" charset="0"/>
                <a:cs typeface="Times New Roman" panose="02020603050405020304" pitchFamily="18" charset="0"/>
              </a:rPr>
              <a:t>diaphragm and </a:t>
            </a:r>
            <a:r>
              <a:rPr lang="en-US" sz="2000" dirty="0">
                <a:latin typeface="Bell MT" pitchFamily="18" charset="0"/>
                <a:cs typeface="Times New Roman" panose="02020603050405020304" pitchFamily="18" charset="0"/>
              </a:rPr>
              <a:t>the main function of this diaphragm is, it uses the vibrations and changes into signals. Whereas in this sensor, it uses a microphone and the main function of this is, it uses the vibrations and changes into current otherwise voltage.</a:t>
            </a:r>
          </a:p>
          <a:p>
            <a:pPr algn="just" fontAlgn="base">
              <a:buNone/>
            </a:pPr>
            <a:endParaRPr lang="en-US" sz="1400" b="1" dirty="0">
              <a:latin typeface="Bell MT" pitchFamily="18" charset="0"/>
              <a:cs typeface="Times New Roman" panose="02020603050405020304" pitchFamily="18" charset="0"/>
            </a:endParaRPr>
          </a:p>
          <a:p>
            <a:pPr algn="just" fontAlgn="base">
              <a:buNone/>
            </a:pPr>
            <a:endParaRPr lang="en-US" sz="1400" dirty="0">
              <a:latin typeface="Bell MT" pitchFamily="18" charset="0"/>
              <a:cs typeface="Times New Roman" panose="02020603050405020304" pitchFamily="18" charset="0"/>
            </a:endParaRPr>
          </a:p>
        </p:txBody>
      </p:sp>
      <p:pic>
        <p:nvPicPr>
          <p:cNvPr id="9" name="Content Placeholder 5" descr="Sound Sensor Module"/>
          <p:cNvPicPr/>
          <p:nvPr/>
        </p:nvPicPr>
        <p:blipFill>
          <a:blip r:embed="rId2"/>
          <a:srcRect/>
          <a:stretch>
            <a:fillRect/>
          </a:stretch>
        </p:blipFill>
        <p:spPr bwMode="auto">
          <a:xfrm>
            <a:off x="6156176" y="2112103"/>
            <a:ext cx="2088232" cy="2247962"/>
          </a:xfrm>
          <a:prstGeom prst="rect">
            <a:avLst/>
          </a:prstGeom>
          <a:noFill/>
          <a:ln w="9525">
            <a:noFill/>
            <a:miter lim="800000"/>
            <a:headEnd/>
            <a:tailEnd/>
          </a:ln>
        </p:spPr>
      </p:pic>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1117</Words>
  <Application>Microsoft Office PowerPoint</Application>
  <PresentationFormat>On-screen Show (16:9)</PresentationFormat>
  <Paragraphs>84</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Aharoni</vt:lpstr>
      <vt:lpstr>Arial</vt:lpstr>
      <vt:lpstr>Arial Black</vt:lpstr>
      <vt:lpstr>Bell MT</vt:lpstr>
      <vt:lpstr>Calibri</vt:lpstr>
      <vt:lpstr>Impact</vt:lpstr>
      <vt:lpstr>Times New Roman</vt:lpstr>
      <vt:lpstr>Wingdings</vt:lpstr>
      <vt:lpstr>Office Theme</vt:lpstr>
      <vt:lpstr>SMART   CLASSROOM MONITORING   ROBOT </vt:lpstr>
      <vt:lpstr>ABSTRACT</vt:lpstr>
      <vt:lpstr>PowerPoint Presentation</vt:lpstr>
      <vt:lpstr>EXISTING SYSTEM</vt:lpstr>
      <vt:lpstr>PROPOSED SYSTEM</vt:lpstr>
      <vt:lpstr>BLOCK DIAGRAM: ROBOT</vt:lpstr>
      <vt:lpstr>REQUIREMENTS</vt:lpstr>
      <vt:lpstr>PowerPoint Presentation</vt:lpstr>
      <vt:lpstr>PowerPoint Presentation</vt:lpstr>
      <vt:lpstr>Modules</vt:lpstr>
      <vt:lpstr>Audio Feature </vt:lpstr>
      <vt:lpstr>REMAINDER  FEATURE</vt:lpstr>
      <vt:lpstr>PowerPoint Presentation</vt:lpstr>
      <vt:lpstr>BUZZER TO ALERT THE STAFF</vt:lpstr>
      <vt:lpstr>PowerPoint Presentation</vt:lpstr>
      <vt:lpstr>FUTURE ENHANCEMENT</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2017-08-01T15:40:00Z</dcterms:created>
  <dcterms:modified xsi:type="dcterms:W3CDTF">2023-02-20T18:28:14Z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FBFD9186255744F0BFA6E5D524DC338F</vt:lpwstr>
  </property>
  <property fmtid="{D5CDD505-2E9C-101B-9397-08002B2CF9AE}" pid="3" name="KSOProductBuildVer">
    <vt:lpwstr>1033-11.2.0.11440</vt:lpwstr>
  </property>
</Properties>
</file>