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78" r:id="rId5"/>
    <p:sldId id="281" r:id="rId6"/>
    <p:sldId id="280" r:id="rId7"/>
    <p:sldId id="279" r:id="rId8"/>
    <p:sldId id="276" r:id="rId9"/>
    <p:sldId id="282" r:id="rId10"/>
    <p:sldId id="260" r:id="rId11"/>
    <p:sldId id="261" r:id="rId12"/>
    <p:sldId id="283" r:id="rId13"/>
    <p:sldId id="286" r:id="rId14"/>
    <p:sldId id="287" r:id="rId15"/>
    <p:sldId id="288" r:id="rId16"/>
    <p:sldId id="262" r:id="rId17"/>
    <p:sldId id="263" r:id="rId18"/>
    <p:sldId id="264" r:id="rId19"/>
    <p:sldId id="268" r:id="rId20"/>
    <p:sldId id="284" r:id="rId21"/>
    <p:sldId id="285" r:id="rId22"/>
    <p:sldId id="289" r:id="rId23"/>
    <p:sldId id="293" r:id="rId24"/>
    <p:sldId id="291" r:id="rId25"/>
    <p:sldId id="292" r:id="rId26"/>
    <p:sldId id="290" r:id="rId27"/>
    <p:sldId id="27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amyahs007/HospitalFinder-PSCS211-ID18.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rive.google.com/file/d/1dNfolSzbPicM6BYSoD9XJc6RiMCGZ5fi/view?usp=drive_lin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341120" y="1057677"/>
            <a:ext cx="9225280" cy="9743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dirty="0">
                <a:solidFill>
                  <a:schemeClr val="tx1"/>
                </a:solidFill>
                <a:latin typeface="Cambria" panose="02040503050406030204" pitchFamily="18" charset="0"/>
                <a:ea typeface="Cambria" panose="02040503050406030204" pitchFamily="18" charset="0"/>
              </a:rPr>
              <a:t>Integrated Mobile Application for Emergency Medical Assistance: Real-Time Hospital Proximity and Treatment Facility Tracking Using Google Maps API</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26720" y="1838960"/>
            <a:ext cx="2946400" cy="47018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18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71323975"/>
              </p:ext>
            </p:extLst>
          </p:nvPr>
        </p:nvGraphicFramePr>
        <p:xfrm>
          <a:off x="426720" y="2309140"/>
          <a:ext cx="7345680" cy="1937739"/>
        </p:xfrm>
        <a:graphic>
          <a:graphicData uri="http://schemas.openxmlformats.org/drawingml/2006/table">
            <a:tbl>
              <a:tblPr firstRow="1" bandRow="1">
                <a:tableStyleId>{3C2FFA5D-87B4-456A-9821-1D502468CF0F}</a:tableStyleId>
              </a:tblPr>
              <a:tblGrid>
                <a:gridCol w="2701462">
                  <a:extLst>
                    <a:ext uri="{9D8B030D-6E8A-4147-A177-3AD203B41FA5}">
                      <a16:colId xmlns:a16="http://schemas.microsoft.com/office/drawing/2014/main" val="20000"/>
                    </a:ext>
                  </a:extLst>
                </a:gridCol>
                <a:gridCol w="4644218">
                  <a:extLst>
                    <a:ext uri="{9D8B030D-6E8A-4147-A177-3AD203B41FA5}">
                      <a16:colId xmlns:a16="http://schemas.microsoft.com/office/drawing/2014/main" val="20001"/>
                    </a:ext>
                  </a:extLst>
                </a:gridCol>
              </a:tblGrid>
              <a:tr h="432989">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677947">
                <a:tc>
                  <a:txBody>
                    <a:bodyPr/>
                    <a:lstStyle/>
                    <a:p>
                      <a:pPr marL="0" marR="0" lvl="0" indent="0" algn="ctr" rtl="0">
                        <a:spcBef>
                          <a:spcPts val="0"/>
                        </a:spcBef>
                        <a:spcAft>
                          <a:spcPts val="0"/>
                        </a:spcAft>
                        <a:buFont typeface="+mj-lt"/>
                        <a:buNone/>
                      </a:pPr>
                      <a:r>
                        <a:rPr lang="en-IN" sz="1800" u="none" strike="noStrike" cap="none" dirty="0"/>
                        <a:t>20211CSE0370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RAMYA HANAMANTH SATARADDI</a:t>
                      </a:r>
                      <a:endParaRPr sz="1800" u="none" strike="noStrike" cap="none" dirty="0"/>
                    </a:p>
                  </a:txBody>
                  <a:tcPr marL="91450" marR="91450" marT="45725" marB="45725" anchor="ctr"/>
                </a:tc>
                <a:extLst>
                  <a:ext uri="{0D108BD9-81ED-4DB2-BD59-A6C34878D82A}">
                    <a16:rowId xmlns:a16="http://schemas.microsoft.com/office/drawing/2014/main" val="10003"/>
                  </a:ext>
                </a:extLst>
              </a:tr>
              <a:tr h="432989">
                <a:tc>
                  <a:txBody>
                    <a:bodyPr/>
                    <a:lstStyle/>
                    <a:p>
                      <a:pPr marL="0" marR="0" lvl="0" indent="0" algn="ctr" rtl="0">
                        <a:spcBef>
                          <a:spcPts val="0"/>
                        </a:spcBef>
                        <a:spcAft>
                          <a:spcPts val="0"/>
                        </a:spcAft>
                        <a:buNone/>
                      </a:pPr>
                      <a:r>
                        <a:rPr lang="en-IN" sz="1800" u="none" strike="noStrike" cap="none" dirty="0"/>
                        <a:t>20211CSE0356</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TEJESWINI L</a:t>
                      </a:r>
                      <a:endParaRPr sz="1800" u="none" strike="noStrike" cap="none" dirty="0"/>
                    </a:p>
                  </a:txBody>
                  <a:tcPr marL="91450" marR="91450" marT="45725" marB="45725" anchor="ctr"/>
                </a:tc>
                <a:extLst>
                  <a:ext uri="{0D108BD9-81ED-4DB2-BD59-A6C34878D82A}">
                    <a16:rowId xmlns:a16="http://schemas.microsoft.com/office/drawing/2014/main" val="10004"/>
                  </a:ext>
                </a:extLst>
              </a:tr>
              <a:tr h="393814">
                <a:tc>
                  <a:txBody>
                    <a:bodyPr/>
                    <a:lstStyle/>
                    <a:p>
                      <a:pPr marL="0" marR="0" lvl="0" indent="0" algn="ctr" rtl="0">
                        <a:spcBef>
                          <a:spcPts val="0"/>
                        </a:spcBef>
                        <a:spcAft>
                          <a:spcPts val="0"/>
                        </a:spcAft>
                        <a:buNone/>
                      </a:pPr>
                      <a:r>
                        <a:rPr lang="en-IN" sz="1800" u="none" strike="noStrike" cap="none" dirty="0"/>
                        <a:t>20211CSE0526</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DEEKSHITHA M </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8077200" y="2309140"/>
            <a:ext cx="3820160" cy="1937740"/>
          </a:xfrm>
          <a:prstGeom prst="rect">
            <a:avLst/>
          </a:prstGeom>
          <a:noFill/>
          <a:ln>
            <a:noFill/>
          </a:ln>
        </p:spPr>
        <p:txBody>
          <a:bodyPr spcFirstLastPara="1" wrap="square" lIns="91425" tIns="45700" rIns="91425" bIns="45700" anchor="t" anchorCtr="0">
            <a:normAutofit fontScale="77500" lnSpcReduction="20000"/>
          </a:bodyPr>
          <a:lstStyle/>
          <a:p>
            <a:pPr marL="0" marR="0" lvl="0" indent="0" rtl="0">
              <a:spcBef>
                <a:spcPts val="0"/>
              </a:spcBef>
              <a:spcAft>
                <a:spcPts val="0"/>
              </a:spcAft>
              <a:buClr>
                <a:srgbClr val="17365D"/>
              </a:buClr>
              <a:buSzPts val="2000"/>
              <a:buFont typeface="Arial"/>
              <a:buNone/>
            </a:pPr>
            <a:r>
              <a:rPr lang="en-GB" sz="23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b="1" dirty="0">
                <a:solidFill>
                  <a:srgbClr val="17365D"/>
                </a:solidFill>
                <a:latin typeface="Cambria" panose="02040503050406030204" pitchFamily="18" charset="0"/>
                <a:ea typeface="Cambria" panose="02040503050406030204" pitchFamily="18" charset="0"/>
                <a:cs typeface="Verdana"/>
                <a:sym typeface="Verdana"/>
              </a:rPr>
              <a:t>Dr. </a:t>
            </a:r>
            <a:r>
              <a:rPr lang="en-US" sz="2200" b="1" dirty="0" err="1">
                <a:solidFill>
                  <a:srgbClr val="17365D"/>
                </a:solidFill>
                <a:latin typeface="Cambria" panose="02040503050406030204" pitchFamily="18" charset="0"/>
                <a:ea typeface="Cambria" panose="02040503050406030204" pitchFamily="18" charset="0"/>
                <a:cs typeface="Verdana"/>
                <a:sym typeface="Verdana"/>
              </a:rPr>
              <a:t>SenthilKumar</a:t>
            </a:r>
            <a:r>
              <a:rPr lang="en-US" sz="2200" b="1" dirty="0">
                <a:solidFill>
                  <a:srgbClr val="17365D"/>
                </a:solidFill>
                <a:latin typeface="Cambria" panose="02040503050406030204" pitchFamily="18" charset="0"/>
                <a:ea typeface="Cambria" panose="02040503050406030204" pitchFamily="18" charset="0"/>
                <a:cs typeface="Verdana"/>
                <a:sym typeface="Verdana"/>
              </a:rPr>
              <a:t> S</a:t>
            </a:r>
          </a:p>
          <a:p>
            <a:pPr marL="0" marR="0" lvl="0" indent="0" algn="l" rtl="0">
              <a:spcBef>
                <a:spcPts val="340"/>
              </a:spcBef>
              <a:spcAft>
                <a:spcPts val="0"/>
              </a:spcAft>
              <a:buClr>
                <a:srgbClr val="17365D"/>
              </a:buClr>
              <a:buSzPts val="1700"/>
              <a:buFont typeface="Arial"/>
              <a:buNone/>
            </a:pPr>
            <a:r>
              <a:rPr lang="en-US" sz="22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200"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94641" y="4418168"/>
            <a:ext cx="11308080" cy="17997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a:t>
            </a:r>
            <a:r>
              <a:rPr lang="en-US" sz="2000" b="1" dirty="0">
                <a:solidFill>
                  <a:schemeClr val="tx1"/>
                </a:solidFill>
                <a:latin typeface="Cambria" panose="02040503050406030204" pitchFamily="18" charset="0"/>
                <a:ea typeface="Cambria" panose="02040503050406030204" pitchFamily="18" charset="0"/>
                <a:cs typeface="Verdana"/>
                <a:sym typeface="Verdana"/>
              </a:rPr>
              <a:t>T</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ech 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Rohit / Dr. Asif Mohammed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533400" indent="-457200">
              <a:buFont typeface="+mj-lt"/>
              <a:buAutoNum type="arabicPeriod"/>
            </a:pPr>
            <a:r>
              <a:rPr lang="en-US" b="1" dirty="0">
                <a:latin typeface="Cambria" panose="02040503050406030204" pitchFamily="18" charset="0"/>
                <a:ea typeface="Cambria" panose="02040503050406030204" pitchFamily="18" charset="0"/>
              </a:rPr>
              <a:t>Emergency Navigation</a:t>
            </a:r>
            <a:r>
              <a:rPr lang="en-US" dirty="0">
                <a:latin typeface="Cambria" panose="02040503050406030204" pitchFamily="18" charset="0"/>
                <a:ea typeface="Cambria" panose="02040503050406030204" pitchFamily="18" charset="0"/>
              </a:rPr>
              <a:t>: Provide users with real-time directions to the nearest hospital with the most suitable facilities, considering traffic conditions.</a:t>
            </a:r>
          </a:p>
          <a:p>
            <a:pPr marL="533400" indent="-457200">
              <a:buFont typeface="+mj-lt"/>
              <a:buAutoNum type="arabicPeriod"/>
            </a:pPr>
            <a:r>
              <a:rPr lang="en-US" b="1" dirty="0">
                <a:latin typeface="Cambria" panose="02040503050406030204" pitchFamily="18" charset="0"/>
                <a:ea typeface="Cambria" panose="02040503050406030204" pitchFamily="18" charset="0"/>
              </a:rPr>
              <a:t>Provide real-time hospital proximity</a:t>
            </a:r>
            <a:r>
              <a:rPr lang="en-US" dirty="0">
                <a:latin typeface="Cambria" panose="02040503050406030204" pitchFamily="18" charset="0"/>
                <a:ea typeface="Cambria" panose="02040503050406030204" pitchFamily="18" charset="0"/>
              </a:rPr>
              <a:t> based on location.</a:t>
            </a:r>
          </a:p>
          <a:p>
            <a:pPr marL="533400" indent="-457200">
              <a:buFont typeface="+mj-lt"/>
              <a:buAutoNum type="arabicPeriod"/>
            </a:pPr>
            <a:r>
              <a:rPr lang="en-US" b="1" dirty="0">
                <a:latin typeface="Cambria" panose="02040503050406030204" pitchFamily="18" charset="0"/>
                <a:ea typeface="Cambria" panose="02040503050406030204" pitchFamily="18" charset="0"/>
              </a:rPr>
              <a:t>Display available medical facilities</a:t>
            </a:r>
            <a:r>
              <a:rPr lang="en-US" dirty="0">
                <a:latin typeface="Cambria" panose="02040503050406030204" pitchFamily="18" charset="0"/>
                <a:ea typeface="Cambria" panose="02040503050406030204" pitchFamily="18" charset="0"/>
              </a:rPr>
              <a:t> and specialized treatment options.</a:t>
            </a:r>
          </a:p>
          <a:p>
            <a:pPr marL="533400" indent="-457200">
              <a:buFont typeface="+mj-lt"/>
              <a:buAutoNum type="arabicPeriod"/>
            </a:pPr>
            <a:r>
              <a:rPr lang="en-US" b="1" dirty="0">
                <a:latin typeface="Cambria" panose="02040503050406030204" pitchFamily="18" charset="0"/>
                <a:ea typeface="Cambria" panose="02040503050406030204" pitchFamily="18" charset="0"/>
              </a:rPr>
              <a:t>Ensure access to critical resources</a:t>
            </a:r>
            <a:r>
              <a:rPr lang="en-US" dirty="0">
                <a:latin typeface="Cambria" panose="02040503050406030204" pitchFamily="18" charset="0"/>
                <a:ea typeface="Cambria" panose="02040503050406030204" pitchFamily="18" charset="0"/>
              </a:rPr>
              <a:t> like medicines and blood.</a:t>
            </a:r>
          </a:p>
          <a:p>
            <a:pPr marL="533400" indent="-457200">
              <a:buFont typeface="+mj-lt"/>
              <a:buAutoNum type="arabicPeriod"/>
            </a:pPr>
            <a:r>
              <a:rPr lang="en-US" b="1" dirty="0">
                <a:latin typeface="Cambria" panose="02040503050406030204" pitchFamily="18" charset="0"/>
                <a:ea typeface="Cambria" panose="02040503050406030204" pitchFamily="18" charset="0"/>
              </a:rPr>
              <a:t>Minimize decision-making delays</a:t>
            </a:r>
            <a:r>
              <a:rPr lang="en-US" dirty="0">
                <a:latin typeface="Cambria" panose="02040503050406030204" pitchFamily="18" charset="0"/>
                <a:ea typeface="Cambria" panose="02040503050406030204" pitchFamily="18" charset="0"/>
              </a:rPr>
              <a:t> during medical emergencies.</a:t>
            </a:r>
          </a:p>
          <a:p>
            <a:pPr marL="533400" indent="-457200">
              <a:buFont typeface="+mj-lt"/>
              <a:buAutoNum type="arabicPeriod"/>
            </a:pPr>
            <a:r>
              <a:rPr lang="en-US" b="1" dirty="0">
                <a:latin typeface="Cambria" panose="02040503050406030204" pitchFamily="18" charset="0"/>
                <a:ea typeface="Cambria" panose="02040503050406030204" pitchFamily="18" charset="0"/>
              </a:rPr>
              <a:t>Incorporate User Feedback </a:t>
            </a:r>
            <a:r>
              <a:rPr lang="en-US" dirty="0">
                <a:latin typeface="Cambria" panose="02040503050406030204" pitchFamily="18" charset="0"/>
                <a:ea typeface="Cambria" panose="02040503050406030204" pitchFamily="18" charset="0"/>
              </a:rPr>
              <a:t>on the app's functionality and usability, allowing for ongoing improvements.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Autofit/>
          </a:bodyPr>
          <a:lstStyle/>
          <a:p>
            <a:pPr marL="0" indent="0">
              <a:buNone/>
            </a:pPr>
            <a:r>
              <a:rPr lang="en-US" sz="2000" b="1" dirty="0">
                <a:latin typeface="Cambria" panose="02040503050406030204" pitchFamily="18" charset="0"/>
                <a:ea typeface="Cambria" panose="02040503050406030204" pitchFamily="18" charset="0"/>
              </a:rPr>
              <a:t>1. Requirement Gathering and Analysis</a:t>
            </a:r>
            <a:r>
              <a:rPr lang="en-US" sz="2000" dirty="0">
                <a:latin typeface="Cambria" panose="02040503050406030204" pitchFamily="18" charset="0"/>
                <a:ea typeface="Cambria" panose="02040503050406030204" pitchFamily="18" charset="0"/>
              </a:rPr>
              <a:t>: Identify key features such as real-time location tracking, hospital proximity, facility information, and user-friendly design.   </a:t>
            </a:r>
          </a:p>
          <a:p>
            <a:pPr marL="0" indent="0">
              <a:buNone/>
            </a:pPr>
            <a:r>
              <a:rPr lang="en-US" sz="2000" dirty="0">
                <a:latin typeface="Cambria" panose="02040503050406030204" pitchFamily="18" charset="0"/>
                <a:ea typeface="Cambria" panose="02040503050406030204" pitchFamily="18" charset="0"/>
              </a:rPr>
              <a:t>- Analyze user needs and emergency response requirements.</a:t>
            </a:r>
          </a:p>
          <a:p>
            <a:pPr marL="0" indent="0">
              <a:buNone/>
            </a:pPr>
            <a:r>
              <a:rPr lang="en-US" sz="2000" b="1" dirty="0">
                <a:latin typeface="Cambria" panose="02040503050406030204" pitchFamily="18" charset="0"/>
                <a:ea typeface="Cambria" panose="02040503050406030204" pitchFamily="18" charset="0"/>
              </a:rPr>
              <a:t>2. Technology Stack </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Google Maps API </a:t>
            </a:r>
            <a:r>
              <a:rPr lang="en-US" sz="2000" dirty="0">
                <a:latin typeface="Cambria" panose="02040503050406030204" pitchFamily="18" charset="0"/>
                <a:ea typeface="Cambria" panose="02040503050406030204" pitchFamily="18" charset="0"/>
              </a:rPr>
              <a:t>for real-time location tracking and proximity-based search for medical facilities.   - Implement </a:t>
            </a:r>
            <a:r>
              <a:rPr lang="en-US" sz="2000" b="1" dirty="0">
                <a:latin typeface="Cambria" panose="02040503050406030204" pitchFamily="18" charset="0"/>
                <a:ea typeface="Cambria" panose="02040503050406030204" pitchFamily="18" charset="0"/>
              </a:rPr>
              <a:t>MongoDB</a:t>
            </a:r>
            <a:r>
              <a:rPr lang="en-US" sz="2000" dirty="0">
                <a:latin typeface="Cambria" panose="02040503050406030204" pitchFamily="18" charset="0"/>
                <a:ea typeface="Cambria" panose="02040503050406030204" pitchFamily="18" charset="0"/>
              </a:rPr>
              <a:t> for storing facility information and user data securely.</a:t>
            </a:r>
          </a:p>
          <a:p>
            <a:pPr marL="0" indent="0">
              <a:buNone/>
            </a:pPr>
            <a:r>
              <a:rPr lang="en-US" sz="2000" b="1" dirty="0">
                <a:latin typeface="Cambria" panose="02040503050406030204" pitchFamily="18" charset="0"/>
                <a:ea typeface="Cambria" panose="02040503050406030204" pitchFamily="18" charset="0"/>
              </a:rPr>
              <a:t>3. Application Design</a:t>
            </a:r>
            <a:r>
              <a:rPr lang="en-US" sz="2000" dirty="0">
                <a:latin typeface="Cambria" panose="02040503050406030204" pitchFamily="18" charset="0"/>
                <a:ea typeface="Cambria" panose="02040503050406030204" pitchFamily="18" charset="0"/>
              </a:rPr>
              <a:t>: Design a user-friendly interface using </a:t>
            </a:r>
            <a:r>
              <a:rPr lang="en-US" sz="2000" b="1" dirty="0">
                <a:latin typeface="Cambria" panose="02040503050406030204" pitchFamily="18" charset="0"/>
                <a:ea typeface="Cambria" panose="02040503050406030204" pitchFamily="18" charset="0"/>
              </a:rPr>
              <a:t>Figma</a:t>
            </a:r>
            <a:r>
              <a:rPr lang="en-US" sz="2000" dirty="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Focus on simple navigation, easy access to emergency features, and real-time updates.</a:t>
            </a:r>
          </a:p>
          <a:p>
            <a:pPr marL="0" indent="0">
              <a:buNone/>
            </a:pPr>
            <a:r>
              <a:rPr lang="en-US" sz="2000" b="1" dirty="0">
                <a:latin typeface="Cambria" panose="02040503050406030204" pitchFamily="18" charset="0"/>
                <a:ea typeface="Cambria" panose="02040503050406030204" pitchFamily="18" charset="0"/>
              </a:rPr>
              <a:t>4. Development</a:t>
            </a:r>
            <a:r>
              <a:rPr lang="en-US" sz="2000" dirty="0">
                <a:latin typeface="Cambria" panose="02040503050406030204" pitchFamily="18" charset="0"/>
                <a:ea typeface="Cambria" panose="02040503050406030204" pitchFamily="18" charset="0"/>
              </a:rPr>
              <a:t>:   - Front-End: Develop the mobile interface using </a:t>
            </a:r>
            <a:r>
              <a:rPr lang="en-US" sz="2000" b="1" dirty="0">
                <a:latin typeface="Cambria" panose="02040503050406030204" pitchFamily="18" charset="0"/>
                <a:ea typeface="Cambria" panose="02040503050406030204" pitchFamily="18" charset="0"/>
              </a:rPr>
              <a:t>Android Studio</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Back-End: Build server-side logic using </a:t>
            </a:r>
            <a:r>
              <a:rPr lang="en-US" sz="2000" b="1" dirty="0">
                <a:latin typeface="Cambria" panose="02040503050406030204" pitchFamily="18" charset="0"/>
                <a:ea typeface="Cambria" panose="02040503050406030204" pitchFamily="18" charset="0"/>
              </a:rPr>
              <a:t>Java/Kotlin</a:t>
            </a:r>
            <a:r>
              <a:rPr lang="en-US" sz="2000" dirty="0">
                <a:latin typeface="Cambria" panose="02040503050406030204" pitchFamily="18" charset="0"/>
                <a:ea typeface="Cambria" panose="02040503050406030204" pitchFamily="18" charset="0"/>
              </a:rPr>
              <a:t> for managing user data, real-time updates, and integration with APIs.</a:t>
            </a:r>
          </a:p>
          <a:p>
            <a:pPr marL="0" indent="0">
              <a:buNone/>
            </a:pPr>
            <a:r>
              <a:rPr lang="en-US" sz="2000" dirty="0">
                <a:latin typeface="Cambria" panose="02040503050406030204" pitchFamily="18" charset="0"/>
                <a:ea typeface="Cambria" panose="02040503050406030204" pitchFamily="18" charset="0"/>
              </a:rPr>
              <a:t>- Google Maps API Integration: Implement Google Maps API to display real-time location, nearby hospitals, and navigation routes.</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5</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Database Integration</a:t>
            </a:r>
            <a:r>
              <a:rPr lang="en-US" sz="2000" dirty="0">
                <a:latin typeface="Cambria" panose="02040503050406030204" pitchFamily="18" charset="0"/>
                <a:ea typeface="Cambria" panose="02040503050406030204" pitchFamily="18" charset="0"/>
              </a:rPr>
              <a:t>:   - Create a database of hospitals and healthcare facilities with detailed information on services, contact details, and proximity.   </a:t>
            </a:r>
          </a:p>
          <a:p>
            <a:pPr marL="0" indent="0">
              <a:buNone/>
            </a:pPr>
            <a:r>
              <a:rPr lang="en-US" sz="2000" dirty="0">
                <a:latin typeface="Cambria" panose="02040503050406030204" pitchFamily="18" charset="0"/>
                <a:ea typeface="Cambria" panose="02040503050406030204" pitchFamily="18" charset="0"/>
              </a:rPr>
              <a:t>- Implement secure data handling practices for user privacy.</a:t>
            </a:r>
          </a:p>
          <a:p>
            <a:pPr marL="0" indent="0">
              <a:buNone/>
            </a:pPr>
            <a:r>
              <a:rPr lang="en-US" sz="2000" dirty="0">
                <a:latin typeface="Cambria" panose="02040503050406030204" pitchFamily="18" charset="0"/>
                <a:ea typeface="Cambria" panose="02040503050406030204" pitchFamily="18" charset="0"/>
              </a:rPr>
              <a:t>6. </a:t>
            </a:r>
            <a:r>
              <a:rPr lang="en-US" sz="2000" b="1" dirty="0">
                <a:latin typeface="Cambria" panose="02040503050406030204" pitchFamily="18" charset="0"/>
                <a:ea typeface="Cambria" panose="02040503050406030204" pitchFamily="18" charset="0"/>
              </a:rPr>
              <a:t>Testing</a:t>
            </a:r>
            <a:r>
              <a:rPr lang="en-US" sz="2000" dirty="0">
                <a:latin typeface="Cambria" panose="02040503050406030204" pitchFamily="18" charset="0"/>
                <a:ea typeface="Cambria" panose="02040503050406030204" pitchFamily="18" charset="0"/>
              </a:rPr>
              <a:t>:   - Perform </a:t>
            </a:r>
            <a:r>
              <a:rPr lang="en-US" sz="2000" b="1" dirty="0">
                <a:latin typeface="Cambria" panose="02040503050406030204" pitchFamily="18" charset="0"/>
                <a:ea typeface="Cambria" panose="02040503050406030204" pitchFamily="18" charset="0"/>
              </a:rPr>
              <a:t>Unit Testing </a:t>
            </a:r>
            <a:r>
              <a:rPr lang="en-US" sz="2000" dirty="0">
                <a:latin typeface="Cambria" panose="02040503050406030204" pitchFamily="18" charset="0"/>
                <a:ea typeface="Cambria" panose="02040503050406030204" pitchFamily="18" charset="0"/>
              </a:rPr>
              <a:t>to validate each function individually.  </a:t>
            </a:r>
          </a:p>
          <a:p>
            <a:pPr marL="0" indent="0">
              <a:buNone/>
            </a:pPr>
            <a:r>
              <a:rPr lang="en-US" sz="2000" dirty="0">
                <a:latin typeface="Cambria" panose="02040503050406030204" pitchFamily="18" charset="0"/>
                <a:ea typeface="Cambria" panose="02040503050406030204" pitchFamily="18" charset="0"/>
              </a:rPr>
              <a:t> - </a:t>
            </a:r>
            <a:r>
              <a:rPr lang="en-US" sz="2000" b="1" dirty="0">
                <a:latin typeface="Cambria" panose="02040503050406030204" pitchFamily="18" charset="0"/>
                <a:ea typeface="Cambria" panose="02040503050406030204" pitchFamily="18" charset="0"/>
              </a:rPr>
              <a:t>User Acceptance Testing</a:t>
            </a:r>
            <a:r>
              <a:rPr lang="en-US" sz="2000" dirty="0">
                <a:latin typeface="Cambria" panose="02040503050406030204" pitchFamily="18" charset="0"/>
                <a:ea typeface="Cambria" panose="02040503050406030204" pitchFamily="18" charset="0"/>
              </a:rPr>
              <a:t>  to ensure the app meets user expectations.  </a:t>
            </a:r>
          </a:p>
          <a:p>
            <a:pPr marL="0" indent="0">
              <a:buNone/>
            </a:pPr>
            <a:r>
              <a:rPr lang="en-US" sz="2000" dirty="0">
                <a:latin typeface="Cambria" panose="02040503050406030204" pitchFamily="18" charset="0"/>
                <a:ea typeface="Cambria" panose="02040503050406030204" pitchFamily="18" charset="0"/>
              </a:rPr>
              <a:t> - Test the app’s performance, usability, and reliability under various emergency scenarios.</a:t>
            </a:r>
          </a:p>
          <a:p>
            <a:pPr marL="0" indent="0">
              <a:buNone/>
            </a:pPr>
            <a:r>
              <a:rPr lang="en-US" sz="2000" dirty="0">
                <a:latin typeface="Cambria" panose="02040503050406030204" pitchFamily="18" charset="0"/>
                <a:ea typeface="Cambria" panose="02040503050406030204" pitchFamily="18" charset="0"/>
              </a:rPr>
              <a:t>7. </a:t>
            </a:r>
            <a:r>
              <a:rPr lang="en-US" sz="2000" b="1" dirty="0">
                <a:latin typeface="Cambria" panose="02040503050406030204" pitchFamily="18" charset="0"/>
                <a:ea typeface="Cambria" panose="02040503050406030204" pitchFamily="18" charset="0"/>
              </a:rPr>
              <a:t>Deployment and Maintenance</a:t>
            </a:r>
            <a:r>
              <a:rPr lang="en-US" sz="2000" dirty="0">
                <a:latin typeface="Cambria" panose="02040503050406030204" pitchFamily="18" charset="0"/>
                <a:ea typeface="Cambria" panose="02040503050406030204" pitchFamily="18" charset="0"/>
              </a:rPr>
              <a:t>:   - Deploy the application on </a:t>
            </a:r>
            <a:r>
              <a:rPr lang="en-US" sz="2000" b="1" dirty="0">
                <a:latin typeface="Cambria" panose="02040503050406030204" pitchFamily="18" charset="0"/>
                <a:ea typeface="Cambria" panose="02040503050406030204" pitchFamily="18" charset="0"/>
              </a:rPr>
              <a:t>Google Play Store</a:t>
            </a:r>
            <a:r>
              <a:rPr lang="en-US" sz="2000" dirty="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Set up a feedback loop for continuous improvements and bug fixes.</a:t>
            </a:r>
          </a:p>
          <a:p>
            <a:pPr marL="0" indent="0">
              <a:buNone/>
            </a:pPr>
            <a:r>
              <a:rPr lang="en-US" sz="2000" dirty="0">
                <a:latin typeface="Cambria" panose="02040503050406030204" pitchFamily="18" charset="0"/>
                <a:ea typeface="Cambria" panose="02040503050406030204" pitchFamily="18" charset="0"/>
              </a:rPr>
              <a:t>8. </a:t>
            </a:r>
            <a:r>
              <a:rPr lang="en-US" sz="2000" b="1" dirty="0">
                <a:latin typeface="Cambria" panose="02040503050406030204" pitchFamily="18" charset="0"/>
                <a:ea typeface="Cambria" panose="02040503050406030204" pitchFamily="18" charset="0"/>
              </a:rPr>
              <a:t>User Feedback and Updates</a:t>
            </a:r>
            <a:r>
              <a:rPr lang="en-US" sz="2000" dirty="0">
                <a:latin typeface="Cambria" panose="02040503050406030204" pitchFamily="18" charset="0"/>
                <a:ea typeface="Cambria" panose="02040503050406030204" pitchFamily="18" charset="0"/>
              </a:rPr>
              <a:t>:   - Collect user feedback to enhance features and improve user experience.   </a:t>
            </a:r>
          </a:p>
          <a:p>
            <a:pPr marL="0" indent="0">
              <a:buNone/>
            </a:pPr>
            <a:r>
              <a:rPr lang="en-US" sz="2000" dirty="0">
                <a:latin typeface="Cambria" panose="02040503050406030204" pitchFamily="18" charset="0"/>
                <a:ea typeface="Cambria" panose="02040503050406030204" pitchFamily="18" charset="0"/>
              </a:rPr>
              <a:t>- Regularly update the hospital database and refine the app based on feedback and changing needs.</a:t>
            </a:r>
            <a:endParaRPr lang="en-GB" sz="20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87173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89CC-0542-FB22-B1A0-1D288D8C3F90}"/>
              </a:ext>
            </a:extLst>
          </p:cNvPr>
          <p:cNvSpPr>
            <a:spLocks noGrp="1"/>
          </p:cNvSpPr>
          <p:nvPr>
            <p:ph type="title"/>
          </p:nvPr>
        </p:nvSpPr>
        <p:spPr/>
        <p:txBody>
          <a:bodyPr/>
          <a:lstStyle/>
          <a:p>
            <a:r>
              <a:rPr lang="en-IN" dirty="0"/>
              <a:t>System Design and Implementation</a:t>
            </a:r>
          </a:p>
        </p:txBody>
      </p:sp>
      <p:sp>
        <p:nvSpPr>
          <p:cNvPr id="3" name="Content Placeholder 2">
            <a:extLst>
              <a:ext uri="{FF2B5EF4-FFF2-40B4-BE49-F238E27FC236}">
                <a16:creationId xmlns:a16="http://schemas.microsoft.com/office/drawing/2014/main" id="{14E64893-9544-7862-EE77-1AE1C951416F}"/>
              </a:ext>
            </a:extLst>
          </p:cNvPr>
          <p:cNvSpPr>
            <a:spLocks noGrp="1"/>
          </p:cNvSpPr>
          <p:nvPr>
            <p:ph idx="1"/>
          </p:nvPr>
        </p:nvSpPr>
        <p:spPr/>
        <p:txBody>
          <a:bodyPr>
            <a:normAutofit/>
          </a:bodyPr>
          <a:lstStyle/>
          <a:p>
            <a:pPr marL="0" indent="0">
              <a:buNone/>
            </a:pPr>
            <a:r>
              <a:rPr lang="en-IN" sz="2000" dirty="0"/>
              <a:t>1.</a:t>
            </a:r>
            <a:r>
              <a:rPr lang="en-IN" sz="2000" b="1" dirty="0">
                <a:latin typeface="Cambria" panose="02040503050406030204" pitchFamily="18" charset="0"/>
                <a:ea typeface="Cambria" panose="02040503050406030204" pitchFamily="18" charset="0"/>
              </a:rPr>
              <a:t>Input Design</a:t>
            </a:r>
          </a:p>
          <a:p>
            <a:pPr marL="0" indent="0">
              <a:buNone/>
            </a:pPr>
            <a:r>
              <a:rPr lang="en-US" sz="2000" dirty="0">
                <a:latin typeface="Cambria" panose="02040503050406030204" pitchFamily="18" charset="0"/>
                <a:ea typeface="Cambria" panose="02040503050406030204" pitchFamily="18" charset="0"/>
              </a:rPr>
              <a:t>Input Design serves as the connection between the user and the information system</a:t>
            </a:r>
          </a:p>
          <a:p>
            <a:pPr marL="0" indent="0">
              <a:buNone/>
            </a:pPr>
            <a:r>
              <a:rPr lang="en-US" sz="2000" dirty="0">
                <a:latin typeface="Cambria" panose="02040503050406030204" pitchFamily="18" charset="0"/>
                <a:ea typeface="Cambria" panose="02040503050406030204" pitchFamily="18" charset="0"/>
              </a:rPr>
              <a:t>• What data should be provided as input?</a:t>
            </a:r>
          </a:p>
          <a:p>
            <a:pPr marL="0" indent="0">
              <a:buNone/>
            </a:pPr>
            <a:r>
              <a:rPr lang="en-US" sz="2000" dirty="0">
                <a:latin typeface="Cambria" panose="02040503050406030204" pitchFamily="18" charset="0"/>
                <a:ea typeface="Cambria" panose="02040503050406030204" pitchFamily="18" charset="0"/>
              </a:rPr>
              <a:t>• How should the data be arranged or encoded?</a:t>
            </a:r>
          </a:p>
          <a:p>
            <a:pPr marL="0" indent="0">
              <a:buNone/>
            </a:pPr>
            <a:r>
              <a:rPr lang="en-US" sz="2000" dirty="0">
                <a:latin typeface="Cambria" panose="02040503050406030204" pitchFamily="18" charset="0"/>
                <a:ea typeface="Cambria" panose="02040503050406030204" pitchFamily="18" charset="0"/>
              </a:rPr>
              <a:t>• Providing clear guidance to the operating personnel for input entry.</a:t>
            </a:r>
          </a:p>
          <a:p>
            <a:pPr marL="0" indent="0">
              <a:buNone/>
            </a:pPr>
            <a:r>
              <a:rPr lang="en-US" sz="2000" dirty="0">
                <a:latin typeface="Cambria" panose="02040503050406030204" pitchFamily="18" charset="0"/>
                <a:ea typeface="Cambria" panose="02040503050406030204" pitchFamily="18" charset="0"/>
              </a:rPr>
              <a:t>• Preparing input validation methods and handling errors when they occur.</a:t>
            </a:r>
          </a:p>
          <a:p>
            <a:pPr marL="0" indent="0">
              <a:buNone/>
            </a:pPr>
            <a:endParaRPr lang="en-US" sz="2000" dirty="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2.</a:t>
            </a:r>
            <a:r>
              <a:rPr lang="en-US" sz="2000" b="1" dirty="0">
                <a:latin typeface="Cambria" panose="02040503050406030204" pitchFamily="18" charset="0"/>
                <a:ea typeface="Cambria" panose="02040503050406030204" pitchFamily="18" charset="0"/>
              </a:rPr>
              <a:t>Output Design</a:t>
            </a:r>
          </a:p>
          <a:p>
            <a:pPr marL="0" indent="0">
              <a:buNone/>
            </a:pPr>
            <a:r>
              <a:rPr lang="en-US" sz="2000" dirty="0">
                <a:latin typeface="Cambria" panose="02040503050406030204" pitchFamily="18" charset="0"/>
                <a:ea typeface="Cambria" panose="02040503050406030204" pitchFamily="18" charset="0"/>
              </a:rPr>
              <a:t>• Organized Development: Outputs should be planned systematically to meet user requirements      while ensuring the system is easy to use.</a:t>
            </a:r>
          </a:p>
          <a:p>
            <a:pPr marL="0" indent="0">
              <a:buNone/>
            </a:pPr>
            <a:r>
              <a:rPr lang="en-US" sz="2000" dirty="0">
                <a:latin typeface="Cambria" panose="02040503050406030204" pitchFamily="18" charset="0"/>
                <a:ea typeface="Cambria" panose="02040503050406030204" pitchFamily="18" charset="0"/>
              </a:rPr>
              <a:t>• Information Presentation: Selecting effective methods for presenting the data.</a:t>
            </a:r>
          </a:p>
          <a:p>
            <a:pPr marL="0" indent="0">
              <a:buNone/>
            </a:pPr>
            <a:r>
              <a:rPr lang="en-US" sz="2000" dirty="0">
                <a:latin typeface="Cambria" panose="02040503050406030204" pitchFamily="18" charset="0"/>
                <a:ea typeface="Cambria" panose="02040503050406030204" pitchFamily="18" charset="0"/>
              </a:rPr>
              <a:t>• Formats and Reports: Creating documents, reports, or formats containing the generated information</a:t>
            </a:r>
          </a:p>
        </p:txBody>
      </p:sp>
    </p:spTree>
    <p:extLst>
      <p:ext uri="{BB962C8B-B14F-4D97-AF65-F5344CB8AC3E}">
        <p14:creationId xmlns:p14="http://schemas.microsoft.com/office/powerpoint/2010/main" val="2500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DB6C-B2D3-3A3B-E04C-770010F479AB}"/>
              </a:ext>
            </a:extLst>
          </p:cNvPr>
          <p:cNvSpPr>
            <a:spLocks noGrp="1"/>
          </p:cNvSpPr>
          <p:nvPr>
            <p:ph type="title"/>
          </p:nvPr>
        </p:nvSpPr>
        <p:spPr/>
        <p:txBody>
          <a:bodyPr/>
          <a:lstStyle/>
          <a:p>
            <a:r>
              <a:rPr lang="en-IN" dirty="0"/>
              <a:t>System Design and Implementation</a:t>
            </a:r>
          </a:p>
        </p:txBody>
      </p:sp>
      <p:sp>
        <p:nvSpPr>
          <p:cNvPr id="3" name="Content Placeholder 2">
            <a:extLst>
              <a:ext uri="{FF2B5EF4-FFF2-40B4-BE49-F238E27FC236}">
                <a16:creationId xmlns:a16="http://schemas.microsoft.com/office/drawing/2014/main" id="{1B62CAFA-BE89-2E52-A927-C083929FBFD8}"/>
              </a:ext>
            </a:extLst>
          </p:cNvPr>
          <p:cNvSpPr>
            <a:spLocks noGrp="1"/>
          </p:cNvSpPr>
          <p:nvPr>
            <p:ph idx="1"/>
          </p:nvPr>
        </p:nvSpPr>
        <p:spPr>
          <a:xfrm>
            <a:off x="762000" y="1090749"/>
            <a:ext cx="10668000" cy="4952997"/>
          </a:xfrm>
        </p:spPr>
        <p:txBody>
          <a:bodyPr/>
          <a:lstStyle/>
          <a:p>
            <a:pPr marL="0" indent="0">
              <a:buNone/>
            </a:pPr>
            <a:r>
              <a:rPr lang="en-IN" sz="2000" b="1" dirty="0">
                <a:latin typeface="Cambria" panose="02040503050406030204" pitchFamily="18" charset="0"/>
                <a:ea typeface="Cambria" panose="02040503050406030204" pitchFamily="18" charset="0"/>
              </a:rPr>
              <a:t>3</a:t>
            </a:r>
            <a:r>
              <a:rPr lang="en-IN"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Implementation</a:t>
            </a:r>
          </a:p>
          <a:p>
            <a:pPr marL="0" indent="0">
              <a:buNone/>
            </a:pPr>
            <a:r>
              <a:rPr lang="en-US" sz="2000" dirty="0">
                <a:latin typeface="Cambria" panose="02040503050406030204" pitchFamily="18" charset="0"/>
                <a:ea typeface="Cambria" panose="02040503050406030204" pitchFamily="18" charset="0"/>
              </a:rPr>
              <a:t>The implementation phase involves translating the planned modules and features into a fully functional system.</a:t>
            </a:r>
            <a:endParaRPr lang="en-IN" sz="20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   -   Admin Module</a:t>
            </a:r>
          </a:p>
          <a:p>
            <a:pPr marL="0" indent="0">
              <a:buNone/>
            </a:pPr>
            <a:r>
              <a:rPr lang="en-US" sz="2000" dirty="0">
                <a:latin typeface="Cambria" panose="02040503050406030204" pitchFamily="18" charset="0"/>
                <a:ea typeface="Cambria" panose="02040503050406030204" pitchFamily="18" charset="0"/>
              </a:rPr>
              <a:t>       1.Donor management</a:t>
            </a:r>
          </a:p>
          <a:p>
            <a:pPr marL="0" indent="0">
              <a:buNone/>
            </a:pPr>
            <a:r>
              <a:rPr lang="en-US" sz="2000" dirty="0">
                <a:latin typeface="Cambria" panose="02040503050406030204" pitchFamily="18" charset="0"/>
                <a:ea typeface="Cambria" panose="02040503050406030204" pitchFamily="18" charset="0"/>
              </a:rPr>
              <a:t>       2.User Requests</a:t>
            </a:r>
          </a:p>
          <a:p>
            <a:pPr marL="0" indent="0">
              <a:buNone/>
            </a:pPr>
            <a:r>
              <a:rPr lang="en-US" sz="2000" dirty="0">
                <a:latin typeface="Cambria" panose="02040503050406030204" pitchFamily="18" charset="0"/>
                <a:ea typeface="Cambria" panose="02040503050406030204" pitchFamily="18" charset="0"/>
              </a:rPr>
              <a:t>       3.Doctor and Blood Bank Management </a:t>
            </a:r>
          </a:p>
          <a:p>
            <a:pPr marL="0" indent="0">
              <a:buNone/>
            </a:pPr>
            <a:r>
              <a:rPr lang="en-US" sz="2000" dirty="0">
                <a:latin typeface="Cambria" panose="02040503050406030204" pitchFamily="18" charset="0"/>
                <a:ea typeface="Cambria" panose="02040503050406030204" pitchFamily="18" charset="0"/>
              </a:rPr>
              <a:t>       4.Reports and insights</a:t>
            </a:r>
          </a:p>
          <a:p>
            <a:pPr marL="0" indent="0">
              <a:buNone/>
            </a:pP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Doctor module</a:t>
            </a:r>
          </a:p>
          <a:p>
            <a:pPr marL="0" indent="0">
              <a:buNone/>
            </a:pPr>
            <a:r>
              <a:rPr lang="en-IN" sz="2000" dirty="0">
                <a:latin typeface="Cambria" panose="02040503050406030204" pitchFamily="18" charset="0"/>
                <a:ea typeface="Cambria" panose="02040503050406030204" pitchFamily="18" charset="0"/>
              </a:rPr>
              <a:t>       1.Registration and Login</a:t>
            </a:r>
          </a:p>
          <a:p>
            <a:pPr marL="0" indent="0">
              <a:buNone/>
            </a:pPr>
            <a:r>
              <a:rPr lang="en-IN" sz="2000" dirty="0">
                <a:latin typeface="Cambria" panose="02040503050406030204" pitchFamily="18" charset="0"/>
                <a:ea typeface="Cambria" panose="02040503050406030204" pitchFamily="18" charset="0"/>
              </a:rPr>
              <a:t>       2.Availability Management</a:t>
            </a:r>
          </a:p>
          <a:p>
            <a:pPr marL="0" indent="0">
              <a:buNone/>
            </a:pPr>
            <a:r>
              <a:rPr lang="en-IN" sz="2000" dirty="0">
                <a:latin typeface="Cambria" panose="02040503050406030204" pitchFamily="18" charset="0"/>
                <a:ea typeface="Cambria" panose="02040503050406030204" pitchFamily="18" charset="0"/>
              </a:rPr>
              <a:t>       3.Communication</a:t>
            </a:r>
          </a:p>
          <a:p>
            <a:pPr marL="0" indent="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481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7E96-CCEB-9087-F459-53F23CA85DA6}"/>
              </a:ext>
            </a:extLst>
          </p:cNvPr>
          <p:cNvSpPr>
            <a:spLocks noGrp="1"/>
          </p:cNvSpPr>
          <p:nvPr>
            <p:ph type="title"/>
          </p:nvPr>
        </p:nvSpPr>
        <p:spPr/>
        <p:txBody>
          <a:bodyPr/>
          <a:lstStyle/>
          <a:p>
            <a:r>
              <a:rPr lang="en-IN" dirty="0"/>
              <a:t>System Design and Implementation</a:t>
            </a:r>
          </a:p>
        </p:txBody>
      </p:sp>
      <p:sp>
        <p:nvSpPr>
          <p:cNvPr id="3" name="Content Placeholder 2">
            <a:extLst>
              <a:ext uri="{FF2B5EF4-FFF2-40B4-BE49-F238E27FC236}">
                <a16:creationId xmlns:a16="http://schemas.microsoft.com/office/drawing/2014/main" id="{FAB8998E-6DCB-3735-4AEF-82C9DBBE246D}"/>
              </a:ext>
            </a:extLst>
          </p:cNvPr>
          <p:cNvSpPr>
            <a:spLocks noGrp="1"/>
          </p:cNvSpPr>
          <p:nvPr>
            <p:ph idx="1"/>
          </p:nvPr>
        </p:nvSpPr>
        <p:spPr/>
        <p:txBody>
          <a:bodyPr>
            <a:normAutofit fontScale="92500" lnSpcReduction="10000"/>
          </a:bodyPr>
          <a:lstStyle/>
          <a:p>
            <a:pPr marL="0" indent="0">
              <a:buNone/>
            </a:pPr>
            <a:r>
              <a:rPr lang="en-US" sz="2000" b="1" dirty="0">
                <a:latin typeface="Cambria" panose="02040503050406030204" pitchFamily="18" charset="0"/>
                <a:ea typeface="Cambria" panose="02040503050406030204" pitchFamily="18" charset="0"/>
              </a:rPr>
              <a:t>   -  Blood bank module </a:t>
            </a:r>
          </a:p>
          <a:p>
            <a:pPr marL="0" indent="0">
              <a:buNone/>
            </a:pP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1</a:t>
            </a:r>
            <a:r>
              <a:rPr lang="en-US" sz="2000" b="1"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Registration and Login </a:t>
            </a:r>
          </a:p>
          <a:p>
            <a:pPr marL="0" indent="0">
              <a:buNone/>
            </a:pPr>
            <a:r>
              <a:rPr lang="en-US" sz="2000" dirty="0">
                <a:latin typeface="Cambria" panose="02040503050406030204" pitchFamily="18" charset="0"/>
                <a:ea typeface="Cambria" panose="02040503050406030204" pitchFamily="18" charset="0"/>
              </a:rPr>
              <a:t>      2.Profile Management</a:t>
            </a:r>
          </a:p>
          <a:p>
            <a:pPr marL="0" indent="0">
              <a:buNone/>
            </a:pPr>
            <a:r>
              <a:rPr lang="en-US" sz="2000" dirty="0">
                <a:latin typeface="Cambria" panose="02040503050406030204" pitchFamily="18" charset="0"/>
                <a:ea typeface="Cambria" panose="02040503050406030204" pitchFamily="18" charset="0"/>
              </a:rPr>
              <a:t>      3.Inventory Updates </a:t>
            </a:r>
          </a:p>
          <a:p>
            <a:pPr marL="0" indent="0">
              <a:buNone/>
            </a:pPr>
            <a:r>
              <a:rPr lang="en-US" sz="2000" dirty="0">
                <a:latin typeface="Cambria" panose="02040503050406030204" pitchFamily="18" charset="0"/>
                <a:ea typeface="Cambria" panose="02040503050406030204" pitchFamily="18" charset="0"/>
              </a:rPr>
              <a:t>      4.Collaboration</a:t>
            </a:r>
          </a:p>
          <a:p>
            <a:pPr marL="0" indent="0">
              <a:buNone/>
            </a:pPr>
            <a:r>
              <a:rPr lang="en-US" sz="2000" b="1" dirty="0">
                <a:latin typeface="Cambria" panose="02040503050406030204" pitchFamily="18" charset="0"/>
                <a:ea typeface="Cambria" panose="02040503050406030204" pitchFamily="18" charset="0"/>
              </a:rPr>
              <a:t>   -  User Module</a:t>
            </a:r>
          </a:p>
          <a:p>
            <a:pPr marL="0" indent="0">
              <a:buNone/>
            </a:pPr>
            <a:r>
              <a:rPr lang="en-US" sz="2000" dirty="0">
                <a:latin typeface="Cambria" panose="02040503050406030204" pitchFamily="18" charset="0"/>
                <a:ea typeface="Cambria" panose="02040503050406030204" pitchFamily="18" charset="0"/>
              </a:rPr>
              <a:t>      1.Registration and Login </a:t>
            </a:r>
          </a:p>
          <a:p>
            <a:pPr marL="0" indent="0">
              <a:buNone/>
            </a:pPr>
            <a:r>
              <a:rPr lang="en-US" sz="2000" dirty="0">
                <a:latin typeface="Cambria" panose="02040503050406030204" pitchFamily="18" charset="0"/>
                <a:ea typeface="Cambria" panose="02040503050406030204" pitchFamily="18" charset="0"/>
              </a:rPr>
              <a:t>      2.Search and Request </a:t>
            </a:r>
          </a:p>
          <a:p>
            <a:pPr marL="0" indent="0">
              <a:buNone/>
            </a:pPr>
            <a:r>
              <a:rPr lang="en-US" sz="2000" dirty="0">
                <a:latin typeface="Cambria" panose="02040503050406030204" pitchFamily="18" charset="0"/>
                <a:ea typeface="Cambria" panose="02040503050406030204" pitchFamily="18" charset="0"/>
              </a:rPr>
              <a:t>      3.Access to Doctors and Blood Banks </a:t>
            </a:r>
          </a:p>
          <a:p>
            <a:pPr marL="0" indent="0">
              <a:buNone/>
            </a:pPr>
            <a:r>
              <a:rPr lang="en-US" sz="2000" dirty="0">
                <a:latin typeface="Cambria" panose="02040503050406030204" pitchFamily="18" charset="0"/>
                <a:ea typeface="Cambria" panose="02040503050406030204" pitchFamily="18" charset="0"/>
              </a:rPr>
              <a:t>      4.Notifications and Alerts</a:t>
            </a:r>
          </a:p>
          <a:p>
            <a:pPr marL="0" indent="0">
              <a:buNone/>
            </a:pP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   Specialist Doctors module </a:t>
            </a:r>
          </a:p>
          <a:p>
            <a:pPr marL="0" indent="0">
              <a:buNone/>
            </a:pP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1.Registration and Login </a:t>
            </a:r>
          </a:p>
          <a:p>
            <a:pPr marL="0" indent="0">
              <a:buNone/>
            </a:pPr>
            <a:r>
              <a:rPr lang="en-US" sz="2000" dirty="0">
                <a:latin typeface="Cambria" panose="02040503050406030204" pitchFamily="18" charset="0"/>
                <a:ea typeface="Cambria" panose="02040503050406030204" pitchFamily="18" charset="0"/>
              </a:rPr>
              <a:t>      2.First -aid Contributions </a:t>
            </a:r>
          </a:p>
          <a:p>
            <a:pPr marL="0" indent="0">
              <a:buNone/>
            </a:pPr>
            <a:r>
              <a:rPr lang="en-US" sz="2000" dirty="0">
                <a:latin typeface="Cambria" panose="02040503050406030204" pitchFamily="18" charset="0"/>
                <a:ea typeface="Cambria" panose="02040503050406030204" pitchFamily="18" charset="0"/>
              </a:rPr>
              <a:t>      3.Suggestions and Monetary </a:t>
            </a:r>
          </a:p>
          <a:p>
            <a:pPr marL="0" indent="0">
              <a:buNone/>
            </a:pPr>
            <a:r>
              <a:rPr lang="en-US" sz="2000" dirty="0">
                <a:latin typeface="Cambria" panose="02040503050406030204" pitchFamily="18" charset="0"/>
                <a:ea typeface="Cambria" panose="02040503050406030204" pitchFamily="18" charset="0"/>
              </a:rPr>
              <a:t>      4.Collaboration</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766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F3053C08-813F-44B1-AF1D-76D6867B5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817" y="1143000"/>
            <a:ext cx="10276113" cy="4953000"/>
          </a:xfr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1. Faster Emergency Response.</a:t>
            </a:r>
          </a:p>
          <a:p>
            <a:pPr marL="0" indent="0">
              <a:buNone/>
            </a:pPr>
            <a:r>
              <a:rPr lang="en-US" dirty="0">
                <a:latin typeface="Cambria" panose="02040503050406030204" pitchFamily="18" charset="0"/>
                <a:ea typeface="Cambria" panose="02040503050406030204" pitchFamily="18" charset="0"/>
              </a:rPr>
              <a:t>2. Accurate Hospital Information</a:t>
            </a:r>
          </a:p>
          <a:p>
            <a:pPr marL="0" indent="0">
              <a:buNone/>
            </a:pPr>
            <a:r>
              <a:rPr lang="en-US" dirty="0">
                <a:latin typeface="Cambria" panose="02040503050406030204" pitchFamily="18" charset="0"/>
                <a:ea typeface="Cambria" panose="02040503050406030204" pitchFamily="18" charset="0"/>
              </a:rPr>
              <a:t>3. Efficient Navigation</a:t>
            </a:r>
          </a:p>
          <a:p>
            <a:pPr marL="0" indent="0">
              <a:buNone/>
            </a:pPr>
            <a:r>
              <a:rPr lang="en-US" dirty="0">
                <a:latin typeface="Cambria" panose="02040503050406030204" pitchFamily="18" charset="0"/>
                <a:ea typeface="Cambria" panose="02040503050406030204" pitchFamily="18" charset="0"/>
              </a:rPr>
              <a:t>4. User-Friendly Interface</a:t>
            </a:r>
          </a:p>
          <a:p>
            <a:pPr marL="0" indent="0">
              <a:buNone/>
            </a:pPr>
            <a:r>
              <a:rPr lang="en-US" dirty="0">
                <a:latin typeface="Cambria" panose="02040503050406030204" pitchFamily="18" charset="0"/>
                <a:ea typeface="Cambria" panose="02040503050406030204" pitchFamily="18" charset="0"/>
              </a:rPr>
              <a:t>5. Improved Communication with Hospitals</a:t>
            </a:r>
          </a:p>
          <a:p>
            <a:pPr marL="0" indent="0">
              <a:buNone/>
            </a:pPr>
            <a:r>
              <a:rPr lang="en-US" dirty="0">
                <a:latin typeface="Cambria" panose="02040503050406030204" pitchFamily="18" charset="0"/>
                <a:ea typeface="Cambria" panose="02040503050406030204" pitchFamily="18" charset="0"/>
              </a:rPr>
              <a:t>6. Enhanced Healthcare Access</a:t>
            </a:r>
          </a:p>
          <a:p>
            <a:pPr marL="0" indent="0">
              <a:buNone/>
            </a:pPr>
            <a:r>
              <a:rPr lang="en-US" dirty="0">
                <a:latin typeface="Cambria" panose="02040503050406030204" pitchFamily="18" charset="0"/>
                <a:ea typeface="Cambria" panose="02040503050406030204" pitchFamily="18" charset="0"/>
              </a:rPr>
              <a:t>7. Scalability</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Integrated Mobile Application for Emergency Medical Assistance</a:t>
            </a:r>
            <a:r>
              <a:rPr lang="en-US" dirty="0">
                <a:latin typeface="Cambria" panose="02040503050406030204" pitchFamily="18" charset="0"/>
                <a:ea typeface="Cambria" panose="02040503050406030204" pitchFamily="18" charset="0"/>
              </a:rPr>
              <a:t> provides a critical solution for improving access to healthcare in emergencies. By leveraging real-time tracking with the Google Maps API and integrating a comprehensive database of medical facilities, the app ensures users can swiftly locate and navigate to the nearest healthcare providers. Its user-friendly design, combined with secure data handling and offline capabilities, makes it an essential tool for both users and emergency responders.</a:t>
            </a:r>
          </a:p>
          <a:p>
            <a:pPr marL="0" indent="0">
              <a:buNone/>
            </a:pPr>
            <a:r>
              <a:rPr lang="en-US" dirty="0">
                <a:latin typeface="Cambria" panose="02040503050406030204" pitchFamily="18" charset="0"/>
                <a:ea typeface="Cambria" panose="02040503050406030204" pitchFamily="18" charset="0"/>
              </a:rPr>
              <a:t>Through this project, we address the existing gaps in emergency healthcare accessibility, offering a more efficient, reliable, and informative approach to saving lives. The continuous improvement of the app, based on user feedback and evolving healthcare needs, will ensure its long-term relevance and impact on enhancing emergency medical assistance.</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hlinkClick r:id="rId3"/>
              </a:rPr>
              <a:t>https://github.com/Ramyahs007/HospitalFinder-PSCS211-ID18.git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2500" dirty="0">
                <a:latin typeface="Cambria" panose="02040503050406030204" pitchFamily="18" charset="0"/>
                <a:ea typeface="Cambria" panose="02040503050406030204" pitchFamily="18" charset="0"/>
              </a:rPr>
              <a:t>The </a:t>
            </a:r>
            <a:r>
              <a:rPr lang="en-US" sz="2500" b="1" dirty="0">
                <a:latin typeface="Cambria" panose="02040503050406030204" pitchFamily="18" charset="0"/>
                <a:ea typeface="Cambria" panose="02040503050406030204" pitchFamily="18" charset="0"/>
              </a:rPr>
              <a:t>Integrated Mobile Application for Emergency Medical Assistance </a:t>
            </a:r>
            <a:r>
              <a:rPr lang="en-US" sz="2500" dirty="0">
                <a:latin typeface="Cambria" panose="02040503050406030204" pitchFamily="18" charset="0"/>
                <a:ea typeface="Cambria" panose="02040503050406030204" pitchFamily="18" charset="0"/>
              </a:rPr>
              <a:t>aims to enhance emergency response by providing real-time tracking of nearby hospitals and treatment facilities using the Google Maps API. In critical situations, timely access to medical care is vital, and this application will empower users to quickly locate and navigate to the nearest healthcare providers. </a:t>
            </a:r>
          </a:p>
          <a:p>
            <a:pPr marL="0" indent="0" algn="just">
              <a:buNone/>
            </a:pPr>
            <a:r>
              <a:rPr lang="en-US" sz="2500" dirty="0">
                <a:latin typeface="Cambria" panose="02040503050406030204" pitchFamily="18" charset="0"/>
                <a:ea typeface="Cambria" panose="02040503050406030204" pitchFamily="18" charset="0"/>
              </a:rPr>
              <a:t>Key features include GPS-enabled location tracking, a comprehensive database of medical facilities, educational resources on first aid, and a user-friendly interface. By prioritizing data security and offline access, this app seeks to improve health outcomes and save lives, bridging the gap between individuals in need of urgent care and the healthcare services available to assist them.</a:t>
            </a:r>
            <a:endParaRPr lang="en-GB"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Leila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Gholamhosseini</a:t>
            </a:r>
            <a:r>
              <a:rPr lang="en-IN" sz="2100" dirty="0">
                <a:effectLst/>
                <a:latin typeface="Cambria" panose="02040503050406030204" pitchFamily="18" charset="0"/>
                <a:ea typeface="Cambria" panose="02040503050406030204" pitchFamily="18" charset="0"/>
                <a:cs typeface="Times New Roman" panose="02020603050405020304" pitchFamily="18" charset="0"/>
              </a:rPr>
              <a:t>, Farahnaz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Sadoughi</a:t>
            </a:r>
            <a:r>
              <a:rPr lang="en-IN" sz="2100" dirty="0">
                <a:effectLst/>
                <a:latin typeface="Cambria" panose="02040503050406030204" pitchFamily="18" charset="0"/>
                <a:ea typeface="Cambria" panose="02040503050406030204" pitchFamily="18" charset="0"/>
                <a:cs typeface="Times New Roman" panose="02020603050405020304" pitchFamily="18" charset="0"/>
              </a:rPr>
              <a:t>, Aliasghar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Safaei</a:t>
            </a:r>
            <a:r>
              <a:rPr lang="en-IN" sz="2100" dirty="0">
                <a:effectLst/>
                <a:latin typeface="Cambria" panose="02040503050406030204" pitchFamily="18" charset="0"/>
                <a:ea typeface="Cambria" panose="02040503050406030204" pitchFamily="18" charset="0"/>
                <a:cs typeface="Times New Roman" panose="02020603050405020304" pitchFamily="18" charset="0"/>
              </a:rPr>
              <a:t>, “Hospital Real-Time Location System (A Practical Approach in Healthcare): A Narrative Review Article”, Iran J Public Health, Vol. 48, No.4, Apr 2019, pp.593-602. </a:t>
            </a:r>
            <a:endParaRPr lang="en-IN" sz="2100" dirty="0">
              <a:latin typeface="Cambria" panose="020405030504060302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Ganapathi Shankar,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Dr.</a:t>
            </a:r>
            <a:r>
              <a:rPr lang="en-IN" sz="2100" dirty="0">
                <a:effectLst/>
                <a:latin typeface="Cambria" panose="02040503050406030204" pitchFamily="18" charset="0"/>
                <a:ea typeface="Cambria" panose="02040503050406030204" pitchFamily="18" charset="0"/>
                <a:cs typeface="Times New Roman" panose="02020603050405020304" pitchFamily="18" charset="0"/>
              </a:rPr>
              <a:t> D.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Subba</a:t>
            </a:r>
            <a:r>
              <a:rPr lang="en-IN" sz="2100" dirty="0">
                <a:effectLst/>
                <a:latin typeface="Cambria" panose="02040503050406030204" pitchFamily="18" charset="0"/>
                <a:ea typeface="Cambria" panose="02040503050406030204" pitchFamily="18" charset="0"/>
                <a:cs typeface="Times New Roman" panose="02020603050405020304" pitchFamily="18" charset="0"/>
              </a:rPr>
              <a:t> Rao, “Domain Specific Search of Nearest Hospital and Healthcare    Management System”, International Journal of Advanced Technology and Innovation Research, </a:t>
            </a:r>
            <a:r>
              <a:rPr lang="en-IN" sz="2100" dirty="0">
                <a:latin typeface="Cambria" panose="02040503050406030204" pitchFamily="18" charset="0"/>
                <a:ea typeface="Cambria" panose="02040503050406030204" pitchFamily="18" charset="0"/>
              </a:rPr>
              <a:t>ISSN 2348–2370 Vol.07,Issue.10, August-2015, Pages:1726-1729.</a:t>
            </a:r>
            <a:endParaRPr lang="en-IN" sz="2100" dirty="0">
              <a:effectLst/>
              <a:latin typeface="Cambria" panose="020405030504060302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Rahul A, Satish Babu G, Manoj Kumar S, Nitish K, Mr.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Shobit</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Tembhre</a:t>
            </a:r>
            <a:r>
              <a:rPr lang="en-IN" sz="2100" dirty="0">
                <a:effectLst/>
                <a:latin typeface="Cambria" panose="02040503050406030204" pitchFamily="18" charset="0"/>
                <a:ea typeface="Cambria" panose="02040503050406030204" pitchFamily="18" charset="0"/>
                <a:cs typeface="Times New Roman" panose="02020603050405020304" pitchFamily="18" charset="0"/>
              </a:rPr>
              <a:t>, “Hospital Finder Application”, International Journal of Research Publication and Reviews, Vol 5, no 1, pp 1621-1624 January 2024.</a:t>
            </a: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Shivam Bajpai, Tushar Modi,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Vatsalya</a:t>
            </a:r>
            <a:r>
              <a:rPr lang="en-IN" sz="2100" dirty="0">
                <a:effectLst/>
                <a:latin typeface="Cambria" panose="02040503050406030204" pitchFamily="18" charset="0"/>
                <a:ea typeface="Cambria" panose="02040503050406030204" pitchFamily="18" charset="0"/>
                <a:cs typeface="Times New Roman" panose="02020603050405020304" pitchFamily="18" charset="0"/>
              </a:rPr>
              <a:t> Vinay Sinha, Vidhi Jaiswal, “Implementation of Hospital-Finder”, International Journal of Research Publication and Reviews, Vol 4, no 4, pp 3344-3346, April 2023.</a:t>
            </a: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Syed Farzana,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Kanakam</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Sasikalyan</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Jasti</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Manikanta</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Kommalapati</a:t>
            </a:r>
            <a:r>
              <a:rPr lang="en-IN" sz="2100" dirty="0">
                <a:effectLst/>
                <a:latin typeface="Cambria" panose="02040503050406030204" pitchFamily="18" charset="0"/>
                <a:ea typeface="Cambria" panose="02040503050406030204" pitchFamily="18" charset="0"/>
                <a:cs typeface="Times New Roman" panose="02020603050405020304" pitchFamily="18" charset="0"/>
              </a:rPr>
              <a:t> Manoj,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Choppara</a:t>
            </a:r>
            <a:r>
              <a:rPr lang="en-IN" sz="2100" dirty="0">
                <a:effectLst/>
                <a:latin typeface="Cambria" panose="02040503050406030204" pitchFamily="18" charset="0"/>
                <a:ea typeface="Cambria" panose="02040503050406030204" pitchFamily="18" charset="0"/>
                <a:cs typeface="Times New Roman" panose="02020603050405020304" pitchFamily="18" charset="0"/>
              </a:rPr>
              <a:t> Prasanth, “Hospital Locator and Bed Availability Detector for Emergency Cases”, International Research Journal of Engineering and Technology, Volume: 09, Issue: 12, Dec 2022.</a:t>
            </a:r>
          </a:p>
          <a:p>
            <a:pPr>
              <a:buFont typeface="Wingdings" panose="05000000000000000000" pitchFamily="2" charset="2"/>
              <a:buChar char="q"/>
            </a:pPr>
            <a:endParaRPr lang="en-IN" sz="2400" dirty="0">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59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sz="2300" dirty="0">
                <a:effectLst/>
                <a:latin typeface="Cambria" panose="02040503050406030204" pitchFamily="18" charset="0"/>
                <a:ea typeface="Cambria" panose="02040503050406030204" pitchFamily="18" charset="0"/>
                <a:cs typeface="Times New Roman" panose="02020603050405020304" pitchFamily="18" charset="0"/>
              </a:rPr>
              <a:t>D </a:t>
            </a:r>
            <a:r>
              <a:rPr lang="en-IN" sz="2300" dirty="0" err="1">
                <a:effectLst/>
                <a:latin typeface="Cambria" panose="02040503050406030204" pitchFamily="18" charset="0"/>
                <a:ea typeface="Cambria" panose="02040503050406030204" pitchFamily="18" charset="0"/>
                <a:cs typeface="Times New Roman" panose="02020603050405020304" pitchFamily="18" charset="0"/>
              </a:rPr>
              <a:t>Tharun</a:t>
            </a:r>
            <a:r>
              <a:rPr lang="en-IN" sz="2300" dirty="0">
                <a:effectLst/>
                <a:latin typeface="Cambria" panose="02040503050406030204" pitchFamily="18" charset="0"/>
                <a:ea typeface="Cambria" panose="02040503050406030204" pitchFamily="18" charset="0"/>
                <a:cs typeface="Times New Roman" panose="02020603050405020304" pitchFamily="18" charset="0"/>
              </a:rPr>
              <a:t>, Chandan BM, Shashank Y.C, Dhanush. R, “Hospital Finder App”, International Journal of Research Publication and Reviews, Vol 5, no 1, pp 1904-1910, January 2024.</a:t>
            </a:r>
            <a:endParaRPr lang="en-IN" sz="2300" dirty="0">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Ajay Kumar G, Akash Aman, Avinash Kumar, Harshith L,”</a:t>
            </a:r>
            <a:r>
              <a:rPr lang="en-US" sz="2300" dirty="0">
                <a:latin typeface="Cambria" panose="02040503050406030204" pitchFamily="18" charset="0"/>
                <a:ea typeface="Cambria" panose="02040503050406030204" pitchFamily="18" charset="0"/>
              </a:rPr>
              <a:t> GPS Based Android Application for Healthcare Dissemination </a:t>
            </a:r>
            <a:r>
              <a:rPr lang="en-IN" sz="2300" dirty="0">
                <a:latin typeface="Cambria" panose="02040503050406030204" pitchFamily="18" charset="0"/>
                <a:ea typeface="Cambria" panose="02040503050406030204" pitchFamily="18" charset="0"/>
              </a:rPr>
              <a:t>”, </a:t>
            </a:r>
            <a:r>
              <a:rPr lang="en-IN" sz="2300" dirty="0">
                <a:effectLst/>
                <a:latin typeface="Cambria" panose="02040503050406030204" pitchFamily="18" charset="0"/>
                <a:ea typeface="Cambria" panose="02040503050406030204" pitchFamily="18" charset="0"/>
                <a:cs typeface="Times New Roman" panose="02020603050405020304" pitchFamily="18" charset="0"/>
              </a:rPr>
              <a:t>International Research Journal of Engineering and Technology, </a:t>
            </a:r>
            <a:r>
              <a:rPr lang="en-IN" sz="2300" dirty="0">
                <a:latin typeface="Cambria" panose="02040503050406030204" pitchFamily="18" charset="0"/>
                <a:ea typeface="Cambria" panose="02040503050406030204" pitchFamily="18" charset="0"/>
              </a:rPr>
              <a:t>e-ISSN: 2395 -0056, p-ISSN: 2395-0072,</a:t>
            </a:r>
            <a:r>
              <a:rPr lang="en-IN" sz="2300" dirty="0">
                <a:effectLst/>
                <a:latin typeface="Cambria" panose="02040503050406030204" pitchFamily="18" charset="0"/>
                <a:ea typeface="Cambria" panose="02040503050406030204" pitchFamily="18" charset="0"/>
                <a:cs typeface="Times New Roman" panose="02020603050405020304" pitchFamily="18" charset="0"/>
              </a:rPr>
              <a:t> </a:t>
            </a:r>
            <a:r>
              <a:rPr lang="en-US" sz="2300" dirty="0">
                <a:latin typeface="Cambria" panose="02040503050406030204" pitchFamily="18" charset="0"/>
                <a:ea typeface="Cambria" panose="02040503050406030204" pitchFamily="18" charset="0"/>
              </a:rPr>
              <a:t>Volume: 04, Issue: 04,  Apr -2017.</a:t>
            </a: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E. Neelima, </a:t>
            </a:r>
            <a:r>
              <a:rPr lang="en-IN" sz="2300" dirty="0" err="1">
                <a:latin typeface="Cambria" panose="02040503050406030204" pitchFamily="18" charset="0"/>
                <a:ea typeface="Cambria" panose="02040503050406030204" pitchFamily="18" charset="0"/>
              </a:rPr>
              <a:t>Chirudeep</a:t>
            </a:r>
            <a:r>
              <a:rPr lang="en-IN" sz="2300" dirty="0">
                <a:latin typeface="Cambria" panose="02040503050406030204" pitchFamily="18" charset="0"/>
                <a:ea typeface="Cambria" panose="02040503050406030204" pitchFamily="18" charset="0"/>
              </a:rPr>
              <a:t>, Supriyo Saha, </a:t>
            </a:r>
            <a:r>
              <a:rPr lang="en-IN" sz="2300" dirty="0" err="1">
                <a:latin typeface="Cambria" panose="02040503050406030204" pitchFamily="18" charset="0"/>
                <a:ea typeface="Cambria" panose="02040503050406030204" pitchFamily="18" charset="0"/>
              </a:rPr>
              <a:t>Tarrunee</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Health Care Connect: A Comprehensive Hospital Management System</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International Research Journal of Engineering and Technology, e-ISSN: 2395-005,  Volume: 11, Issue: 03, Mar 2024</a:t>
            </a:r>
            <a:endParaRPr lang="en-IN" sz="2300" dirty="0">
              <a:effectLst/>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IN" sz="2300" dirty="0" err="1">
                <a:latin typeface="Cambria" panose="02040503050406030204" pitchFamily="18" charset="0"/>
                <a:ea typeface="Cambria" panose="02040503050406030204" pitchFamily="18" charset="0"/>
              </a:rPr>
              <a:t>Ujwal</a:t>
            </a:r>
            <a:r>
              <a:rPr lang="en-IN" sz="2300" dirty="0">
                <a:latin typeface="Cambria" panose="02040503050406030204" pitchFamily="18" charset="0"/>
                <a:ea typeface="Cambria" panose="02040503050406030204" pitchFamily="18" charset="0"/>
              </a:rPr>
              <a:t> K C, </a:t>
            </a:r>
            <a:r>
              <a:rPr lang="en-IN" sz="2300" dirty="0" err="1">
                <a:latin typeface="Cambria" panose="02040503050406030204" pitchFamily="18" charset="0"/>
                <a:ea typeface="Cambria" panose="02040503050406030204" pitchFamily="18" charset="0"/>
              </a:rPr>
              <a:t>Srividhya</a:t>
            </a:r>
            <a:r>
              <a:rPr lang="en-IN" sz="2300" dirty="0">
                <a:latin typeface="Cambria" panose="02040503050406030204" pitchFamily="18" charset="0"/>
                <a:ea typeface="Cambria" panose="02040503050406030204" pitchFamily="18" charset="0"/>
              </a:rPr>
              <a:t> Ravichandran,”</a:t>
            </a:r>
            <a:r>
              <a:rPr lang="en-US" sz="2300" dirty="0">
                <a:latin typeface="Cambria" panose="02040503050406030204" pitchFamily="18" charset="0"/>
                <a:ea typeface="Cambria" panose="02040503050406030204" pitchFamily="18" charset="0"/>
              </a:rPr>
              <a:t> Optimizing Hospital-Patient Interactions through Advanced Machine Learning and NLP Methodologies</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International Research Journal of Engineering and Technology, e-ISSN: 2395-0056, Volume: 10, Issue: 11, Nov 2023.</a:t>
            </a: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Prof Shobha MS, Pooja </a:t>
            </a:r>
            <a:r>
              <a:rPr lang="en-IN" sz="2300" dirty="0" err="1">
                <a:latin typeface="Cambria" panose="02040503050406030204" pitchFamily="18" charset="0"/>
                <a:ea typeface="Cambria" panose="02040503050406030204" pitchFamily="18" charset="0"/>
              </a:rPr>
              <a:t>Shantaprasad</a:t>
            </a:r>
            <a:r>
              <a:rPr lang="en-IN" sz="2300" dirty="0">
                <a:latin typeface="Cambria" panose="02040503050406030204" pitchFamily="18" charset="0"/>
                <a:ea typeface="Cambria" panose="02040503050406030204" pitchFamily="18" charset="0"/>
              </a:rPr>
              <a:t> </a:t>
            </a:r>
            <a:r>
              <a:rPr lang="en-IN" sz="2300" dirty="0" err="1">
                <a:latin typeface="Cambria" panose="02040503050406030204" pitchFamily="18" charset="0"/>
                <a:ea typeface="Cambria" panose="02040503050406030204" pitchFamily="18" charset="0"/>
              </a:rPr>
              <a:t>Utagi</a:t>
            </a:r>
            <a:r>
              <a:rPr lang="en-IN" sz="2300" dirty="0">
                <a:latin typeface="Cambria" panose="02040503050406030204" pitchFamily="18" charset="0"/>
                <a:ea typeface="Cambria" panose="02040503050406030204" pitchFamily="18" charset="0"/>
              </a:rPr>
              <a:t>, OK </a:t>
            </a:r>
            <a:r>
              <a:rPr lang="en-IN" sz="2300" dirty="0" err="1">
                <a:latin typeface="Cambria" panose="02040503050406030204" pitchFamily="18" charset="0"/>
                <a:ea typeface="Cambria" panose="02040503050406030204" pitchFamily="18" charset="0"/>
              </a:rPr>
              <a:t>Anagha</a:t>
            </a:r>
            <a:r>
              <a:rPr lang="en-IN" sz="2300" dirty="0">
                <a:latin typeface="Cambria" panose="02040503050406030204" pitchFamily="18" charset="0"/>
                <a:ea typeface="Cambria" panose="02040503050406030204" pitchFamily="18" charset="0"/>
              </a:rPr>
              <a:t>, Deepa M </a:t>
            </a:r>
            <a:r>
              <a:rPr lang="en-IN" sz="2300" dirty="0" err="1">
                <a:latin typeface="Cambria" panose="02040503050406030204" pitchFamily="18" charset="0"/>
                <a:ea typeface="Cambria" panose="02040503050406030204" pitchFamily="18" charset="0"/>
              </a:rPr>
              <a:t>Shidnekoppa</a:t>
            </a:r>
            <a:r>
              <a:rPr lang="en-IN" sz="2300" dirty="0">
                <a:latin typeface="Cambria" panose="02040503050406030204" pitchFamily="18" charset="0"/>
                <a:ea typeface="Cambria" panose="02040503050406030204" pitchFamily="18" charset="0"/>
              </a:rPr>
              <a:t>, Arjun Arun Nambiar, “Hospital Finder Android Application”, </a:t>
            </a:r>
            <a:r>
              <a:rPr lang="en-US" sz="2300" dirty="0">
                <a:latin typeface="Cambria" panose="02040503050406030204" pitchFamily="18" charset="0"/>
                <a:ea typeface="Cambria" panose="02040503050406030204" pitchFamily="18" charset="0"/>
              </a:rPr>
              <a:t>International Research Journal of Modernization in Engineering Technology and Science, </a:t>
            </a:r>
            <a:r>
              <a:rPr lang="en-IN" sz="2300" dirty="0">
                <a:latin typeface="Cambria" panose="02040503050406030204" pitchFamily="18" charset="0"/>
                <a:ea typeface="Cambria" panose="02040503050406030204" pitchFamily="18" charset="0"/>
              </a:rPr>
              <a:t>e-ISSN: 2582-5208, </a:t>
            </a:r>
            <a:r>
              <a:rPr lang="en-US" sz="2300" dirty="0">
                <a:latin typeface="Cambria" panose="02040503050406030204" pitchFamily="18" charset="0"/>
                <a:ea typeface="Cambria" panose="02040503050406030204" pitchFamily="18" charset="0"/>
              </a:rPr>
              <a:t>Volume:06, Issue:01, January-2024.</a:t>
            </a:r>
            <a:endParaRPr lang="en-IN" sz="2300" dirty="0">
              <a:latin typeface="Cambria" panose="02040503050406030204" pitchFamily="18" charset="0"/>
              <a:ea typeface="Cambria" panose="02040503050406030204" pitchFamily="18" charset="0"/>
            </a:endParaRPr>
          </a:p>
          <a:p>
            <a:pPr marL="0" indent="0">
              <a:buNone/>
            </a:pPr>
            <a:endParaRPr lang="en-IN" sz="2400" dirty="0">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799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A0A-1E4A-276B-E6FA-BCAF31E86499}"/>
              </a:ext>
            </a:extLst>
          </p:cNvPr>
          <p:cNvSpPr>
            <a:spLocks noGrp="1"/>
          </p:cNvSpPr>
          <p:nvPr>
            <p:ph type="title"/>
          </p:nvPr>
        </p:nvSpPr>
        <p:spPr/>
        <p:txBody>
          <a:bodyPr/>
          <a:lstStyle/>
          <a:p>
            <a:r>
              <a:rPr lang="en-IN" dirty="0"/>
              <a:t>Pseudocode</a:t>
            </a:r>
          </a:p>
        </p:txBody>
      </p:sp>
      <p:sp>
        <p:nvSpPr>
          <p:cNvPr id="3" name="Content Placeholder 2">
            <a:extLst>
              <a:ext uri="{FF2B5EF4-FFF2-40B4-BE49-F238E27FC236}">
                <a16:creationId xmlns:a16="http://schemas.microsoft.com/office/drawing/2014/main" id="{A8F492F7-3EF4-0A89-0F98-76872C7E9645}"/>
              </a:ext>
            </a:extLst>
          </p:cNvPr>
          <p:cNvSpPr>
            <a:spLocks noGrp="1"/>
          </p:cNvSpPr>
          <p:nvPr>
            <p:ph idx="1"/>
          </p:nvPr>
        </p:nvSpPr>
        <p:spPr>
          <a:xfrm>
            <a:off x="812800" y="1224281"/>
            <a:ext cx="10668000" cy="4952997"/>
          </a:xfrm>
        </p:spPr>
        <p:txBody>
          <a:bodyPr>
            <a:normAutofit lnSpcReduction="10000"/>
          </a:bodyPr>
          <a:lstStyle/>
          <a:p>
            <a:pPr marL="0" indent="0">
              <a:buNone/>
            </a:pPr>
            <a:r>
              <a:rPr lang="en-IN" sz="2000" i="1" dirty="0">
                <a:latin typeface="Times New Roman" panose="02020603050405020304" pitchFamily="18" charset="0"/>
                <a:cs typeface="Times New Roman" panose="02020603050405020304" pitchFamily="18" charset="0"/>
              </a:rPr>
              <a:t>package </a:t>
            </a:r>
            <a:r>
              <a:rPr lang="en-IN" sz="2000" i="1" dirty="0" err="1">
                <a:latin typeface="Times New Roman" panose="02020603050405020304" pitchFamily="18" charset="0"/>
                <a:cs typeface="Times New Roman" panose="02020603050405020304" pitchFamily="18" charset="0"/>
              </a:rPr>
              <a:t>com.example.hospitalfinder.presentationLayer.common;import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androidx.appcompat.app.AppCompatActivity;import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androidx.cardview.widget.CardView;import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android.annotation.SuppressLint;import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android.content.Intent;import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android.os.Bundle;import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com.example.hospitalfinder.R;import</a:t>
            </a:r>
            <a:r>
              <a:rPr lang="en-IN" sz="2000" i="1" dirty="0">
                <a:latin typeface="Times New Roman" panose="02020603050405020304" pitchFamily="18" charset="0"/>
                <a:cs typeface="Times New Roman" panose="02020603050405020304" pitchFamily="18" charset="0"/>
              </a:rPr>
              <a:t> com.example.hospitalfinder.presentationLayer.admin.AdminMainActivity;import com.example.hospitalfinder.presentationLayer.bloodBank.BloodMainActivity;import com.example.hospitalfinder.presentationLayer.doctor.DoctorMainActivity;import com.example.hospitalfinder.presentationLayer.specialDoctor.SpecialisedMainActivity;import com.example.hospitalfinder.presentationLayer.user.UserMainActivity;public class </a:t>
            </a:r>
            <a:r>
              <a:rPr lang="en-IN" sz="2000" i="1" dirty="0" err="1">
                <a:latin typeface="Times New Roman" panose="02020603050405020304" pitchFamily="18" charset="0"/>
                <a:cs typeface="Times New Roman" panose="02020603050405020304" pitchFamily="18" charset="0"/>
              </a:rPr>
              <a:t>MainActivity</a:t>
            </a:r>
            <a:r>
              <a:rPr lang="en-IN" sz="2000" i="1" dirty="0">
                <a:latin typeface="Times New Roman" panose="02020603050405020304" pitchFamily="18" charset="0"/>
                <a:cs typeface="Times New Roman" panose="02020603050405020304" pitchFamily="18" charset="0"/>
              </a:rPr>
              <a:t> extends </a:t>
            </a:r>
            <a:r>
              <a:rPr lang="en-IN" sz="2000" i="1" dirty="0" err="1">
                <a:latin typeface="Times New Roman" panose="02020603050405020304" pitchFamily="18" charset="0"/>
                <a:cs typeface="Times New Roman" panose="02020603050405020304" pitchFamily="18" charset="0"/>
              </a:rPr>
              <a:t>AppCompatActivity</a:t>
            </a:r>
            <a:r>
              <a:rPr lang="en-IN" sz="2000" i="1" dirty="0">
                <a:latin typeface="Times New Roman" panose="02020603050405020304" pitchFamily="18" charset="0"/>
                <a:cs typeface="Times New Roman" panose="02020603050405020304" pitchFamily="18" charset="0"/>
              </a:rPr>
              <a:t> {    @SuppressLint("MissingInflatedId")    @Override    protected void </a:t>
            </a:r>
            <a:r>
              <a:rPr lang="en-IN" sz="2000" i="1" dirty="0" err="1">
                <a:latin typeface="Times New Roman" panose="02020603050405020304" pitchFamily="18" charset="0"/>
                <a:cs typeface="Times New Roman" panose="02020603050405020304" pitchFamily="18" charset="0"/>
              </a:rPr>
              <a:t>onCreate</a:t>
            </a:r>
            <a:r>
              <a:rPr lang="en-IN" sz="2000" i="1" dirty="0">
                <a:latin typeface="Times New Roman" panose="02020603050405020304" pitchFamily="18" charset="0"/>
                <a:cs typeface="Times New Roman" panose="02020603050405020304" pitchFamily="18" charset="0"/>
              </a:rPr>
              <a:t>(Bundle </a:t>
            </a:r>
            <a:r>
              <a:rPr lang="en-IN" sz="2000" i="1" dirty="0" err="1">
                <a:latin typeface="Times New Roman" panose="02020603050405020304" pitchFamily="18" charset="0"/>
                <a:cs typeface="Times New Roman" panose="02020603050405020304" pitchFamily="18" charset="0"/>
              </a:rPr>
              <a:t>savedInstanceState</a:t>
            </a:r>
            <a:r>
              <a:rPr lang="en-IN" sz="2000" i="1" dirty="0">
                <a:latin typeface="Times New Roman" panose="02020603050405020304" pitchFamily="18" charset="0"/>
                <a:cs typeface="Times New Roman" panose="02020603050405020304" pitchFamily="18" charset="0"/>
              </a:rPr>
              <a:t>) {        </a:t>
            </a:r>
            <a:r>
              <a:rPr lang="en-IN" sz="2000" i="1" dirty="0" err="1">
                <a:latin typeface="Times New Roman" panose="02020603050405020304" pitchFamily="18" charset="0"/>
                <a:cs typeface="Times New Roman" panose="02020603050405020304" pitchFamily="18" charset="0"/>
              </a:rPr>
              <a:t>super.onCreate</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savedInstanceState</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setContentView</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R.layout.activity_main</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CardView</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imageView</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findViewById</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R.id.logo</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imageView.setAlpha</a:t>
            </a:r>
            <a:r>
              <a:rPr lang="en-IN" sz="2000" i="1" dirty="0">
                <a:latin typeface="Times New Roman" panose="02020603050405020304" pitchFamily="18" charset="0"/>
                <a:cs typeface="Times New Roman" panose="02020603050405020304" pitchFamily="18" charset="0"/>
              </a:rPr>
              <a:t>(0f);        String name=</a:t>
            </a:r>
            <a:r>
              <a:rPr lang="en-IN" sz="2000" i="1" dirty="0" err="1">
                <a:latin typeface="Times New Roman" panose="02020603050405020304" pitchFamily="18" charset="0"/>
                <a:cs typeface="Times New Roman" panose="02020603050405020304" pitchFamily="18" charset="0"/>
              </a:rPr>
              <a:t>getSharedPreferences</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user",MODE_PRIVATE</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getString</a:t>
            </a:r>
            <a:r>
              <a:rPr lang="en-IN" sz="2000" i="1" dirty="0">
                <a:latin typeface="Times New Roman" panose="02020603050405020304" pitchFamily="18" charset="0"/>
                <a:cs typeface="Times New Roman" panose="02020603050405020304" pitchFamily="18" charset="0"/>
              </a:rPr>
              <a:t>("type","");</a:t>
            </a:r>
          </a:p>
          <a:p>
            <a:pPr marL="0" indent="0">
              <a:buNone/>
            </a:pPr>
            <a:r>
              <a:rPr lang="en-IN" sz="2000" i="1" dirty="0" err="1">
                <a:latin typeface="Times New Roman" panose="02020603050405020304" pitchFamily="18" charset="0"/>
                <a:cs typeface="Times New Roman" panose="02020603050405020304" pitchFamily="18" charset="0"/>
              </a:rPr>
              <a:t>imageView.animate</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setDuration</a:t>
            </a:r>
            <a:r>
              <a:rPr lang="en-IN" sz="2000" i="1" dirty="0">
                <a:latin typeface="Times New Roman" panose="02020603050405020304" pitchFamily="18" charset="0"/>
                <a:cs typeface="Times New Roman" panose="02020603050405020304" pitchFamily="18" charset="0"/>
              </a:rPr>
              <a:t>(500).alpha(1f)                .</a:t>
            </a:r>
            <a:r>
              <a:rPr lang="en-IN" sz="2000" i="1" dirty="0" err="1">
                <a:latin typeface="Times New Roman" panose="02020603050405020304" pitchFamily="18" charset="0"/>
                <a:cs typeface="Times New Roman" panose="02020603050405020304" pitchFamily="18" charset="0"/>
              </a:rPr>
              <a:t>withStartAction</a:t>
            </a:r>
            <a:r>
              <a:rPr lang="en-IN" sz="2000" i="1" dirty="0">
                <a:latin typeface="Times New Roman" panose="02020603050405020304" pitchFamily="18" charset="0"/>
                <a:cs typeface="Times New Roman" panose="02020603050405020304" pitchFamily="18" charset="0"/>
              </a:rPr>
              <a:t>(()-&gt;{          </a:t>
            </a:r>
            <a:r>
              <a:rPr lang="en-IN" sz="2000" i="1" dirty="0" err="1">
                <a:latin typeface="Times New Roman" panose="02020603050405020304" pitchFamily="18" charset="0"/>
                <a:cs typeface="Times New Roman" panose="02020603050405020304" pitchFamily="18" charset="0"/>
              </a:rPr>
              <a:t>overridePendingTransition</a:t>
            </a:r>
            <a:r>
              <a:rPr lang="en-IN" sz="2000" i="1" dirty="0">
                <a:latin typeface="Times New Roman" panose="02020603050405020304" pitchFamily="18" charset="0"/>
                <a:cs typeface="Times New Roman" panose="02020603050405020304" pitchFamily="18" charset="0"/>
              </a:rPr>
              <a:t>(androidx.appcompat.R.anim.abc_fade_in,androidx.appcompat.R.anim.abc_fade_out);</a:t>
            </a:r>
          </a:p>
        </p:txBody>
      </p:sp>
    </p:spTree>
    <p:extLst>
      <p:ext uri="{BB962C8B-B14F-4D97-AF65-F5344CB8AC3E}">
        <p14:creationId xmlns:p14="http://schemas.microsoft.com/office/powerpoint/2010/main" val="3110814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C87E-2385-CDC2-8B89-8D87F13B2A5F}"/>
              </a:ext>
            </a:extLst>
          </p:cNvPr>
          <p:cNvSpPr>
            <a:spLocks noGrp="1"/>
          </p:cNvSpPr>
          <p:nvPr>
            <p:ph type="title"/>
          </p:nvPr>
        </p:nvSpPr>
        <p:spPr/>
        <p:txBody>
          <a:bodyPr/>
          <a:lstStyle/>
          <a:p>
            <a:r>
              <a:rPr lang="en-IN"/>
              <a:t>Pseudocode</a:t>
            </a:r>
          </a:p>
        </p:txBody>
      </p:sp>
      <p:sp>
        <p:nvSpPr>
          <p:cNvPr id="3" name="Content Placeholder 2">
            <a:extLst>
              <a:ext uri="{FF2B5EF4-FFF2-40B4-BE49-F238E27FC236}">
                <a16:creationId xmlns:a16="http://schemas.microsoft.com/office/drawing/2014/main" id="{472B837E-3E40-5D9B-666D-C10DDD2DC3B5}"/>
              </a:ext>
            </a:extLst>
          </p:cNvPr>
          <p:cNvSpPr>
            <a:spLocks noGrp="1"/>
          </p:cNvSpPr>
          <p:nvPr>
            <p:ph idx="1"/>
          </p:nvPr>
        </p:nvSpPr>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a:t>
            </a:r>
            <a:r>
              <a:rPr lang="en-IN" sz="1800" i="1" dirty="0" err="1">
                <a:latin typeface="Times New Roman" panose="02020603050405020304" pitchFamily="18" charset="0"/>
                <a:cs typeface="Times New Roman" panose="02020603050405020304" pitchFamily="18" charset="0"/>
              </a:rPr>
              <a:t>withEndAction</a:t>
            </a:r>
            <a:r>
              <a:rPr lang="en-IN" sz="1800" i="1" dirty="0">
                <a:latin typeface="Times New Roman" panose="02020603050405020304" pitchFamily="18" charset="0"/>
                <a:cs typeface="Times New Roman" panose="02020603050405020304" pitchFamily="18" charset="0"/>
              </a:rPr>
              <a:t>(()-&gt;{                    finish();           </a:t>
            </a:r>
          </a:p>
          <a:p>
            <a:pPr marL="0" indent="0">
              <a:buNone/>
            </a:pPr>
            <a:r>
              <a:rPr lang="en-IN" sz="1800" i="1" dirty="0">
                <a:latin typeface="Times New Roman" panose="02020603050405020304" pitchFamily="18" charset="0"/>
                <a:cs typeface="Times New Roman" panose="02020603050405020304" pitchFamily="18" charset="0"/>
              </a:rPr>
              <a:t>switch (name){               </a:t>
            </a:r>
            <a:r>
              <a:rPr lang="en-IN" sz="1800" i="1" dirty="0" err="1">
                <a:latin typeface="Times New Roman" panose="02020603050405020304" pitchFamily="18" charset="0"/>
                <a:cs typeface="Times New Roman" panose="02020603050405020304" pitchFamily="18" charset="0"/>
              </a:rPr>
              <a:t>case"admin</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AdminMainActivity.class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case "User":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UserMainActivity.class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case "Doctor":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DoctorMainActivity.class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case "Specialised Doctor":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SpecialisedMainActivity.class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case "Blood Bank":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BloodMainActivity.class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case "":                 </a:t>
            </a:r>
          </a:p>
          <a:p>
            <a:pPr marL="0" indent="0">
              <a:buNone/>
            </a:pPr>
            <a:r>
              <a:rPr lang="en-IN" sz="1800" i="1" dirty="0" err="1">
                <a:latin typeface="Times New Roman" panose="02020603050405020304" pitchFamily="18" charset="0"/>
                <a:cs typeface="Times New Roman" panose="02020603050405020304" pitchFamily="18" charset="0"/>
              </a:rPr>
              <a:t>startActivity</a:t>
            </a:r>
            <a:r>
              <a:rPr lang="en-IN" sz="1800" i="1" dirty="0">
                <a:latin typeface="Times New Roman" panose="02020603050405020304" pitchFamily="18" charset="0"/>
                <a:cs typeface="Times New Roman" panose="02020603050405020304" pitchFamily="18" charset="0"/>
              </a:rPr>
              <a:t>(new Intent(</a:t>
            </a:r>
            <a:r>
              <a:rPr lang="en-IN" sz="1800" i="1" dirty="0" err="1">
                <a:latin typeface="Times New Roman" panose="02020603050405020304" pitchFamily="18" charset="0"/>
                <a:cs typeface="Times New Roman" panose="02020603050405020304" pitchFamily="18" charset="0"/>
              </a:rPr>
              <a:t>MainActivity.this</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LoginActivity.class</a:t>
            </a:r>
            <a:r>
              <a:rPr lang="en-IN" sz="1800" i="1" dirty="0">
                <a:latin typeface="Times New Roman" panose="02020603050405020304" pitchFamily="18" charset="0"/>
                <a:cs typeface="Times New Roman" panose="02020603050405020304" pitchFamily="18" charset="0"/>
              </a:rPr>
              <a:t>));              </a:t>
            </a:r>
          </a:p>
          <a:p>
            <a:pPr marL="0" indent="0">
              <a:buNone/>
            </a:pPr>
            <a:r>
              <a:rPr lang="en-IN" sz="1800" i="1" dirty="0">
                <a:latin typeface="Times New Roman" panose="02020603050405020304" pitchFamily="18" charset="0"/>
                <a:cs typeface="Times New Roman" panose="02020603050405020304" pitchFamily="18" charset="0"/>
              </a:rPr>
              <a:t>break;       </a:t>
            </a:r>
          </a:p>
          <a:p>
            <a:pPr marL="0" indent="0">
              <a:buNone/>
            </a:pPr>
            <a:r>
              <a:rPr lang="en-IN" sz="1800" i="1" dirty="0">
                <a:latin typeface="Times New Roman" panose="02020603050405020304" pitchFamily="18" charset="0"/>
                <a:cs typeface="Times New Roman" panose="02020603050405020304" pitchFamily="18" charset="0"/>
              </a:rPr>
              <a:t>     }     });   }}</a:t>
            </a:r>
          </a:p>
        </p:txBody>
      </p:sp>
    </p:spTree>
    <p:extLst>
      <p:ext uri="{BB962C8B-B14F-4D97-AF65-F5344CB8AC3E}">
        <p14:creationId xmlns:p14="http://schemas.microsoft.com/office/powerpoint/2010/main" val="3568870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F5FF-EC07-6C3B-264C-B315818B5948}"/>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92FBF69A-5110-499F-B6E6-487BEE2C6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534" y="1061357"/>
            <a:ext cx="2652679" cy="4953000"/>
          </a:xfrm>
        </p:spPr>
      </p:pic>
      <p:pic>
        <p:nvPicPr>
          <p:cNvPr id="7" name="Picture 6">
            <a:extLst>
              <a:ext uri="{FF2B5EF4-FFF2-40B4-BE49-F238E27FC236}">
                <a16:creationId xmlns:a16="http://schemas.microsoft.com/office/drawing/2014/main" id="{A93543D5-4130-369B-A979-4CBB05006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061358"/>
            <a:ext cx="2800350" cy="4953000"/>
          </a:xfrm>
          <a:prstGeom prst="rect">
            <a:avLst/>
          </a:prstGeom>
        </p:spPr>
      </p:pic>
      <p:pic>
        <p:nvPicPr>
          <p:cNvPr id="9" name="Picture 8">
            <a:extLst>
              <a:ext uri="{FF2B5EF4-FFF2-40B4-BE49-F238E27FC236}">
                <a16:creationId xmlns:a16="http://schemas.microsoft.com/office/drawing/2014/main" id="{AED86B2B-0876-72D6-A767-4DD87DC05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641" y="1061357"/>
            <a:ext cx="2790825" cy="4953000"/>
          </a:xfrm>
          <a:prstGeom prst="rect">
            <a:avLst/>
          </a:prstGeom>
        </p:spPr>
      </p:pic>
    </p:spTree>
    <p:extLst>
      <p:ext uri="{BB962C8B-B14F-4D97-AF65-F5344CB8AC3E}">
        <p14:creationId xmlns:p14="http://schemas.microsoft.com/office/powerpoint/2010/main" val="277633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4706-8AC0-4F55-2524-DEAEF4C49D3E}"/>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A3544E17-0AC5-5F8A-37A9-202F3E382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331" y="1045028"/>
            <a:ext cx="4844475" cy="4953000"/>
          </a:xfrm>
        </p:spPr>
      </p:pic>
      <p:pic>
        <p:nvPicPr>
          <p:cNvPr id="7" name="Picture 6">
            <a:extLst>
              <a:ext uri="{FF2B5EF4-FFF2-40B4-BE49-F238E27FC236}">
                <a16:creationId xmlns:a16="http://schemas.microsoft.com/office/drawing/2014/main" id="{1EA9F86D-BD50-40E2-1BD4-B3EAC010C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227" y="1045028"/>
            <a:ext cx="5159573" cy="4953000"/>
          </a:xfrm>
          <a:prstGeom prst="rect">
            <a:avLst/>
          </a:prstGeom>
        </p:spPr>
      </p:pic>
    </p:spTree>
    <p:extLst>
      <p:ext uri="{BB962C8B-B14F-4D97-AF65-F5344CB8AC3E}">
        <p14:creationId xmlns:p14="http://schemas.microsoft.com/office/powerpoint/2010/main" val="47562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283F-3DAC-EE97-DD67-0C693798ACA6}"/>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541E666C-85F9-CA32-4DB6-0937B824B65C}"/>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0" dirty="0">
                <a:solidFill>
                  <a:srgbClr val="222222"/>
                </a:solidFill>
                <a:effectLst/>
                <a:latin typeface="Times New Roman" panose="02020603050405020304" pitchFamily="18" charset="0"/>
                <a:cs typeface="Times New Roman" panose="02020603050405020304" pitchFamily="18" charset="0"/>
              </a:rPr>
              <a:t>Integrated Mobile Application for Emergency Medical Assistance: Real-Time Hospital Proximity and Treatment Facility Tracking Using Google Maps Api</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Dr. </a:t>
            </a:r>
            <a:r>
              <a:rPr lang="en-US" dirty="0" err="1">
                <a:latin typeface="Times New Roman" panose="02020603050405020304" pitchFamily="18" charset="0"/>
                <a:cs typeface="Times New Roman" panose="02020603050405020304" pitchFamily="18" charset="0"/>
              </a:rPr>
              <a:t>SenthilKumar</a:t>
            </a:r>
            <a:r>
              <a:rPr lang="en-US" dirty="0">
                <a:latin typeface="Times New Roman" panose="02020603050405020304" pitchFamily="18" charset="0"/>
                <a:cs typeface="Times New Roman" panose="02020603050405020304" pitchFamily="18" charset="0"/>
              </a:rPr>
              <a:t> S, Ramya </a:t>
            </a:r>
            <a:r>
              <a:rPr lang="en-US" dirty="0" err="1">
                <a:latin typeface="Times New Roman" panose="02020603050405020304" pitchFamily="18" charset="0"/>
                <a:cs typeface="Times New Roman" panose="02020603050405020304" pitchFamily="18" charset="0"/>
              </a:rPr>
              <a:t>Hanamanth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Sataraddi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Tejeswini</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Deekshitha</a:t>
            </a:r>
            <a:r>
              <a:rPr lang="en-US" dirty="0">
                <a:latin typeface="Times New Roman" panose="02020603050405020304" pitchFamily="18" charset="0"/>
                <a:cs typeface="Times New Roman" panose="02020603050405020304" pitchFamily="18" charset="0"/>
              </a:rPr>
              <a:t> M</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 ID</a:t>
            </a:r>
            <a:r>
              <a:rPr lang="en-US" dirty="0">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24120022</a:t>
            </a:r>
            <a:endParaRPr lang="en-US" dirty="0">
              <a:solidFill>
                <a:srgbClr val="222222"/>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ISSN Number</a:t>
            </a:r>
            <a:r>
              <a:rPr lang="en-IN" b="0" i="0" dirty="0">
                <a:solidFill>
                  <a:srgbClr val="222222"/>
                </a:solidFill>
                <a:effectLst/>
                <a:latin typeface="Times New Roman" panose="02020603050405020304" pitchFamily="18" charset="0"/>
                <a:cs typeface="Times New Roman" panose="02020603050405020304" pitchFamily="18" charset="0"/>
              </a:rPr>
              <a:t>: 2412-0022</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In</a:t>
            </a:r>
            <a:r>
              <a:rPr lang="en-US" dirty="0">
                <a:latin typeface="Times New Roman" panose="02020603050405020304" pitchFamily="18" charset="0"/>
                <a:cs typeface="Times New Roman" panose="02020603050405020304" pitchFamily="18" charset="0"/>
              </a:rPr>
              <a:t>: Prime Publication Hub</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Publication Date</a:t>
            </a:r>
            <a:r>
              <a:rPr lang="en-US" dirty="0">
                <a:latin typeface="Times New Roman" panose="02020603050405020304" pitchFamily="18" charset="0"/>
                <a:cs typeface="Times New Roman" panose="02020603050405020304" pitchFamily="18" charset="0"/>
              </a:rPr>
              <a:t>: January 2025</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Access Link</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https://drive.google.com/file/d/1dNfolSzbPicM6BYSoD9XJc6RiMCGZ5fi/view?usp=drive_link</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3462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IN" dirty="0"/>
              <a:t>Publication Details</a:t>
            </a: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lgn="just">
              <a:buNone/>
            </a:pPr>
            <a:r>
              <a:rPr lang="en-US" sz="2000" b="1" i="1" dirty="0">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 The proposed system offers a unified platform designed to simplify blood donation processes, foster interactions between medical professionals, and enhance user engagement. Administrators can effectively manage the database by adding new blood donors, reviewing user blood requests, and accessing details of registered doctors and blood banks. Dedicated features enable doctors and blood banks to register, log in, and manage their profiles, with doctors having the additional capability to update their availability. Users benefit from a user-friendly interface that facilitates registration, login, viewing lists of doctors and blood banks, requesting blood donors through the admin, and accessing real-time information on donor availability. A unique module for Specialist Doctors (</a:t>
            </a:r>
            <a:r>
              <a:rPr lang="en-US" sz="2000" dirty="0" err="1">
                <a:latin typeface="Times New Roman" panose="02020603050405020304" pitchFamily="18" charset="0"/>
                <a:cs typeface="Times New Roman" panose="02020603050405020304" pitchFamily="18" charset="0"/>
              </a:rPr>
              <a:t>SDoctors</a:t>
            </a:r>
            <a:r>
              <a:rPr lang="en-US" sz="2000" dirty="0">
                <a:latin typeface="Times New Roman" panose="02020603050405020304" pitchFamily="18" charset="0"/>
                <a:cs typeface="Times New Roman" panose="02020603050405020304" pitchFamily="18" charset="0"/>
              </a:rPr>
              <a:t>) allows for registration, login, sharing first aid resources, and tracking suggestion analytics. This integrated system improves communication among all stakeholders in the healthcare network, enabling efficient blood donation management and encouraging collaborative knowledge exchange among medical professionals.</a:t>
            </a:r>
          </a:p>
          <a:p>
            <a:pPr marL="0" indent="0" algn="just">
              <a:buNone/>
            </a:pPr>
            <a:r>
              <a:rPr lang="en-US" sz="2000" b="1" i="1" dirty="0">
                <a:latin typeface="Times New Roman" panose="02020603050405020304" pitchFamily="18" charset="0"/>
                <a:cs typeface="Times New Roman" panose="02020603050405020304" pitchFamily="18" charset="0"/>
              </a:rPr>
              <a:t>KEYWORDS: Comprehensive Digital Platform, Seamless Connectivity, Real-time Updates, Enhanced User Interaction, Admin Database Oversight, Trustworthy Vetting, Optimizing Healthcare Services.</a:t>
            </a:r>
            <a:endParaRPr lang="en-IN" sz="2000" b="1" i="1" dirty="0">
              <a:latin typeface="Cambria" panose="02040503050406030204" pitchFamily="18" charset="0"/>
              <a:ea typeface="Cambria" panose="02040503050406030204" pitchFamily="18" charset="0"/>
            </a:endParaRPr>
          </a:p>
          <a:p>
            <a:pPr marL="0" indent="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C21E8619-F218-EC8D-9627-C37FE66203AC}"/>
              </a:ext>
            </a:extLst>
          </p:cNvPr>
          <p:cNvGraphicFramePr>
            <a:graphicFrameLocks noGrp="1"/>
          </p:cNvGraphicFramePr>
          <p:nvPr>
            <p:ph idx="1"/>
            <p:extLst>
              <p:ext uri="{D42A27DB-BD31-4B8C-83A1-F6EECF244321}">
                <p14:modId xmlns:p14="http://schemas.microsoft.com/office/powerpoint/2010/main" val="950923801"/>
              </p:ext>
            </p:extLst>
          </p:nvPr>
        </p:nvGraphicFramePr>
        <p:xfrm>
          <a:off x="264160" y="1005841"/>
          <a:ext cx="11623040" cy="5323840"/>
        </p:xfrm>
        <a:graphic>
          <a:graphicData uri="http://schemas.openxmlformats.org/drawingml/2006/table">
            <a:tbl>
              <a:tblPr firstRow="1" firstCol="1">
                <a:tableStyleId>{69CF1AB2-1976-4502-BF36-3FF5EA218861}</a:tableStyleId>
              </a:tblPr>
              <a:tblGrid>
                <a:gridCol w="879474">
                  <a:extLst>
                    <a:ext uri="{9D8B030D-6E8A-4147-A177-3AD203B41FA5}">
                      <a16:colId xmlns:a16="http://schemas.microsoft.com/office/drawing/2014/main" val="3641943188"/>
                    </a:ext>
                  </a:extLst>
                </a:gridCol>
                <a:gridCol w="1908857">
                  <a:extLst>
                    <a:ext uri="{9D8B030D-6E8A-4147-A177-3AD203B41FA5}">
                      <a16:colId xmlns:a16="http://schemas.microsoft.com/office/drawing/2014/main" val="3156871662"/>
                    </a:ext>
                  </a:extLst>
                </a:gridCol>
                <a:gridCol w="1519090">
                  <a:extLst>
                    <a:ext uri="{9D8B030D-6E8A-4147-A177-3AD203B41FA5}">
                      <a16:colId xmlns:a16="http://schemas.microsoft.com/office/drawing/2014/main" val="25240610"/>
                    </a:ext>
                  </a:extLst>
                </a:gridCol>
                <a:gridCol w="2348593">
                  <a:extLst>
                    <a:ext uri="{9D8B030D-6E8A-4147-A177-3AD203B41FA5}">
                      <a16:colId xmlns:a16="http://schemas.microsoft.com/office/drawing/2014/main" val="1671285847"/>
                    </a:ext>
                  </a:extLst>
                </a:gridCol>
                <a:gridCol w="2538480">
                  <a:extLst>
                    <a:ext uri="{9D8B030D-6E8A-4147-A177-3AD203B41FA5}">
                      <a16:colId xmlns:a16="http://schemas.microsoft.com/office/drawing/2014/main" val="4288974819"/>
                    </a:ext>
                  </a:extLst>
                </a:gridCol>
                <a:gridCol w="2428546">
                  <a:extLst>
                    <a:ext uri="{9D8B030D-6E8A-4147-A177-3AD203B41FA5}">
                      <a16:colId xmlns:a16="http://schemas.microsoft.com/office/drawing/2014/main" val="780774082"/>
                    </a:ext>
                  </a:extLst>
                </a:gridCol>
              </a:tblGrid>
              <a:tr h="507860">
                <a:tc>
                  <a:txBody>
                    <a:bodyPr/>
                    <a:lstStyle/>
                    <a:p>
                      <a:pPr>
                        <a:lnSpc>
                          <a:spcPct val="107000"/>
                        </a:lnSpc>
                        <a:spcAft>
                          <a:spcPts val="800"/>
                        </a:spcAft>
                      </a:pPr>
                      <a:r>
                        <a:rPr lang="en-US" sz="1500" kern="100">
                          <a:effectLst/>
                        </a:rPr>
                        <a:t>Sl. No.</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Title of the Paper</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Authors</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Technology/ Methods used</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Results/ Findings</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Limitations/ Challenges</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01073089"/>
                  </a:ext>
                </a:extLst>
              </a:tr>
              <a:tr h="2800907">
                <a:tc>
                  <a:txBody>
                    <a:bodyPr/>
                    <a:lstStyle/>
                    <a:p>
                      <a:pPr>
                        <a:lnSpc>
                          <a:spcPct val="107000"/>
                        </a:lnSpc>
                        <a:spcAft>
                          <a:spcPts val="800"/>
                        </a:spcAft>
                      </a:pPr>
                      <a:r>
                        <a:rPr lang="en-US" sz="1500" kern="100">
                          <a:effectLst/>
                        </a:rPr>
                        <a:t>1.</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Hospital Real-Time Location System (A Practical Approach in Healthcare): A Narrative Review Article</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Leila </a:t>
                      </a:r>
                      <a:r>
                        <a:rPr lang="en-IN" sz="1500" kern="100" dirty="0" err="1">
                          <a:effectLst/>
                        </a:rPr>
                        <a:t>Gholamhosseini</a:t>
                      </a:r>
                      <a:r>
                        <a:rPr lang="en-IN" sz="1500" kern="100" dirty="0">
                          <a:effectLst/>
                        </a:rPr>
                        <a:t>, Farahnaz </a:t>
                      </a:r>
                      <a:r>
                        <a:rPr lang="en-IN" sz="1500" kern="100" dirty="0" err="1">
                          <a:effectLst/>
                        </a:rPr>
                        <a:t>Sadoughi</a:t>
                      </a:r>
                      <a:r>
                        <a:rPr lang="en-IN" sz="1500" kern="100" dirty="0">
                          <a:effectLst/>
                        </a:rPr>
                        <a:t>, Aliasghar </a:t>
                      </a:r>
                      <a:r>
                        <a:rPr lang="en-IN" sz="1500" kern="100" dirty="0" err="1">
                          <a:effectLst/>
                        </a:rPr>
                        <a:t>Safaei</a:t>
                      </a:r>
                      <a:endParaRPr lang="en-IN" sz="1500" kern="100" dirty="0">
                        <a:effectLst/>
                      </a:endParaRPr>
                    </a:p>
                    <a:p>
                      <a:pPr>
                        <a:lnSpc>
                          <a:spcPct val="107000"/>
                        </a:lnSpc>
                        <a:spcAft>
                          <a:spcPts val="800"/>
                        </a:spcAft>
                      </a:pPr>
                      <a:r>
                        <a:rPr lang="en-IN" sz="1500" kern="100" dirty="0">
                          <a:effectLst/>
                        </a:rPr>
                        <a:t>(April 2019)</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Focuses on HRTLS technologies like RFID, GPS, WLAN, Wi-Fi, and IoT for hospital tracking systems. Emphasizes positioning and cloud computing solutions in healthcare settings.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These systems reduce errors, costs, and improve service speed, enabling tracking of patients, staff, and assets. They enhance patient and staff satisfaction, with accurate data exchange and process control being key benefits.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study faced limitations due to the lack of Iranian HRTLS literature and the exclusion of non-English and non-Persian sources. Additionally, limited access to full texts of some resources posed challenges.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35453648"/>
                  </a:ext>
                </a:extLst>
              </a:tr>
              <a:tr h="2015073">
                <a:tc>
                  <a:txBody>
                    <a:bodyPr/>
                    <a:lstStyle/>
                    <a:p>
                      <a:pPr>
                        <a:lnSpc>
                          <a:spcPct val="107000"/>
                        </a:lnSpc>
                        <a:spcAft>
                          <a:spcPts val="800"/>
                        </a:spcAft>
                      </a:pPr>
                      <a:r>
                        <a:rPr lang="en-US" sz="1500" kern="100" dirty="0">
                          <a:effectLst/>
                        </a:rPr>
                        <a:t>2.</a:t>
                      </a:r>
                      <a:r>
                        <a:rPr lang="en-IN" sz="1500" kern="100" dirty="0">
                          <a:effectLst/>
                        </a:rPr>
                        <a:t>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Domain Specific Search of Nearest Hospital and Healthcare    Management System</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Ganapathi Shankar, </a:t>
                      </a:r>
                      <a:r>
                        <a:rPr lang="en-IN" sz="1500" kern="100" dirty="0" err="1">
                          <a:effectLst/>
                        </a:rPr>
                        <a:t>Dr.</a:t>
                      </a:r>
                      <a:r>
                        <a:rPr lang="en-IN" sz="1500" kern="100" dirty="0">
                          <a:effectLst/>
                        </a:rPr>
                        <a:t> D. </a:t>
                      </a:r>
                      <a:r>
                        <a:rPr lang="en-IN" sz="1500" kern="100" dirty="0" err="1">
                          <a:effectLst/>
                        </a:rPr>
                        <a:t>Subba</a:t>
                      </a:r>
                      <a:r>
                        <a:rPr lang="en-IN" sz="1500" kern="100" dirty="0">
                          <a:effectLst/>
                        </a:rPr>
                        <a:t> Rao </a:t>
                      </a:r>
                    </a:p>
                    <a:p>
                      <a:pPr>
                        <a:lnSpc>
                          <a:spcPct val="107000"/>
                        </a:lnSpc>
                        <a:spcAft>
                          <a:spcPts val="800"/>
                        </a:spcAft>
                      </a:pPr>
                      <a:r>
                        <a:rPr lang="en-IN" sz="1500" kern="100" dirty="0">
                          <a:effectLst/>
                        </a:rPr>
                        <a:t>(August-2015)</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A* algorithm for route optimization, and role-based access control for user authentication, along with EHR generation for pre-medical treatment.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EHR enhances patient convenience and safety for chronic conditions, with future improvements targeting distance tracking algorithms and user interface enhancements.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dirty="0">
                          <a:effectLst/>
                        </a:rPr>
                        <a:t>Challenges include data security, privacy concerns, integration with healthcare systems, and ensuring user adoption.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957696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C0E90560-85D7-3F7C-9F16-6195CF773B22}"/>
              </a:ext>
            </a:extLst>
          </p:cNvPr>
          <p:cNvGraphicFramePr>
            <a:graphicFrameLocks noGrp="1"/>
          </p:cNvGraphicFramePr>
          <p:nvPr>
            <p:ph idx="1"/>
            <p:extLst>
              <p:ext uri="{D42A27DB-BD31-4B8C-83A1-F6EECF244321}">
                <p14:modId xmlns:p14="http://schemas.microsoft.com/office/powerpoint/2010/main" val="2921312078"/>
              </p:ext>
            </p:extLst>
          </p:nvPr>
        </p:nvGraphicFramePr>
        <p:xfrm>
          <a:off x="416561" y="1143000"/>
          <a:ext cx="11145519" cy="4953000"/>
        </p:xfrm>
        <a:graphic>
          <a:graphicData uri="http://schemas.openxmlformats.org/drawingml/2006/table">
            <a:tbl>
              <a:tblPr firstCol="1">
                <a:tableStyleId>{69CF1AB2-1976-4502-BF36-3FF5EA218861}</a:tableStyleId>
              </a:tblPr>
              <a:tblGrid>
                <a:gridCol w="812228">
                  <a:extLst>
                    <a:ext uri="{9D8B030D-6E8A-4147-A177-3AD203B41FA5}">
                      <a16:colId xmlns:a16="http://schemas.microsoft.com/office/drawing/2014/main" val="4092857755"/>
                    </a:ext>
                  </a:extLst>
                </a:gridCol>
                <a:gridCol w="1656651">
                  <a:extLst>
                    <a:ext uri="{9D8B030D-6E8A-4147-A177-3AD203B41FA5}">
                      <a16:colId xmlns:a16="http://schemas.microsoft.com/office/drawing/2014/main" val="1887543925"/>
                    </a:ext>
                  </a:extLst>
                </a:gridCol>
                <a:gridCol w="1750356">
                  <a:extLst>
                    <a:ext uri="{9D8B030D-6E8A-4147-A177-3AD203B41FA5}">
                      <a16:colId xmlns:a16="http://schemas.microsoft.com/office/drawing/2014/main" val="2997373536"/>
                    </a:ext>
                  </a:extLst>
                </a:gridCol>
                <a:gridCol w="2151084">
                  <a:extLst>
                    <a:ext uri="{9D8B030D-6E8A-4147-A177-3AD203B41FA5}">
                      <a16:colId xmlns:a16="http://schemas.microsoft.com/office/drawing/2014/main" val="2374897447"/>
                    </a:ext>
                  </a:extLst>
                </a:gridCol>
                <a:gridCol w="2265680">
                  <a:extLst>
                    <a:ext uri="{9D8B030D-6E8A-4147-A177-3AD203B41FA5}">
                      <a16:colId xmlns:a16="http://schemas.microsoft.com/office/drawing/2014/main" val="1771280992"/>
                    </a:ext>
                  </a:extLst>
                </a:gridCol>
                <a:gridCol w="2509520">
                  <a:extLst>
                    <a:ext uri="{9D8B030D-6E8A-4147-A177-3AD203B41FA5}">
                      <a16:colId xmlns:a16="http://schemas.microsoft.com/office/drawing/2014/main" val="691567999"/>
                    </a:ext>
                  </a:extLst>
                </a:gridCol>
              </a:tblGrid>
              <a:tr h="2607188">
                <a:tc>
                  <a:txBody>
                    <a:bodyPr/>
                    <a:lstStyle/>
                    <a:p>
                      <a:pPr>
                        <a:lnSpc>
                          <a:spcPct val="107000"/>
                        </a:lnSpc>
                        <a:spcAft>
                          <a:spcPts val="800"/>
                        </a:spcAft>
                      </a:pPr>
                      <a:r>
                        <a:rPr lang="en-US" sz="1500" kern="100">
                          <a:effectLst/>
                        </a:rPr>
                        <a:t>3.</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Hospital Finder Application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Rahul A, Satish Babu G, Manoj Kumar S, Nitish K, Mr. Shobit Tembhre </a:t>
                      </a:r>
                    </a:p>
                    <a:p>
                      <a:pPr>
                        <a:lnSpc>
                          <a:spcPct val="107000"/>
                        </a:lnSpc>
                        <a:spcAft>
                          <a:spcPts val="800"/>
                        </a:spcAft>
                      </a:pPr>
                      <a:r>
                        <a:rPr lang="en-US" sz="1500" kern="100">
                          <a:effectLst/>
                        </a:rPr>
                        <a:t>(</a:t>
                      </a:r>
                      <a:r>
                        <a:rPr lang="en-IN" sz="1500" kern="100">
                          <a:effectLst/>
                        </a:rPr>
                        <a:t>January 2024</a:t>
                      </a:r>
                      <a:r>
                        <a:rPr lang="en-US" sz="1500" kern="100">
                          <a:effectLst/>
                        </a:rPr>
                        <a:t>)</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dirty="0">
                          <a:effectLst/>
                        </a:rPr>
                        <a:t>Agile methodology employs iterative development with Scrum and Kanban, focusing on user stories, sprints, daily meetings, and collaboration for flexibility.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The healthcare application improves emergency responses by providing essential information on nearby hospitals and available services, reducing patient shunting significantly.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Real-time data on ICU beds and blood availability is lacking, complicating emergency medical responses.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42258034"/>
                  </a:ext>
                </a:extLst>
              </a:tr>
              <a:tr h="2345812">
                <a:tc>
                  <a:txBody>
                    <a:bodyPr/>
                    <a:lstStyle/>
                    <a:p>
                      <a:pPr>
                        <a:lnSpc>
                          <a:spcPct val="107000"/>
                        </a:lnSpc>
                        <a:spcAft>
                          <a:spcPts val="800"/>
                        </a:spcAft>
                      </a:pPr>
                      <a:r>
                        <a:rPr lang="en-US" sz="1500" kern="100">
                          <a:effectLst/>
                        </a:rPr>
                        <a:t>4.</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Implementation of Hospital-Finder</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Shivam Bajpai, Tushar Modi, Vatsalya Vinay Sinha, Vidhi Jaiswal </a:t>
                      </a:r>
                    </a:p>
                    <a:p>
                      <a:pPr>
                        <a:lnSpc>
                          <a:spcPct val="107000"/>
                        </a:lnSpc>
                        <a:spcAft>
                          <a:spcPts val="800"/>
                        </a:spcAft>
                      </a:pPr>
                      <a:r>
                        <a:rPr lang="en-US" sz="1500" kern="100">
                          <a:effectLst/>
                        </a:rPr>
                        <a:t>(</a:t>
                      </a:r>
                      <a:r>
                        <a:rPr lang="en-IN" sz="1500" kern="100">
                          <a:effectLst/>
                        </a:rPr>
                        <a:t>April 2023</a:t>
                      </a:r>
                      <a:r>
                        <a:rPr lang="en-US" sz="1500" kern="100">
                          <a:effectLst/>
                        </a:rPr>
                        <a:t>)</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Waterfall model: Requirements, Design, Implementation, Testing, Deployment, &amp; Maintenance.</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The application efficiently locates nearby Ayush hospitals and provides essential information, improving emergency responses and patient care accessibility.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dirty="0">
                          <a:effectLst/>
                        </a:rPr>
                        <a:t>The application's effectiveness depends on GPS accuracy and internet access, and it may not reflect real-time hospital service availability.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17611912"/>
                  </a:ext>
                </a:extLst>
              </a:tr>
            </a:tbl>
          </a:graphicData>
        </a:graphic>
      </p:graphicFrame>
    </p:spTree>
    <p:extLst>
      <p:ext uri="{BB962C8B-B14F-4D97-AF65-F5344CB8AC3E}">
        <p14:creationId xmlns:p14="http://schemas.microsoft.com/office/powerpoint/2010/main" val="334017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41092B2-AF45-EBFD-1AB4-E6CDA9CD216F}"/>
              </a:ext>
            </a:extLst>
          </p:cNvPr>
          <p:cNvGraphicFramePr>
            <a:graphicFrameLocks noGrp="1"/>
          </p:cNvGraphicFramePr>
          <p:nvPr>
            <p:ph idx="1"/>
            <p:extLst>
              <p:ext uri="{D42A27DB-BD31-4B8C-83A1-F6EECF244321}">
                <p14:modId xmlns:p14="http://schemas.microsoft.com/office/powerpoint/2010/main" val="2436125625"/>
              </p:ext>
            </p:extLst>
          </p:nvPr>
        </p:nvGraphicFramePr>
        <p:xfrm>
          <a:off x="355600" y="1143000"/>
          <a:ext cx="11267440" cy="4953000"/>
        </p:xfrm>
        <a:graphic>
          <a:graphicData uri="http://schemas.openxmlformats.org/drawingml/2006/table">
            <a:tbl>
              <a:tblPr firstCol="1">
                <a:tableStyleId>{69CF1AB2-1976-4502-BF36-3FF5EA218861}</a:tableStyleId>
              </a:tblPr>
              <a:tblGrid>
                <a:gridCol w="821113">
                  <a:extLst>
                    <a:ext uri="{9D8B030D-6E8A-4147-A177-3AD203B41FA5}">
                      <a16:colId xmlns:a16="http://schemas.microsoft.com/office/drawing/2014/main" val="2160454842"/>
                    </a:ext>
                  </a:extLst>
                </a:gridCol>
                <a:gridCol w="1797089">
                  <a:extLst>
                    <a:ext uri="{9D8B030D-6E8A-4147-A177-3AD203B41FA5}">
                      <a16:colId xmlns:a16="http://schemas.microsoft.com/office/drawing/2014/main" val="754629582"/>
                    </a:ext>
                  </a:extLst>
                </a:gridCol>
                <a:gridCol w="1803198">
                  <a:extLst>
                    <a:ext uri="{9D8B030D-6E8A-4147-A177-3AD203B41FA5}">
                      <a16:colId xmlns:a16="http://schemas.microsoft.com/office/drawing/2014/main" val="1017631967"/>
                    </a:ext>
                  </a:extLst>
                </a:gridCol>
                <a:gridCol w="2149575">
                  <a:extLst>
                    <a:ext uri="{9D8B030D-6E8A-4147-A177-3AD203B41FA5}">
                      <a16:colId xmlns:a16="http://schemas.microsoft.com/office/drawing/2014/main" val="1369386902"/>
                    </a:ext>
                  </a:extLst>
                </a:gridCol>
                <a:gridCol w="2465389">
                  <a:extLst>
                    <a:ext uri="{9D8B030D-6E8A-4147-A177-3AD203B41FA5}">
                      <a16:colId xmlns:a16="http://schemas.microsoft.com/office/drawing/2014/main" val="2856833243"/>
                    </a:ext>
                  </a:extLst>
                </a:gridCol>
                <a:gridCol w="2231076">
                  <a:extLst>
                    <a:ext uri="{9D8B030D-6E8A-4147-A177-3AD203B41FA5}">
                      <a16:colId xmlns:a16="http://schemas.microsoft.com/office/drawing/2014/main" val="2782796145"/>
                    </a:ext>
                  </a:extLst>
                </a:gridCol>
              </a:tblGrid>
              <a:tr h="2519703">
                <a:tc>
                  <a:txBody>
                    <a:bodyPr/>
                    <a:lstStyle/>
                    <a:p>
                      <a:pPr>
                        <a:lnSpc>
                          <a:spcPct val="107000"/>
                        </a:lnSpc>
                        <a:spcAft>
                          <a:spcPts val="800"/>
                        </a:spcAft>
                      </a:pPr>
                      <a:r>
                        <a:rPr lang="en-US" sz="1500" kern="100">
                          <a:effectLst/>
                        </a:rPr>
                        <a:t>5.</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Hospital Locator and Bed Availability Detector for Emergency Cases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Syed Farzana, Kanakam Sasikalyan, Jasti Manikanta, Kommalapati Manoj, Choppara Prasanth </a:t>
                      </a:r>
                    </a:p>
                    <a:p>
                      <a:pPr>
                        <a:lnSpc>
                          <a:spcPct val="107000"/>
                        </a:lnSpc>
                        <a:spcAft>
                          <a:spcPts val="800"/>
                        </a:spcAft>
                      </a:pPr>
                      <a:r>
                        <a:rPr lang="en-US" sz="1500" kern="100">
                          <a:effectLst/>
                        </a:rPr>
                        <a:t>(</a:t>
                      </a:r>
                      <a:r>
                        <a:rPr lang="en-IN" sz="1500" kern="100">
                          <a:effectLst/>
                        </a:rPr>
                        <a:t>Dec 2022</a:t>
                      </a:r>
                      <a:r>
                        <a:rPr lang="en-US" sz="1500" kern="100">
                          <a:effectLst/>
                        </a:rPr>
                        <a:t>)</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system utilizes GPS, Google Maps API, PHP, and SQL databases in a client-server architecture to enhance emergency healthcare services.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application effectively identifies nearest hospitals and available resources, improving emergency response and patient care during crises.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This web-based system requires a strong internet connection to accurately find the nearest hospitals using GPS and Google Maps.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62335883"/>
                  </a:ext>
                </a:extLst>
              </a:tr>
              <a:tr h="2433297">
                <a:tc>
                  <a:txBody>
                    <a:bodyPr/>
                    <a:lstStyle/>
                    <a:p>
                      <a:pPr>
                        <a:lnSpc>
                          <a:spcPct val="107000"/>
                        </a:lnSpc>
                        <a:spcAft>
                          <a:spcPts val="800"/>
                        </a:spcAft>
                      </a:pPr>
                      <a:r>
                        <a:rPr lang="en-US" sz="1500" kern="100">
                          <a:effectLst/>
                        </a:rPr>
                        <a:t>6.</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Hospital Finder App</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D Tharun, Chandan BM, Shashank Y.C, Dhanush. R </a:t>
                      </a:r>
                    </a:p>
                    <a:p>
                      <a:pPr>
                        <a:lnSpc>
                          <a:spcPct val="107000"/>
                        </a:lnSpc>
                        <a:spcAft>
                          <a:spcPts val="800"/>
                        </a:spcAft>
                      </a:pPr>
                      <a:r>
                        <a:rPr lang="en-US" sz="1500" kern="100">
                          <a:effectLst/>
                        </a:rPr>
                        <a:t>(</a:t>
                      </a:r>
                      <a:r>
                        <a:rPr lang="en-IN" sz="1500" kern="100">
                          <a:effectLst/>
                        </a:rPr>
                        <a:t>January 2024</a:t>
                      </a:r>
                      <a:r>
                        <a:rPr lang="en-US" sz="1500" kern="100">
                          <a:effectLst/>
                        </a:rPr>
                        <a:t>)</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application utilizes GPS for location tracking, Google Maps API for navigation, and a mobile interface for user interaction.</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app successfully identifies nearest hospitals and available specialists within a five-kilometer radius, enhancing emergency healthcare access.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Dependence on GPS and internet connectivity may hinder performance; limited information on specialist availability can affect user experience.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20701253"/>
                  </a:ext>
                </a:extLst>
              </a:tr>
            </a:tbl>
          </a:graphicData>
        </a:graphic>
      </p:graphicFrame>
    </p:spTree>
    <p:extLst>
      <p:ext uri="{BB962C8B-B14F-4D97-AF65-F5344CB8AC3E}">
        <p14:creationId xmlns:p14="http://schemas.microsoft.com/office/powerpoint/2010/main" val="21785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42AE9D2E-0C3B-25B3-FDBF-CFAA9B7D52E4}"/>
              </a:ext>
            </a:extLst>
          </p:cNvPr>
          <p:cNvGraphicFramePr>
            <a:graphicFrameLocks noGrp="1"/>
          </p:cNvGraphicFramePr>
          <p:nvPr>
            <p:ph idx="1"/>
            <p:extLst>
              <p:ext uri="{D42A27DB-BD31-4B8C-83A1-F6EECF244321}">
                <p14:modId xmlns:p14="http://schemas.microsoft.com/office/powerpoint/2010/main" val="776592686"/>
              </p:ext>
            </p:extLst>
          </p:nvPr>
        </p:nvGraphicFramePr>
        <p:xfrm>
          <a:off x="467360" y="1117600"/>
          <a:ext cx="11196320" cy="5059680"/>
        </p:xfrm>
        <a:graphic>
          <a:graphicData uri="http://schemas.openxmlformats.org/drawingml/2006/table">
            <a:tbl>
              <a:tblPr firstCol="1">
                <a:tableStyleId>{69CF1AB2-1976-4502-BF36-3FF5EA218861}</a:tableStyleId>
              </a:tblPr>
              <a:tblGrid>
                <a:gridCol w="815931">
                  <a:extLst>
                    <a:ext uri="{9D8B030D-6E8A-4147-A177-3AD203B41FA5}">
                      <a16:colId xmlns:a16="http://schemas.microsoft.com/office/drawing/2014/main" val="2390770123"/>
                    </a:ext>
                  </a:extLst>
                </a:gridCol>
                <a:gridCol w="1866309">
                  <a:extLst>
                    <a:ext uri="{9D8B030D-6E8A-4147-A177-3AD203B41FA5}">
                      <a16:colId xmlns:a16="http://schemas.microsoft.com/office/drawing/2014/main" val="2359341549"/>
                    </a:ext>
                  </a:extLst>
                </a:gridCol>
                <a:gridCol w="1556224">
                  <a:extLst>
                    <a:ext uri="{9D8B030D-6E8A-4147-A177-3AD203B41FA5}">
                      <a16:colId xmlns:a16="http://schemas.microsoft.com/office/drawing/2014/main" val="1576260236"/>
                    </a:ext>
                  </a:extLst>
                </a:gridCol>
                <a:gridCol w="2192816">
                  <a:extLst>
                    <a:ext uri="{9D8B030D-6E8A-4147-A177-3AD203B41FA5}">
                      <a16:colId xmlns:a16="http://schemas.microsoft.com/office/drawing/2014/main" val="1006542925"/>
                    </a:ext>
                  </a:extLst>
                </a:gridCol>
                <a:gridCol w="2235200">
                  <a:extLst>
                    <a:ext uri="{9D8B030D-6E8A-4147-A177-3AD203B41FA5}">
                      <a16:colId xmlns:a16="http://schemas.microsoft.com/office/drawing/2014/main" val="303605656"/>
                    </a:ext>
                  </a:extLst>
                </a:gridCol>
                <a:gridCol w="2529840">
                  <a:extLst>
                    <a:ext uri="{9D8B030D-6E8A-4147-A177-3AD203B41FA5}">
                      <a16:colId xmlns:a16="http://schemas.microsoft.com/office/drawing/2014/main" val="1017052132"/>
                    </a:ext>
                  </a:extLst>
                </a:gridCol>
              </a:tblGrid>
              <a:tr h="2305163">
                <a:tc>
                  <a:txBody>
                    <a:bodyPr/>
                    <a:lstStyle/>
                    <a:p>
                      <a:pPr>
                        <a:lnSpc>
                          <a:spcPct val="107000"/>
                        </a:lnSpc>
                        <a:spcAft>
                          <a:spcPts val="800"/>
                        </a:spcAft>
                      </a:pPr>
                      <a:r>
                        <a:rPr lang="en-US" sz="1500" kern="100">
                          <a:effectLst/>
                        </a:rPr>
                        <a:t>7.</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GPS Based Android Application for Healthcare Dissemination</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Ajay Kumar G, Akash Aman, Avinash Kumar, Harshith L </a:t>
                      </a:r>
                    </a:p>
                    <a:p>
                      <a:pPr>
                        <a:lnSpc>
                          <a:spcPct val="107000"/>
                        </a:lnSpc>
                        <a:spcAft>
                          <a:spcPts val="800"/>
                        </a:spcAft>
                      </a:pPr>
                      <a:r>
                        <a:rPr lang="en-US" sz="1500" kern="100">
                          <a:effectLst/>
                        </a:rPr>
                        <a:t>(April 2017)</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The application utilizes GPS for navigation, J2EE for web services, MySQL for database management, and Android SDK for app development.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Patients can navigate to hospitals offering required services and predict potential diseases based on selected symptoms, enhancing healthcare accessibility.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Accurate hospital service information may be difficult to obtain; predicting diseases relies on user-input symptoms, which could lead to inaccuracies.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3903044"/>
                  </a:ext>
                </a:extLst>
              </a:tr>
              <a:tr h="2754517">
                <a:tc>
                  <a:txBody>
                    <a:bodyPr/>
                    <a:lstStyle/>
                    <a:p>
                      <a:pPr>
                        <a:lnSpc>
                          <a:spcPct val="107000"/>
                        </a:lnSpc>
                        <a:spcAft>
                          <a:spcPts val="800"/>
                        </a:spcAft>
                      </a:pPr>
                      <a:r>
                        <a:rPr lang="en-US" sz="1500" kern="100">
                          <a:effectLst/>
                        </a:rPr>
                        <a:t>8.</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Health Care Connect: A Comprehensive Hospital Management System</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E. Neelima, Chirudeep, Supriyo Saha, Tarrunee </a:t>
                      </a:r>
                    </a:p>
                    <a:p>
                      <a:pPr>
                        <a:lnSpc>
                          <a:spcPct val="107000"/>
                        </a:lnSpc>
                        <a:spcAft>
                          <a:spcPts val="800"/>
                        </a:spcAft>
                      </a:pPr>
                      <a:r>
                        <a:rPr lang="en-US" sz="1500" kern="100">
                          <a:effectLst/>
                        </a:rPr>
                        <a:t>(March 2024)</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MERN stack (MongoDB, Express.js, React.js, Node.js) for building a scalable Hospital Management System with modules for patient care, scheduling, and inventory.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proposed HMS enhances operational efficiency, streamlines administrative processes, and improves patient care through seamless appointment scheduling and electronic health records management.</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Potential challenges include data security concerns, integration issues with existing systems, and the need for user training to ensure effective implementation.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01423443"/>
                  </a:ext>
                </a:extLst>
              </a:tr>
            </a:tbl>
          </a:graphicData>
        </a:graphic>
      </p:graphicFrame>
    </p:spTree>
    <p:extLst>
      <p:ext uri="{BB962C8B-B14F-4D97-AF65-F5344CB8AC3E}">
        <p14:creationId xmlns:p14="http://schemas.microsoft.com/office/powerpoint/2010/main" val="379371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9FFDC4B-AEDE-5C5A-BC50-431E6B30FCD7}"/>
              </a:ext>
            </a:extLst>
          </p:cNvPr>
          <p:cNvGraphicFramePr>
            <a:graphicFrameLocks noGrp="1"/>
          </p:cNvGraphicFramePr>
          <p:nvPr>
            <p:ph idx="1"/>
            <p:extLst>
              <p:ext uri="{D42A27DB-BD31-4B8C-83A1-F6EECF244321}">
                <p14:modId xmlns:p14="http://schemas.microsoft.com/office/powerpoint/2010/main" val="1786690753"/>
              </p:ext>
            </p:extLst>
          </p:nvPr>
        </p:nvGraphicFramePr>
        <p:xfrm>
          <a:off x="568960" y="1066801"/>
          <a:ext cx="11033760" cy="5069840"/>
        </p:xfrm>
        <a:graphic>
          <a:graphicData uri="http://schemas.openxmlformats.org/drawingml/2006/table">
            <a:tbl>
              <a:tblPr firstCol="1">
                <a:tableStyleId>{69CF1AB2-1976-4502-BF36-3FF5EA218861}</a:tableStyleId>
              </a:tblPr>
              <a:tblGrid>
                <a:gridCol w="804084">
                  <a:extLst>
                    <a:ext uri="{9D8B030D-6E8A-4147-A177-3AD203B41FA5}">
                      <a16:colId xmlns:a16="http://schemas.microsoft.com/office/drawing/2014/main" val="3321642052"/>
                    </a:ext>
                  </a:extLst>
                </a:gridCol>
                <a:gridCol w="1756236">
                  <a:extLst>
                    <a:ext uri="{9D8B030D-6E8A-4147-A177-3AD203B41FA5}">
                      <a16:colId xmlns:a16="http://schemas.microsoft.com/office/drawing/2014/main" val="256132942"/>
                    </a:ext>
                  </a:extLst>
                </a:gridCol>
                <a:gridCol w="1616608">
                  <a:extLst>
                    <a:ext uri="{9D8B030D-6E8A-4147-A177-3AD203B41FA5}">
                      <a16:colId xmlns:a16="http://schemas.microsoft.com/office/drawing/2014/main" val="1226289202"/>
                    </a:ext>
                  </a:extLst>
                </a:gridCol>
                <a:gridCol w="2193392">
                  <a:extLst>
                    <a:ext uri="{9D8B030D-6E8A-4147-A177-3AD203B41FA5}">
                      <a16:colId xmlns:a16="http://schemas.microsoft.com/office/drawing/2014/main" val="2666744803"/>
                    </a:ext>
                  </a:extLst>
                </a:gridCol>
                <a:gridCol w="2184400">
                  <a:extLst>
                    <a:ext uri="{9D8B030D-6E8A-4147-A177-3AD203B41FA5}">
                      <a16:colId xmlns:a16="http://schemas.microsoft.com/office/drawing/2014/main" val="1537608652"/>
                    </a:ext>
                  </a:extLst>
                </a:gridCol>
                <a:gridCol w="2479040">
                  <a:extLst>
                    <a:ext uri="{9D8B030D-6E8A-4147-A177-3AD203B41FA5}">
                      <a16:colId xmlns:a16="http://schemas.microsoft.com/office/drawing/2014/main" val="98094784"/>
                    </a:ext>
                  </a:extLst>
                </a:gridCol>
              </a:tblGrid>
              <a:tr h="2323579">
                <a:tc>
                  <a:txBody>
                    <a:bodyPr/>
                    <a:lstStyle/>
                    <a:p>
                      <a:pPr>
                        <a:lnSpc>
                          <a:spcPct val="107000"/>
                        </a:lnSpc>
                        <a:spcAft>
                          <a:spcPts val="800"/>
                        </a:spcAft>
                      </a:pPr>
                      <a:r>
                        <a:rPr lang="en-US" sz="1500" kern="100">
                          <a:effectLst/>
                        </a:rPr>
                        <a:t>9.</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500" kern="100">
                          <a:effectLst/>
                        </a:rPr>
                        <a:t>Optimizing Hospital-Patient Interactions through Advanced Machine Learning and NLP Methodologies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err="1">
                          <a:effectLst/>
                        </a:rPr>
                        <a:t>Ujwal</a:t>
                      </a:r>
                      <a:r>
                        <a:rPr lang="en-IN" sz="1500" kern="100" dirty="0">
                          <a:effectLst/>
                        </a:rPr>
                        <a:t> K C, </a:t>
                      </a:r>
                      <a:r>
                        <a:rPr lang="en-IN" sz="1500" kern="100" dirty="0" err="1">
                          <a:effectLst/>
                        </a:rPr>
                        <a:t>Srividhya</a:t>
                      </a:r>
                      <a:r>
                        <a:rPr lang="en-IN" sz="1500" kern="100" dirty="0">
                          <a:effectLst/>
                        </a:rPr>
                        <a:t> Ravichandran </a:t>
                      </a:r>
                    </a:p>
                    <a:p>
                      <a:pPr>
                        <a:lnSpc>
                          <a:spcPct val="107000"/>
                        </a:lnSpc>
                        <a:spcAft>
                          <a:spcPts val="800"/>
                        </a:spcAft>
                      </a:pPr>
                      <a:r>
                        <a:rPr lang="en-US" sz="1500" kern="100" dirty="0">
                          <a:effectLst/>
                        </a:rPr>
                        <a:t>(Nov 2023)</a:t>
                      </a:r>
                      <a:r>
                        <a:rPr lang="en-IN" sz="1500" kern="100" dirty="0">
                          <a:effectLst/>
                        </a:rPr>
                        <a:t>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DialogFlow, Feedforward Neural Network, Google Maps API, BERT-based NLP, Flask, Keras, QR codes, and AWS Health Scribe.</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The system achieved 98.6% accuracy in predicting departments and improved doctor-patient interactions with 75% accuracy in summarization.</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Current systems lack holistic integration and may not redirect requests to other hospitals for specialist appointments efficiently.</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81778736"/>
                  </a:ext>
                </a:extLst>
              </a:tr>
              <a:tr h="2746261">
                <a:tc>
                  <a:txBody>
                    <a:bodyPr/>
                    <a:lstStyle/>
                    <a:p>
                      <a:pPr>
                        <a:lnSpc>
                          <a:spcPct val="107000"/>
                        </a:lnSpc>
                        <a:spcAft>
                          <a:spcPts val="800"/>
                        </a:spcAft>
                      </a:pPr>
                      <a:r>
                        <a:rPr lang="en-US" sz="1500" kern="100">
                          <a:effectLst/>
                        </a:rPr>
                        <a:t>10.</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Hospital Finder Android Application</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Prof Shobha MS, Pooja Shantaprasad Utagi, OK Anagha, Deepa M Shidnekoppa, Arjun Arun Nambiar </a:t>
                      </a:r>
                    </a:p>
                    <a:p>
                      <a:pPr>
                        <a:lnSpc>
                          <a:spcPct val="107000"/>
                        </a:lnSpc>
                        <a:spcAft>
                          <a:spcPts val="800"/>
                        </a:spcAft>
                      </a:pPr>
                      <a:r>
                        <a:rPr lang="en-US" sz="1500" kern="100">
                          <a:effectLst/>
                        </a:rPr>
                        <a:t>(January 2024)</a:t>
                      </a:r>
                      <a:r>
                        <a:rPr lang="en-IN" sz="1500" kern="100">
                          <a:effectLst/>
                        </a:rPr>
                        <a:t> </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Utilizes GPS, Android app development, user authentication, real-time data integration, and a user-friendly interface for efficient hospital searches.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a:effectLst/>
                        </a:rPr>
                        <a:t>Improved access to healthcare, reduced decision-making stress, enhanced communication between hospitals and patients, and increased awareness of available resources.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500" kern="100" dirty="0">
                          <a:effectLst/>
                        </a:rPr>
                        <a:t>Dependence on accurate GPS data, potential technical issues, user data privacy concerns, and limited database updates for hospital information.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98351826"/>
                  </a:ext>
                </a:extLst>
              </a:tr>
            </a:tbl>
          </a:graphicData>
        </a:graphic>
      </p:graphicFrame>
    </p:spTree>
    <p:extLst>
      <p:ext uri="{BB962C8B-B14F-4D97-AF65-F5344CB8AC3E}">
        <p14:creationId xmlns:p14="http://schemas.microsoft.com/office/powerpoint/2010/main" val="421724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marL="0" indent="0">
              <a:buNone/>
            </a:pPr>
            <a:r>
              <a:rPr lang="en-US" sz="2000" b="1" dirty="0"/>
              <a:t>1. Static Hospital Directories: </a:t>
            </a:r>
            <a:r>
              <a:rPr lang="en-US" sz="2000" dirty="0"/>
              <a:t>Many applications provide static lists of hospitals and clinics without real-time updates. </a:t>
            </a:r>
          </a:p>
          <a:p>
            <a:pPr marL="0" indent="0">
              <a:buNone/>
            </a:pPr>
            <a:r>
              <a:rPr lang="en-US" sz="2000" dirty="0"/>
              <a:t>Drawbacks: </a:t>
            </a:r>
          </a:p>
          <a:p>
            <a:pPr marL="0" indent="0">
              <a:buNone/>
            </a:pPr>
            <a:r>
              <a:rPr lang="en-US" sz="2000" dirty="0"/>
              <a:t>- Lack of real-time location tracking.     </a:t>
            </a:r>
          </a:p>
          <a:p>
            <a:pPr marL="0" indent="0">
              <a:buNone/>
            </a:pPr>
            <a:r>
              <a:rPr lang="en-US" sz="2000" dirty="0"/>
              <a:t>- Inability to assess current traffic conditions or facility availability.</a:t>
            </a:r>
          </a:p>
          <a:p>
            <a:pPr marL="0" indent="0">
              <a:buNone/>
            </a:pPr>
            <a:r>
              <a:rPr lang="en-US" sz="2000" b="1" dirty="0"/>
              <a:t>2. Basic Mapping Applications:</a:t>
            </a:r>
            <a:r>
              <a:rPr lang="en-US" sz="2000" dirty="0"/>
              <a:t> General mapping apps allow users to find hospitals but lack specific emergency features. </a:t>
            </a:r>
          </a:p>
          <a:p>
            <a:pPr marL="0" indent="0">
              <a:buNone/>
            </a:pPr>
            <a:r>
              <a:rPr lang="en-US" sz="2000" dirty="0"/>
              <a:t>Drawbacks:      </a:t>
            </a:r>
          </a:p>
          <a:p>
            <a:pPr marL="0" indent="0">
              <a:buNone/>
            </a:pPr>
            <a:r>
              <a:rPr lang="en-US" sz="2000" dirty="0"/>
              <a:t>- No integration of emergency protocols or first aid information.     </a:t>
            </a:r>
          </a:p>
          <a:p>
            <a:pPr marL="0" indent="0">
              <a:buNone/>
            </a:pPr>
            <a:r>
              <a:rPr lang="en-US" sz="2000" dirty="0"/>
              <a:t>- Limited focus on medical facilities, making it hard for users in emergencies.</a:t>
            </a:r>
          </a:p>
          <a:p>
            <a:pPr marL="0" indent="0">
              <a:buNone/>
            </a:pPr>
            <a:r>
              <a:rPr lang="en-US" sz="2000" b="1" dirty="0"/>
              <a:t>3. Emergency Call Services: </a:t>
            </a:r>
            <a:r>
              <a:rPr lang="en-US" sz="2000" dirty="0"/>
              <a:t>Some applications facilitate emergency calls to services without additional features. </a:t>
            </a:r>
          </a:p>
          <a:p>
            <a:pPr marL="0" indent="0">
              <a:buNone/>
            </a:pPr>
            <a:r>
              <a:rPr lang="en-US" sz="2000" dirty="0"/>
              <a:t>Drawbacks:     </a:t>
            </a:r>
          </a:p>
          <a:p>
            <a:pPr marL="0" indent="0">
              <a:buNone/>
            </a:pPr>
            <a:r>
              <a:rPr lang="en-US" sz="2000" dirty="0"/>
              <a:t>- Delayed response due to reliance on call centers.     </a:t>
            </a:r>
          </a:p>
          <a:p>
            <a:pPr marL="0" indent="0">
              <a:buNone/>
            </a:pPr>
            <a:r>
              <a:rPr lang="en-US" sz="2000" dirty="0"/>
              <a:t>- Lack of user-driven navigation to nearby facilities.</a:t>
            </a:r>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buNone/>
            </a:pPr>
            <a:r>
              <a:rPr lang="en-US" sz="2000" b="1" dirty="0"/>
              <a:t>4. GPS-Based Location Services: </a:t>
            </a:r>
            <a:r>
              <a:rPr lang="en-US" sz="2000" dirty="0"/>
              <a:t>Use GPS to show user location and nearby hospitals. </a:t>
            </a:r>
          </a:p>
          <a:p>
            <a:pPr marL="0" indent="0">
              <a:buNone/>
            </a:pPr>
            <a:r>
              <a:rPr lang="en-US" sz="2000" dirty="0"/>
              <a:t>Drawbacks:      </a:t>
            </a:r>
          </a:p>
          <a:p>
            <a:pPr marL="0" indent="0">
              <a:buNone/>
            </a:pPr>
            <a:r>
              <a:rPr lang="en-US" sz="2000" dirty="0"/>
              <a:t>- Often do not include real-time traffic updates.     </a:t>
            </a:r>
          </a:p>
          <a:p>
            <a:pPr marL="0" indent="0">
              <a:buNone/>
            </a:pPr>
            <a:r>
              <a:rPr lang="en-US" sz="2000" dirty="0"/>
              <a:t>- Limited context on the types of services provided by nearby facilities.</a:t>
            </a:r>
          </a:p>
          <a:p>
            <a:pPr marL="0" indent="0">
              <a:buNone/>
            </a:pPr>
            <a:r>
              <a:rPr lang="en-US" sz="2000" b="1" dirty="0"/>
              <a:t>5. First Aid Apps: </a:t>
            </a:r>
            <a:r>
              <a:rPr lang="en-US" sz="2000" dirty="0"/>
              <a:t>Focus on providing first aid instructions without location features. </a:t>
            </a:r>
          </a:p>
          <a:p>
            <a:pPr marL="0" indent="0">
              <a:buNone/>
            </a:pPr>
            <a:r>
              <a:rPr lang="en-US" sz="2000" dirty="0"/>
              <a:t>Drawbacks:      </a:t>
            </a:r>
          </a:p>
          <a:p>
            <a:pPr marL="0" indent="0">
              <a:buNone/>
            </a:pPr>
            <a:r>
              <a:rPr lang="en-US" sz="2000" dirty="0"/>
              <a:t>- Do not assist in locating medical facilities.     </a:t>
            </a:r>
          </a:p>
          <a:p>
            <a:pPr marL="0" indent="0">
              <a:buNone/>
            </a:pPr>
            <a:r>
              <a:rPr lang="en-US" sz="2000" dirty="0"/>
              <a:t>- Users may need additional tools for navigation during emergencies.</a:t>
            </a:r>
            <a:endParaRPr lang="en-IN" sz="2000" dirty="0"/>
          </a:p>
          <a:p>
            <a:pPr marL="457200" indent="-457200">
              <a:buAutoNum type="arabicPeriod"/>
            </a:pPr>
            <a:endParaRPr lang="en-IN" dirty="0"/>
          </a:p>
        </p:txBody>
      </p:sp>
    </p:spTree>
    <p:extLst>
      <p:ext uri="{BB962C8B-B14F-4D97-AF65-F5344CB8AC3E}">
        <p14:creationId xmlns:p14="http://schemas.microsoft.com/office/powerpoint/2010/main" val="364543485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231</TotalTime>
  <Words>3385</Words>
  <Application>Microsoft Office PowerPoint</Application>
  <PresentationFormat>Widescreen</PresentationFormat>
  <Paragraphs>267</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Cambria</vt:lpstr>
      <vt:lpstr>Times New Roman</vt:lpstr>
      <vt:lpstr>Verdana</vt:lpstr>
      <vt:lpstr>Wingdings</vt:lpstr>
      <vt:lpstr>Bioinformatics</vt:lpstr>
      <vt:lpstr>Integrated Mobile Application for Emergency Medical Assistance: Real-Time Hospital Proximity and Treatment Facility Tracking Using Google Maps API</vt:lpstr>
      <vt:lpstr>Introduction</vt:lpstr>
      <vt:lpstr>Literature Review</vt:lpstr>
      <vt:lpstr>Literature Review</vt:lpstr>
      <vt:lpstr>Literature Review</vt:lpstr>
      <vt:lpstr>Literature Review</vt:lpstr>
      <vt:lpstr>Literature Review</vt:lpstr>
      <vt:lpstr>Research Gaps Identified</vt:lpstr>
      <vt:lpstr>Research Gaps Identified</vt:lpstr>
      <vt:lpstr>Objectives</vt:lpstr>
      <vt:lpstr>Proposed Methodology</vt:lpstr>
      <vt:lpstr>Proposed Methodology</vt:lpstr>
      <vt:lpstr>System Design and Implementation</vt:lpstr>
      <vt:lpstr>System Design and Implementation</vt:lpstr>
      <vt:lpstr>System Design and Implementation</vt:lpstr>
      <vt:lpstr>Timeline of Project</vt:lpstr>
      <vt:lpstr>Outcomes</vt:lpstr>
      <vt:lpstr>Conclusion</vt:lpstr>
      <vt:lpstr>Github Link</vt:lpstr>
      <vt:lpstr>References</vt:lpstr>
      <vt:lpstr>References</vt:lpstr>
      <vt:lpstr>Pseudocode</vt:lpstr>
      <vt:lpstr>Pseudocode</vt:lpstr>
      <vt:lpstr>Screenshots</vt:lpstr>
      <vt:lpstr>Screenshots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Yash R</cp:lastModifiedBy>
  <cp:revision>24</cp:revision>
  <dcterms:created xsi:type="dcterms:W3CDTF">2023-03-16T03:26:27Z</dcterms:created>
  <dcterms:modified xsi:type="dcterms:W3CDTF">2025-01-12T12:14:11Z</dcterms:modified>
</cp:coreProperties>
</file>