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F23450-B0A4-4DB0-B731-B2E48ABC1999}" v="55" dt="2024-09-10T13:43:21.63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a:t>STUDENT NAME: RAMYA K</a:t>
            </a:r>
            <a:endParaRPr lang="en-US" sz="2400" dirty="0"/>
          </a:p>
          <a:p>
            <a:r>
              <a:rPr lang="en-US" sz="2400" dirty="0"/>
              <a:t>REGISTER NO: 312209341</a:t>
            </a:r>
            <a:endParaRPr lang="en-US" sz="2400" dirty="0">
              <a:ea typeface="Calibri"/>
              <a:cs typeface="Calibri"/>
            </a:endParaRPr>
          </a:p>
          <a:p>
            <a:r>
              <a:rPr lang="en-US" sz="2400" dirty="0"/>
              <a:t>NAAN MUDHALVAN ID: </a:t>
            </a:r>
            <a:r>
              <a:rPr lang="en-US" sz="2400" dirty="0">
                <a:ea typeface="+mn-lt"/>
                <a:cs typeface="+mn-lt"/>
              </a:rPr>
              <a:t>asunm1353312209341</a:t>
            </a:r>
            <a:endParaRPr lang="en-US" sz="2400" dirty="0">
              <a:ea typeface="Calibri"/>
              <a:cs typeface="Calibri"/>
            </a:endParaRPr>
          </a:p>
          <a:p>
            <a:r>
              <a:rPr lang="en-US" sz="2400" dirty="0"/>
              <a:t>DEPARTMENT: BACHELOR OF COMMERCE (GENERAL)</a:t>
            </a:r>
            <a:endParaRPr lang="en-US" sz="2400" dirty="0">
              <a:ea typeface="Calibri"/>
              <a:cs typeface="Calibri"/>
            </a:endParaRPr>
          </a:p>
          <a:p>
            <a:r>
              <a:rPr lang="en-US" sz="2400" dirty="0"/>
              <a:t>COLLEGE: ANNA ADARSH COLLEGE FOR WOMEN</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DCF6407-6801-F399-5818-D183E231F36C}"/>
              </a:ext>
            </a:extLst>
          </p:cNvPr>
          <p:cNvSpPr>
            <a:spLocks noChangeArrowheads="1"/>
          </p:cNvSpPr>
          <p:nvPr/>
        </p:nvSpPr>
        <p:spPr bwMode="auto">
          <a:xfrm>
            <a:off x="381000" y="1411678"/>
            <a:ext cx="104394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 Data Structuring: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Employee Info:</a:t>
            </a:r>
            <a:r>
              <a:rPr kumimoji="0" lang="en-US" altLang="en-US" sz="1800" b="0" i="0" u="none" strike="noStrike" cap="none" normalizeH="0" baseline="0">
                <a:ln>
                  <a:noFill/>
                </a:ln>
                <a:solidFill>
                  <a:schemeClr val="tx1"/>
                </a:solidFill>
                <a:effectLst/>
                <a:latin typeface="Arial" panose="020B0604020202020204" pitchFamily="34" charset="0"/>
              </a:rPr>
              <a:t> Employee ID, Name, Department, 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Performance Metrics:</a:t>
            </a:r>
            <a:r>
              <a:rPr kumimoji="0" lang="en-US" altLang="en-US" sz="1800" b="0" i="0" u="none" strike="noStrike" cap="none" normalizeH="0" baseline="0">
                <a:ln>
                  <a:noFill/>
                </a:ln>
                <a:solidFill>
                  <a:schemeClr val="tx1"/>
                </a:solidFill>
                <a:effectLst/>
                <a:latin typeface="Arial" panose="020B0604020202020204" pitchFamily="34" charset="0"/>
              </a:rPr>
              <a:t> Employee ID, Review Period, KPIs, Overall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Performance Reviews:</a:t>
            </a:r>
            <a:r>
              <a:rPr kumimoji="0" lang="en-US" altLang="en-US" sz="1800" b="0" i="0" u="none" strike="noStrike" cap="none" normalizeH="0" baseline="0">
                <a:ln>
                  <a:noFill/>
                </a:ln>
                <a:solidFill>
                  <a:schemeClr val="tx1"/>
                </a:solidFill>
                <a:effectLst/>
                <a:latin typeface="Arial" panose="020B0604020202020204" pitchFamily="34" charset="0"/>
              </a:rPr>
              <a:t> Employee ID, Review Date, Reviewer, Rating, Comments.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Training:</a:t>
            </a:r>
            <a:r>
              <a:rPr kumimoji="0" lang="en-US" altLang="en-US" sz="1800" b="0" i="0" u="none" strike="noStrike" cap="none" normalizeH="0" baseline="0">
                <a:ln>
                  <a:noFill/>
                </a:ln>
                <a:solidFill>
                  <a:schemeClr val="tx1"/>
                </a:solidFill>
                <a:effectLst/>
                <a:latin typeface="Arial" panose="020B0604020202020204" pitchFamily="34" charset="0"/>
              </a:rPr>
              <a:t> Employee ID, Training Program, Skills Acquired, Performance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Department Summary:</a:t>
            </a:r>
            <a:r>
              <a:rPr kumimoji="0" lang="en-US" altLang="en-US" sz="1800" b="0" i="0" u="none" strike="noStrike" cap="none" normalizeH="0" baseline="0">
                <a:ln>
                  <a:noFill/>
                </a:ln>
                <a:solidFill>
                  <a:schemeClr val="tx1"/>
                </a:solidFill>
                <a:effectLst/>
                <a:latin typeface="Arial" panose="020B0604020202020204" pitchFamily="34" charset="0"/>
              </a:rPr>
              <a:t> Department, Review Period, Average KPIs, Average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Trend Analysis:</a:t>
            </a:r>
            <a:r>
              <a:rPr kumimoji="0" lang="en-US" altLang="en-US" sz="1800" b="0" i="0" u="none" strike="noStrike" cap="none" normalizeH="0" baseline="0">
                <a:ln>
                  <a:noFill/>
                </a:ln>
                <a:solidFill>
                  <a:schemeClr val="tx1"/>
                </a:solidFill>
                <a:effectLst/>
                <a:latin typeface="Arial" panose="020B0604020202020204" pitchFamily="34" charset="0"/>
              </a:rPr>
              <a:t> Employee ID, KPI Trends, Performance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2. Modelling Techniques: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Validation:</a:t>
            </a:r>
            <a:r>
              <a:rPr kumimoji="0" lang="en-US" altLang="en-US" sz="1800" b="0" i="0" u="none" strike="noStrike" cap="none" normalizeH="0" baseline="0">
                <a:ln>
                  <a:noFill/>
                </a:ln>
                <a:solidFill>
                  <a:schemeClr val="tx1"/>
                </a:solidFill>
                <a:effectLst/>
                <a:latin typeface="Arial" panose="020B0604020202020204" pitchFamily="34" charset="0"/>
              </a:rPr>
              <a:t> Ensure accurate data entry with dropdown lists.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Formulas:</a:t>
            </a:r>
            <a:r>
              <a:rPr kumimoji="0" lang="en-US" altLang="en-US" sz="1800" b="0" i="0" u="none" strike="noStrike" cap="none" normalizeH="0" baseline="0">
                <a:ln>
                  <a:noFill/>
                </a:ln>
                <a:solidFill>
                  <a:schemeClr val="tx1"/>
                </a:solidFill>
                <a:effectLst/>
                <a:latin typeface="Arial" panose="020B0604020202020204" pitchFamily="34" charset="0"/>
              </a:rPr>
              <a:t> Use </a:t>
            </a:r>
            <a:r>
              <a:rPr kumimoji="0" lang="en-US" altLang="en-US" sz="1000" b="0" i="0" u="none" strike="noStrike" cap="none" normalizeH="0" baseline="0">
                <a:ln>
                  <a:noFill/>
                </a:ln>
                <a:solidFill>
                  <a:schemeClr val="tx1"/>
                </a:solidFill>
                <a:effectLst/>
                <a:latin typeface="Arial Unicode MS"/>
              </a:rPr>
              <a:t>AVERAGE</a:t>
            </a:r>
            <a:r>
              <a:rPr kumimoji="0" lang="en-US" altLang="en-US" sz="8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latin typeface="Arial Unicode MS"/>
              </a:rPr>
              <a:t>SUM</a:t>
            </a:r>
            <a:r>
              <a:rPr kumimoji="0" lang="en-US" altLang="en-US" sz="8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latin typeface="Arial Unicode MS"/>
              </a:rPr>
              <a:t>COUNTIF</a:t>
            </a:r>
            <a:r>
              <a:rPr kumimoji="0" lang="en-US" altLang="en-US" sz="8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latin typeface="Arial Unicode MS"/>
              </a:rPr>
              <a:t>IF</a:t>
            </a:r>
            <a:r>
              <a:rPr kumimoji="0" lang="en-US" altLang="en-US" sz="800" b="0" i="0" u="none" strike="noStrike" cap="none" normalizeH="0" baseline="0">
                <a:ln>
                  <a:noFill/>
                </a:ln>
                <a:solidFill>
                  <a:schemeClr val="tx1"/>
                </a:solidFill>
                <a:effectLst/>
              </a:rPr>
              <a:t> for calculations.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Pivot Tables:</a:t>
            </a:r>
            <a:r>
              <a:rPr kumimoji="0" lang="en-US" altLang="en-US" sz="1800" b="0" i="0" u="none" strike="noStrike" cap="none" normalizeH="0" baseline="0">
                <a:ln>
                  <a:noFill/>
                </a:ln>
                <a:solidFill>
                  <a:schemeClr val="tx1"/>
                </a:solidFill>
                <a:effectLst/>
                <a:latin typeface="Arial" panose="020B0604020202020204" pitchFamily="34" charset="0"/>
              </a:rPr>
              <a:t> Summarize and analyze data dynamically.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Conditional Formatting:</a:t>
            </a:r>
            <a:r>
              <a:rPr kumimoji="0" lang="en-US" altLang="en-US" sz="1800" b="0" i="0" u="none" strike="noStrike" cap="none" normalizeH="0" baseline="0">
                <a:ln>
                  <a:noFill/>
                </a:ln>
                <a:solidFill>
                  <a:schemeClr val="tx1"/>
                </a:solidFill>
                <a:effectLst/>
                <a:latin typeface="Arial" panose="020B0604020202020204" pitchFamily="34" charset="0"/>
              </a:rPr>
              <a:t> Highlight key metrics for easy identification.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Charts/Graphs:</a:t>
            </a:r>
            <a:r>
              <a:rPr kumimoji="0" lang="en-US" altLang="en-US" sz="1800" b="0" i="0" u="none" strike="noStrike" cap="none" normalizeH="0" baseline="0">
                <a:ln>
                  <a:noFill/>
                </a:ln>
                <a:solidFill>
                  <a:schemeClr val="tx1"/>
                </a:solidFill>
                <a:effectLst/>
                <a:latin typeface="Arial" panose="020B0604020202020204" pitchFamily="34" charset="0"/>
              </a:rPr>
              <a:t> Visualize data trends and comparisons.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Dashboards:</a:t>
            </a:r>
            <a:r>
              <a:rPr kumimoji="0" lang="en-US" altLang="en-US" sz="1800" b="0" i="0" u="none" strike="noStrike" cap="none" normalizeH="0" baseline="0">
                <a:ln>
                  <a:noFill/>
                </a:ln>
                <a:solidFill>
                  <a:schemeClr val="tx1"/>
                </a:solidFill>
                <a:effectLst/>
                <a:latin typeface="Arial" panose="020B0604020202020204" pitchFamily="34" charset="0"/>
              </a:rPr>
              <a:t> Create interactive views of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Automated Reports:</a:t>
            </a:r>
            <a:r>
              <a:rPr kumimoji="0" lang="en-US" altLang="en-US" sz="1800" b="0" i="0" u="none" strike="noStrike" cap="none" normalizeH="0" baseline="0">
                <a:ln>
                  <a:noFill/>
                </a:ln>
                <a:solidFill>
                  <a:schemeClr val="tx1"/>
                </a:solidFill>
                <a:effectLst/>
                <a:latin typeface="Arial" panose="020B0604020202020204" pitchFamily="34" charset="0"/>
              </a:rPr>
              <a:t> Generate periodic reports with pre-defined templates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7"/>
          <p:cNvSpPr txBox="1">
            <a:spLocks noGrp="1"/>
          </p:cNvSpPr>
          <p:nvPr>
            <p:ph type="title"/>
          </p:nvPr>
        </p:nvSpPr>
        <p:spPr>
          <a:xfrm>
            <a:off x="793662" y="386930"/>
            <a:ext cx="10066122" cy="1298448"/>
          </a:xfrm>
          <a:prstGeom prst="rect">
            <a:avLst/>
          </a:prstGeom>
        </p:spPr>
        <p:txBody>
          <a:bodyPr vert="horz" lIns="91440" tIns="45720" rIns="91440" bIns="45720" rtlCol="0" anchor="b">
            <a:normAutofit/>
          </a:bodyPr>
          <a:lstStyle/>
          <a:p>
            <a:pPr marL="12700" algn="l" rtl="0">
              <a:lnSpc>
                <a:spcPct val="90000"/>
              </a:lnSpc>
              <a:spcBef>
                <a:spcPct val="0"/>
              </a:spcBef>
            </a:pPr>
            <a:r>
              <a:rPr lang="en-US" kern="1200">
                <a:solidFill>
                  <a:schemeClr val="tx1"/>
                </a:solidFill>
                <a:latin typeface="+mj-lt"/>
                <a:ea typeface="+mj-ea"/>
                <a:cs typeface="+mj-cs"/>
              </a:rPr>
              <a:t>R</a:t>
            </a:r>
            <a:r>
              <a:rPr lang="en-US" kern="1200" spc="-40">
                <a:solidFill>
                  <a:schemeClr val="tx1"/>
                </a:solidFill>
                <a:latin typeface="+mj-lt"/>
                <a:ea typeface="+mj-ea"/>
                <a:cs typeface="+mj-cs"/>
              </a:rPr>
              <a:t>E</a:t>
            </a:r>
            <a:r>
              <a:rPr lang="en-US" kern="1200" spc="15">
                <a:solidFill>
                  <a:schemeClr val="tx1"/>
                </a:solidFill>
                <a:latin typeface="+mj-lt"/>
                <a:ea typeface="+mj-ea"/>
                <a:cs typeface="+mj-cs"/>
              </a:rPr>
              <a:t>S</a:t>
            </a:r>
            <a:r>
              <a:rPr lang="en-US" kern="1200" spc="-30">
                <a:solidFill>
                  <a:schemeClr val="tx1"/>
                </a:solidFill>
                <a:latin typeface="+mj-lt"/>
                <a:ea typeface="+mj-ea"/>
                <a:cs typeface="+mj-cs"/>
              </a:rPr>
              <a:t>U</a:t>
            </a:r>
            <a:r>
              <a:rPr lang="en-US" kern="1200" spc="-405">
                <a:solidFill>
                  <a:schemeClr val="tx1"/>
                </a:solidFill>
                <a:latin typeface="+mj-lt"/>
                <a:ea typeface="+mj-ea"/>
                <a:cs typeface="+mj-cs"/>
              </a:rPr>
              <a:t>L</a:t>
            </a:r>
            <a:r>
              <a:rPr lang="en-US" kern="1200">
                <a:solidFill>
                  <a:schemeClr val="tx1"/>
                </a:solidFill>
                <a:latin typeface="+mj-lt"/>
                <a:ea typeface="+mj-ea"/>
                <a:cs typeface="+mj-cs"/>
              </a:rPr>
              <a:t>TS</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object 6"/>
          <p:cNvPicPr/>
          <p:nvPr/>
        </p:nvPicPr>
        <p:blipFill>
          <a:blip r:embed="rId2" cstate="print"/>
          <a:stretch>
            <a:fillRect/>
          </a:stretch>
        </p:blipFill>
        <p:spPr>
          <a:xfrm>
            <a:off x="1666875" y="6467475"/>
            <a:ext cx="76200" cy="177800"/>
          </a:xfrm>
          <a:prstGeom prst="rect">
            <a:avLst/>
          </a:prstGeom>
        </p:spPr>
      </p:pic>
      <p:graphicFrame>
        <p:nvGraphicFramePr>
          <p:cNvPr id="10" name="Table 9">
            <a:extLst>
              <a:ext uri="{FF2B5EF4-FFF2-40B4-BE49-F238E27FC236}">
                <a16:creationId xmlns:a16="http://schemas.microsoft.com/office/drawing/2014/main" id="{9E9A77A7-37B8-20D8-3407-032DB58527C9}"/>
              </a:ext>
            </a:extLst>
          </p:cNvPr>
          <p:cNvGraphicFramePr>
            <a:graphicFrameLocks noGrp="1"/>
          </p:cNvGraphicFramePr>
          <p:nvPr>
            <p:extLst>
              <p:ext uri="{D42A27DB-BD31-4B8C-83A1-F6EECF244321}">
                <p14:modId xmlns:p14="http://schemas.microsoft.com/office/powerpoint/2010/main" val="1419392858"/>
              </p:ext>
            </p:extLst>
          </p:nvPr>
        </p:nvGraphicFramePr>
        <p:xfrm>
          <a:off x="389699" y="2283172"/>
          <a:ext cx="4954446" cy="4097288"/>
        </p:xfrm>
        <a:graphic>
          <a:graphicData uri="http://schemas.openxmlformats.org/drawingml/2006/table">
            <a:tbl>
              <a:tblPr bandRow="1">
                <a:noFill/>
                <a:tableStyleId>{5C22544A-7EE6-4342-B048-85BDC9FD1C3A}</a:tableStyleId>
              </a:tblPr>
              <a:tblGrid>
                <a:gridCol w="992945">
                  <a:extLst>
                    <a:ext uri="{9D8B030D-6E8A-4147-A177-3AD203B41FA5}">
                      <a16:colId xmlns:a16="http://schemas.microsoft.com/office/drawing/2014/main" val="925166012"/>
                    </a:ext>
                  </a:extLst>
                </a:gridCol>
                <a:gridCol w="1600801">
                  <a:extLst>
                    <a:ext uri="{9D8B030D-6E8A-4147-A177-3AD203B41FA5}">
                      <a16:colId xmlns:a16="http://schemas.microsoft.com/office/drawing/2014/main" val="2566109322"/>
                    </a:ext>
                  </a:extLst>
                </a:gridCol>
                <a:gridCol w="389924">
                  <a:extLst>
                    <a:ext uri="{9D8B030D-6E8A-4147-A177-3AD203B41FA5}">
                      <a16:colId xmlns:a16="http://schemas.microsoft.com/office/drawing/2014/main" val="2019948766"/>
                    </a:ext>
                  </a:extLst>
                </a:gridCol>
                <a:gridCol w="471535">
                  <a:extLst>
                    <a:ext uri="{9D8B030D-6E8A-4147-A177-3AD203B41FA5}">
                      <a16:colId xmlns:a16="http://schemas.microsoft.com/office/drawing/2014/main" val="613824883"/>
                    </a:ext>
                  </a:extLst>
                </a:gridCol>
                <a:gridCol w="947605">
                  <a:extLst>
                    <a:ext uri="{9D8B030D-6E8A-4147-A177-3AD203B41FA5}">
                      <a16:colId xmlns:a16="http://schemas.microsoft.com/office/drawing/2014/main" val="1986144504"/>
                    </a:ext>
                  </a:extLst>
                </a:gridCol>
                <a:gridCol w="551636">
                  <a:extLst>
                    <a:ext uri="{9D8B030D-6E8A-4147-A177-3AD203B41FA5}">
                      <a16:colId xmlns:a16="http://schemas.microsoft.com/office/drawing/2014/main" val="721241319"/>
                    </a:ext>
                  </a:extLst>
                </a:gridCol>
              </a:tblGrid>
              <a:tr h="208927">
                <a:tc>
                  <a:txBody>
                    <a:bodyPr/>
                    <a:lstStyle/>
                    <a:p>
                      <a:r>
                        <a:rPr lang="en-US" sz="1100" cap="none" spc="0">
                          <a:solidFill>
                            <a:schemeClr val="tx1"/>
                          </a:solidFill>
                          <a:effectLst/>
                        </a:rPr>
                        <a:t>GenderCode</a:t>
                      </a:r>
                    </a:p>
                  </a:txBody>
                  <a:tcPr marL="0" marR="0" marT="0" marB="0" anchor="ctr">
                    <a:lnL w="12700" cmpd="sng">
                      <a:noFill/>
                      <a:prstDash val="solid"/>
                    </a:lnL>
                    <a:lnR w="12700" cmpd="sng">
                      <a:noFill/>
                      <a:prstDash val="solid"/>
                    </a:lnR>
                    <a:lnT w="9525" cap="flat" cmpd="sng" algn="ctr">
                      <a:solidFill>
                        <a:schemeClr val="accent1"/>
                      </a:solidFill>
                      <a:prstDash val="solid"/>
                    </a:lnT>
                    <a:lnB w="9525" cap="flat" cmpd="sng" algn="ctr">
                      <a:solidFill>
                        <a:schemeClr val="accent1"/>
                      </a:solidFill>
                      <a:prstDash val="solid"/>
                    </a:lnB>
                    <a:noFill/>
                  </a:tcPr>
                </a:tc>
                <a:tc>
                  <a:txBody>
                    <a:bodyPr/>
                    <a:lstStyle/>
                    <a:p>
                      <a:r>
                        <a:rPr lang="en-US" sz="1100" cap="none" spc="0">
                          <a:solidFill>
                            <a:schemeClr val="tx1"/>
                          </a:solidFill>
                          <a:effectLst/>
                        </a:rPr>
                        <a:t>(ALL)</a:t>
                      </a:r>
                    </a:p>
                  </a:txBody>
                  <a:tcPr marL="0" marR="0" marT="0" marB="0" anchor="ctr">
                    <a:lnL w="12700" cmpd="sng">
                      <a:noFill/>
                      <a:prstDash val="solid"/>
                    </a:lnL>
                    <a:lnR w="12700" cmpd="sng">
                      <a:noFill/>
                      <a:prstDash val="solid"/>
                    </a:lnR>
                    <a:lnT w="9525" cap="flat" cmpd="sng" algn="ctr">
                      <a:solidFill>
                        <a:schemeClr val="accent1"/>
                      </a:solidFill>
                      <a:prstDash val="solid"/>
                    </a:lnT>
                    <a:lnB w="9525" cap="flat" cmpd="sng" algn="ctr">
                      <a:solidFill>
                        <a:schemeClr val="accent1"/>
                      </a:solidFill>
                      <a:prstDash val="solid"/>
                    </a:lnB>
                    <a:noFill/>
                  </a:tcPr>
                </a:tc>
                <a:tc>
                  <a:txBody>
                    <a:bodyPr/>
                    <a:lstStyle/>
                    <a:p>
                      <a:endParaRPr lang="en-US" sz="1100" cap="none" spc="0">
                        <a:solidFill>
                          <a:schemeClr val="tx1"/>
                        </a:solidFill>
                        <a:effectLst/>
                      </a:endParaRPr>
                    </a:p>
                  </a:txBody>
                  <a:tcPr marL="0" marR="0" marT="0" marB="0" anchor="ctr">
                    <a:lnL w="12700" cmpd="sng">
                      <a:noFill/>
                      <a:prstDash val="solid"/>
                    </a:lnL>
                    <a:lnR w="12700" cmpd="sng">
                      <a:noFill/>
                      <a:prstDash val="solid"/>
                    </a:lnR>
                    <a:lnT w="9525" cap="flat" cmpd="sng" algn="ctr">
                      <a:solidFill>
                        <a:schemeClr val="accent1"/>
                      </a:solidFill>
                      <a:prstDash val="solid"/>
                    </a:lnT>
                    <a:lnB w="9525" cap="flat" cmpd="sng" algn="ctr">
                      <a:solidFill>
                        <a:schemeClr val="accent1"/>
                      </a:solidFill>
                      <a:prstDash val="solid"/>
                    </a:lnB>
                    <a:noFill/>
                  </a:tcPr>
                </a:tc>
                <a:tc>
                  <a:txBody>
                    <a:bodyPr/>
                    <a:lstStyle/>
                    <a:p>
                      <a:endParaRPr lang="en-US" sz="1100" cap="none" spc="0">
                        <a:solidFill>
                          <a:schemeClr val="tx1"/>
                        </a:solidFill>
                        <a:effectLst/>
                      </a:endParaRPr>
                    </a:p>
                  </a:txBody>
                  <a:tcPr marL="0" marR="0" marT="0" marB="0" anchor="ctr">
                    <a:lnL w="12700" cmpd="sng">
                      <a:noFill/>
                      <a:prstDash val="solid"/>
                    </a:lnL>
                    <a:lnR w="12700" cmpd="sng">
                      <a:noFill/>
                      <a:prstDash val="solid"/>
                    </a:lnR>
                    <a:lnT w="9525" cap="flat" cmpd="sng" algn="ctr">
                      <a:solidFill>
                        <a:schemeClr val="accent1"/>
                      </a:solidFill>
                      <a:prstDash val="solid"/>
                    </a:lnT>
                    <a:lnB w="9525" cap="flat" cmpd="sng" algn="ctr">
                      <a:solidFill>
                        <a:schemeClr val="accent1"/>
                      </a:solidFill>
                      <a:prstDash val="solid"/>
                    </a:lnB>
                    <a:noFill/>
                  </a:tcPr>
                </a:tc>
                <a:tc>
                  <a:txBody>
                    <a:bodyPr/>
                    <a:lstStyle/>
                    <a:p>
                      <a:endParaRPr lang="en-US" sz="1100" cap="none" spc="0">
                        <a:solidFill>
                          <a:schemeClr val="tx1"/>
                        </a:solidFill>
                        <a:effectLst/>
                      </a:endParaRPr>
                    </a:p>
                  </a:txBody>
                  <a:tcPr marL="0" marR="0" marT="0" marB="0" anchor="ctr">
                    <a:lnL w="12700" cmpd="sng">
                      <a:noFill/>
                      <a:prstDash val="solid"/>
                    </a:lnL>
                    <a:lnR w="12700" cmpd="sng">
                      <a:noFill/>
                      <a:prstDash val="solid"/>
                    </a:lnR>
                    <a:lnT w="9525" cap="flat" cmpd="sng" algn="ctr">
                      <a:solidFill>
                        <a:schemeClr val="accent1"/>
                      </a:solidFill>
                      <a:prstDash val="solid"/>
                    </a:lnT>
                    <a:lnB w="9525" cap="flat" cmpd="sng" algn="ctr">
                      <a:solidFill>
                        <a:schemeClr val="accent1"/>
                      </a:solidFill>
                      <a:prstDash val="solid"/>
                    </a:lnB>
                    <a:noFill/>
                  </a:tcPr>
                </a:tc>
                <a:tc>
                  <a:txBody>
                    <a:bodyPr/>
                    <a:lstStyle/>
                    <a:p>
                      <a:endParaRPr lang="en-US" sz="1100" cap="none" spc="0">
                        <a:solidFill>
                          <a:schemeClr val="tx1"/>
                        </a:solidFill>
                        <a:effectLst/>
                      </a:endParaRPr>
                    </a:p>
                  </a:txBody>
                  <a:tcPr marL="0" marR="0" marT="0" marB="0" anchor="ctr">
                    <a:lnL w="12700" cmpd="sng">
                      <a:noFill/>
                      <a:prstDash val="solid"/>
                    </a:lnL>
                    <a:lnR w="12700" cmpd="sng">
                      <a:noFill/>
                      <a:prstDash val="solid"/>
                    </a:lnR>
                    <a:lnT w="9525" cap="flat" cmpd="sng" algn="ctr">
                      <a:solidFill>
                        <a:schemeClr val="accent1"/>
                      </a:solidFill>
                      <a:prstDash val="solid"/>
                    </a:lnT>
                    <a:lnB w="9525" cap="flat" cmpd="sng" algn="ctr">
                      <a:solidFill>
                        <a:schemeClr val="accent1"/>
                      </a:solidFill>
                      <a:prstDash val="solid"/>
                    </a:lnB>
                    <a:noFill/>
                  </a:tcPr>
                </a:tc>
                <a:extLst>
                  <a:ext uri="{0D108BD9-81ED-4DB2-BD59-A6C34878D82A}">
                    <a16:rowId xmlns:a16="http://schemas.microsoft.com/office/drawing/2014/main" val="1291936426"/>
                  </a:ext>
                </a:extLst>
              </a:tr>
              <a:tr h="232141">
                <a:tc>
                  <a:txBody>
                    <a:bodyPr/>
                    <a:lstStyle/>
                    <a:p>
                      <a:endParaRPr lang="en-US" sz="1100" cap="none" spc="0">
                        <a:solidFill>
                          <a:schemeClr val="tx1"/>
                        </a:solidFill>
                        <a:effectLst/>
                      </a:endParaRP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endParaRPr lang="en-US" sz="1100" cap="none" spc="0">
                        <a:solidFill>
                          <a:schemeClr val="tx1"/>
                        </a:solidFill>
                      </a:endParaRP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endParaRPr lang="en-US" sz="1100" cap="none" spc="0">
                        <a:solidFill>
                          <a:schemeClr val="tx1"/>
                        </a:solidFill>
                      </a:endParaRP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endParaRPr lang="en-US" sz="1100" cap="none" spc="0">
                        <a:solidFill>
                          <a:schemeClr val="tx1"/>
                        </a:solidFill>
                      </a:endParaRP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endParaRPr lang="en-US" sz="1100" cap="none" spc="0">
                        <a:solidFill>
                          <a:schemeClr val="tx1"/>
                        </a:solidFill>
                      </a:endParaRP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endParaRPr lang="en-US" sz="1100" cap="none" spc="0">
                        <a:solidFill>
                          <a:schemeClr val="tx1"/>
                        </a:solidFill>
                      </a:endParaRP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613958899"/>
                  </a:ext>
                </a:extLst>
              </a:tr>
              <a:tr h="383032">
                <a:tc>
                  <a:txBody>
                    <a:bodyPr/>
                    <a:lstStyle/>
                    <a:p>
                      <a:r>
                        <a:rPr lang="en-US" sz="1100" cap="none" spc="0">
                          <a:solidFill>
                            <a:schemeClr val="tx1"/>
                          </a:solidFill>
                          <a:effectLst/>
                        </a:rPr>
                        <a:t>Count of FirstName</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Employee performance level</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endParaRPr lang="en-US" sz="1100" cap="none" spc="0">
                        <a:solidFill>
                          <a:schemeClr val="tx1"/>
                        </a:solidFill>
                      </a:endParaRP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endParaRPr lang="en-US" sz="1100" cap="none" spc="0">
                        <a:solidFill>
                          <a:schemeClr val="tx1"/>
                        </a:solidFill>
                      </a:endParaRP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endParaRPr lang="en-US" sz="1100" cap="none" spc="0">
                        <a:solidFill>
                          <a:schemeClr val="tx1"/>
                        </a:solidFill>
                      </a:endParaRP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endParaRPr lang="en-US" sz="1100" cap="none" spc="0">
                        <a:solidFill>
                          <a:schemeClr val="tx1"/>
                        </a:solidFill>
                      </a:endParaRP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618815796"/>
                  </a:ext>
                </a:extLst>
              </a:tr>
              <a:tr h="383032">
                <a:tc>
                  <a:txBody>
                    <a:bodyPr/>
                    <a:lstStyle/>
                    <a:p>
                      <a:r>
                        <a:rPr lang="en-US" sz="1100" cap="none" spc="0">
                          <a:solidFill>
                            <a:schemeClr val="tx1"/>
                          </a:solidFill>
                          <a:effectLst/>
                        </a:rPr>
                        <a:t>BusinessUnit</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HIGH</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low</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MED</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VERY HIGH</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Grand Total</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044308116"/>
                  </a:ext>
                </a:extLst>
              </a:tr>
              <a:tr h="383032">
                <a:tc>
                  <a:txBody>
                    <a:bodyPr/>
                    <a:lstStyle/>
                    <a:p>
                      <a:pPr lvl="0">
                        <a:buNone/>
                      </a:pPr>
                      <a:endParaRPr lang="en-US" sz="1100" cap="none" spc="0" dirty="0">
                        <a:solidFill>
                          <a:schemeClr val="tx1"/>
                        </a:solidFill>
                        <a:effectLst/>
                      </a:endParaRPr>
                    </a:p>
                  </a:txBody>
                  <a:tcPr marL="43525" marR="0" marT="0" marB="0" anchor="ctr">
                    <a:lnL w="0">
                      <a:noFill/>
                    </a:lnL>
                    <a:lnR w="0">
                      <a:noFill/>
                    </a:lnR>
                    <a:lnT w="9524">
                      <a:solidFill>
                        <a:schemeClr val="accent1"/>
                      </a:solidFill>
                    </a:lnT>
                    <a:lnB w="0">
                      <a:noFill/>
                    </a:lnB>
                    <a:solidFill>
                      <a:schemeClr val="accent1">
                        <a:lumMod val="20000"/>
                        <a:lumOff val="80000"/>
                      </a:schemeClr>
                    </a:solidFill>
                  </a:tcPr>
                </a:tc>
                <a:tc>
                  <a:txBody>
                    <a:bodyPr/>
                    <a:lstStyle/>
                    <a:p>
                      <a:pPr lvl="0">
                        <a:buNone/>
                      </a:pPr>
                      <a:endParaRPr lang="en-US" sz="1100" cap="none" spc="0" dirty="0">
                        <a:solidFill>
                          <a:schemeClr val="tx1"/>
                        </a:solidFill>
                      </a:endParaRPr>
                    </a:p>
                  </a:txBody>
                  <a:tcPr marL="43525" marR="0" marT="0" marB="0" anchor="ctr">
                    <a:lnL w="0">
                      <a:noFill/>
                    </a:lnL>
                    <a:lnR w="0">
                      <a:noFill/>
                    </a:lnR>
                    <a:lnT w="9524">
                      <a:solidFill>
                        <a:schemeClr val="accent1"/>
                      </a:solidFill>
                    </a:lnT>
                    <a:lnB w="0">
                      <a:noFill/>
                    </a:lnB>
                    <a:solidFill>
                      <a:schemeClr val="accent1">
                        <a:lumMod val="20000"/>
                        <a:lumOff val="80000"/>
                      </a:schemeClr>
                    </a:solidFill>
                  </a:tcPr>
                </a:tc>
                <a:tc>
                  <a:txBody>
                    <a:bodyPr/>
                    <a:lstStyle/>
                    <a:p>
                      <a:pPr lvl="0">
                        <a:buNone/>
                      </a:pPr>
                      <a:endParaRPr lang="en-US" sz="1100" cap="none" spc="0" dirty="0">
                        <a:solidFill>
                          <a:schemeClr val="tx1"/>
                        </a:solidFill>
                      </a:endParaRPr>
                    </a:p>
                  </a:txBody>
                  <a:tcPr marL="43525" marR="0" marT="0" marB="0" anchor="ctr">
                    <a:lnL w="0">
                      <a:noFill/>
                    </a:lnL>
                    <a:lnR w="0">
                      <a:noFill/>
                    </a:lnR>
                    <a:lnT w="9524">
                      <a:solidFill>
                        <a:schemeClr val="accent1"/>
                      </a:solidFill>
                    </a:lnT>
                    <a:lnB w="0">
                      <a:noFill/>
                    </a:lnB>
                    <a:solidFill>
                      <a:schemeClr val="accent1">
                        <a:lumMod val="20000"/>
                        <a:lumOff val="80000"/>
                      </a:schemeClr>
                    </a:solidFill>
                  </a:tcPr>
                </a:tc>
                <a:tc>
                  <a:txBody>
                    <a:bodyPr/>
                    <a:lstStyle/>
                    <a:p>
                      <a:pPr lvl="0">
                        <a:buNone/>
                      </a:pPr>
                      <a:endParaRPr lang="en-US" sz="1100" cap="none" spc="0" dirty="0">
                        <a:solidFill>
                          <a:schemeClr val="tx1"/>
                        </a:solidFill>
                      </a:endParaRPr>
                    </a:p>
                  </a:txBody>
                  <a:tcPr marL="43525" marR="0" marT="0" marB="0" anchor="ctr">
                    <a:lnL w="0">
                      <a:noFill/>
                    </a:lnL>
                    <a:lnR w="0">
                      <a:noFill/>
                    </a:lnR>
                    <a:lnT w="9524">
                      <a:solidFill>
                        <a:schemeClr val="accent1"/>
                      </a:solidFill>
                    </a:lnT>
                    <a:lnB w="0">
                      <a:noFill/>
                    </a:lnB>
                    <a:solidFill>
                      <a:schemeClr val="accent1">
                        <a:lumMod val="20000"/>
                        <a:lumOff val="80000"/>
                      </a:schemeClr>
                    </a:solidFill>
                  </a:tcPr>
                </a:tc>
                <a:tc>
                  <a:txBody>
                    <a:bodyPr/>
                    <a:lstStyle/>
                    <a:p>
                      <a:pPr lvl="0">
                        <a:buNone/>
                      </a:pPr>
                      <a:endParaRPr lang="en-US" sz="1100" cap="none" spc="0" dirty="0">
                        <a:solidFill>
                          <a:schemeClr val="tx1"/>
                        </a:solidFill>
                      </a:endParaRPr>
                    </a:p>
                  </a:txBody>
                  <a:tcPr marL="43525" marR="0" marT="0" marB="0" anchor="ctr">
                    <a:lnL w="0">
                      <a:noFill/>
                    </a:lnL>
                    <a:lnR w="0">
                      <a:noFill/>
                    </a:lnR>
                    <a:lnT w="9524">
                      <a:solidFill>
                        <a:schemeClr val="accent1"/>
                      </a:solidFill>
                    </a:lnT>
                    <a:lnB w="0">
                      <a:noFill/>
                    </a:lnB>
                    <a:solidFill>
                      <a:schemeClr val="accent1">
                        <a:lumMod val="20000"/>
                        <a:lumOff val="80000"/>
                      </a:schemeClr>
                    </a:solidFill>
                  </a:tcPr>
                </a:tc>
                <a:tc>
                  <a:txBody>
                    <a:bodyPr/>
                    <a:lstStyle/>
                    <a:p>
                      <a:pPr lvl="0">
                        <a:buNone/>
                      </a:pPr>
                      <a:endParaRPr lang="en-US" sz="1100" cap="none" spc="0" dirty="0">
                        <a:solidFill>
                          <a:schemeClr val="tx1"/>
                        </a:solidFill>
                      </a:endParaRPr>
                    </a:p>
                  </a:txBody>
                  <a:tcPr marL="43525" marR="0" marT="0" marB="0" anchor="ctr">
                    <a:lnL w="0">
                      <a:noFill/>
                    </a:lnL>
                    <a:lnR w="0">
                      <a:noFill/>
                    </a:lnR>
                    <a:lnT w="9524">
                      <a:solidFill>
                        <a:schemeClr val="accent1"/>
                      </a:solidFill>
                    </a:lnT>
                    <a:lnB w="0">
                      <a:noFill/>
                    </a:lnB>
                    <a:solidFill>
                      <a:schemeClr val="accent1">
                        <a:lumMod val="20000"/>
                        <a:lumOff val="80000"/>
                      </a:schemeClr>
                    </a:solidFill>
                  </a:tcPr>
                </a:tc>
                <a:extLst>
                  <a:ext uri="{0D108BD9-81ED-4DB2-BD59-A6C34878D82A}">
                    <a16:rowId xmlns:a16="http://schemas.microsoft.com/office/drawing/2014/main" val="50932106"/>
                  </a:ext>
                </a:extLst>
              </a:tr>
              <a:tr h="208927">
                <a:tc>
                  <a:txBody>
                    <a:bodyPr/>
                    <a:lstStyle/>
                    <a:p>
                      <a:r>
                        <a:rPr lang="en-US" sz="1100" cap="none" spc="0">
                          <a:solidFill>
                            <a:schemeClr val="tx1"/>
                          </a:solidFill>
                          <a:effectLst/>
                        </a:rPr>
                        <a:t>BPC</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38</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72</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138</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24</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273</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144273413"/>
                  </a:ext>
                </a:extLst>
              </a:tr>
              <a:tr h="208927">
                <a:tc>
                  <a:txBody>
                    <a:bodyPr/>
                    <a:lstStyle/>
                    <a:p>
                      <a:r>
                        <a:rPr lang="en-US" sz="1100" cap="none" spc="0">
                          <a:solidFill>
                            <a:schemeClr val="tx1"/>
                          </a:solidFill>
                          <a:effectLst/>
                        </a:rPr>
                        <a:t>CCDR</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39</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80</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140</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17</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276</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143871715"/>
                  </a:ext>
                </a:extLst>
              </a:tr>
              <a:tr h="208927">
                <a:tc>
                  <a:txBody>
                    <a:bodyPr/>
                    <a:lstStyle/>
                    <a:p>
                      <a:r>
                        <a:rPr lang="en-US" sz="1100" cap="none" spc="0">
                          <a:solidFill>
                            <a:schemeClr val="tx1"/>
                          </a:solidFill>
                          <a:effectLst/>
                        </a:rPr>
                        <a:t>EW</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35</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69</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150</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25</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279</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1070491"/>
                  </a:ext>
                </a:extLst>
              </a:tr>
              <a:tr h="208927">
                <a:tc>
                  <a:txBody>
                    <a:bodyPr/>
                    <a:lstStyle/>
                    <a:p>
                      <a:r>
                        <a:rPr lang="en-US" sz="1100" cap="none" spc="0">
                          <a:solidFill>
                            <a:schemeClr val="tx1"/>
                          </a:solidFill>
                          <a:effectLst/>
                        </a:rPr>
                        <a:t>MSC</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34</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64</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149</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27</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274</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373541468"/>
                  </a:ext>
                </a:extLst>
              </a:tr>
              <a:tr h="208927">
                <a:tc>
                  <a:txBody>
                    <a:bodyPr/>
                    <a:lstStyle/>
                    <a:p>
                      <a:r>
                        <a:rPr lang="en-US" sz="1100" cap="none" spc="0">
                          <a:solidFill>
                            <a:schemeClr val="tx1"/>
                          </a:solidFill>
                          <a:effectLst/>
                        </a:rPr>
                        <a:t>NEL</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28</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72</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147</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28</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276</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394411844"/>
                  </a:ext>
                </a:extLst>
              </a:tr>
              <a:tr h="208927">
                <a:tc>
                  <a:txBody>
                    <a:bodyPr/>
                    <a:lstStyle/>
                    <a:p>
                      <a:r>
                        <a:rPr lang="en-US" sz="1100" cap="none" spc="0">
                          <a:solidFill>
                            <a:schemeClr val="tx1"/>
                          </a:solidFill>
                          <a:effectLst/>
                        </a:rPr>
                        <a:t>PL</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37</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70</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143</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19</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270</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000466041"/>
                  </a:ext>
                </a:extLst>
              </a:tr>
              <a:tr h="208927">
                <a:tc>
                  <a:txBody>
                    <a:bodyPr/>
                    <a:lstStyle/>
                    <a:p>
                      <a:r>
                        <a:rPr lang="en-US" sz="1100" cap="none" spc="0">
                          <a:solidFill>
                            <a:schemeClr val="tx1"/>
                          </a:solidFill>
                          <a:effectLst/>
                        </a:rPr>
                        <a:t>PYZ</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36</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69</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146</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24</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276</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223639771"/>
                  </a:ext>
                </a:extLst>
              </a:tr>
              <a:tr h="208927">
                <a:tc>
                  <a:txBody>
                    <a:bodyPr/>
                    <a:lstStyle/>
                    <a:p>
                      <a:r>
                        <a:rPr lang="en-US" sz="1100" cap="none" spc="0">
                          <a:solidFill>
                            <a:schemeClr val="tx1"/>
                          </a:solidFill>
                          <a:effectLst/>
                        </a:rPr>
                        <a:t>SVG</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38</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70</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144</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24</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276</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426847856"/>
                  </a:ext>
                </a:extLst>
              </a:tr>
              <a:tr h="208927">
                <a:tc>
                  <a:txBody>
                    <a:bodyPr/>
                    <a:lstStyle/>
                    <a:p>
                      <a:r>
                        <a:rPr lang="en-US" sz="1100" cap="none" spc="0">
                          <a:solidFill>
                            <a:schemeClr val="tx1"/>
                          </a:solidFill>
                          <a:effectLst/>
                        </a:rPr>
                        <a:t>TNS</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48</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58</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148</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25</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100" cap="none" spc="0">
                          <a:solidFill>
                            <a:schemeClr val="tx1"/>
                          </a:solidFill>
                        </a:rPr>
                        <a:t>280</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533137024"/>
                  </a:ext>
                </a:extLst>
              </a:tr>
              <a:tr h="208927">
                <a:tc>
                  <a:txBody>
                    <a:bodyPr/>
                    <a:lstStyle/>
                    <a:p>
                      <a:r>
                        <a:rPr lang="en-US" sz="1100" cap="none" spc="0">
                          <a:solidFill>
                            <a:schemeClr val="tx1"/>
                          </a:solidFill>
                          <a:effectLst/>
                        </a:rPr>
                        <a:t>WBL</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38</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64</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140</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25</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268</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515295443"/>
                  </a:ext>
                </a:extLst>
              </a:tr>
              <a:tr h="208927">
                <a:tc>
                  <a:txBody>
                    <a:bodyPr/>
                    <a:lstStyle/>
                    <a:p>
                      <a:r>
                        <a:rPr lang="en-US" sz="1100" cap="none" spc="0">
                          <a:solidFill>
                            <a:schemeClr val="tx1"/>
                          </a:solidFill>
                          <a:effectLst/>
                        </a:rPr>
                        <a:t>(blank)</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endParaRPr lang="en-US" sz="1100" cap="none" spc="0">
                        <a:solidFill>
                          <a:schemeClr val="tx1"/>
                        </a:solidFill>
                      </a:endParaRP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endParaRPr lang="en-US" sz="1100" cap="none" spc="0">
                        <a:solidFill>
                          <a:schemeClr val="tx1"/>
                        </a:solidFill>
                      </a:endParaRP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endParaRPr lang="en-US" sz="1100" cap="none" spc="0">
                        <a:solidFill>
                          <a:schemeClr val="tx1"/>
                        </a:solidFill>
                      </a:endParaRP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endParaRPr lang="en-US" sz="1100" cap="none" spc="0">
                        <a:solidFill>
                          <a:schemeClr val="tx1"/>
                        </a:solidFill>
                      </a:endParaRP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endParaRPr lang="en-US" sz="1100" cap="none" spc="0">
                        <a:solidFill>
                          <a:schemeClr val="tx1"/>
                        </a:solidFill>
                      </a:endParaRP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767660669"/>
                  </a:ext>
                </a:extLst>
              </a:tr>
              <a:tr h="208927">
                <a:tc>
                  <a:txBody>
                    <a:bodyPr/>
                    <a:lstStyle/>
                    <a:p>
                      <a:r>
                        <a:rPr lang="en-US" sz="1100" cap="none" spc="0">
                          <a:solidFill>
                            <a:schemeClr val="tx1"/>
                          </a:solidFill>
                          <a:effectLst/>
                        </a:rPr>
                        <a:t>Grand Total</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371</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688</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1445</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238</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100" cap="none" spc="0">
                          <a:solidFill>
                            <a:schemeClr val="tx1"/>
                          </a:solidFill>
                        </a:rPr>
                        <a:t>2748</a:t>
                      </a:r>
                    </a:p>
                  </a:txBody>
                  <a:tcPr marL="43526"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800802898"/>
                  </a:ext>
                </a:extLst>
              </a:tr>
            </a:tbl>
          </a:graphicData>
        </a:graphic>
      </p:graphicFrame>
      <p:pic>
        <p:nvPicPr>
          <p:cNvPr id="11" name="Picture 10" descr="A graph with different colored lines and text&#10;&#10;Description automatically generated">
            <a:extLst>
              <a:ext uri="{FF2B5EF4-FFF2-40B4-BE49-F238E27FC236}">
                <a16:creationId xmlns:a16="http://schemas.microsoft.com/office/drawing/2014/main" id="{2E3DE963-9FCA-FFC7-6200-351523BE12FF}"/>
              </a:ext>
            </a:extLst>
          </p:cNvPr>
          <p:cNvPicPr>
            <a:picLocks noChangeAspect="1"/>
          </p:cNvPicPr>
          <p:nvPr/>
        </p:nvPicPr>
        <p:blipFill>
          <a:blip r:embed="rId3"/>
          <a:stretch>
            <a:fillRect/>
          </a:stretch>
        </p:blipFill>
        <p:spPr>
          <a:xfrm>
            <a:off x="5548313" y="2619905"/>
            <a:ext cx="5667375" cy="3438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54678202-2967-28A7-6B3D-E610FDF89051}"/>
              </a:ext>
            </a:extLst>
          </p:cNvPr>
          <p:cNvSpPr>
            <a:spLocks noChangeArrowheads="1"/>
          </p:cNvSpPr>
          <p:nvPr/>
        </p:nvSpPr>
        <p:spPr bwMode="auto">
          <a:xfrm>
            <a:off x="914400" y="2274838"/>
            <a:ext cx="9829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Enhanced Efficiency:</a:t>
            </a:r>
            <a:r>
              <a:rPr kumimoji="0" lang="en-US" altLang="en-US" sz="1800" b="0" i="0" u="none" strike="noStrike" cap="none" normalizeH="0" baseline="0">
                <a:ln>
                  <a:noFill/>
                </a:ln>
                <a:solidFill>
                  <a:schemeClr val="tx1"/>
                </a:solidFill>
                <a:effectLst/>
                <a:latin typeface="Arial" panose="020B0604020202020204" pitchFamily="34" charset="0"/>
              </a:rPr>
              <a:t> Streamlines performance tracking and data analysis, reducing manual effort and improving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Data-Driven Decisions:</a:t>
            </a:r>
            <a:r>
              <a:rPr kumimoji="0" lang="en-US" altLang="en-US" sz="1800" b="0" i="0" u="none" strike="noStrike" cap="none" normalizeH="0" baseline="0">
                <a:ln>
                  <a:noFill/>
                </a:ln>
                <a:solidFill>
                  <a:schemeClr val="tx1"/>
                </a:solidFill>
                <a:effectLst/>
                <a:latin typeface="Arial" panose="020B0604020202020204" pitchFamily="34" charset="0"/>
              </a:rPr>
              <a:t> Facilitates informed decision-making with accurate, real-time insights into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Customizability:</a:t>
            </a:r>
            <a:r>
              <a:rPr kumimoji="0" lang="en-US" altLang="en-US" sz="1800" b="0" i="0" u="none" strike="noStrike" cap="none" normalizeH="0" baseline="0">
                <a:ln>
                  <a:noFill/>
                </a:ln>
                <a:solidFill>
                  <a:schemeClr val="tx1"/>
                </a:solidFill>
                <a:effectLst/>
                <a:latin typeface="Arial" panose="020B0604020202020204" pitchFamily="34" charset="0"/>
              </a:rPr>
              <a:t> Adapts to organizational needs with customizable metrics and reporting templates.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Cost-Effective:</a:t>
            </a:r>
            <a:r>
              <a:rPr kumimoji="0" lang="en-US" altLang="en-US" sz="1800" b="0" i="0" u="none" strike="noStrike" cap="none" normalizeH="0" baseline="0">
                <a:ln>
                  <a:noFill/>
                </a:ln>
                <a:solidFill>
                  <a:schemeClr val="tx1"/>
                </a:solidFill>
                <a:effectLst/>
                <a:latin typeface="Arial" panose="020B0604020202020204" pitchFamily="34" charset="0"/>
              </a:rPr>
              <a:t> Utilizes existing Excel tools, offering a powerful solution without the need for expensive software.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Training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5" name="TextBox 14">
            <a:extLst>
              <a:ext uri="{FF2B5EF4-FFF2-40B4-BE49-F238E27FC236}">
                <a16:creationId xmlns:a16="http://schemas.microsoft.com/office/drawing/2014/main" id="{4CEF4A07-46F9-D9F6-2B93-E24B00F76612}"/>
              </a:ext>
            </a:extLst>
          </p:cNvPr>
          <p:cNvSpPr txBox="1"/>
          <p:nvPr/>
        </p:nvSpPr>
        <p:spPr>
          <a:xfrm>
            <a:off x="1600200" y="1977456"/>
            <a:ext cx="8082394" cy="1477328"/>
          </a:xfrm>
          <a:prstGeom prst="rect">
            <a:avLst/>
          </a:prstGeom>
          <a:noFill/>
        </p:spPr>
        <p:txBody>
          <a:bodyPr wrap="square">
            <a:spAutoFit/>
          </a:bodyPr>
          <a:lstStyle/>
          <a:p>
            <a:r>
              <a:rPr lang="en-US"/>
              <a:t>In the rapidly evolving job market, professionals across various industries need to continuously upgrade their skills to stay competitive. Excel, a powerful tool for data management and analysis, is frequently required in many job roles. However, there is a gap in the effective training of employees on advanced Excel features, leading to inefficient use of the tool and missed opportunities for data-driven decision-making.</a:t>
            </a:r>
            <a:endParaRPr lang="en-IN"/>
          </a:p>
        </p:txBody>
      </p:sp>
      <p:sp>
        <p:nvSpPr>
          <p:cNvPr id="17" name="TextBox 16">
            <a:extLst>
              <a:ext uri="{FF2B5EF4-FFF2-40B4-BE49-F238E27FC236}">
                <a16:creationId xmlns:a16="http://schemas.microsoft.com/office/drawing/2014/main" id="{2014CF3F-95C8-069F-1497-1AE9220B2266}"/>
              </a:ext>
            </a:extLst>
          </p:cNvPr>
          <p:cNvSpPr txBox="1"/>
          <p:nvPr/>
        </p:nvSpPr>
        <p:spPr>
          <a:xfrm>
            <a:off x="1676400" y="3733800"/>
            <a:ext cx="8006194" cy="1477328"/>
          </a:xfrm>
          <a:prstGeom prst="rect">
            <a:avLst/>
          </a:prstGeom>
          <a:noFill/>
        </p:spPr>
        <p:txBody>
          <a:bodyPr wrap="square">
            <a:spAutoFit/>
          </a:bodyPr>
          <a:lstStyle/>
          <a:p>
            <a:r>
              <a:rPr lang="en-US"/>
              <a:t>To develop and implement a comprehensive training program that equips employees with advanced Excel skills, enhancing their ability to manage, analyze, and visualize data effectively. The training program should address common pain points and enable employees to apply Excel's advanced features to real-world scenarios in their specific job roles</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2" name="TextBox 11">
            <a:extLst>
              <a:ext uri="{FF2B5EF4-FFF2-40B4-BE49-F238E27FC236}">
                <a16:creationId xmlns:a16="http://schemas.microsoft.com/office/drawing/2014/main" id="{47A8FC5B-8B8D-05CA-B914-165DB0ECA8DE}"/>
              </a:ext>
            </a:extLst>
          </p:cNvPr>
          <p:cNvSpPr txBox="1"/>
          <p:nvPr/>
        </p:nvSpPr>
        <p:spPr>
          <a:xfrm>
            <a:off x="4191000" y="2895600"/>
            <a:ext cx="8505928" cy="369332"/>
          </a:xfrm>
          <a:prstGeom prst="rect">
            <a:avLst/>
          </a:prstGeom>
          <a:noFill/>
        </p:spPr>
        <p:txBody>
          <a:bodyPr wrap="square">
            <a:spAutoFit/>
          </a:bodyPr>
          <a:lstStyle/>
          <a:p>
            <a:endParaRPr lang="en-IN"/>
          </a:p>
        </p:txBody>
      </p:sp>
      <p:sp>
        <p:nvSpPr>
          <p:cNvPr id="14" name="TextBox 13">
            <a:extLst>
              <a:ext uri="{FF2B5EF4-FFF2-40B4-BE49-F238E27FC236}">
                <a16:creationId xmlns:a16="http://schemas.microsoft.com/office/drawing/2014/main" id="{D032D4C4-A9C5-F71F-C409-C43CC8F5092E}"/>
              </a:ext>
            </a:extLst>
          </p:cNvPr>
          <p:cNvSpPr txBox="1"/>
          <p:nvPr/>
        </p:nvSpPr>
        <p:spPr>
          <a:xfrm>
            <a:off x="533400" y="2286000"/>
            <a:ext cx="10500047"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Develop Performance Tracking System:</a:t>
            </a:r>
            <a:r>
              <a:rPr kumimoji="0" lang="en-US" altLang="en-US" sz="1800" b="0" i="0" u="none" strike="noStrike" cap="none" normalizeH="0" baseline="0">
                <a:ln>
                  <a:noFill/>
                </a:ln>
                <a:solidFill>
                  <a:schemeClr val="tx1"/>
                </a:solidFill>
                <a:effectLst/>
                <a:latin typeface="Arial" panose="020B0604020202020204" pitchFamily="34" charset="0"/>
              </a:rPr>
              <a:t> Design an Excel-based system to track key performance indicators (KPIs) and metrics relevant to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Enhance Data Analysis:</a:t>
            </a:r>
            <a:r>
              <a:rPr kumimoji="0" lang="en-US" altLang="en-US" sz="1800" b="0" i="0" u="none" strike="noStrike" cap="none" normalizeH="0" baseline="0">
                <a:ln>
                  <a:noFill/>
                </a:ln>
                <a:solidFill>
                  <a:schemeClr val="tx1"/>
                </a:solidFill>
                <a:effectLst/>
                <a:latin typeface="Arial" panose="020B0604020202020204" pitchFamily="34" charset="0"/>
              </a:rPr>
              <a:t> Utilize advanced Excel functions to analyze performance data and generate actionable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Create Reporting Templates:</a:t>
            </a:r>
            <a:r>
              <a:rPr kumimoji="0" lang="en-US" altLang="en-US" sz="1800" b="0" i="0" u="none" strike="noStrike" cap="none" normalizeH="0" baseline="0">
                <a:ln>
                  <a:noFill/>
                </a:ln>
                <a:solidFill>
                  <a:schemeClr val="tx1"/>
                </a:solidFill>
                <a:effectLst/>
                <a:latin typeface="Arial" panose="020B0604020202020204" pitchFamily="34" charset="0"/>
              </a:rPr>
              <a:t> Develop templates and dashboards for generating regular performance reports and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Facilitate Data-Driven Decisions:</a:t>
            </a:r>
            <a:r>
              <a:rPr kumimoji="0" lang="en-US" altLang="en-US" sz="1800" b="0" i="0" u="none" strike="noStrike" cap="none" normalizeH="0" baseline="0">
                <a:ln>
                  <a:noFill/>
                </a:ln>
                <a:solidFill>
                  <a:schemeClr val="tx1"/>
                </a:solidFill>
                <a:effectLst/>
                <a:latin typeface="Arial" panose="020B0604020202020204" pitchFamily="34" charset="0"/>
              </a:rPr>
              <a:t> Enable managers to use the data to make informed decisions regarding employee development, recognition, and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Provide Training and Support:</a:t>
            </a:r>
            <a:r>
              <a:rPr kumimoji="0" lang="en-US" altLang="en-US" sz="1800" b="0" i="0" u="none" strike="noStrike" cap="none" normalizeH="0" baseline="0">
                <a:ln>
                  <a:noFill/>
                </a:ln>
                <a:solidFill>
                  <a:schemeClr val="tx1"/>
                </a:solidFill>
                <a:effectLst/>
                <a:latin typeface="Arial" panose="020B0604020202020204" pitchFamily="34" charset="0"/>
              </a:rPr>
              <a:t> Offer training and support to ensure effective use of the performance tracking system</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 name="TextBox 9">
            <a:extLst>
              <a:ext uri="{FF2B5EF4-FFF2-40B4-BE49-F238E27FC236}">
                <a16:creationId xmlns:a16="http://schemas.microsoft.com/office/drawing/2014/main" id="{0805F6C3-802D-6855-AAAE-69D2B40A6709}"/>
              </a:ext>
            </a:extLst>
          </p:cNvPr>
          <p:cNvSpPr txBox="1"/>
          <p:nvPr/>
        </p:nvSpPr>
        <p:spPr>
          <a:xfrm>
            <a:off x="914400" y="2019300"/>
            <a:ext cx="8991600"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Arial" panose="020B0604020202020204" pitchFamily="34" charset="0"/>
              </a:rPr>
              <a:t>Employer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Arial" panose="020B0604020202020204" pitchFamily="34" charset="0"/>
              </a:rPr>
              <a:t>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err="1">
                <a:ln>
                  <a:noFill/>
                </a:ln>
                <a:solidFill>
                  <a:schemeClr val="tx1"/>
                </a:solidFill>
                <a:effectLst/>
                <a:latin typeface="Arial" panose="020B0604020202020204" pitchFamily="34" charset="0"/>
              </a:rPr>
              <a:t>Organisation</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Rectangle 1">
            <a:extLst>
              <a:ext uri="{FF2B5EF4-FFF2-40B4-BE49-F238E27FC236}">
                <a16:creationId xmlns:a16="http://schemas.microsoft.com/office/drawing/2014/main" id="{7FD1FD57-C1EE-CC04-4700-3C50A8C40887}"/>
              </a:ext>
            </a:extLst>
          </p:cNvPr>
          <p:cNvSpPr>
            <a:spLocks noChangeArrowheads="1"/>
          </p:cNvSpPr>
          <p:nvPr/>
        </p:nvSpPr>
        <p:spPr bwMode="auto">
          <a:xfrm>
            <a:off x="650676" y="2242066"/>
            <a:ext cx="1039832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Customizable Performance Dashboards:</a:t>
            </a:r>
            <a:r>
              <a:rPr kumimoji="0" lang="en-US" altLang="en-US" sz="1800" b="0" i="0" u="none" strike="noStrike" cap="none" normalizeH="0" baseline="0">
                <a:ln>
                  <a:noFill/>
                </a:ln>
                <a:solidFill>
                  <a:schemeClr val="tx1"/>
                </a:solidFill>
                <a:effectLst/>
                <a:latin typeface="Arial" panose="020B0604020202020204" pitchFamily="34" charset="0"/>
              </a:rPr>
              <a:t> Visualize key performance indicators (KPIs) and metrics through interactive charts and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Automated Reporting Templates:</a:t>
            </a:r>
            <a:r>
              <a:rPr kumimoji="0" lang="en-US" altLang="en-US" sz="1800" b="0" i="0" u="none" strike="noStrike" cap="none" normalizeH="0" baseline="0">
                <a:ln>
                  <a:noFill/>
                </a:ln>
                <a:solidFill>
                  <a:schemeClr val="tx1"/>
                </a:solidFill>
                <a:effectLst/>
                <a:latin typeface="Arial" panose="020B0604020202020204" pitchFamily="34" charset="0"/>
              </a:rPr>
              <a:t> Generate standardized performance reports and summaries with pre-defined templates.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Advanced Data Analysis:</a:t>
            </a:r>
            <a:r>
              <a:rPr kumimoji="0" lang="en-US" altLang="en-US" sz="1800" b="0" i="0" u="none" strike="noStrike" cap="none" normalizeH="0" baseline="0">
                <a:ln>
                  <a:noFill/>
                </a:ln>
                <a:solidFill>
                  <a:schemeClr val="tx1"/>
                </a:solidFill>
                <a:effectLst/>
                <a:latin typeface="Arial" panose="020B0604020202020204" pitchFamily="34" charset="0"/>
              </a:rPr>
              <a:t> Utilize pivot tables, complex formulas, and conditional formatting to analyze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Real-Time Data Entry and Updates:</a:t>
            </a:r>
            <a:r>
              <a:rPr kumimoji="0" lang="en-US" altLang="en-US" sz="1800" b="0" i="0" u="none" strike="noStrike" cap="none" normalizeH="0" baseline="0">
                <a:ln>
                  <a:noFill/>
                </a:ln>
                <a:solidFill>
                  <a:schemeClr val="tx1"/>
                </a:solidFill>
                <a:effectLst/>
                <a:latin typeface="Arial" panose="020B0604020202020204" pitchFamily="34" charset="0"/>
              </a:rPr>
              <a:t> Enable real-time updates and data entry to ensure accurate and up-to-date performance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User Guides and Training Materials:</a:t>
            </a:r>
            <a:r>
              <a:rPr kumimoji="0" lang="en-US" altLang="en-US" sz="1800" b="0" i="0" u="none" strike="noStrike" cap="none" normalizeH="0" baseline="0">
                <a:ln>
                  <a:noFill/>
                </a:ln>
                <a:solidFill>
                  <a:schemeClr val="tx1"/>
                </a:solidFill>
                <a:effectLst/>
                <a:latin typeface="Arial" panose="020B0604020202020204" pitchFamily="34" charset="0"/>
              </a:rPr>
              <a:t> Provide comprehensive documentation and training resources for effective use of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4" name="Rectangle 1">
            <a:extLst>
              <a:ext uri="{FF2B5EF4-FFF2-40B4-BE49-F238E27FC236}">
                <a16:creationId xmlns:a16="http://schemas.microsoft.com/office/drawing/2014/main" id="{0130438D-A772-EB9C-86B3-5689021F483D}"/>
              </a:ext>
            </a:extLst>
          </p:cNvPr>
          <p:cNvSpPr>
            <a:spLocks noChangeArrowheads="1"/>
          </p:cNvSpPr>
          <p:nvPr/>
        </p:nvSpPr>
        <p:spPr bwMode="auto">
          <a:xfrm>
            <a:off x="609600" y="1600200"/>
            <a:ext cx="1167474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Employee Information: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Columns:</a:t>
            </a:r>
            <a:r>
              <a:rPr kumimoji="0" lang="en-US" altLang="en-US" sz="1800" b="0" i="0" u="none" strike="noStrike" cap="none" normalizeH="0" baseline="0">
                <a:ln>
                  <a:noFill/>
                </a:ln>
                <a:solidFill>
                  <a:schemeClr val="tx1"/>
                </a:solidFill>
                <a:effectLst/>
                <a:latin typeface="Arial" panose="020B0604020202020204" pitchFamily="34" charset="0"/>
              </a:rPr>
              <a:t> Employee ID, Name, Department, Position, Hire Date,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Description:</a:t>
            </a:r>
            <a:r>
              <a:rPr kumimoji="0" lang="en-US" altLang="en-US" sz="1800" b="0" i="0" u="none" strike="noStrike" cap="none" normalizeH="0" baseline="0">
                <a:ln>
                  <a:noFill/>
                </a:ln>
                <a:solidFill>
                  <a:schemeClr val="tx1"/>
                </a:solidFill>
                <a:effectLst/>
                <a:latin typeface="Arial" panose="020B0604020202020204" pitchFamily="34" charset="0"/>
              </a:rPr>
              <a:t> Basic demographic and employment details for each 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Performance Metrics: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Columns:</a:t>
            </a:r>
            <a:r>
              <a:rPr kumimoji="0" lang="en-US" altLang="en-US" sz="1800" b="0" i="0" u="none" strike="noStrike" cap="none" normalizeH="0" baseline="0">
                <a:ln>
                  <a:noFill/>
                </a:ln>
                <a:solidFill>
                  <a:schemeClr val="tx1"/>
                </a:solidFill>
                <a:effectLst/>
                <a:latin typeface="Arial" panose="020B0604020202020204" pitchFamily="34" charset="0"/>
              </a:rPr>
              <a:t> Employee ID, Review Period, KPI 1 (e.g., Sales Targets), KPI 2 (e.g., Customer Satisfaction Score), KPI 3 (e.g., Project Completion Rate), Overall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Description:</a:t>
            </a:r>
            <a:r>
              <a:rPr kumimoji="0" lang="en-US" altLang="en-US" sz="1800" b="0" i="0" u="none" strike="noStrike" cap="none" normalizeH="0" baseline="0">
                <a:ln>
                  <a:noFill/>
                </a:ln>
                <a:solidFill>
                  <a:schemeClr val="tx1"/>
                </a:solidFill>
                <a:effectLst/>
                <a:latin typeface="Arial" panose="020B0604020202020204" pitchFamily="34" charset="0"/>
              </a:rPr>
              <a:t> Key performance indicators and overall performance ratings for each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Performance Reviews: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Columns:</a:t>
            </a:r>
            <a:r>
              <a:rPr kumimoji="0" lang="en-US" altLang="en-US" sz="1800" b="0" i="0" u="none" strike="noStrike" cap="none" normalizeH="0" baseline="0">
                <a:ln>
                  <a:noFill/>
                </a:ln>
                <a:solidFill>
                  <a:schemeClr val="tx1"/>
                </a:solidFill>
                <a:effectLst/>
                <a:latin typeface="Arial" panose="020B0604020202020204" pitchFamily="34" charset="0"/>
              </a:rPr>
              <a:t> Employee ID, Review Date, Reviewer, Comments, Rating (e.g., 1-5 scale), Development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Description:</a:t>
            </a:r>
            <a:r>
              <a:rPr kumimoji="0" lang="en-US" altLang="en-US" sz="1800" b="0" i="0" u="none" strike="noStrike" cap="none" normalizeH="0" baseline="0">
                <a:ln>
                  <a:noFill/>
                </a:ln>
                <a:solidFill>
                  <a:schemeClr val="tx1"/>
                </a:solidFill>
                <a:effectLst/>
                <a:latin typeface="Arial" panose="020B0604020202020204" pitchFamily="34" charset="0"/>
              </a:rPr>
              <a:t> Detailed review comments and ratings from performance evaluations, including feedback and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Training and Development: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Columns:</a:t>
            </a:r>
            <a:r>
              <a:rPr kumimoji="0" lang="en-US" altLang="en-US" sz="1800" b="0" i="0" u="none" strike="noStrike" cap="none" normalizeH="0" baseline="0">
                <a:ln>
                  <a:noFill/>
                </a:ln>
                <a:solidFill>
                  <a:schemeClr val="tx1"/>
                </a:solidFill>
                <a:effectLst/>
                <a:latin typeface="Arial" panose="020B0604020202020204" pitchFamily="34" charset="0"/>
              </a:rPr>
              <a:t> Employee ID, Training Program, Completion Date, Skills Acquired, Post-Training Performance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Description:</a:t>
            </a:r>
            <a:r>
              <a:rPr kumimoji="0" lang="en-US" altLang="en-US" sz="1800" b="0" i="0" u="none" strike="noStrike" cap="none" normalizeH="0" baseline="0">
                <a:ln>
                  <a:noFill/>
                </a:ln>
                <a:solidFill>
                  <a:schemeClr val="tx1"/>
                </a:solidFill>
                <a:effectLst/>
                <a:latin typeface="Arial" panose="020B0604020202020204" pitchFamily="34" charset="0"/>
              </a:rPr>
              <a:t> Records of training programs attended, skills gained, and subsequent impact on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1" name="Rectangle 1">
            <a:extLst>
              <a:ext uri="{FF2B5EF4-FFF2-40B4-BE49-F238E27FC236}">
                <a16:creationId xmlns:a16="http://schemas.microsoft.com/office/drawing/2014/main" id="{9B2F9B57-8F60-77D2-E13E-3A33BF0A7823}"/>
              </a:ext>
            </a:extLst>
          </p:cNvPr>
          <p:cNvSpPr>
            <a:spLocks noChangeArrowheads="1"/>
          </p:cNvSpPr>
          <p:nvPr/>
        </p:nvSpPr>
        <p:spPr bwMode="auto">
          <a:xfrm>
            <a:off x="665754" y="1981200"/>
            <a:ext cx="105917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Dynamic Dashboards:</a:t>
            </a:r>
            <a:r>
              <a:rPr kumimoji="0" lang="en-US" altLang="en-US" sz="1800" b="0" i="0" u="none" strike="noStrike" cap="none" normalizeH="0" baseline="0">
                <a:ln>
                  <a:noFill/>
                </a:ln>
                <a:solidFill>
                  <a:schemeClr val="tx1"/>
                </a:solidFill>
                <a:effectLst/>
                <a:latin typeface="Arial" panose="020B0604020202020204" pitchFamily="34" charset="0"/>
              </a:rPr>
              <a:t> Our solution features interactive dashboards that visually represent key performance metrics, allowing users to quickly grasp complex data through intuitive charts and graphs. This makes data interpretation easier and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Automated Insights:</a:t>
            </a:r>
            <a:r>
              <a:rPr kumimoji="0" lang="en-US" altLang="en-US" sz="1800" b="0" i="0" u="none" strike="noStrike" cap="none" normalizeH="0" baseline="0">
                <a:ln>
                  <a:noFill/>
                </a:ln>
                <a:solidFill>
                  <a:schemeClr val="tx1"/>
                </a:solidFill>
                <a:effectLst/>
                <a:latin typeface="Arial" panose="020B0604020202020204" pitchFamily="34" charset="0"/>
              </a:rPr>
              <a:t> With built-in formulas and pivot tables, the system provides automated insights and trend analysis. This reduces manual data manipulation and speeds up the process of identifying performance patterns and anomalies.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Real-Time Data Updates:</a:t>
            </a:r>
            <a:r>
              <a:rPr kumimoji="0" lang="en-US" altLang="en-US" sz="1800" b="0" i="0" u="none" strike="noStrike" cap="none" normalizeH="0" baseline="0">
                <a:ln>
                  <a:noFill/>
                </a:ln>
                <a:solidFill>
                  <a:schemeClr val="tx1"/>
                </a:solidFill>
                <a:effectLst/>
                <a:latin typeface="Arial" panose="020B0604020202020204" pitchFamily="34" charset="0"/>
              </a:rPr>
              <a:t> The system allows for real-time data entry and updates, ensuring that performance information is always current. This feature supports timely decision-making and keeps all stakeholders informed with the latest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Customizable Templates:</a:t>
            </a:r>
            <a:r>
              <a:rPr kumimoji="0" lang="en-US" altLang="en-US" sz="1800" b="0" i="0" u="none" strike="noStrike" cap="none" normalizeH="0" baseline="0">
                <a:ln>
                  <a:noFill/>
                </a:ln>
                <a:solidFill>
                  <a:schemeClr val="tx1"/>
                </a:solidFill>
                <a:effectLst/>
                <a:latin typeface="Arial" panose="020B0604020202020204" pitchFamily="34" charset="0"/>
              </a:rPr>
              <a:t> Users can easily customize reporting templates to fit specific organizational needs, allowing for personalized performance reports and evaluations that align with company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revision>24</cp:revision>
  <dcterms:created xsi:type="dcterms:W3CDTF">2024-03-29T15:07:22Z</dcterms:created>
  <dcterms:modified xsi:type="dcterms:W3CDTF">2024-09-10T13:43:31Z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