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y="5143500" cx="9144000"/>
  <p:notesSz cx="6858000" cy="9144000"/>
  <p:embeddedFontLst>
    <p:embeddedFont>
      <p:font typeface="Old Standard TT"/>
      <p:regular r:id="rId64"/>
      <p:bold r:id="rId65"/>
      <p:italic r:id="rId66"/>
    </p:embeddedFont>
    <p:embeddedFont>
      <p:font typeface="Alatsi"/>
      <p:regular r:id="rId67"/>
    </p:embeddedFont>
    <p:embeddedFont>
      <p:font typeface="Open Sans"/>
      <p:bold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750B78-C82F-47B5-BE9F-A0CE513FBDF7}">
  <a:tblStyle styleId="{36750B78-C82F-47B5-BE9F-A0CE513FBDF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OldStandardTT-regular.fntdata"/><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OldStandardTT-italic.fntdata"/><Relationship Id="rId21" Type="http://schemas.openxmlformats.org/officeDocument/2006/relationships/slide" Target="slides/slide14.xml"/><Relationship Id="rId65" Type="http://schemas.openxmlformats.org/officeDocument/2006/relationships/font" Target="fonts/OldStandardTT-bold.fntdata"/><Relationship Id="rId24" Type="http://schemas.openxmlformats.org/officeDocument/2006/relationships/slide" Target="slides/slide17.xml"/><Relationship Id="rId68" Type="http://schemas.openxmlformats.org/officeDocument/2006/relationships/font" Target="fonts/OpenSans-bold.fntdata"/><Relationship Id="rId23" Type="http://schemas.openxmlformats.org/officeDocument/2006/relationships/slide" Target="slides/slide16.xml"/><Relationship Id="rId67" Type="http://schemas.openxmlformats.org/officeDocument/2006/relationships/font" Target="fonts/Alatsi-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OpenSans-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755d95eff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2f755d95eff_2_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f755d95eff_2_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f755d95eff_2_2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f755d95eff_2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f755d95eff_2_2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f755d95eff_2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f755d95eff_2_2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2f755d95eff_2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755d95eff_2_2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f755d95eff_2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f755d95eff_2_3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f755d95eff_2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f755d95eff_2_3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f755d95eff_2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f755d95eff_2_3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2f755d95eff_2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f755d95eff_2_3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f755d95eff_2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f755d95eff_2_3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2f755d95eff_2_3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f755d95eff_2_3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2f755d95eff_2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755d95eff_2_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f755d95eff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f755d95eff_2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g2f755d95eff_2_4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2f755d95eff_2_4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f755d95eff_2_4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2f755d95eff_2_4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f755d95eff_2_4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2f755d95eff_2_4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2f755d95eff_2_4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f755d95eff_2_4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g2f755d95eff_2_4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g2f755d95eff_2_4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f755d95eff_2_4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g2f755d95eff_2_4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f755d95eff_2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g2f755d95eff_2_5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g2f755d95eff_2_5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f755d95eff_2_5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2f755d95eff_2_5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f755d95eff_2_5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g2f755d95eff_2_5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sz="1800" u="none" strike="noStrike">
                <a:solidFill>
                  <a:srgbClr val="000000"/>
                </a:solidFill>
                <a:latin typeface="Times New Roman"/>
                <a:ea typeface="Times New Roman"/>
                <a:cs typeface="Times New Roman"/>
                <a:sym typeface="Times New Roman"/>
              </a:rPr>
              <a:t>Boosting algorithm combines multiple weak learners in a sequential method, which iteratively improves better predictability. on trying multiple parameters to overcome the overfitting issues at different train test splits., the best parameters are …………….., and </a:t>
            </a:r>
            <a:endParaRPr/>
          </a:p>
          <a:p>
            <a:pPr indent="0" lvl="0" marL="0" rtl="0" algn="l">
              <a:spcBef>
                <a:spcPts val="0"/>
              </a:spcBef>
              <a:spcAft>
                <a:spcPts val="0"/>
              </a:spcAft>
              <a:buNone/>
            </a:pPr>
            <a:r>
              <a:t/>
            </a:r>
            <a:endParaRPr b="0" i="0" sz="1800" u="none" strike="noStrike">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i="0" sz="1800" u="none" strike="noStrike">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i="0" lang="en" sz="1800" u="none" strike="noStrike">
                <a:solidFill>
                  <a:srgbClr val="000000"/>
                </a:solidFill>
                <a:latin typeface="Times New Roman"/>
                <a:ea typeface="Times New Roman"/>
                <a:cs typeface="Times New Roman"/>
                <a:sym typeface="Times New Roman"/>
              </a:rPr>
              <a:t>The best performance is observed with the 80-20 split, where the test R² is 0.71 and train R² is 0.78. This indicates a good balance between training and testing performance</a:t>
            </a:r>
            <a:endParaRPr/>
          </a:p>
        </p:txBody>
      </p:sp>
      <p:sp>
        <p:nvSpPr>
          <p:cNvPr id="621" name="Google Shape;621;g2f755d95eff_2_5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f755d95eff_2_5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g2f755d95eff_2_5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Bagging is an ensemble method that involves training multiple models independently on random subsets of the data, and aggregate their predictions.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paramerters ………….  Train R^2 are consistent around 86 %.</a:t>
            </a:r>
            <a:endParaRPr/>
          </a:p>
        </p:txBody>
      </p:sp>
      <p:sp>
        <p:nvSpPr>
          <p:cNvPr id="638" name="Google Shape;638;g2f755d95eff_2_5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f755d95eff_2_5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g2f755d95eff_2_5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t/>
            </a:r>
            <a:endParaRPr b="1" i="0" sz="1800">
              <a:solidFill>
                <a:srgbClr val="000000"/>
              </a:solidFill>
              <a:highlight>
                <a:srgbClr val="FFFFFF"/>
              </a:highlight>
              <a:latin typeface="Cambria"/>
              <a:ea typeface="Cambria"/>
              <a:cs typeface="Cambria"/>
              <a:sym typeface="Cambria"/>
            </a:endParaRPr>
          </a:p>
        </p:txBody>
      </p:sp>
      <p:sp>
        <p:nvSpPr>
          <p:cNvPr id="655" name="Google Shape;655;g2f755d95eff_2_5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755d95eff_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f755d95eff_2_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f755d95eff_2_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f755d95eff_2_5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2f755d95eff_2_5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f755d95eff_2_6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g2f755d95eff_2_6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sz="1800" u="none" strike="noStrike">
                <a:solidFill>
                  <a:srgbClr val="000000"/>
                </a:solidFill>
                <a:latin typeface="Times New Roman"/>
                <a:ea typeface="Times New Roman"/>
                <a:cs typeface="Times New Roman"/>
                <a:sym typeface="Times New Roman"/>
              </a:rPr>
              <a:t>From this model we  say that, infant mortality has positive coefficients with maternal mortality ratio, fertility rate, and out-of-pocket health expenditure </a:t>
            </a:r>
            <a:endParaRPr/>
          </a:p>
          <a:p>
            <a:pPr indent="0" lvl="0" marL="0" rtl="0" algn="l">
              <a:spcBef>
                <a:spcPts val="0"/>
              </a:spcBef>
              <a:spcAft>
                <a:spcPts val="0"/>
              </a:spcAft>
              <a:buNone/>
            </a:pPr>
            <a:r>
              <a:t/>
            </a:r>
            <a:endParaRPr b="0" i="0" sz="1800" u="none" strike="noStrike">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i="0" lang="en" sz="1800" u="none" strike="noStrike">
                <a:solidFill>
                  <a:srgbClr val="000000"/>
                </a:solidFill>
                <a:latin typeface="Times New Roman"/>
                <a:ea typeface="Times New Roman"/>
                <a:cs typeface="Times New Roman"/>
                <a:sym typeface="Times New Roman"/>
              </a:rPr>
              <a:t>and a negative coefficient with physicians per thousand. </a:t>
            </a:r>
            <a:endParaRPr/>
          </a:p>
          <a:p>
            <a:pPr indent="0" lvl="0" marL="0" rtl="0" algn="l">
              <a:spcBef>
                <a:spcPts val="0"/>
              </a:spcBef>
              <a:spcAft>
                <a:spcPts val="0"/>
              </a:spcAft>
              <a:buNone/>
            </a:pPr>
            <a:r>
              <a:t/>
            </a:r>
            <a:endParaRPr b="0" i="0" sz="1800" u="none" strike="noStrike">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i="0" lang="en" sz="1800" u="none" strike="noStrike">
                <a:solidFill>
                  <a:srgbClr val="000000"/>
                </a:solidFill>
                <a:latin typeface="Times New Roman"/>
                <a:ea typeface="Times New Roman"/>
                <a:cs typeface="Times New Roman"/>
                <a:sym typeface="Times New Roman"/>
              </a:rPr>
              <a:t>Which means that the infant mortality rate can be reduced by reducing the fertility rate and increasing the number of physicians per thousand, i.e., the number of doctors in the country.</a:t>
            </a:r>
            <a:endParaRPr/>
          </a:p>
        </p:txBody>
      </p:sp>
      <p:sp>
        <p:nvSpPr>
          <p:cNvPr id="688" name="Google Shape;688;g2f755d95eff_2_6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f755d95eff_2_6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g2f755d95eff_2_6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f755d95eff_2_6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g2f755d95eff_2_6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f755d95eff_2_6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g2f755d95eff_2_6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f755d95eff_2_6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g2f755d95eff_2_6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f755d95eff_2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g2f755d95eff_2_6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sz="1800" u="none" strike="noStrike">
                <a:solidFill>
                  <a:srgbClr val="000000"/>
                </a:solidFill>
                <a:latin typeface="Calibri"/>
                <a:ea typeface="Calibri"/>
                <a:cs typeface="Calibri"/>
                <a:sym typeface="Calibri"/>
              </a:rPr>
              <a:t>Variable Name : Description</a:t>
            </a:r>
            <a:r>
              <a:rPr lang="en"/>
              <a:t> </a:t>
            </a:r>
            <a:r>
              <a:rPr b="0" i="0" lang="en" sz="1800" u="none" strike="noStrike">
                <a:solidFill>
                  <a:srgbClr val="000000"/>
                </a:solidFill>
                <a:latin typeface="Calibri"/>
                <a:ea typeface="Calibri"/>
                <a:cs typeface="Calibri"/>
                <a:sym typeface="Calibri"/>
              </a:rPr>
              <a:t>Country : Name of the country.</a:t>
            </a:r>
            <a:r>
              <a:rPr lang="en"/>
              <a:t> </a:t>
            </a:r>
            <a:r>
              <a:rPr b="0" i="0" lang="en" sz="1800" u="none" strike="noStrike">
                <a:solidFill>
                  <a:srgbClr val="000000"/>
                </a:solidFill>
                <a:latin typeface="Calibri"/>
                <a:ea typeface="Calibri"/>
                <a:cs typeface="Calibri"/>
                <a:sym typeface="Calibri"/>
              </a:rPr>
              <a:t>Density (P/Km²) : Population density measured in persons per square kilometer.</a:t>
            </a:r>
            <a:r>
              <a:rPr lang="en"/>
              <a:t> </a:t>
            </a:r>
            <a:r>
              <a:rPr b="0" i="0" lang="en" sz="1800" u="none" strike="noStrike">
                <a:solidFill>
                  <a:srgbClr val="000000"/>
                </a:solidFill>
                <a:latin typeface="Calibri"/>
                <a:ea typeface="Calibri"/>
                <a:cs typeface="Calibri"/>
                <a:sym typeface="Calibri"/>
              </a:rPr>
              <a:t>Agricultural Land (%) : Percentage of total land area that is used for agriculture.</a:t>
            </a:r>
            <a:r>
              <a:rPr lang="en"/>
              <a:t> </a:t>
            </a:r>
            <a:r>
              <a:rPr b="0" i="0" lang="en" sz="1800" u="none" strike="noStrike">
                <a:solidFill>
                  <a:srgbClr val="000000"/>
                </a:solidFill>
                <a:latin typeface="Calibri"/>
                <a:ea typeface="Calibri"/>
                <a:cs typeface="Calibri"/>
                <a:sym typeface="Calibri"/>
              </a:rPr>
              <a:t>Land Area (Km²) : Total land area of the country in square kilometers.</a:t>
            </a:r>
            <a:r>
              <a:rPr lang="en"/>
              <a:t> </a:t>
            </a:r>
            <a:r>
              <a:rPr b="0" i="0" lang="en" sz="1800" u="none" strike="noStrike">
                <a:solidFill>
                  <a:srgbClr val="000000"/>
                </a:solidFill>
                <a:latin typeface="Calibri"/>
                <a:ea typeface="Calibri"/>
                <a:cs typeface="Calibri"/>
                <a:sym typeface="Calibri"/>
              </a:rPr>
              <a:t>Armed Forces Size : Number of personnel in the country's armed forces.</a:t>
            </a:r>
            <a:r>
              <a:rPr lang="en"/>
              <a:t> </a:t>
            </a:r>
            <a:r>
              <a:rPr b="0" i="0" lang="en" sz="1800" u="none" strike="noStrike">
                <a:solidFill>
                  <a:srgbClr val="000000"/>
                </a:solidFill>
                <a:latin typeface="Calibri"/>
                <a:ea typeface="Calibri"/>
                <a:cs typeface="Calibri"/>
                <a:sym typeface="Calibri"/>
              </a:rPr>
              <a:t>Birth Rate : Number of live births per 1,000 people in a year.</a:t>
            </a:r>
            <a:r>
              <a:rPr lang="en"/>
              <a:t> </a:t>
            </a:r>
            <a:r>
              <a:rPr b="0" i="0" lang="en" sz="1800" u="none" strike="noStrike">
                <a:solidFill>
                  <a:srgbClr val="000000"/>
                </a:solidFill>
                <a:latin typeface="Calibri"/>
                <a:ea typeface="Calibri"/>
                <a:cs typeface="Calibri"/>
                <a:sym typeface="Calibri"/>
              </a:rPr>
              <a:t>CO2 Emissions : Amount of carbon dioxide emissions in metric tons.</a:t>
            </a:r>
            <a:r>
              <a:rPr lang="en"/>
              <a:t> </a:t>
            </a:r>
            <a:r>
              <a:rPr b="0" i="0" lang="en" sz="1800" u="none" strike="noStrike">
                <a:solidFill>
                  <a:srgbClr val="000000"/>
                </a:solidFill>
                <a:latin typeface="Calibri"/>
                <a:ea typeface="Calibri"/>
                <a:cs typeface="Calibri"/>
                <a:sym typeface="Calibri"/>
              </a:rPr>
              <a:t>CPI : Consumer Price Index, a measure of the average change in prices over time.</a:t>
            </a:r>
            <a:r>
              <a:rPr lang="en"/>
              <a:t> </a:t>
            </a:r>
            <a:r>
              <a:rPr b="0" i="0" lang="en" sz="1800" u="none" strike="noStrike">
                <a:solidFill>
                  <a:srgbClr val="000000"/>
                </a:solidFill>
                <a:latin typeface="Calibri"/>
                <a:ea typeface="Calibri"/>
                <a:cs typeface="Calibri"/>
                <a:sym typeface="Calibri"/>
              </a:rPr>
              <a:t>CPI Change (%) : Percentage change in the Consumer Price Index over a specified period.</a:t>
            </a:r>
            <a:r>
              <a:rPr lang="en"/>
              <a:t> </a:t>
            </a:r>
            <a:r>
              <a:rPr b="0" i="0" lang="en" sz="1800" u="none" strike="noStrike">
                <a:solidFill>
                  <a:srgbClr val="000000"/>
                </a:solidFill>
                <a:latin typeface="Calibri"/>
                <a:ea typeface="Calibri"/>
                <a:cs typeface="Calibri"/>
                <a:sym typeface="Calibri"/>
              </a:rPr>
              <a:t>Fertility Rate : Average number of children born to a woman during her lifetime.</a:t>
            </a:r>
            <a:r>
              <a:rPr lang="en"/>
              <a:t> </a:t>
            </a:r>
            <a:r>
              <a:rPr b="0" i="0" lang="en" sz="1800" u="none" strike="noStrike">
                <a:solidFill>
                  <a:srgbClr val="000000"/>
                </a:solidFill>
                <a:latin typeface="Calibri"/>
                <a:ea typeface="Calibri"/>
                <a:cs typeface="Calibri"/>
                <a:sym typeface="Calibri"/>
              </a:rPr>
              <a:t>Forested Area (%) : Percentage of the total land area covered by forests.</a:t>
            </a:r>
            <a:r>
              <a:rPr lang="en"/>
              <a:t> </a:t>
            </a:r>
            <a:r>
              <a:rPr b="0" i="0" lang="en" sz="1800" u="none" strike="noStrike">
                <a:solidFill>
                  <a:srgbClr val="000000"/>
                </a:solidFill>
                <a:latin typeface="Calibri"/>
                <a:ea typeface="Calibri"/>
                <a:cs typeface="Calibri"/>
                <a:sym typeface="Calibri"/>
              </a:rPr>
              <a:t>Gasoline Price : Price of gasoline per liter.</a:t>
            </a:r>
            <a:r>
              <a:rPr lang="en"/>
              <a:t> </a:t>
            </a:r>
            <a:r>
              <a:rPr b="0" i="0" lang="en" sz="1800" u="none" strike="noStrike">
                <a:solidFill>
                  <a:srgbClr val="000000"/>
                </a:solidFill>
                <a:latin typeface="Calibri"/>
                <a:ea typeface="Calibri"/>
                <a:cs typeface="Calibri"/>
                <a:sym typeface="Calibri"/>
              </a:rPr>
              <a:t>GDP : Gross Domestic Product, total monetary value of all goods and services produced in a country.</a:t>
            </a:r>
            <a:r>
              <a:rPr lang="en"/>
              <a:t> </a:t>
            </a:r>
            <a:r>
              <a:rPr b="0" i="0" lang="en" sz="1800" u="none" strike="noStrike">
                <a:solidFill>
                  <a:srgbClr val="000000"/>
                </a:solidFill>
                <a:latin typeface="Calibri"/>
                <a:ea typeface="Calibri"/>
                <a:cs typeface="Calibri"/>
                <a:sym typeface="Calibri"/>
              </a:rPr>
              <a:t>Gross Primary Education Enrollment (%) : Percentage of children of official primary school age enrolled in primary school.</a:t>
            </a:r>
            <a:r>
              <a:rPr lang="en"/>
              <a:t> </a:t>
            </a:r>
            <a:r>
              <a:rPr b="0" i="0" lang="en" sz="1800" u="none" strike="noStrike">
                <a:solidFill>
                  <a:srgbClr val="000000"/>
                </a:solidFill>
                <a:latin typeface="Calibri"/>
                <a:ea typeface="Calibri"/>
                <a:cs typeface="Calibri"/>
                <a:sym typeface="Calibri"/>
              </a:rPr>
              <a:t>Gross Tertiary Education Enrollment (%) : Percentage of individuals of official tertiary education age enrolled in tertiary education.</a:t>
            </a:r>
            <a:r>
              <a:rPr lang="en"/>
              <a:t> </a:t>
            </a:r>
            <a:r>
              <a:rPr b="0" i="0" lang="en" sz="1800" u="none" strike="noStrike">
                <a:solidFill>
                  <a:srgbClr val="000000"/>
                </a:solidFill>
                <a:latin typeface="Calibri"/>
                <a:ea typeface="Calibri"/>
                <a:cs typeface="Calibri"/>
                <a:sym typeface="Calibri"/>
              </a:rPr>
              <a:t>Infant Mortality : Number of deaths of infants under one year old per 1,000 live births.</a:t>
            </a:r>
            <a:r>
              <a:rPr lang="en"/>
              <a:t> </a:t>
            </a:r>
            <a:r>
              <a:rPr b="0" i="0" lang="en" sz="1800" u="none" strike="noStrike">
                <a:solidFill>
                  <a:srgbClr val="000000"/>
                </a:solidFill>
                <a:latin typeface="Calibri"/>
                <a:ea typeface="Calibri"/>
                <a:cs typeface="Calibri"/>
                <a:sym typeface="Calibri"/>
              </a:rPr>
              <a:t>Life Expectancy : Average number of years a person is expected to live.</a:t>
            </a:r>
            <a:r>
              <a:rPr lang="en"/>
              <a:t> </a:t>
            </a:r>
            <a:r>
              <a:rPr b="0" i="0" lang="en" sz="1800" u="none" strike="noStrike">
                <a:solidFill>
                  <a:srgbClr val="000000"/>
                </a:solidFill>
                <a:latin typeface="Calibri"/>
                <a:ea typeface="Calibri"/>
                <a:cs typeface="Calibri"/>
                <a:sym typeface="Calibri"/>
              </a:rPr>
              <a:t>Maternal Mortality Ratio : Number of maternal deaths per 100,000 live births.</a:t>
            </a:r>
            <a:r>
              <a:rPr lang="en"/>
              <a:t> </a:t>
            </a:r>
            <a:r>
              <a:rPr b="0" i="0" lang="en" sz="1800" u="none" strike="noStrike">
                <a:solidFill>
                  <a:srgbClr val="000000"/>
                </a:solidFill>
                <a:latin typeface="Calibri"/>
                <a:ea typeface="Calibri"/>
                <a:cs typeface="Calibri"/>
                <a:sym typeface="Calibri"/>
              </a:rPr>
              <a:t>Minimum Wage : Lowest legal wage that can be paid to workers.</a:t>
            </a:r>
            <a:r>
              <a:rPr lang="en"/>
              <a:t> </a:t>
            </a:r>
            <a:r>
              <a:rPr b="0" i="0" lang="en" sz="1800" u="none" strike="noStrike">
                <a:solidFill>
                  <a:srgbClr val="000000"/>
                </a:solidFill>
                <a:latin typeface="Calibri"/>
                <a:ea typeface="Calibri"/>
                <a:cs typeface="Calibri"/>
                <a:sym typeface="Calibri"/>
              </a:rPr>
              <a:t>Out of Pocket Health Expenditure : Percentage of health expenses paid directly by individuals rather than covered by insurance.</a:t>
            </a:r>
            <a:r>
              <a:rPr lang="en"/>
              <a:t> </a:t>
            </a:r>
            <a:r>
              <a:rPr b="0" i="0" lang="en" sz="1800" u="none" strike="noStrike">
                <a:solidFill>
                  <a:srgbClr val="000000"/>
                </a:solidFill>
                <a:latin typeface="Calibri"/>
                <a:ea typeface="Calibri"/>
                <a:cs typeface="Calibri"/>
                <a:sym typeface="Calibri"/>
              </a:rPr>
              <a:t>Physicians per Thousand : Number of physicians per 1,000 people in the population.</a:t>
            </a:r>
            <a:r>
              <a:rPr lang="en"/>
              <a:t> </a:t>
            </a:r>
            <a:r>
              <a:rPr b="0" i="0" lang="en" sz="1800" u="none" strike="noStrike">
                <a:solidFill>
                  <a:srgbClr val="000000"/>
                </a:solidFill>
                <a:latin typeface="Calibri"/>
                <a:ea typeface="Calibri"/>
                <a:cs typeface="Calibri"/>
                <a:sym typeface="Calibri"/>
              </a:rPr>
              <a:t>Population : Total number of people living in the country.</a:t>
            </a:r>
            <a:r>
              <a:rPr lang="en"/>
              <a:t> </a:t>
            </a:r>
            <a:r>
              <a:rPr b="0" i="0" lang="en" sz="1800" u="none" strike="noStrike">
                <a:solidFill>
                  <a:srgbClr val="000000"/>
                </a:solidFill>
                <a:latin typeface="Calibri"/>
                <a:ea typeface="Calibri"/>
                <a:cs typeface="Calibri"/>
                <a:sym typeface="Calibri"/>
              </a:rPr>
              <a:t>Population: Labor Force Participation (%) : Percentage of the working-age population that is part of the labor force.</a:t>
            </a:r>
            <a:r>
              <a:rPr lang="en"/>
              <a:t> </a:t>
            </a:r>
            <a:r>
              <a:rPr b="0" i="0" lang="en" sz="1800" u="none" strike="noStrike">
                <a:solidFill>
                  <a:srgbClr val="000000"/>
                </a:solidFill>
                <a:latin typeface="Calibri"/>
                <a:ea typeface="Calibri"/>
                <a:cs typeface="Calibri"/>
                <a:sym typeface="Calibri"/>
              </a:rPr>
              <a:t>Tax Revenue (%) : Government tax revenue as a percentage of GDP.</a:t>
            </a:r>
            <a:r>
              <a:rPr lang="en"/>
              <a:t> </a:t>
            </a:r>
            <a:r>
              <a:rPr b="0" i="0" lang="en" sz="1800" u="none" strike="noStrike">
                <a:solidFill>
                  <a:srgbClr val="000000"/>
                </a:solidFill>
                <a:latin typeface="Calibri"/>
                <a:ea typeface="Calibri"/>
                <a:cs typeface="Calibri"/>
                <a:sym typeface="Calibri"/>
              </a:rPr>
              <a:t>Total Tax Rate : Total tax burden on businesses as a percentage of commercial profits.</a:t>
            </a:r>
            <a:r>
              <a:rPr lang="en"/>
              <a:t> </a:t>
            </a:r>
            <a:r>
              <a:rPr b="0" i="0" lang="en" sz="1800" u="none" strike="noStrike">
                <a:solidFill>
                  <a:srgbClr val="000000"/>
                </a:solidFill>
                <a:latin typeface="Calibri"/>
                <a:ea typeface="Calibri"/>
                <a:cs typeface="Calibri"/>
                <a:sym typeface="Calibri"/>
              </a:rPr>
              <a:t>Unemployment Rate : Percentage of the labor force that is unemployed and actively seeking employment.</a:t>
            </a:r>
            <a:r>
              <a:rPr lang="en"/>
              <a:t> </a:t>
            </a:r>
            <a:r>
              <a:rPr b="0" i="0" lang="en" sz="1800" u="none" strike="noStrike">
                <a:solidFill>
                  <a:srgbClr val="000000"/>
                </a:solidFill>
                <a:latin typeface="Calibri"/>
                <a:ea typeface="Calibri"/>
                <a:cs typeface="Calibri"/>
                <a:sym typeface="Calibri"/>
              </a:rPr>
              <a:t>Urban Population : Percentage of the total population living in urban areas.</a:t>
            </a:r>
            <a:r>
              <a:rPr lang="en"/>
              <a:t> </a:t>
            </a:r>
            <a:r>
              <a:rPr b="0" i="0" lang="en" sz="1800" u="none" strike="noStrike">
                <a:solidFill>
                  <a:srgbClr val="000000"/>
                </a:solidFill>
                <a:latin typeface="Calibri"/>
                <a:ea typeface="Calibri"/>
                <a:cs typeface="Calibri"/>
                <a:sym typeface="Calibri"/>
              </a:rPr>
              <a:t>GDP per Capita : GDP divided by the total population, representing average economic output per person.</a:t>
            </a:r>
            <a:r>
              <a:rPr lang="en"/>
              <a:t> </a:t>
            </a:r>
            <a:endParaRPr/>
          </a:p>
        </p:txBody>
      </p:sp>
      <p:sp>
        <p:nvSpPr>
          <p:cNvPr id="766" name="Google Shape;766;g2f755d95eff_2_6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f755d95eff_2_6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2f755d95eff_2_6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f755d95eff_2_7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g2f755d95eff_2_7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f755d95eff_2_7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g2f755d95eff_2_7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755d95eff_2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f755d95eff_2_1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1.Infant mortality, a key health indicator, remains a major concern globally, particularly in low and middle income countries.</a:t>
            </a:r>
            <a:endParaRPr/>
          </a:p>
          <a:p>
            <a:pPr indent="0" lvl="0" marL="0" marR="0" rtl="0" algn="l">
              <a:lnSpc>
                <a:spcPct val="100000"/>
              </a:lnSpc>
              <a:spcBef>
                <a:spcPts val="0"/>
              </a:spcBef>
              <a:spcAft>
                <a:spcPts val="0"/>
              </a:spcAft>
              <a:buClr>
                <a:srgbClr val="000000"/>
              </a:buClr>
              <a:buSzPts val="1200"/>
              <a:buFont typeface="Alatsi"/>
              <a:buNone/>
            </a:pPr>
            <a:r>
              <a:rPr lang="en" sz="1200">
                <a:solidFill>
                  <a:srgbClr val="000000"/>
                </a:solidFill>
                <a:latin typeface="Alatsi"/>
                <a:ea typeface="Alatsi"/>
                <a:cs typeface="Alatsi"/>
                <a:sym typeface="Alatsi"/>
              </a:rPr>
              <a:t>The infant mortality rate (IMR) is often regarded as a barometer for overall welfare of a community or 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2.Predicting infant mortality through global models is essential for identifying at risk populations, these models help policymakers and organizations allocate resources effectively.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our project aims at Tackling the complex socio-economic and healthcare factors influencing infant mortality. </a:t>
            </a:r>
            <a:r>
              <a:rPr b="0" i="0" lang="en" sz="1800" u="none" strike="noStrike">
                <a:solidFill>
                  <a:srgbClr val="000000"/>
                </a:solidFill>
                <a:latin typeface="Times New Roman"/>
                <a:ea typeface="Times New Roman"/>
                <a:cs typeface="Times New Roman"/>
                <a:sym typeface="Times New Roman"/>
              </a:rPr>
              <a:t>Which at-large goals like UN’s Sustainable Development Goal 3 i.e good health and well-being can be achieved.</a:t>
            </a:r>
            <a:endParaRPr/>
          </a:p>
        </p:txBody>
      </p:sp>
      <p:sp>
        <p:nvSpPr>
          <p:cNvPr id="187" name="Google Shape;187;g2f755d95eff_2_1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f755d95eff_2_7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g2f755d95eff_2_7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f755d95eff_2_7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g2f755d95eff_2_7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f755d95eff_2_7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g2f755d95eff_2_7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f755d95eff_2_7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g2f755d95eff_2_7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f755d95eff_2_7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g2f755d95eff_2_7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f755d95eff_2_80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g2f755d95eff_2_8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f755d95eff_2_8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g2f755d95eff_2_8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f755d95eff_2_8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g2f755d95eff_2_8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2f755d95eff_2_8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g2f755d95eff_2_8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f755d95eff_2_8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g2f755d95eff_2_8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755d95eff_2_1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f755d95eff_2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f755d95eff_2_8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g2f755d95eff_2_8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2f755d95eff_2_8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g2f755d95eff_2_8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f755d95eff_2_9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g2f755d95eff_2_9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2f755d95eff_2_9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g2f755d95eff_2_9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2f755d95eff_2_9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g2f755d95eff_2_9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2f755d95eff_2_9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g2f755d95eff_2_9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f755d95eff_2_9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g2f755d95eff_2_9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755d95eff_2_1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f755d95eff_2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755d95eff_2_1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f755d95eff_2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f755d95eff_2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f755d95eff_2_2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f755d95eff_2_2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f755d95eff_2_2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f755d95eff_2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3" name="Google Shape;63;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7" name="Google Shape;67;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8" name="Google Shape;68;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9" name="Google Shape;69;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 name="Shape 71"/>
        <p:cNvGrpSpPr/>
        <p:nvPr/>
      </p:nvGrpSpPr>
      <p:grpSpPr>
        <a:xfrm>
          <a:off x="0" y="0"/>
          <a:ext cx="0" cy="0"/>
          <a:chOff x="0" y="0"/>
          <a:chExt cx="0" cy="0"/>
        </a:xfrm>
      </p:grpSpPr>
      <p:sp>
        <p:nvSpPr>
          <p:cNvPr id="72" name="Google Shape;72;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3" name="Google Shape;73;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74" name="Google Shape;74;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5" name="Google Shape;75;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9" name="Google Shape;79;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80" name="Google Shape;80;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1" name="Google Shape;81;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2" name="Google Shape;82;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5" name="Google Shape;85;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6" name="Google Shape;86;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7" name="Google Shape;87;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8" name="Google Shape;88;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9" name="Google Shape;89;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2" name="Google Shape;92;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3" name="Google Shape;93;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4" name="Google Shape;94;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5" name="Google Shape;95;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6" name="Google Shape;96;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2" name="Google Shape;102;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3" name="Google Shape;103;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6" name="Google Shape;106;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7" name="Google Shape;107;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8" name="Google Shape;108;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9" name="Google Shape;109;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0" name="Google Shape;110;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3" name="Google Shape;113;p22"/>
          <p:cNvSpPr/>
          <p:nvPr>
            <p:ph idx="2" type="pic"/>
          </p:nvPr>
        </p:nvSpPr>
        <p:spPr>
          <a:xfrm>
            <a:off x="896144" y="306388"/>
            <a:ext cx="2743200" cy="2057400"/>
          </a:xfrm>
          <a:prstGeom prst="rect">
            <a:avLst/>
          </a:prstGeom>
          <a:noFill/>
          <a:ln>
            <a:noFill/>
          </a:ln>
        </p:spPr>
      </p:sp>
      <p:sp>
        <p:nvSpPr>
          <p:cNvPr id="114" name="Google Shape;114;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5" name="Google Shape;115;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6" name="Google Shape;116;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8" name="Shape 118"/>
        <p:cNvGrpSpPr/>
        <p:nvPr/>
      </p:nvGrpSpPr>
      <p:grpSpPr>
        <a:xfrm>
          <a:off x="0" y="0"/>
          <a:ext cx="0" cy="0"/>
          <a:chOff x="0" y="0"/>
          <a:chExt cx="0" cy="0"/>
        </a:xfrm>
      </p:grpSpPr>
      <p:sp>
        <p:nvSpPr>
          <p:cNvPr id="119" name="Google Shape;119;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0" name="Google Shape;120;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1" name="Google Shape;121;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2" name="Google Shape;122;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6" name="Google Shape;126;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7" name="Google Shape;127;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8" name="Google Shape;128;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9" name="Google Shape;129;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7" name="Google Shape;57;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8" name="Google Shape;58;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9" name="Google Shape;59;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60" name="Google Shape;60;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36.jp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37.png"/><Relationship Id="rId5" Type="http://schemas.openxmlformats.org/officeDocument/2006/relationships/image" Target="../media/image17.png"/><Relationship Id="rId6" Type="http://schemas.openxmlformats.org/officeDocument/2006/relationships/image" Target="../media/image28.png"/><Relationship Id="rId7"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49.png"/><Relationship Id="rId5"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34.png"/><Relationship Id="rId5" Type="http://schemas.openxmlformats.org/officeDocument/2006/relationships/image" Target="../media/image47.png"/><Relationship Id="rId6"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31.png"/><Relationship Id="rId5"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pubmed.ncbi.nlm.nih.gov/35747767/" TargetMode="External"/><Relationship Id="rId4" Type="http://schemas.openxmlformats.org/officeDocument/2006/relationships/hyperlink" Target="https://www.researchgate.net/publication/378858285_Infant_Mortality_in_Brazil_A_Survival_Analysis_using_Machine_Learning_Models" TargetMode="External"/><Relationship Id="rId5" Type="http://schemas.openxmlformats.org/officeDocument/2006/relationships/hyperlink" Target="https://www.researchgate.net/publication/378858285_Infant_Mortality_in_Brazil_A_Survival_Analysis_using_Machine_Learning_Models" TargetMode="External"/><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kaggle.com/datasets/nelgiriyewithana/countries-of-the-world-2023/dat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34" name="Shape 134"/>
        <p:cNvGrpSpPr/>
        <p:nvPr/>
      </p:nvGrpSpPr>
      <p:grpSpPr>
        <a:xfrm>
          <a:off x="0" y="0"/>
          <a:ext cx="0" cy="0"/>
          <a:chOff x="0" y="0"/>
          <a:chExt cx="0" cy="0"/>
        </a:xfrm>
      </p:grpSpPr>
      <p:grpSp>
        <p:nvGrpSpPr>
          <p:cNvPr id="135" name="Google Shape;135;p25"/>
          <p:cNvGrpSpPr/>
          <p:nvPr/>
        </p:nvGrpSpPr>
        <p:grpSpPr>
          <a:xfrm>
            <a:off x="-15535" y="-90413"/>
            <a:ext cx="2119542" cy="5233913"/>
            <a:chOff x="0" y="-241102"/>
            <a:chExt cx="5652112" cy="13957102"/>
          </a:xfrm>
        </p:grpSpPr>
        <p:grpSp>
          <p:nvGrpSpPr>
            <p:cNvPr id="136" name="Google Shape;136;p25"/>
            <p:cNvGrpSpPr/>
            <p:nvPr/>
          </p:nvGrpSpPr>
          <p:grpSpPr>
            <a:xfrm>
              <a:off x="2826056" y="-241102"/>
              <a:ext cx="2826056" cy="13957102"/>
              <a:chOff x="0" y="-47625"/>
              <a:chExt cx="558233" cy="2756958"/>
            </a:xfrm>
          </p:grpSpPr>
          <p:sp>
            <p:nvSpPr>
              <p:cNvPr id="137" name="Google Shape;137;p25"/>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E9E0D9"/>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8" name="Google Shape;138;p25"/>
              <p:cNvSpPr txBox="1"/>
              <p:nvPr/>
            </p:nvSpPr>
            <p:spPr>
              <a:xfrm>
                <a:off x="0" y="-47625"/>
                <a:ext cx="558233"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grpSp>
          <p:nvGrpSpPr>
            <p:cNvPr id="139" name="Google Shape;139;p25"/>
            <p:cNvGrpSpPr/>
            <p:nvPr/>
          </p:nvGrpSpPr>
          <p:grpSpPr>
            <a:xfrm>
              <a:off x="1413028" y="-241102"/>
              <a:ext cx="2826056" cy="13957102"/>
              <a:chOff x="0" y="-47625"/>
              <a:chExt cx="558233" cy="2756958"/>
            </a:xfrm>
          </p:grpSpPr>
          <p:sp>
            <p:nvSpPr>
              <p:cNvPr id="140" name="Google Shape;140;p25"/>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41" name="Google Shape;141;p25"/>
              <p:cNvSpPr txBox="1"/>
              <p:nvPr/>
            </p:nvSpPr>
            <p:spPr>
              <a:xfrm>
                <a:off x="0" y="-47625"/>
                <a:ext cx="558233"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grpSp>
          <p:nvGrpSpPr>
            <p:cNvPr id="142" name="Google Shape;142;p25"/>
            <p:cNvGrpSpPr/>
            <p:nvPr/>
          </p:nvGrpSpPr>
          <p:grpSpPr>
            <a:xfrm>
              <a:off x="0" y="-241102"/>
              <a:ext cx="2826056" cy="13957102"/>
              <a:chOff x="0" y="-47625"/>
              <a:chExt cx="558233" cy="2756958"/>
            </a:xfrm>
          </p:grpSpPr>
          <p:sp>
            <p:nvSpPr>
              <p:cNvPr id="143" name="Google Shape;143;p25"/>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E9C7C6"/>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44" name="Google Shape;144;p25"/>
              <p:cNvSpPr txBox="1"/>
              <p:nvPr/>
            </p:nvSpPr>
            <p:spPr>
              <a:xfrm>
                <a:off x="0" y="-47625"/>
                <a:ext cx="558233"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grpSp>
      <p:sp>
        <p:nvSpPr>
          <p:cNvPr id="145" name="Google Shape;145;p25"/>
          <p:cNvSpPr/>
          <p:nvPr/>
        </p:nvSpPr>
        <p:spPr>
          <a:xfrm>
            <a:off x="6396547" y="4369339"/>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46" name="Google Shape;146;p25"/>
          <p:cNvSpPr txBox="1"/>
          <p:nvPr/>
        </p:nvSpPr>
        <p:spPr>
          <a:xfrm>
            <a:off x="1537778" y="769077"/>
            <a:ext cx="6525644" cy="846386"/>
          </a:xfrm>
          <a:prstGeom prst="rect">
            <a:avLst/>
          </a:prstGeom>
          <a:noFill/>
          <a:ln>
            <a:noFill/>
          </a:ln>
        </p:spPr>
        <p:txBody>
          <a:bodyPr anchorCtr="0" anchor="t" bIns="0" lIns="0" spcFirstLastPara="1" rIns="0" wrap="square" tIns="0">
            <a:spAutoFit/>
          </a:bodyPr>
          <a:lstStyle/>
          <a:p>
            <a:pPr indent="0" lvl="0" marL="0" marR="0" rtl="0" algn="ctr">
              <a:lnSpc>
                <a:spcPct val="109950"/>
              </a:lnSpc>
              <a:spcBef>
                <a:spcPts val="0"/>
              </a:spcBef>
              <a:spcAft>
                <a:spcPts val="0"/>
              </a:spcAft>
              <a:buNone/>
            </a:pPr>
            <a:r>
              <a:rPr b="1" lang="en" sz="3000">
                <a:solidFill>
                  <a:srgbClr val="000000"/>
                </a:solidFill>
                <a:latin typeface="Arial"/>
                <a:ea typeface="Arial"/>
                <a:cs typeface="Arial"/>
                <a:sym typeface="Arial"/>
              </a:rPr>
              <a:t>Predicting Infant Mortality: </a:t>
            </a:r>
            <a:endParaRPr sz="700"/>
          </a:p>
          <a:p>
            <a:pPr indent="0" lvl="0" marL="0" marR="0" rtl="0" algn="ctr">
              <a:lnSpc>
                <a:spcPct val="109950"/>
              </a:lnSpc>
              <a:spcBef>
                <a:spcPts val="0"/>
              </a:spcBef>
              <a:spcAft>
                <a:spcPts val="0"/>
              </a:spcAft>
              <a:buNone/>
            </a:pPr>
            <a:r>
              <a:rPr b="1" lang="en" sz="3000">
                <a:solidFill>
                  <a:srgbClr val="000000"/>
                </a:solidFill>
                <a:latin typeface="Arial"/>
                <a:ea typeface="Arial"/>
                <a:cs typeface="Arial"/>
                <a:sym typeface="Arial"/>
              </a:rPr>
              <a:t>A Global Analysis of 2023 Data</a:t>
            </a:r>
            <a:endParaRPr sz="700"/>
          </a:p>
        </p:txBody>
      </p:sp>
      <p:sp>
        <p:nvSpPr>
          <p:cNvPr id="147" name="Google Shape;147;p25"/>
          <p:cNvSpPr/>
          <p:nvPr/>
        </p:nvSpPr>
        <p:spPr>
          <a:xfrm>
            <a:off x="4381500" y="3444313"/>
            <a:ext cx="838200" cy="651437"/>
          </a:xfrm>
          <a:custGeom>
            <a:rect b="b" l="l" r="r" t="t"/>
            <a:pathLst>
              <a:path extrusionOk="0" h="1853823" w="3080618">
                <a:moveTo>
                  <a:pt x="0" y="0"/>
                </a:moveTo>
                <a:lnTo>
                  <a:pt x="3080618" y="0"/>
                </a:lnTo>
                <a:lnTo>
                  <a:pt x="3080618" y="1853823"/>
                </a:lnTo>
                <a:lnTo>
                  <a:pt x="0" y="1853823"/>
                </a:lnTo>
                <a:lnTo>
                  <a:pt x="0" y="0"/>
                </a:lnTo>
                <a:close/>
              </a:path>
            </a:pathLst>
          </a:custGeom>
          <a:blipFill rotWithShape="1">
            <a:blip r:embed="rId4">
              <a:alphaModFix/>
            </a:blip>
            <a:stretch>
              <a:fillRect b="473894" l="-548489" r="464723" t="-516182"/>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148" name="Google Shape;148;p25"/>
          <p:cNvPicPr preferRelativeResize="0"/>
          <p:nvPr/>
        </p:nvPicPr>
        <p:blipFill rotWithShape="1">
          <a:blip r:embed="rId5">
            <a:alphaModFix/>
          </a:blip>
          <a:srcRect b="0" l="0" r="0" t="0"/>
          <a:stretch/>
        </p:blipFill>
        <p:spPr>
          <a:xfrm>
            <a:off x="3924300" y="1927825"/>
            <a:ext cx="1983163" cy="1586440"/>
          </a:xfrm>
          <a:prstGeom prst="rect">
            <a:avLst/>
          </a:prstGeom>
          <a:noFill/>
          <a:ln>
            <a:noFill/>
          </a:ln>
        </p:spPr>
      </p:pic>
      <p:sp>
        <p:nvSpPr>
          <p:cNvPr id="149" name="Google Shape;149;p25"/>
          <p:cNvSpPr txBox="1"/>
          <p:nvPr/>
        </p:nvSpPr>
        <p:spPr>
          <a:xfrm>
            <a:off x="330259" y="4081133"/>
            <a:ext cx="8935238" cy="331565"/>
          </a:xfrm>
          <a:prstGeom prst="rect">
            <a:avLst/>
          </a:prstGeom>
          <a:noFill/>
          <a:ln>
            <a:noFill/>
          </a:ln>
        </p:spPr>
        <p:txBody>
          <a:bodyPr anchorCtr="0" anchor="t" bIns="0" lIns="0" spcFirstLastPara="1" rIns="0" wrap="square" tIns="0">
            <a:spAutoFit/>
          </a:bodyPr>
          <a:lstStyle/>
          <a:p>
            <a:pPr indent="0" lvl="0" marL="0" marR="0" rtl="0" algn="ctr">
              <a:lnSpc>
                <a:spcPct val="165028"/>
              </a:lnSpc>
              <a:spcBef>
                <a:spcPts val="0"/>
              </a:spcBef>
              <a:spcAft>
                <a:spcPts val="0"/>
              </a:spcAft>
              <a:buNone/>
            </a:pPr>
            <a:r>
              <a:rPr lang="en" sz="1800">
                <a:solidFill>
                  <a:srgbClr val="000000"/>
                </a:solidFill>
                <a:latin typeface="Arial"/>
                <a:ea typeface="Arial"/>
                <a:cs typeface="Arial"/>
                <a:sym typeface="Arial"/>
              </a:rPr>
              <a:t>Aurora Degree  &amp; P.G College     |  M. Sc (Applied Statistics) </a:t>
            </a:r>
            <a:endParaRPr sz="700"/>
          </a:p>
        </p:txBody>
      </p:sp>
      <p:sp>
        <p:nvSpPr>
          <p:cNvPr id="150" name="Google Shape;150;p25"/>
          <p:cNvSpPr txBox="1"/>
          <p:nvPr/>
        </p:nvSpPr>
        <p:spPr>
          <a:xfrm>
            <a:off x="2969250" y="4462625"/>
            <a:ext cx="3917700" cy="323100"/>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800">
                <a:solidFill>
                  <a:schemeClr val="dk1"/>
                </a:solidFill>
                <a:latin typeface="Arial"/>
                <a:ea typeface="Arial"/>
                <a:cs typeface="Arial"/>
                <a:sym typeface="Arial"/>
              </a:rPr>
              <a:t>Mentor: Rajya Lakshmi Ma’am</a:t>
            </a:r>
            <a:endParaRPr b="1" sz="1800">
              <a:solidFill>
                <a:schemeClr val="dk1"/>
              </a:solidFill>
              <a:latin typeface="Arial"/>
              <a:ea typeface="Arial"/>
              <a:cs typeface="Arial"/>
              <a:sym typeface="Arial"/>
            </a:endParaRPr>
          </a:p>
        </p:txBody>
      </p:sp>
      <p:sp>
        <p:nvSpPr>
          <p:cNvPr id="151" name="Google Shape;151;p25"/>
          <p:cNvSpPr txBox="1"/>
          <p:nvPr/>
        </p:nvSpPr>
        <p:spPr>
          <a:xfrm>
            <a:off x="332981" y="3688990"/>
            <a:ext cx="8935238" cy="355867"/>
          </a:xfrm>
          <a:prstGeom prst="rect">
            <a:avLst/>
          </a:prstGeom>
          <a:noFill/>
          <a:ln>
            <a:noFill/>
          </a:ln>
        </p:spPr>
        <p:txBody>
          <a:bodyPr anchorCtr="0" anchor="t" bIns="0" lIns="0" spcFirstLastPara="1" rIns="0" wrap="square" tIns="0">
            <a:spAutoFit/>
          </a:bodyPr>
          <a:lstStyle/>
          <a:p>
            <a:pPr indent="0" lvl="0" marL="0" marR="0" rtl="0" algn="ctr">
              <a:lnSpc>
                <a:spcPct val="144400"/>
              </a:lnSpc>
              <a:spcBef>
                <a:spcPts val="0"/>
              </a:spcBef>
              <a:spcAft>
                <a:spcPts val="0"/>
              </a:spcAft>
              <a:buNone/>
            </a:pPr>
            <a:r>
              <a:rPr b="1" lang="en" sz="2000">
                <a:solidFill>
                  <a:srgbClr val="000000"/>
                </a:solidFill>
                <a:latin typeface="Aharoni"/>
                <a:ea typeface="Aharoni"/>
                <a:cs typeface="Aharoni"/>
                <a:sym typeface="Aharoni"/>
              </a:rPr>
              <a:t>Ruchitha | Shravanthika | Ramya | Madirai | Deepika</a:t>
            </a:r>
            <a:endParaRPr sz="700"/>
          </a:p>
        </p:txBody>
      </p:sp>
      <p:pic>
        <p:nvPicPr>
          <p:cNvPr id="152" name="Google Shape;152;p25"/>
          <p:cNvPicPr preferRelativeResize="0"/>
          <p:nvPr/>
        </p:nvPicPr>
        <p:blipFill rotWithShape="1">
          <a:blip r:embed="rId6">
            <a:alphaModFix/>
          </a:blip>
          <a:srcRect b="0" l="0" r="0" t="0"/>
          <a:stretch/>
        </p:blipFill>
        <p:spPr>
          <a:xfrm>
            <a:off x="8343900" y="157467"/>
            <a:ext cx="685800" cy="615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305" name="Shape 305"/>
        <p:cNvGrpSpPr/>
        <p:nvPr/>
      </p:nvGrpSpPr>
      <p:grpSpPr>
        <a:xfrm>
          <a:off x="0" y="0"/>
          <a:ext cx="0" cy="0"/>
          <a:chOff x="0" y="0"/>
          <a:chExt cx="0" cy="0"/>
        </a:xfrm>
      </p:grpSpPr>
      <p:grpSp>
        <p:nvGrpSpPr>
          <p:cNvPr id="306" name="Google Shape;306;p34"/>
          <p:cNvGrpSpPr/>
          <p:nvPr/>
        </p:nvGrpSpPr>
        <p:grpSpPr>
          <a:xfrm>
            <a:off x="7929578" y="-49020"/>
            <a:ext cx="781306" cy="885633"/>
            <a:chOff x="0" y="-130721"/>
            <a:chExt cx="2083482" cy="2361688"/>
          </a:xfrm>
        </p:grpSpPr>
        <p:grpSp>
          <p:nvGrpSpPr>
            <p:cNvPr id="307" name="Google Shape;307;p34"/>
            <p:cNvGrpSpPr/>
            <p:nvPr/>
          </p:nvGrpSpPr>
          <p:grpSpPr>
            <a:xfrm>
              <a:off x="75599" y="-130721"/>
              <a:ext cx="1932284" cy="2361688"/>
              <a:chOff x="0" y="-47625"/>
              <a:chExt cx="703982" cy="860425"/>
            </a:xfrm>
          </p:grpSpPr>
          <p:sp>
            <p:nvSpPr>
              <p:cNvPr id="308" name="Google Shape;308;p34"/>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09" name="Google Shape;309;p34"/>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310" name="Google Shape;310;p34"/>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10</a:t>
              </a:r>
              <a:endParaRPr sz="700"/>
            </a:p>
          </p:txBody>
        </p:sp>
      </p:grpSp>
      <p:sp>
        <p:nvSpPr>
          <p:cNvPr id="311" name="Google Shape;311;p34"/>
          <p:cNvSpPr/>
          <p:nvPr/>
        </p:nvSpPr>
        <p:spPr>
          <a:xfrm>
            <a:off x="5098746" y="760008"/>
            <a:ext cx="3809065" cy="3968827"/>
          </a:xfrm>
          <a:custGeom>
            <a:rect b="b" l="l" r="r" t="t"/>
            <a:pathLst>
              <a:path extrusionOk="0" h="7937654" w="7618130">
                <a:moveTo>
                  <a:pt x="0" y="0"/>
                </a:moveTo>
                <a:lnTo>
                  <a:pt x="7618130" y="0"/>
                </a:lnTo>
                <a:lnTo>
                  <a:pt x="7618130" y="7937654"/>
                </a:lnTo>
                <a:lnTo>
                  <a:pt x="0" y="793765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12" name="Google Shape;312;p34"/>
          <p:cNvSpPr txBox="1"/>
          <p:nvPr/>
        </p:nvSpPr>
        <p:spPr>
          <a:xfrm>
            <a:off x="446521" y="1506179"/>
            <a:ext cx="4013674" cy="230833"/>
          </a:xfrm>
          <a:prstGeom prst="rect">
            <a:avLst/>
          </a:prstGeom>
          <a:noFill/>
          <a:ln>
            <a:noFill/>
          </a:ln>
        </p:spPr>
        <p:txBody>
          <a:bodyPr anchorCtr="0" anchor="t" bIns="0" lIns="0" spcFirstLastPara="1" rIns="0" wrap="square" tIns="0">
            <a:spAutoFit/>
          </a:bodyPr>
          <a:lstStyle/>
          <a:p>
            <a:pPr indent="0" lvl="0" marL="0" marR="0" rtl="0" algn="ctr">
              <a:lnSpc>
                <a:spcPct val="150720"/>
              </a:lnSpc>
              <a:spcBef>
                <a:spcPts val="0"/>
              </a:spcBef>
              <a:spcAft>
                <a:spcPts val="0"/>
              </a:spcAft>
              <a:buNone/>
            </a:pPr>
            <a:r>
              <a:rPr lang="en" sz="1300">
                <a:solidFill>
                  <a:srgbClr val="000000"/>
                </a:solidFill>
                <a:latin typeface="Aharoni"/>
                <a:ea typeface="Aharoni"/>
                <a:cs typeface="Aharoni"/>
                <a:sym typeface="Aharoni"/>
              </a:rPr>
              <a:t>Dropped country with more than 90% missing values</a:t>
            </a:r>
            <a:endParaRPr sz="700"/>
          </a:p>
        </p:txBody>
      </p:sp>
      <p:sp>
        <p:nvSpPr>
          <p:cNvPr id="313" name="Google Shape;313;p34"/>
          <p:cNvSpPr txBox="1"/>
          <p:nvPr/>
        </p:nvSpPr>
        <p:spPr>
          <a:xfrm>
            <a:off x="4948180" y="435198"/>
            <a:ext cx="2795355" cy="230832"/>
          </a:xfrm>
          <a:prstGeom prst="rect">
            <a:avLst/>
          </a:prstGeom>
          <a:noFill/>
          <a:ln>
            <a:noFill/>
          </a:ln>
        </p:spPr>
        <p:txBody>
          <a:bodyPr anchorCtr="0" anchor="t" bIns="0" lIns="0" spcFirstLastPara="1" rIns="0" wrap="square" tIns="0">
            <a:spAutoFit/>
          </a:bodyPr>
          <a:lstStyle/>
          <a:p>
            <a:pPr indent="0" lvl="0" marL="0" marR="0" rtl="0" algn="ctr">
              <a:lnSpc>
                <a:spcPct val="150720"/>
              </a:lnSpc>
              <a:spcBef>
                <a:spcPts val="0"/>
              </a:spcBef>
              <a:spcAft>
                <a:spcPts val="0"/>
              </a:spcAft>
              <a:buNone/>
            </a:pPr>
            <a:r>
              <a:rPr lang="en" sz="1300">
                <a:solidFill>
                  <a:srgbClr val="000000"/>
                </a:solidFill>
                <a:latin typeface="Aharoni"/>
                <a:ea typeface="Aharoni"/>
                <a:cs typeface="Aharoni"/>
                <a:sym typeface="Aharoni"/>
              </a:rPr>
              <a:t>Feature wise  missing percentage </a:t>
            </a:r>
            <a:endParaRPr sz="700"/>
          </a:p>
        </p:txBody>
      </p:sp>
      <p:pic>
        <p:nvPicPr>
          <p:cNvPr id="314" name="Google Shape;314;p34"/>
          <p:cNvPicPr preferRelativeResize="0"/>
          <p:nvPr/>
        </p:nvPicPr>
        <p:blipFill rotWithShape="1">
          <a:blip r:embed="rId4">
            <a:alphaModFix/>
          </a:blip>
          <a:srcRect b="0" l="0" r="0" t="0"/>
          <a:stretch/>
        </p:blipFill>
        <p:spPr>
          <a:xfrm>
            <a:off x="533400" y="1809750"/>
            <a:ext cx="3256637" cy="2517645"/>
          </a:xfrm>
          <a:prstGeom prst="rect">
            <a:avLst/>
          </a:prstGeom>
          <a:noFill/>
          <a:ln>
            <a:noFill/>
          </a:ln>
        </p:spPr>
      </p:pic>
      <p:sp>
        <p:nvSpPr>
          <p:cNvPr id="315" name="Google Shape;315;p34"/>
          <p:cNvSpPr txBox="1"/>
          <p:nvPr/>
        </p:nvSpPr>
        <p:spPr>
          <a:xfrm>
            <a:off x="453115" y="262218"/>
            <a:ext cx="6253373" cy="683361"/>
          </a:xfrm>
          <a:prstGeom prst="rect">
            <a:avLst/>
          </a:prstGeom>
          <a:noFill/>
          <a:ln>
            <a:noFill/>
          </a:ln>
        </p:spPr>
        <p:txBody>
          <a:bodyPr anchorCtr="0" anchor="t" bIns="0" lIns="0" spcFirstLastPara="1" rIns="0" wrap="square" tIns="0">
            <a:spAutoFit/>
          </a:bodyPr>
          <a:lstStyle/>
          <a:p>
            <a:pPr indent="0" lvl="0" marL="0" marR="0" rtl="0" algn="l">
              <a:lnSpc>
                <a:spcPct val="169985"/>
              </a:lnSpc>
              <a:spcBef>
                <a:spcPts val="0"/>
              </a:spcBef>
              <a:spcAft>
                <a:spcPts val="0"/>
              </a:spcAft>
              <a:buNone/>
            </a:pPr>
            <a:r>
              <a:rPr b="1" lang="en" sz="3500">
                <a:solidFill>
                  <a:srgbClr val="000000"/>
                </a:solidFill>
                <a:latin typeface="Arial"/>
                <a:ea typeface="Arial"/>
                <a:cs typeface="Arial"/>
                <a:sym typeface="Arial"/>
              </a:rPr>
              <a:t>Handling missing data</a:t>
            </a:r>
            <a:endParaRPr sz="700"/>
          </a:p>
        </p:txBody>
      </p:sp>
      <p:sp>
        <p:nvSpPr>
          <p:cNvPr id="316" name="Google Shape;316;p34"/>
          <p:cNvSpPr txBox="1"/>
          <p:nvPr/>
        </p:nvSpPr>
        <p:spPr>
          <a:xfrm>
            <a:off x="453115" y="4628807"/>
            <a:ext cx="3079112" cy="200055"/>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i="1" lang="en" sz="1000">
                <a:solidFill>
                  <a:schemeClr val="dk1"/>
                </a:solidFill>
                <a:latin typeface="Calibri"/>
                <a:ea typeface="Calibri"/>
                <a:cs typeface="Calibri"/>
                <a:sym typeface="Calibri"/>
              </a:rPr>
              <a:t>* Please refer to Appendix page 31 for a data descriptions</a:t>
            </a:r>
            <a:endParaRPr i="1" sz="1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320" name="Shape 320"/>
        <p:cNvGrpSpPr/>
        <p:nvPr/>
      </p:nvGrpSpPr>
      <p:grpSpPr>
        <a:xfrm>
          <a:off x="0" y="0"/>
          <a:ext cx="0" cy="0"/>
          <a:chOff x="0" y="0"/>
          <a:chExt cx="0" cy="0"/>
        </a:xfrm>
      </p:grpSpPr>
      <p:sp>
        <p:nvSpPr>
          <p:cNvPr id="321" name="Google Shape;321;p35"/>
          <p:cNvSpPr/>
          <p:nvPr/>
        </p:nvSpPr>
        <p:spPr>
          <a:xfrm>
            <a:off x="6708744" y="3071087"/>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22" name="Google Shape;322;p35"/>
          <p:cNvSpPr/>
          <p:nvPr/>
        </p:nvSpPr>
        <p:spPr>
          <a:xfrm>
            <a:off x="-1121568" y="-201140"/>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23" name="Google Shape;323;p35"/>
          <p:cNvSpPr txBox="1"/>
          <p:nvPr/>
        </p:nvSpPr>
        <p:spPr>
          <a:xfrm>
            <a:off x="721269" y="1383593"/>
            <a:ext cx="3657600" cy="2670443"/>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lang="en" sz="4000">
                <a:solidFill>
                  <a:srgbClr val="000000"/>
                </a:solidFill>
                <a:latin typeface="Arial"/>
                <a:ea typeface="Arial"/>
                <a:cs typeface="Arial"/>
                <a:sym typeface="Arial"/>
              </a:rPr>
              <a:t>EXPLORATORY DATA ANALYSIS</a:t>
            </a:r>
            <a:endParaRPr b="1" sz="4800">
              <a:solidFill>
                <a:srgbClr val="000000"/>
              </a:solidFill>
              <a:latin typeface="Open Sans"/>
              <a:ea typeface="Open Sans"/>
              <a:cs typeface="Open Sans"/>
              <a:sym typeface="Open Sans"/>
            </a:endParaRPr>
          </a:p>
        </p:txBody>
      </p:sp>
      <p:pic>
        <p:nvPicPr>
          <p:cNvPr descr="Graphs and Charts" id="324" name="Google Shape;324;p35"/>
          <p:cNvPicPr preferRelativeResize="0"/>
          <p:nvPr/>
        </p:nvPicPr>
        <p:blipFill rotWithShape="1">
          <a:blip r:embed="rId4">
            <a:alphaModFix/>
          </a:blip>
          <a:srcRect b="14138" l="14658" r="25898" t="0"/>
          <a:stretch/>
        </p:blipFill>
        <p:spPr>
          <a:xfrm>
            <a:off x="4876800" y="1151603"/>
            <a:ext cx="4076700" cy="3312221"/>
          </a:xfrm>
          <a:prstGeom prst="roundRect">
            <a:avLst>
              <a:gd fmla="val 18225" name="adj"/>
            </a:avLst>
          </a:prstGeom>
          <a:solidFill>
            <a:srgbClr val="ECECEC"/>
          </a:solidFill>
          <a:ln>
            <a:noFill/>
          </a:ln>
          <a:effectLst>
            <a:reflection blurRad="0" dir="5400000" dist="5000" endA="0" endPos="28000" kx="0" rotWithShape="0" algn="bl" stA="38000" stPos="0" sy="-100000" ky="0"/>
          </a:effectLst>
        </p:spPr>
      </p:pic>
      <p:grpSp>
        <p:nvGrpSpPr>
          <p:cNvPr id="325" name="Google Shape;325;p35"/>
          <p:cNvGrpSpPr/>
          <p:nvPr/>
        </p:nvGrpSpPr>
        <p:grpSpPr>
          <a:xfrm>
            <a:off x="7929578" y="-49020"/>
            <a:ext cx="781306" cy="885633"/>
            <a:chOff x="0" y="-130721"/>
            <a:chExt cx="2083482" cy="2361688"/>
          </a:xfrm>
        </p:grpSpPr>
        <p:grpSp>
          <p:nvGrpSpPr>
            <p:cNvPr id="326" name="Google Shape;326;p35"/>
            <p:cNvGrpSpPr/>
            <p:nvPr/>
          </p:nvGrpSpPr>
          <p:grpSpPr>
            <a:xfrm>
              <a:off x="75599" y="-130721"/>
              <a:ext cx="1932284" cy="2361688"/>
              <a:chOff x="0" y="-47625"/>
              <a:chExt cx="703982" cy="860425"/>
            </a:xfrm>
          </p:grpSpPr>
          <p:sp>
            <p:nvSpPr>
              <p:cNvPr id="327" name="Google Shape;327;p35"/>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28" name="Google Shape;328;p35"/>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329" name="Google Shape;329;p35"/>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11</a:t>
              </a:r>
              <a:endParaRPr sz="7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333" name="Shape 333"/>
        <p:cNvGrpSpPr/>
        <p:nvPr/>
      </p:nvGrpSpPr>
      <p:grpSpPr>
        <a:xfrm>
          <a:off x="0" y="0"/>
          <a:ext cx="0" cy="0"/>
          <a:chOff x="0" y="0"/>
          <a:chExt cx="0" cy="0"/>
        </a:xfrm>
      </p:grpSpPr>
      <p:sp>
        <p:nvSpPr>
          <p:cNvPr id="334" name="Google Shape;334;p36"/>
          <p:cNvSpPr/>
          <p:nvPr/>
        </p:nvSpPr>
        <p:spPr>
          <a:xfrm>
            <a:off x="266700" y="762924"/>
            <a:ext cx="8686800" cy="4216483"/>
          </a:xfrm>
          <a:custGeom>
            <a:rect b="b" l="l" r="r" t="t"/>
            <a:pathLst>
              <a:path extrusionOk="0" h="6569700" w="16121962">
                <a:moveTo>
                  <a:pt x="0" y="0"/>
                </a:moveTo>
                <a:lnTo>
                  <a:pt x="16121962" y="0"/>
                </a:lnTo>
                <a:lnTo>
                  <a:pt x="16121962" y="6569699"/>
                </a:lnTo>
                <a:lnTo>
                  <a:pt x="0" y="6569699"/>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35" name="Google Shape;335;p36"/>
          <p:cNvSpPr txBox="1"/>
          <p:nvPr/>
        </p:nvSpPr>
        <p:spPr>
          <a:xfrm>
            <a:off x="0" y="438150"/>
            <a:ext cx="9144000" cy="273633"/>
          </a:xfrm>
          <a:prstGeom prst="rect">
            <a:avLst/>
          </a:prstGeom>
          <a:noFill/>
          <a:ln>
            <a:noFill/>
          </a:ln>
        </p:spPr>
        <p:txBody>
          <a:bodyPr anchorCtr="0" anchor="t" bIns="0" lIns="0" spcFirstLastPara="1" rIns="0" wrap="square" tIns="0">
            <a:spAutoFit/>
          </a:bodyPr>
          <a:lstStyle/>
          <a:p>
            <a:pPr indent="0" lvl="0" marL="0" marR="0" rtl="0" algn="ctr">
              <a:lnSpc>
                <a:spcPct val="50114"/>
              </a:lnSpc>
              <a:spcBef>
                <a:spcPts val="0"/>
              </a:spcBef>
              <a:spcAft>
                <a:spcPts val="0"/>
              </a:spcAft>
              <a:buNone/>
            </a:pPr>
            <a:r>
              <a:rPr b="1" lang="en" sz="3500">
                <a:solidFill>
                  <a:srgbClr val="000000"/>
                </a:solidFill>
                <a:latin typeface="Arial"/>
                <a:ea typeface="Arial"/>
                <a:cs typeface="Arial"/>
                <a:sym typeface="Arial"/>
              </a:rPr>
              <a:t>Correlation Matrix</a:t>
            </a:r>
            <a:endParaRPr b="1" sz="3500">
              <a:solidFill>
                <a:srgbClr val="000000"/>
              </a:solidFill>
              <a:latin typeface="Arial"/>
              <a:ea typeface="Arial"/>
              <a:cs typeface="Arial"/>
              <a:sym typeface="Arial"/>
            </a:endParaRPr>
          </a:p>
        </p:txBody>
      </p:sp>
      <p:grpSp>
        <p:nvGrpSpPr>
          <p:cNvPr id="336" name="Google Shape;336;p36"/>
          <p:cNvGrpSpPr/>
          <p:nvPr/>
        </p:nvGrpSpPr>
        <p:grpSpPr>
          <a:xfrm>
            <a:off x="7929578" y="-49020"/>
            <a:ext cx="781306" cy="885633"/>
            <a:chOff x="0" y="-130721"/>
            <a:chExt cx="2083482" cy="2361688"/>
          </a:xfrm>
        </p:grpSpPr>
        <p:grpSp>
          <p:nvGrpSpPr>
            <p:cNvPr id="337" name="Google Shape;337;p36"/>
            <p:cNvGrpSpPr/>
            <p:nvPr/>
          </p:nvGrpSpPr>
          <p:grpSpPr>
            <a:xfrm>
              <a:off x="75599" y="-130721"/>
              <a:ext cx="1932284" cy="2361688"/>
              <a:chOff x="0" y="-47625"/>
              <a:chExt cx="703982" cy="860425"/>
            </a:xfrm>
          </p:grpSpPr>
          <p:sp>
            <p:nvSpPr>
              <p:cNvPr id="338" name="Google Shape;338;p36"/>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39" name="Google Shape;339;p36"/>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340" name="Google Shape;340;p36"/>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12</a:t>
              </a:r>
              <a:endParaRPr sz="700"/>
            </a:p>
          </p:txBody>
        </p:sp>
      </p:grpSp>
      <p:cxnSp>
        <p:nvCxnSpPr>
          <p:cNvPr id="341" name="Google Shape;341;p36"/>
          <p:cNvCxnSpPr/>
          <p:nvPr/>
        </p:nvCxnSpPr>
        <p:spPr>
          <a:xfrm>
            <a:off x="266700" y="2495550"/>
            <a:ext cx="495300" cy="0"/>
          </a:xfrm>
          <a:prstGeom prst="straightConnector1">
            <a:avLst/>
          </a:prstGeom>
          <a:noFill/>
          <a:ln cap="flat" cmpd="sng" w="19050">
            <a:solidFill>
              <a:srgbClr val="FF0000"/>
            </a:solidFill>
            <a:prstDash val="solid"/>
            <a:round/>
            <a:headEnd len="sm" w="sm" type="none"/>
            <a:tailEnd len="med" w="med" type="triangle"/>
          </a:ln>
        </p:spPr>
      </p:cxnSp>
      <p:cxnSp>
        <p:nvCxnSpPr>
          <p:cNvPr id="342" name="Google Shape;342;p36"/>
          <p:cNvCxnSpPr/>
          <p:nvPr/>
        </p:nvCxnSpPr>
        <p:spPr>
          <a:xfrm rot="10800000">
            <a:off x="2362200" y="4095750"/>
            <a:ext cx="0" cy="756470"/>
          </a:xfrm>
          <a:prstGeom prst="straightConnector1">
            <a:avLst/>
          </a:prstGeom>
          <a:noFill/>
          <a:ln cap="flat" cmpd="sng" w="19050">
            <a:solidFill>
              <a:srgbClr val="FF0000"/>
            </a:solidFill>
            <a:prstDash val="solid"/>
            <a:round/>
            <a:headEnd len="sm" w="sm" type="none"/>
            <a:tailEnd len="med" w="med" type="triangle"/>
          </a:ln>
        </p:spPr>
      </p:cxnSp>
      <p:cxnSp>
        <p:nvCxnSpPr>
          <p:cNvPr id="343" name="Google Shape;343;p36"/>
          <p:cNvCxnSpPr/>
          <p:nvPr/>
        </p:nvCxnSpPr>
        <p:spPr>
          <a:xfrm rot="10800000">
            <a:off x="3429000" y="4095750"/>
            <a:ext cx="0" cy="756470"/>
          </a:xfrm>
          <a:prstGeom prst="straightConnector1">
            <a:avLst/>
          </a:prstGeom>
          <a:noFill/>
          <a:ln cap="flat" cmpd="sng" w="19050">
            <a:solidFill>
              <a:srgbClr val="FF0000"/>
            </a:solidFill>
            <a:prstDash val="solid"/>
            <a:round/>
            <a:headEnd len="sm" w="sm" type="none"/>
            <a:tailEnd len="med" w="med" type="triangle"/>
          </a:ln>
        </p:spPr>
      </p:cxnSp>
      <p:cxnSp>
        <p:nvCxnSpPr>
          <p:cNvPr id="344" name="Google Shape;344;p36"/>
          <p:cNvCxnSpPr/>
          <p:nvPr/>
        </p:nvCxnSpPr>
        <p:spPr>
          <a:xfrm rot="10800000">
            <a:off x="4724400" y="4095750"/>
            <a:ext cx="0" cy="756470"/>
          </a:xfrm>
          <a:prstGeom prst="straightConnector1">
            <a:avLst/>
          </a:prstGeom>
          <a:noFill/>
          <a:ln cap="flat" cmpd="sng" w="19050">
            <a:solidFill>
              <a:srgbClr val="FF0000"/>
            </a:solidFill>
            <a:prstDash val="solid"/>
            <a:round/>
            <a:headEnd len="sm" w="sm" type="none"/>
            <a:tailEnd len="med" w="med" type="triangle"/>
          </a:ln>
        </p:spPr>
      </p:cxnSp>
      <p:cxnSp>
        <p:nvCxnSpPr>
          <p:cNvPr id="345" name="Google Shape;345;p36"/>
          <p:cNvCxnSpPr/>
          <p:nvPr/>
        </p:nvCxnSpPr>
        <p:spPr>
          <a:xfrm rot="10800000">
            <a:off x="5524500" y="4057650"/>
            <a:ext cx="0" cy="756470"/>
          </a:xfrm>
          <a:prstGeom prst="straightConnector1">
            <a:avLst/>
          </a:prstGeom>
          <a:noFill/>
          <a:ln cap="flat" cmpd="sng" w="19050">
            <a:solidFill>
              <a:srgbClr val="FF0000"/>
            </a:solidFill>
            <a:prstDash val="solid"/>
            <a:round/>
            <a:headEnd len="sm" w="sm" type="none"/>
            <a:tailEnd len="med" w="med" type="triangle"/>
          </a:ln>
        </p:spPr>
      </p:cxnSp>
      <p:cxnSp>
        <p:nvCxnSpPr>
          <p:cNvPr id="346" name="Google Shape;346;p36"/>
          <p:cNvCxnSpPr/>
          <p:nvPr/>
        </p:nvCxnSpPr>
        <p:spPr>
          <a:xfrm rot="10800000">
            <a:off x="6019800" y="4222938"/>
            <a:ext cx="0" cy="75647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350" name="Shape 350"/>
        <p:cNvGrpSpPr/>
        <p:nvPr/>
      </p:nvGrpSpPr>
      <p:grpSpPr>
        <a:xfrm>
          <a:off x="0" y="0"/>
          <a:ext cx="0" cy="0"/>
          <a:chOff x="0" y="0"/>
          <a:chExt cx="0" cy="0"/>
        </a:xfrm>
      </p:grpSpPr>
      <p:sp>
        <p:nvSpPr>
          <p:cNvPr id="351" name="Google Shape;351;p37"/>
          <p:cNvSpPr txBox="1"/>
          <p:nvPr/>
        </p:nvSpPr>
        <p:spPr>
          <a:xfrm>
            <a:off x="339310" y="384969"/>
            <a:ext cx="8176069" cy="1128514"/>
          </a:xfrm>
          <a:prstGeom prst="rect">
            <a:avLst/>
          </a:prstGeom>
          <a:noFill/>
          <a:ln>
            <a:noFill/>
          </a:ln>
        </p:spPr>
        <p:txBody>
          <a:bodyPr anchorCtr="0" anchor="ctr" bIns="0" lIns="0" spcFirstLastPara="1" rIns="0" wrap="square" tIns="0">
            <a:spAutoFit/>
          </a:bodyPr>
          <a:lstStyle/>
          <a:p>
            <a:pPr indent="0" lvl="0" marL="0" marR="0" rtl="0" algn="ctr">
              <a:lnSpc>
                <a:spcPct val="71271"/>
              </a:lnSpc>
              <a:spcBef>
                <a:spcPts val="0"/>
              </a:spcBef>
              <a:spcAft>
                <a:spcPts val="0"/>
              </a:spcAft>
              <a:buNone/>
            </a:pPr>
            <a:r>
              <a:rPr b="1" lang="en" sz="3500">
                <a:solidFill>
                  <a:srgbClr val="000000"/>
                </a:solidFill>
                <a:latin typeface="Arial"/>
                <a:ea typeface="Arial"/>
                <a:cs typeface="Arial"/>
                <a:sym typeface="Arial"/>
              </a:rPr>
              <a:t>Bar plot</a:t>
            </a:r>
            <a:endParaRPr sz="700"/>
          </a:p>
          <a:p>
            <a:pPr indent="0" lvl="0" marL="0" marR="0" rtl="0" algn="l">
              <a:lnSpc>
                <a:spcPct val="116111"/>
              </a:lnSpc>
              <a:spcBef>
                <a:spcPts val="0"/>
              </a:spcBef>
              <a:spcAft>
                <a:spcPts val="0"/>
              </a:spcAft>
              <a:buNone/>
            </a:pPr>
            <a:r>
              <a:t/>
            </a:r>
            <a:endParaRPr sz="1800">
              <a:solidFill>
                <a:srgbClr val="000000"/>
              </a:solidFill>
              <a:latin typeface="Alatsi"/>
              <a:ea typeface="Alatsi"/>
              <a:cs typeface="Alatsi"/>
              <a:sym typeface="Alatsi"/>
            </a:endParaRPr>
          </a:p>
          <a:p>
            <a:pPr indent="0" lvl="0" marL="0" marR="0" rtl="0" algn="l">
              <a:lnSpc>
                <a:spcPct val="116111"/>
              </a:lnSpc>
              <a:spcBef>
                <a:spcPts val="0"/>
              </a:spcBef>
              <a:spcAft>
                <a:spcPts val="0"/>
              </a:spcAft>
              <a:buNone/>
            </a:pPr>
            <a:r>
              <a:rPr lang="en" sz="1800">
                <a:solidFill>
                  <a:srgbClr val="000000"/>
                </a:solidFill>
                <a:latin typeface="Alatsi"/>
                <a:ea typeface="Alatsi"/>
                <a:cs typeface="Alatsi"/>
                <a:sym typeface="Alatsi"/>
              </a:rPr>
              <a:t>                                                                     </a:t>
            </a:r>
            <a:r>
              <a:rPr b="1" lang="en" sz="1800">
                <a:solidFill>
                  <a:srgbClr val="000000"/>
                </a:solidFill>
                <a:latin typeface="Aharoni"/>
                <a:ea typeface="Aharoni"/>
                <a:cs typeface="Aharoni"/>
                <a:sym typeface="Aharoni"/>
              </a:rPr>
              <a:t>Countries vs Population</a:t>
            </a:r>
            <a:endParaRPr sz="700"/>
          </a:p>
          <a:p>
            <a:pPr indent="0" lvl="0" marL="0" marR="0" rtl="0" algn="l">
              <a:lnSpc>
                <a:spcPct val="116111"/>
              </a:lnSpc>
              <a:spcBef>
                <a:spcPts val="0"/>
              </a:spcBef>
              <a:spcAft>
                <a:spcPts val="0"/>
              </a:spcAft>
              <a:buNone/>
            </a:pPr>
            <a:r>
              <a:t/>
            </a:r>
            <a:endParaRPr sz="1800">
              <a:solidFill>
                <a:srgbClr val="000000"/>
              </a:solidFill>
              <a:latin typeface="Alatsi"/>
              <a:ea typeface="Alatsi"/>
              <a:cs typeface="Alatsi"/>
              <a:sym typeface="Alatsi"/>
            </a:endParaRPr>
          </a:p>
        </p:txBody>
      </p:sp>
      <p:grpSp>
        <p:nvGrpSpPr>
          <p:cNvPr id="352" name="Google Shape;352;p37"/>
          <p:cNvGrpSpPr/>
          <p:nvPr/>
        </p:nvGrpSpPr>
        <p:grpSpPr>
          <a:xfrm>
            <a:off x="7929578" y="-49020"/>
            <a:ext cx="781306" cy="885633"/>
            <a:chOff x="0" y="-130721"/>
            <a:chExt cx="2083482" cy="2361688"/>
          </a:xfrm>
        </p:grpSpPr>
        <p:grpSp>
          <p:nvGrpSpPr>
            <p:cNvPr id="353" name="Google Shape;353;p37"/>
            <p:cNvGrpSpPr/>
            <p:nvPr/>
          </p:nvGrpSpPr>
          <p:grpSpPr>
            <a:xfrm>
              <a:off x="75599" y="-130721"/>
              <a:ext cx="1932284" cy="2361688"/>
              <a:chOff x="0" y="-47625"/>
              <a:chExt cx="703982" cy="860425"/>
            </a:xfrm>
          </p:grpSpPr>
          <p:sp>
            <p:nvSpPr>
              <p:cNvPr id="354" name="Google Shape;354;p37"/>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55" name="Google Shape;355;p37"/>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356" name="Google Shape;356;p37"/>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13</a:t>
              </a:r>
              <a:endParaRPr sz="700"/>
            </a:p>
          </p:txBody>
        </p:sp>
      </p:grpSp>
      <p:sp>
        <p:nvSpPr>
          <p:cNvPr id="357" name="Google Shape;357;p37"/>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58" name="Google Shape;358;p37"/>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59" name="Google Shape;359;p37"/>
          <p:cNvSpPr txBox="1"/>
          <p:nvPr/>
        </p:nvSpPr>
        <p:spPr>
          <a:xfrm>
            <a:off x="1028700" y="1390650"/>
            <a:ext cx="2857500"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Bottom 20 Countries with lower Population</a:t>
            </a:r>
            <a:endParaRPr b="1" sz="1200">
              <a:solidFill>
                <a:schemeClr val="dk1"/>
              </a:solidFill>
              <a:latin typeface="Arial"/>
              <a:ea typeface="Arial"/>
              <a:cs typeface="Arial"/>
              <a:sym typeface="Arial"/>
            </a:endParaRPr>
          </a:p>
        </p:txBody>
      </p:sp>
      <p:sp>
        <p:nvSpPr>
          <p:cNvPr id="360" name="Google Shape;360;p37"/>
          <p:cNvSpPr txBox="1"/>
          <p:nvPr/>
        </p:nvSpPr>
        <p:spPr>
          <a:xfrm>
            <a:off x="5676900" y="1352550"/>
            <a:ext cx="3276600"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 Top 20 Countries with High Population (in M)</a:t>
            </a:r>
            <a:endParaRPr b="1" sz="1200">
              <a:solidFill>
                <a:schemeClr val="dk1"/>
              </a:solidFill>
              <a:latin typeface="Arial"/>
              <a:ea typeface="Arial"/>
              <a:cs typeface="Arial"/>
              <a:sym typeface="Arial"/>
            </a:endParaRPr>
          </a:p>
        </p:txBody>
      </p:sp>
      <p:grpSp>
        <p:nvGrpSpPr>
          <p:cNvPr id="361" name="Google Shape;361;p37"/>
          <p:cNvGrpSpPr/>
          <p:nvPr/>
        </p:nvGrpSpPr>
        <p:grpSpPr>
          <a:xfrm>
            <a:off x="4696742" y="1628168"/>
            <a:ext cx="4332958" cy="2981317"/>
            <a:chOff x="9393484" y="3256336"/>
            <a:chExt cx="8665916" cy="5962635"/>
          </a:xfrm>
        </p:grpSpPr>
        <p:pic>
          <p:nvPicPr>
            <p:cNvPr id="362" name="Google Shape;362;p37"/>
            <p:cNvPicPr preferRelativeResize="0"/>
            <p:nvPr/>
          </p:nvPicPr>
          <p:blipFill rotWithShape="1">
            <a:blip r:embed="rId4">
              <a:alphaModFix/>
            </a:blip>
            <a:srcRect b="0" l="0" r="0" t="0"/>
            <a:stretch/>
          </p:blipFill>
          <p:spPr>
            <a:xfrm>
              <a:off x="9393484" y="3256336"/>
              <a:ext cx="8665916" cy="5962635"/>
            </a:xfrm>
            <a:prstGeom prst="rect">
              <a:avLst/>
            </a:prstGeom>
            <a:noFill/>
            <a:ln>
              <a:noFill/>
            </a:ln>
          </p:spPr>
        </p:pic>
        <p:sp>
          <p:nvSpPr>
            <p:cNvPr id="363" name="Google Shape;363;p37"/>
            <p:cNvSpPr/>
            <p:nvPr/>
          </p:nvSpPr>
          <p:spPr>
            <a:xfrm>
              <a:off x="11734800" y="3314700"/>
              <a:ext cx="4648200" cy="237125"/>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grpSp>
      <p:grpSp>
        <p:nvGrpSpPr>
          <p:cNvPr id="364" name="Google Shape;364;p37"/>
          <p:cNvGrpSpPr/>
          <p:nvPr/>
        </p:nvGrpSpPr>
        <p:grpSpPr>
          <a:xfrm>
            <a:off x="495300" y="1685631"/>
            <a:ext cx="3598521" cy="3061224"/>
            <a:chOff x="990600" y="3371262"/>
            <a:chExt cx="7197043" cy="6122448"/>
          </a:xfrm>
        </p:grpSpPr>
        <p:sp>
          <p:nvSpPr>
            <p:cNvPr id="365" name="Google Shape;365;p37"/>
            <p:cNvSpPr/>
            <p:nvPr/>
          </p:nvSpPr>
          <p:spPr>
            <a:xfrm>
              <a:off x="990600" y="3371262"/>
              <a:ext cx="7197043" cy="6122448"/>
            </a:xfrm>
            <a:custGeom>
              <a:rect b="b" l="l" r="r" t="t"/>
              <a:pathLst>
                <a:path extrusionOk="0" h="6122448" w="6511243">
                  <a:moveTo>
                    <a:pt x="0" y="0"/>
                  </a:moveTo>
                  <a:lnTo>
                    <a:pt x="6511244" y="0"/>
                  </a:lnTo>
                  <a:lnTo>
                    <a:pt x="6511244" y="6122448"/>
                  </a:lnTo>
                  <a:lnTo>
                    <a:pt x="0" y="6122448"/>
                  </a:lnTo>
                  <a:lnTo>
                    <a:pt x="0" y="0"/>
                  </a:lnTo>
                  <a:close/>
                </a:path>
              </a:pathLst>
            </a:custGeom>
            <a:blipFill rotWithShape="1">
              <a:blip r:embed="rId5">
                <a:alphaModFix/>
              </a:blip>
              <a:stretch>
                <a:fillRect b="0" l="-2064" r="-2065"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66" name="Google Shape;366;p37"/>
            <p:cNvSpPr/>
            <p:nvPr/>
          </p:nvSpPr>
          <p:spPr>
            <a:xfrm>
              <a:off x="2971800" y="3551825"/>
              <a:ext cx="4038600" cy="220075"/>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370" name="Shape 370"/>
        <p:cNvGrpSpPr/>
        <p:nvPr/>
      </p:nvGrpSpPr>
      <p:grpSpPr>
        <a:xfrm>
          <a:off x="0" y="0"/>
          <a:ext cx="0" cy="0"/>
          <a:chOff x="0" y="0"/>
          <a:chExt cx="0" cy="0"/>
        </a:xfrm>
      </p:grpSpPr>
      <p:sp>
        <p:nvSpPr>
          <p:cNvPr id="371" name="Google Shape;371;p38"/>
          <p:cNvSpPr txBox="1"/>
          <p:nvPr/>
        </p:nvSpPr>
        <p:spPr>
          <a:xfrm>
            <a:off x="0" y="646433"/>
            <a:ext cx="9144000" cy="269304"/>
          </a:xfrm>
          <a:prstGeom prst="rect">
            <a:avLst/>
          </a:prstGeom>
          <a:noFill/>
          <a:ln>
            <a:noFill/>
          </a:ln>
        </p:spPr>
        <p:txBody>
          <a:bodyPr anchorCtr="0" anchor="ctr" bIns="0" lIns="0" spcFirstLastPara="1" rIns="0" wrap="square" tIns="0">
            <a:spAutoFit/>
          </a:bodyPr>
          <a:lstStyle/>
          <a:p>
            <a:pPr indent="0" lvl="0" marL="0" marR="0" rtl="0" algn="ctr">
              <a:lnSpc>
                <a:spcPct val="116111"/>
              </a:lnSpc>
              <a:spcBef>
                <a:spcPts val="0"/>
              </a:spcBef>
              <a:spcAft>
                <a:spcPts val="0"/>
              </a:spcAft>
              <a:buNone/>
            </a:pPr>
            <a:r>
              <a:rPr b="1" lang="en" sz="1800">
                <a:solidFill>
                  <a:srgbClr val="000000"/>
                </a:solidFill>
                <a:latin typeface="Aharoni"/>
                <a:ea typeface="Aharoni"/>
                <a:cs typeface="Aharoni"/>
                <a:sym typeface="Aharoni"/>
              </a:rPr>
              <a:t>Countries  with Population Density</a:t>
            </a:r>
            <a:endParaRPr sz="700"/>
          </a:p>
        </p:txBody>
      </p:sp>
      <p:sp>
        <p:nvSpPr>
          <p:cNvPr id="372" name="Google Shape;372;p38"/>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3" name="Google Shape;373;p38"/>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374" name="Google Shape;374;p38"/>
          <p:cNvGrpSpPr/>
          <p:nvPr/>
        </p:nvGrpSpPr>
        <p:grpSpPr>
          <a:xfrm>
            <a:off x="7929578" y="-49020"/>
            <a:ext cx="781306" cy="885633"/>
            <a:chOff x="0" y="-130721"/>
            <a:chExt cx="2083482" cy="2361688"/>
          </a:xfrm>
        </p:grpSpPr>
        <p:grpSp>
          <p:nvGrpSpPr>
            <p:cNvPr id="375" name="Google Shape;375;p38"/>
            <p:cNvGrpSpPr/>
            <p:nvPr/>
          </p:nvGrpSpPr>
          <p:grpSpPr>
            <a:xfrm>
              <a:off x="75599" y="-130721"/>
              <a:ext cx="1932284" cy="2361688"/>
              <a:chOff x="0" y="-47625"/>
              <a:chExt cx="703982" cy="860425"/>
            </a:xfrm>
          </p:grpSpPr>
          <p:sp>
            <p:nvSpPr>
              <p:cNvPr id="376" name="Google Shape;376;p38"/>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77" name="Google Shape;377;p38"/>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378" name="Google Shape;378;p38"/>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14</a:t>
              </a:r>
              <a:endParaRPr sz="700"/>
            </a:p>
          </p:txBody>
        </p:sp>
      </p:grpSp>
      <p:sp>
        <p:nvSpPr>
          <p:cNvPr id="379" name="Google Shape;379;p38"/>
          <p:cNvSpPr txBox="1"/>
          <p:nvPr/>
        </p:nvSpPr>
        <p:spPr>
          <a:xfrm>
            <a:off x="1066800" y="1162050"/>
            <a:ext cx="3287443"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Top 20 Countries with Highest Population Density</a:t>
            </a:r>
            <a:endParaRPr b="1" sz="1200">
              <a:solidFill>
                <a:schemeClr val="dk1"/>
              </a:solidFill>
              <a:latin typeface="Arial"/>
              <a:ea typeface="Arial"/>
              <a:cs typeface="Arial"/>
              <a:sym typeface="Arial"/>
            </a:endParaRPr>
          </a:p>
        </p:txBody>
      </p:sp>
      <p:sp>
        <p:nvSpPr>
          <p:cNvPr id="380" name="Google Shape;380;p38"/>
          <p:cNvSpPr txBox="1"/>
          <p:nvPr/>
        </p:nvSpPr>
        <p:spPr>
          <a:xfrm>
            <a:off x="5010646" y="1179468"/>
            <a:ext cx="3657600"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Bottom 20 Countries with Lowest population Density</a:t>
            </a:r>
            <a:endParaRPr b="1" sz="1200">
              <a:solidFill>
                <a:schemeClr val="dk1"/>
              </a:solidFill>
              <a:latin typeface="Arial"/>
              <a:ea typeface="Arial"/>
              <a:cs typeface="Arial"/>
              <a:sym typeface="Arial"/>
            </a:endParaRPr>
          </a:p>
        </p:txBody>
      </p:sp>
      <p:grpSp>
        <p:nvGrpSpPr>
          <p:cNvPr id="381" name="Google Shape;381;p38"/>
          <p:cNvGrpSpPr/>
          <p:nvPr/>
        </p:nvGrpSpPr>
        <p:grpSpPr>
          <a:xfrm>
            <a:off x="464700" y="1560122"/>
            <a:ext cx="8374500" cy="3145228"/>
            <a:chOff x="929400" y="3120244"/>
            <a:chExt cx="16749000" cy="6290457"/>
          </a:xfrm>
        </p:grpSpPr>
        <p:sp>
          <p:nvSpPr>
            <p:cNvPr id="382" name="Google Shape;382;p38"/>
            <p:cNvSpPr/>
            <p:nvPr/>
          </p:nvSpPr>
          <p:spPr>
            <a:xfrm>
              <a:off x="929400" y="3120244"/>
              <a:ext cx="7979315" cy="6290456"/>
            </a:xfrm>
            <a:custGeom>
              <a:rect b="b" l="l" r="r" t="t"/>
              <a:pathLst>
                <a:path extrusionOk="0" h="6290456" w="7156115">
                  <a:moveTo>
                    <a:pt x="0" y="0"/>
                  </a:moveTo>
                  <a:lnTo>
                    <a:pt x="7156115" y="0"/>
                  </a:lnTo>
                  <a:lnTo>
                    <a:pt x="7156115" y="6290456"/>
                  </a:lnTo>
                  <a:lnTo>
                    <a:pt x="0" y="6290456"/>
                  </a:lnTo>
                  <a:lnTo>
                    <a:pt x="0" y="0"/>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83" name="Google Shape;383;p38"/>
            <p:cNvSpPr/>
            <p:nvPr/>
          </p:nvSpPr>
          <p:spPr>
            <a:xfrm>
              <a:off x="9699085" y="3120245"/>
              <a:ext cx="7979315" cy="6290456"/>
            </a:xfrm>
            <a:custGeom>
              <a:rect b="b" l="l" r="r" t="t"/>
              <a:pathLst>
                <a:path extrusionOk="0" h="5962961" w="7162359">
                  <a:moveTo>
                    <a:pt x="0" y="0"/>
                  </a:moveTo>
                  <a:lnTo>
                    <a:pt x="7162358" y="0"/>
                  </a:lnTo>
                  <a:lnTo>
                    <a:pt x="7162358" y="5962962"/>
                  </a:lnTo>
                  <a:lnTo>
                    <a:pt x="0" y="5962962"/>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84" name="Google Shape;384;p38"/>
            <p:cNvSpPr/>
            <p:nvPr/>
          </p:nvSpPr>
          <p:spPr>
            <a:xfrm>
              <a:off x="11261697" y="3162300"/>
              <a:ext cx="5197503" cy="194436"/>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385" name="Google Shape;385;p38"/>
            <p:cNvSpPr/>
            <p:nvPr/>
          </p:nvSpPr>
          <p:spPr>
            <a:xfrm>
              <a:off x="2743200" y="3272714"/>
              <a:ext cx="5029200" cy="194386"/>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389" name="Shape 389"/>
        <p:cNvGrpSpPr/>
        <p:nvPr/>
      </p:nvGrpSpPr>
      <p:grpSpPr>
        <a:xfrm>
          <a:off x="0" y="0"/>
          <a:ext cx="0" cy="0"/>
          <a:chOff x="0" y="0"/>
          <a:chExt cx="0" cy="0"/>
        </a:xfrm>
      </p:grpSpPr>
      <p:sp>
        <p:nvSpPr>
          <p:cNvPr id="390" name="Google Shape;390;p39"/>
          <p:cNvSpPr txBox="1"/>
          <p:nvPr/>
        </p:nvSpPr>
        <p:spPr>
          <a:xfrm>
            <a:off x="0" y="769267"/>
            <a:ext cx="9144000" cy="269305"/>
          </a:xfrm>
          <a:prstGeom prst="rect">
            <a:avLst/>
          </a:prstGeom>
          <a:noFill/>
          <a:ln>
            <a:noFill/>
          </a:ln>
        </p:spPr>
        <p:txBody>
          <a:bodyPr anchorCtr="0" anchor="ctr" bIns="0" lIns="0" spcFirstLastPara="1" rIns="0" wrap="square" tIns="0">
            <a:spAutoFit/>
          </a:bodyPr>
          <a:lstStyle/>
          <a:p>
            <a:pPr indent="0" lvl="0" marL="0" marR="0" rtl="0" algn="ctr">
              <a:lnSpc>
                <a:spcPct val="116111"/>
              </a:lnSpc>
              <a:spcBef>
                <a:spcPts val="0"/>
              </a:spcBef>
              <a:spcAft>
                <a:spcPts val="0"/>
              </a:spcAft>
              <a:buNone/>
            </a:pPr>
            <a:r>
              <a:rPr b="1" lang="en" sz="1800">
                <a:solidFill>
                  <a:srgbClr val="000000"/>
                </a:solidFill>
                <a:latin typeface="Aharoni"/>
                <a:ea typeface="Aharoni"/>
                <a:cs typeface="Aharoni"/>
                <a:sym typeface="Aharoni"/>
              </a:rPr>
              <a:t>Countries with GDP Per Capita</a:t>
            </a:r>
            <a:endParaRPr sz="700"/>
          </a:p>
        </p:txBody>
      </p:sp>
      <p:sp>
        <p:nvSpPr>
          <p:cNvPr id="391" name="Google Shape;391;p39"/>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92" name="Google Shape;392;p39"/>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393" name="Google Shape;393;p39"/>
          <p:cNvGrpSpPr/>
          <p:nvPr/>
        </p:nvGrpSpPr>
        <p:grpSpPr>
          <a:xfrm>
            <a:off x="7929578" y="-49020"/>
            <a:ext cx="781306" cy="885633"/>
            <a:chOff x="0" y="-130721"/>
            <a:chExt cx="2083482" cy="2361688"/>
          </a:xfrm>
        </p:grpSpPr>
        <p:grpSp>
          <p:nvGrpSpPr>
            <p:cNvPr id="394" name="Google Shape;394;p39"/>
            <p:cNvGrpSpPr/>
            <p:nvPr/>
          </p:nvGrpSpPr>
          <p:grpSpPr>
            <a:xfrm>
              <a:off x="75599" y="-130721"/>
              <a:ext cx="1932284" cy="2361688"/>
              <a:chOff x="0" y="-47625"/>
              <a:chExt cx="703982" cy="860425"/>
            </a:xfrm>
          </p:grpSpPr>
          <p:sp>
            <p:nvSpPr>
              <p:cNvPr id="395" name="Google Shape;395;p39"/>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96" name="Google Shape;396;p39"/>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397" name="Google Shape;397;p39"/>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15</a:t>
              </a:r>
              <a:endParaRPr sz="700"/>
            </a:p>
          </p:txBody>
        </p:sp>
      </p:grpSp>
      <p:sp>
        <p:nvSpPr>
          <p:cNvPr id="398" name="Google Shape;398;p39"/>
          <p:cNvSpPr txBox="1"/>
          <p:nvPr/>
        </p:nvSpPr>
        <p:spPr>
          <a:xfrm>
            <a:off x="1385838" y="1312218"/>
            <a:ext cx="2638524"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Top 20 Countries with GDP per capita</a:t>
            </a:r>
            <a:endParaRPr b="1" sz="1200">
              <a:solidFill>
                <a:schemeClr val="dk1"/>
              </a:solidFill>
              <a:latin typeface="Arial"/>
              <a:ea typeface="Arial"/>
              <a:cs typeface="Arial"/>
              <a:sym typeface="Arial"/>
            </a:endParaRPr>
          </a:p>
        </p:txBody>
      </p:sp>
      <p:sp>
        <p:nvSpPr>
          <p:cNvPr id="399" name="Google Shape;399;p39"/>
          <p:cNvSpPr txBox="1"/>
          <p:nvPr/>
        </p:nvSpPr>
        <p:spPr>
          <a:xfrm>
            <a:off x="5524500" y="1309939"/>
            <a:ext cx="2849396" cy="230832"/>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Bottom 20 Countries with GDP per capita</a:t>
            </a:r>
            <a:endParaRPr b="1" sz="1200">
              <a:solidFill>
                <a:schemeClr val="dk1"/>
              </a:solidFill>
              <a:latin typeface="Arial"/>
              <a:ea typeface="Arial"/>
              <a:cs typeface="Arial"/>
              <a:sym typeface="Arial"/>
            </a:endParaRPr>
          </a:p>
        </p:txBody>
      </p:sp>
      <p:grpSp>
        <p:nvGrpSpPr>
          <p:cNvPr id="400" name="Google Shape;400;p39"/>
          <p:cNvGrpSpPr/>
          <p:nvPr/>
        </p:nvGrpSpPr>
        <p:grpSpPr>
          <a:xfrm>
            <a:off x="639151" y="1619250"/>
            <a:ext cx="3636478" cy="2959827"/>
            <a:chOff x="1278301" y="3338646"/>
            <a:chExt cx="7272955" cy="5919654"/>
          </a:xfrm>
        </p:grpSpPr>
        <p:sp>
          <p:nvSpPr>
            <p:cNvPr id="401" name="Google Shape;401;p39"/>
            <p:cNvSpPr/>
            <p:nvPr/>
          </p:nvSpPr>
          <p:spPr>
            <a:xfrm>
              <a:off x="1278301" y="3338646"/>
              <a:ext cx="7272955" cy="5919654"/>
            </a:xfrm>
            <a:custGeom>
              <a:rect b="b" l="l" r="r" t="t"/>
              <a:pathLst>
                <a:path extrusionOk="0" h="5919654" w="7272955">
                  <a:moveTo>
                    <a:pt x="0" y="0"/>
                  </a:moveTo>
                  <a:lnTo>
                    <a:pt x="7272955" y="0"/>
                  </a:lnTo>
                  <a:lnTo>
                    <a:pt x="7272955" y="5919654"/>
                  </a:lnTo>
                  <a:lnTo>
                    <a:pt x="0" y="5919654"/>
                  </a:lnTo>
                  <a:lnTo>
                    <a:pt x="0" y="0"/>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02" name="Google Shape;402;p39"/>
            <p:cNvSpPr/>
            <p:nvPr/>
          </p:nvSpPr>
          <p:spPr>
            <a:xfrm>
              <a:off x="3429000" y="3619500"/>
              <a:ext cx="3962400" cy="213246"/>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grpSp>
      <p:grpSp>
        <p:nvGrpSpPr>
          <p:cNvPr id="403" name="Google Shape;403;p39"/>
          <p:cNvGrpSpPr/>
          <p:nvPr/>
        </p:nvGrpSpPr>
        <p:grpSpPr>
          <a:xfrm>
            <a:off x="4953000" y="1619250"/>
            <a:ext cx="3925519" cy="3027952"/>
            <a:chOff x="9906000" y="3238500"/>
            <a:chExt cx="7851037" cy="6055903"/>
          </a:xfrm>
        </p:grpSpPr>
        <p:sp>
          <p:nvSpPr>
            <p:cNvPr id="404" name="Google Shape;404;p39"/>
            <p:cNvSpPr/>
            <p:nvPr/>
          </p:nvSpPr>
          <p:spPr>
            <a:xfrm>
              <a:off x="9906000" y="3238500"/>
              <a:ext cx="7851037" cy="6055903"/>
            </a:xfrm>
            <a:custGeom>
              <a:rect b="b" l="l" r="r" t="t"/>
              <a:pathLst>
                <a:path extrusionOk="0" h="6055903" w="6565711">
                  <a:moveTo>
                    <a:pt x="0" y="0"/>
                  </a:moveTo>
                  <a:lnTo>
                    <a:pt x="6565711" y="0"/>
                  </a:lnTo>
                  <a:lnTo>
                    <a:pt x="6565711" y="6055903"/>
                  </a:lnTo>
                  <a:lnTo>
                    <a:pt x="0" y="6055903"/>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05" name="Google Shape;405;p39"/>
            <p:cNvSpPr/>
            <p:nvPr/>
          </p:nvSpPr>
          <p:spPr>
            <a:xfrm>
              <a:off x="12098944" y="3352750"/>
              <a:ext cx="3979256" cy="19055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409" name="Shape 409"/>
        <p:cNvGrpSpPr/>
        <p:nvPr/>
      </p:nvGrpSpPr>
      <p:grpSpPr>
        <a:xfrm>
          <a:off x="0" y="0"/>
          <a:ext cx="0" cy="0"/>
          <a:chOff x="0" y="0"/>
          <a:chExt cx="0" cy="0"/>
        </a:xfrm>
      </p:grpSpPr>
      <p:sp>
        <p:nvSpPr>
          <p:cNvPr id="410" name="Google Shape;410;p40"/>
          <p:cNvSpPr txBox="1"/>
          <p:nvPr/>
        </p:nvSpPr>
        <p:spPr>
          <a:xfrm>
            <a:off x="0" y="626291"/>
            <a:ext cx="9144000" cy="256801"/>
          </a:xfrm>
          <a:prstGeom prst="rect">
            <a:avLst/>
          </a:prstGeom>
          <a:noFill/>
          <a:ln>
            <a:noFill/>
          </a:ln>
        </p:spPr>
        <p:txBody>
          <a:bodyPr anchorCtr="0" anchor="ctr" bIns="0" lIns="0" spcFirstLastPara="1" rIns="0" wrap="square" tIns="0">
            <a:spAutoFit/>
          </a:bodyPr>
          <a:lstStyle/>
          <a:p>
            <a:pPr indent="0" lvl="0" marL="0" marR="0" rtl="0" algn="ctr">
              <a:lnSpc>
                <a:spcPct val="108888"/>
              </a:lnSpc>
              <a:spcBef>
                <a:spcPts val="0"/>
              </a:spcBef>
              <a:spcAft>
                <a:spcPts val="0"/>
              </a:spcAft>
              <a:buNone/>
            </a:pPr>
            <a:r>
              <a:rPr lang="en" sz="1800">
                <a:solidFill>
                  <a:srgbClr val="000000"/>
                </a:solidFill>
                <a:latin typeface="Aharoni"/>
                <a:ea typeface="Aharoni"/>
                <a:cs typeface="Aharoni"/>
                <a:sym typeface="Aharoni"/>
              </a:rPr>
              <a:t>Country with Infant Mortality </a:t>
            </a:r>
            <a:endParaRPr sz="700"/>
          </a:p>
        </p:txBody>
      </p:sp>
      <p:grpSp>
        <p:nvGrpSpPr>
          <p:cNvPr id="411" name="Google Shape;411;p40"/>
          <p:cNvGrpSpPr/>
          <p:nvPr/>
        </p:nvGrpSpPr>
        <p:grpSpPr>
          <a:xfrm>
            <a:off x="7929578" y="-49020"/>
            <a:ext cx="781306" cy="885633"/>
            <a:chOff x="0" y="-130721"/>
            <a:chExt cx="2083482" cy="2361688"/>
          </a:xfrm>
        </p:grpSpPr>
        <p:grpSp>
          <p:nvGrpSpPr>
            <p:cNvPr id="412" name="Google Shape;412;p40"/>
            <p:cNvGrpSpPr/>
            <p:nvPr/>
          </p:nvGrpSpPr>
          <p:grpSpPr>
            <a:xfrm>
              <a:off x="75599" y="-130721"/>
              <a:ext cx="1932284" cy="2361688"/>
              <a:chOff x="0" y="-47625"/>
              <a:chExt cx="703982" cy="860425"/>
            </a:xfrm>
          </p:grpSpPr>
          <p:sp>
            <p:nvSpPr>
              <p:cNvPr id="413" name="Google Shape;413;p40"/>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14" name="Google Shape;414;p40"/>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415" name="Google Shape;415;p40"/>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16</a:t>
              </a:r>
              <a:endParaRPr sz="700"/>
            </a:p>
          </p:txBody>
        </p:sp>
      </p:grpSp>
      <p:sp>
        <p:nvSpPr>
          <p:cNvPr id="416" name="Google Shape;416;p40"/>
          <p:cNvSpPr txBox="1"/>
          <p:nvPr/>
        </p:nvSpPr>
        <p:spPr>
          <a:xfrm>
            <a:off x="5894657" y="933450"/>
            <a:ext cx="2677843"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Bottom 20 Countries with lowest IMR</a:t>
            </a:r>
            <a:endParaRPr b="1" sz="1200">
              <a:solidFill>
                <a:schemeClr val="dk1"/>
              </a:solidFill>
              <a:latin typeface="Arial"/>
              <a:ea typeface="Arial"/>
              <a:cs typeface="Arial"/>
              <a:sym typeface="Arial"/>
            </a:endParaRPr>
          </a:p>
        </p:txBody>
      </p:sp>
      <p:grpSp>
        <p:nvGrpSpPr>
          <p:cNvPr id="417" name="Google Shape;417;p40"/>
          <p:cNvGrpSpPr/>
          <p:nvPr/>
        </p:nvGrpSpPr>
        <p:grpSpPr>
          <a:xfrm>
            <a:off x="571500" y="1230261"/>
            <a:ext cx="4052888" cy="3457575"/>
            <a:chOff x="1143000" y="2460522"/>
            <a:chExt cx="8105775" cy="6915150"/>
          </a:xfrm>
        </p:grpSpPr>
        <p:pic>
          <p:nvPicPr>
            <p:cNvPr id="418" name="Google Shape;418;p40"/>
            <p:cNvPicPr preferRelativeResize="0"/>
            <p:nvPr/>
          </p:nvPicPr>
          <p:blipFill rotWithShape="1">
            <a:blip r:embed="rId3">
              <a:alphaModFix/>
            </a:blip>
            <a:srcRect b="0" l="0" r="0" t="0"/>
            <a:stretch/>
          </p:blipFill>
          <p:spPr>
            <a:xfrm>
              <a:off x="1143000" y="2460522"/>
              <a:ext cx="8105775" cy="6915150"/>
            </a:xfrm>
            <a:prstGeom prst="rect">
              <a:avLst/>
            </a:prstGeom>
            <a:noFill/>
            <a:ln>
              <a:noFill/>
            </a:ln>
          </p:spPr>
        </p:pic>
        <p:sp>
          <p:nvSpPr>
            <p:cNvPr id="419" name="Google Shape;419;p40"/>
            <p:cNvSpPr/>
            <p:nvPr/>
          </p:nvSpPr>
          <p:spPr>
            <a:xfrm>
              <a:off x="3124200" y="2488169"/>
              <a:ext cx="4953000" cy="216931"/>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grpSp>
      <p:sp>
        <p:nvSpPr>
          <p:cNvPr id="420" name="Google Shape;420;p40"/>
          <p:cNvSpPr txBox="1"/>
          <p:nvPr/>
        </p:nvSpPr>
        <p:spPr>
          <a:xfrm>
            <a:off x="1562100" y="969318"/>
            <a:ext cx="2677843"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Top 20 Countries with Highest IMR</a:t>
            </a:r>
            <a:endParaRPr b="1" sz="1200">
              <a:solidFill>
                <a:schemeClr val="dk1"/>
              </a:solidFill>
              <a:latin typeface="Arial"/>
              <a:ea typeface="Arial"/>
              <a:cs typeface="Arial"/>
              <a:sym typeface="Arial"/>
            </a:endParaRPr>
          </a:p>
        </p:txBody>
      </p:sp>
      <p:grpSp>
        <p:nvGrpSpPr>
          <p:cNvPr id="421" name="Google Shape;421;p40"/>
          <p:cNvGrpSpPr/>
          <p:nvPr/>
        </p:nvGrpSpPr>
        <p:grpSpPr>
          <a:xfrm>
            <a:off x="5295900" y="1230261"/>
            <a:ext cx="3479717" cy="3350839"/>
            <a:chOff x="10591800" y="2460522"/>
            <a:chExt cx="6959434" cy="6701677"/>
          </a:xfrm>
        </p:grpSpPr>
        <p:pic>
          <p:nvPicPr>
            <p:cNvPr id="422" name="Google Shape;422;p40"/>
            <p:cNvPicPr preferRelativeResize="0"/>
            <p:nvPr/>
          </p:nvPicPr>
          <p:blipFill rotWithShape="1">
            <a:blip r:embed="rId4">
              <a:alphaModFix/>
            </a:blip>
            <a:srcRect b="0" l="0" r="0" t="0"/>
            <a:stretch/>
          </p:blipFill>
          <p:spPr>
            <a:xfrm>
              <a:off x="10591800" y="2460522"/>
              <a:ext cx="6959434" cy="6701677"/>
            </a:xfrm>
            <a:prstGeom prst="rect">
              <a:avLst/>
            </a:prstGeom>
            <a:noFill/>
            <a:ln>
              <a:noFill/>
            </a:ln>
          </p:spPr>
        </p:pic>
        <p:sp>
          <p:nvSpPr>
            <p:cNvPr id="423" name="Google Shape;423;p40"/>
            <p:cNvSpPr/>
            <p:nvPr/>
          </p:nvSpPr>
          <p:spPr>
            <a:xfrm>
              <a:off x="11430000" y="2552699"/>
              <a:ext cx="5829300" cy="242667"/>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427" name="Shape 427"/>
        <p:cNvGrpSpPr/>
        <p:nvPr/>
      </p:nvGrpSpPr>
      <p:grpSpPr>
        <a:xfrm>
          <a:off x="0" y="0"/>
          <a:ext cx="0" cy="0"/>
          <a:chOff x="0" y="0"/>
          <a:chExt cx="0" cy="0"/>
        </a:xfrm>
      </p:grpSpPr>
      <p:sp>
        <p:nvSpPr>
          <p:cNvPr id="428" name="Google Shape;428;p41"/>
          <p:cNvSpPr txBox="1"/>
          <p:nvPr/>
        </p:nvSpPr>
        <p:spPr>
          <a:xfrm>
            <a:off x="0" y="241571"/>
            <a:ext cx="9144000" cy="483787"/>
          </a:xfrm>
          <a:prstGeom prst="rect">
            <a:avLst/>
          </a:prstGeom>
          <a:noFill/>
          <a:ln>
            <a:noFill/>
          </a:ln>
        </p:spPr>
        <p:txBody>
          <a:bodyPr anchorCtr="0" anchor="t" bIns="0" lIns="0" spcFirstLastPara="1" rIns="0" wrap="square" tIns="0">
            <a:spAutoFit/>
          </a:bodyPr>
          <a:lstStyle/>
          <a:p>
            <a:pPr indent="0" lvl="0" marL="0" marR="0" rtl="0" algn="ctr">
              <a:lnSpc>
                <a:spcPct val="56000"/>
              </a:lnSpc>
              <a:spcBef>
                <a:spcPts val="0"/>
              </a:spcBef>
              <a:spcAft>
                <a:spcPts val="0"/>
              </a:spcAft>
              <a:buNone/>
            </a:pPr>
            <a:r>
              <a:rPr b="1" lang="en" sz="3500">
                <a:solidFill>
                  <a:srgbClr val="000000"/>
                </a:solidFill>
                <a:latin typeface="Arial"/>
                <a:ea typeface="Arial"/>
                <a:cs typeface="Arial"/>
                <a:sym typeface="Arial"/>
              </a:rPr>
              <a:t>Box Plot </a:t>
            </a:r>
            <a:endParaRPr sz="700"/>
          </a:p>
          <a:p>
            <a:pPr indent="0" lvl="0" marL="0" marR="0" rtl="0" algn="ctr">
              <a:lnSpc>
                <a:spcPct val="163333"/>
              </a:lnSpc>
              <a:spcBef>
                <a:spcPts val="0"/>
              </a:spcBef>
              <a:spcAft>
                <a:spcPts val="0"/>
              </a:spcAft>
              <a:buNone/>
            </a:pPr>
            <a:r>
              <a:rPr b="1" lang="en" sz="1200">
                <a:solidFill>
                  <a:schemeClr val="dk1"/>
                </a:solidFill>
                <a:latin typeface="Aharoni"/>
                <a:ea typeface="Aharoni"/>
                <a:cs typeface="Aharoni"/>
                <a:sym typeface="Aharoni"/>
              </a:rPr>
              <a:t>Health Expenditure and Infant Mortality Rate</a:t>
            </a:r>
            <a:endParaRPr sz="700"/>
          </a:p>
        </p:txBody>
      </p:sp>
      <p:sp>
        <p:nvSpPr>
          <p:cNvPr id="429" name="Google Shape;429;p41"/>
          <p:cNvSpPr txBox="1"/>
          <p:nvPr/>
        </p:nvSpPr>
        <p:spPr>
          <a:xfrm>
            <a:off x="5543748" y="3181350"/>
            <a:ext cx="209352" cy="184666"/>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14</a:t>
            </a:r>
            <a:endParaRPr sz="700"/>
          </a:p>
        </p:txBody>
      </p:sp>
      <p:sp>
        <p:nvSpPr>
          <p:cNvPr id="430" name="Google Shape;430;p41"/>
          <p:cNvSpPr txBox="1"/>
          <p:nvPr/>
        </p:nvSpPr>
        <p:spPr>
          <a:xfrm>
            <a:off x="3257748" y="2647950"/>
            <a:ext cx="209352" cy="184666"/>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32</a:t>
            </a:r>
            <a:endParaRPr sz="700"/>
          </a:p>
        </p:txBody>
      </p:sp>
      <p:sp>
        <p:nvSpPr>
          <p:cNvPr id="431" name="Google Shape;431;p41"/>
          <p:cNvSpPr txBox="1"/>
          <p:nvPr/>
        </p:nvSpPr>
        <p:spPr>
          <a:xfrm>
            <a:off x="5467548" y="1053584"/>
            <a:ext cx="209352" cy="184666"/>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84</a:t>
            </a:r>
            <a:endParaRPr sz="700"/>
          </a:p>
        </p:txBody>
      </p:sp>
      <p:sp>
        <p:nvSpPr>
          <p:cNvPr id="432" name="Google Shape;432;p41"/>
          <p:cNvSpPr txBox="1"/>
          <p:nvPr/>
        </p:nvSpPr>
        <p:spPr>
          <a:xfrm>
            <a:off x="3105348" y="1162050"/>
            <a:ext cx="209352" cy="184666"/>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81</a:t>
            </a:r>
            <a:endParaRPr sz="700"/>
          </a:p>
        </p:txBody>
      </p:sp>
      <p:grpSp>
        <p:nvGrpSpPr>
          <p:cNvPr id="433" name="Google Shape;433;p41"/>
          <p:cNvGrpSpPr/>
          <p:nvPr/>
        </p:nvGrpSpPr>
        <p:grpSpPr>
          <a:xfrm>
            <a:off x="7929578" y="-49020"/>
            <a:ext cx="781306" cy="885633"/>
            <a:chOff x="0" y="-130721"/>
            <a:chExt cx="2083482" cy="2361688"/>
          </a:xfrm>
        </p:grpSpPr>
        <p:grpSp>
          <p:nvGrpSpPr>
            <p:cNvPr id="434" name="Google Shape;434;p41"/>
            <p:cNvGrpSpPr/>
            <p:nvPr/>
          </p:nvGrpSpPr>
          <p:grpSpPr>
            <a:xfrm>
              <a:off x="75599" y="-130721"/>
              <a:ext cx="1932284" cy="2361688"/>
              <a:chOff x="0" y="-47625"/>
              <a:chExt cx="703982" cy="860425"/>
            </a:xfrm>
          </p:grpSpPr>
          <p:sp>
            <p:nvSpPr>
              <p:cNvPr id="435" name="Google Shape;435;p41"/>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36" name="Google Shape;436;p41"/>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437" name="Google Shape;437;p41"/>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17</a:t>
              </a:r>
              <a:endParaRPr sz="700"/>
            </a:p>
          </p:txBody>
        </p:sp>
      </p:grpSp>
      <p:grpSp>
        <p:nvGrpSpPr>
          <p:cNvPr id="438" name="Google Shape;438;p41"/>
          <p:cNvGrpSpPr/>
          <p:nvPr/>
        </p:nvGrpSpPr>
        <p:grpSpPr>
          <a:xfrm>
            <a:off x="1943001" y="836613"/>
            <a:ext cx="5257998" cy="3972634"/>
            <a:chOff x="2895600" y="1684414"/>
            <a:chExt cx="10515996" cy="7945267"/>
          </a:xfrm>
        </p:grpSpPr>
        <p:sp>
          <p:nvSpPr>
            <p:cNvPr id="439" name="Google Shape;439;p41"/>
            <p:cNvSpPr txBox="1"/>
            <p:nvPr/>
          </p:nvSpPr>
          <p:spPr>
            <a:xfrm>
              <a:off x="8458596" y="8383186"/>
              <a:ext cx="4953000" cy="1246495"/>
            </a:xfrm>
            <a:prstGeom prst="rect">
              <a:avLst/>
            </a:prstGeom>
            <a:noFill/>
            <a:ln>
              <a:noFill/>
            </a:ln>
          </p:spPr>
          <p:txBody>
            <a:bodyPr anchorCtr="0" anchor="ctr" bIns="22850" lIns="45725" spcFirstLastPara="1" rIns="45725" wrap="square" tIns="22850">
              <a:spAutoFit/>
            </a:bodyPr>
            <a:lstStyle/>
            <a:p>
              <a:pPr indent="0" lvl="0" marL="0" marR="0" rtl="0" algn="ctr">
                <a:spcBef>
                  <a:spcPts val="0"/>
                </a:spcBef>
                <a:spcAft>
                  <a:spcPts val="0"/>
                </a:spcAft>
                <a:buNone/>
              </a:pPr>
              <a:r>
                <a:rPr lang="en" sz="1300">
                  <a:solidFill>
                    <a:schemeClr val="dk1"/>
                  </a:solidFill>
                  <a:latin typeface="Arial"/>
                  <a:ea typeface="Arial"/>
                  <a:cs typeface="Arial"/>
                  <a:sym typeface="Arial"/>
                </a:rPr>
                <a:t>This indicates that in half of the countries, the infant mortality rate is 14 or lower.</a:t>
              </a:r>
              <a:endParaRPr sz="1300">
                <a:solidFill>
                  <a:schemeClr val="dk1"/>
                </a:solidFill>
                <a:latin typeface="Arial"/>
                <a:ea typeface="Arial"/>
                <a:cs typeface="Arial"/>
                <a:sym typeface="Arial"/>
              </a:endParaRPr>
            </a:p>
          </p:txBody>
        </p:sp>
        <p:sp>
          <p:nvSpPr>
            <p:cNvPr id="440" name="Google Shape;440;p41"/>
            <p:cNvSpPr txBox="1"/>
            <p:nvPr/>
          </p:nvSpPr>
          <p:spPr>
            <a:xfrm>
              <a:off x="2895600" y="8307169"/>
              <a:ext cx="5410398" cy="1246495"/>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lang="en" sz="1300">
                  <a:solidFill>
                    <a:schemeClr val="dk1"/>
                  </a:solidFill>
                  <a:latin typeface="Arial"/>
                  <a:ea typeface="Arial"/>
                  <a:cs typeface="Arial"/>
                  <a:sym typeface="Arial"/>
                </a:rPr>
                <a:t>This means that in half of the countries, people spend 32% of their healthcare costs out of their own pockets.</a:t>
              </a:r>
              <a:endParaRPr sz="1300">
                <a:solidFill>
                  <a:schemeClr val="dk1"/>
                </a:solidFill>
                <a:latin typeface="Arial"/>
                <a:ea typeface="Arial"/>
                <a:cs typeface="Arial"/>
                <a:sym typeface="Arial"/>
              </a:endParaRPr>
            </a:p>
          </p:txBody>
        </p:sp>
        <p:grpSp>
          <p:nvGrpSpPr>
            <p:cNvPr id="441" name="Google Shape;441;p41"/>
            <p:cNvGrpSpPr/>
            <p:nvPr/>
          </p:nvGrpSpPr>
          <p:grpSpPr>
            <a:xfrm>
              <a:off x="2895600" y="1684414"/>
              <a:ext cx="10287000" cy="6430886"/>
              <a:chOff x="2895600" y="1684414"/>
              <a:chExt cx="10287000" cy="6430886"/>
            </a:xfrm>
          </p:grpSpPr>
          <p:pic>
            <p:nvPicPr>
              <p:cNvPr id="442" name="Google Shape;442;p41"/>
              <p:cNvPicPr preferRelativeResize="0"/>
              <p:nvPr/>
            </p:nvPicPr>
            <p:blipFill rotWithShape="1">
              <a:blip r:embed="rId3">
                <a:alphaModFix/>
              </a:blip>
              <a:srcRect b="0" l="0" r="0" t="0"/>
              <a:stretch/>
            </p:blipFill>
            <p:spPr>
              <a:xfrm>
                <a:off x="2895600" y="1684414"/>
                <a:ext cx="10287000" cy="6430886"/>
              </a:xfrm>
              <a:prstGeom prst="rect">
                <a:avLst/>
              </a:prstGeom>
              <a:noFill/>
              <a:ln>
                <a:noFill/>
              </a:ln>
            </p:spPr>
          </p:pic>
          <p:sp>
            <p:nvSpPr>
              <p:cNvPr id="443" name="Google Shape;443;p41"/>
              <p:cNvSpPr txBox="1"/>
              <p:nvPr/>
            </p:nvSpPr>
            <p:spPr>
              <a:xfrm>
                <a:off x="4800600" y="1726168"/>
                <a:ext cx="7220246" cy="369332"/>
              </a:xfrm>
              <a:prstGeom prst="rect">
                <a:avLst/>
              </a:prstGeom>
              <a:solidFill>
                <a:schemeClr val="lt1"/>
              </a:solidFill>
              <a:ln>
                <a:noFill/>
              </a:ln>
            </p:spPr>
            <p:txBody>
              <a:bodyPr anchorCtr="0" anchor="ctr" bIns="22850" lIns="45725" spcFirstLastPara="1" rIns="45725" wrap="square" tIns="22850">
                <a:sp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447" name="Shape 447"/>
        <p:cNvGrpSpPr/>
        <p:nvPr/>
      </p:nvGrpSpPr>
      <p:grpSpPr>
        <a:xfrm>
          <a:off x="0" y="0"/>
          <a:ext cx="0" cy="0"/>
          <a:chOff x="0" y="0"/>
          <a:chExt cx="0" cy="0"/>
        </a:xfrm>
      </p:grpSpPr>
      <p:sp>
        <p:nvSpPr>
          <p:cNvPr id="448" name="Google Shape;448;p42"/>
          <p:cNvSpPr txBox="1"/>
          <p:nvPr/>
        </p:nvSpPr>
        <p:spPr>
          <a:xfrm>
            <a:off x="76200" y="3961313"/>
            <a:ext cx="4255509" cy="371896"/>
          </a:xfrm>
          <a:prstGeom prst="rect">
            <a:avLst/>
          </a:prstGeom>
          <a:noFill/>
          <a:ln>
            <a:noFill/>
          </a:ln>
        </p:spPr>
        <p:txBody>
          <a:bodyPr anchorCtr="0" anchor="t" bIns="0" lIns="0" spcFirstLastPara="1" rIns="0" wrap="square" tIns="0">
            <a:spAutoFit/>
          </a:bodyPr>
          <a:lstStyle/>
          <a:p>
            <a:pPr indent="0" lvl="0" marL="0" marR="0" rtl="0" algn="ctr">
              <a:lnSpc>
                <a:spcPct val="115120"/>
              </a:lnSpc>
              <a:spcBef>
                <a:spcPts val="0"/>
              </a:spcBef>
              <a:spcAft>
                <a:spcPts val="0"/>
              </a:spcAft>
              <a:buNone/>
            </a:pPr>
            <a:r>
              <a:rPr lang="en" sz="1300">
                <a:solidFill>
                  <a:srgbClr val="000000"/>
                </a:solidFill>
                <a:latin typeface="Arial"/>
                <a:ea typeface="Arial"/>
                <a:cs typeface="Arial"/>
                <a:sym typeface="Arial"/>
              </a:rPr>
              <a:t>Most of the countries have less than $50,000 GDP per capita </a:t>
            </a:r>
            <a:endParaRPr sz="700"/>
          </a:p>
          <a:p>
            <a:pPr indent="0" lvl="0" marL="0" marR="0" rtl="0" algn="ctr">
              <a:lnSpc>
                <a:spcPct val="115120"/>
              </a:lnSpc>
              <a:spcBef>
                <a:spcPts val="0"/>
              </a:spcBef>
              <a:spcAft>
                <a:spcPts val="0"/>
              </a:spcAft>
              <a:buNone/>
            </a:pPr>
            <a:r>
              <a:rPr lang="en" sz="1300">
                <a:solidFill>
                  <a:srgbClr val="000000"/>
                </a:solidFill>
                <a:latin typeface="Arial"/>
                <a:ea typeface="Arial"/>
                <a:cs typeface="Arial"/>
                <a:sym typeface="Arial"/>
              </a:rPr>
              <a:t>having Infant mortality is upto 80 years.</a:t>
            </a:r>
            <a:endParaRPr sz="700"/>
          </a:p>
        </p:txBody>
      </p:sp>
      <p:sp>
        <p:nvSpPr>
          <p:cNvPr id="449" name="Google Shape;449;p42"/>
          <p:cNvSpPr txBox="1"/>
          <p:nvPr/>
        </p:nvSpPr>
        <p:spPr>
          <a:xfrm>
            <a:off x="4635230" y="3960496"/>
            <a:ext cx="4280170" cy="554354"/>
          </a:xfrm>
          <a:prstGeom prst="rect">
            <a:avLst/>
          </a:prstGeom>
          <a:noFill/>
          <a:ln>
            <a:noFill/>
          </a:ln>
        </p:spPr>
        <p:txBody>
          <a:bodyPr anchorCtr="0" anchor="t" bIns="0" lIns="0" spcFirstLastPara="1" rIns="0" wrap="square" tIns="0">
            <a:spAutoFit/>
          </a:bodyPr>
          <a:lstStyle/>
          <a:p>
            <a:pPr indent="0" lvl="0" marL="0" marR="0" rtl="0" algn="ctr">
              <a:lnSpc>
                <a:spcPct val="117600"/>
              </a:lnSpc>
              <a:spcBef>
                <a:spcPts val="0"/>
              </a:spcBef>
              <a:spcAft>
                <a:spcPts val="0"/>
              </a:spcAft>
              <a:buNone/>
            </a:pPr>
            <a:r>
              <a:rPr lang="en" sz="1300">
                <a:solidFill>
                  <a:srgbClr val="000000"/>
                </a:solidFill>
                <a:latin typeface="Arial"/>
                <a:ea typeface="Arial"/>
                <a:cs typeface="Arial"/>
                <a:sym typeface="Arial"/>
              </a:rPr>
              <a:t>Most of the countries are concentrated with </a:t>
            </a:r>
            <a:endParaRPr sz="700"/>
          </a:p>
          <a:p>
            <a:pPr indent="0" lvl="0" marL="0" marR="0" rtl="0" algn="ctr">
              <a:lnSpc>
                <a:spcPct val="117600"/>
              </a:lnSpc>
              <a:spcBef>
                <a:spcPts val="0"/>
              </a:spcBef>
              <a:spcAft>
                <a:spcPts val="0"/>
              </a:spcAft>
              <a:buNone/>
            </a:pPr>
            <a:r>
              <a:rPr lang="en" sz="1300">
                <a:solidFill>
                  <a:srgbClr val="000000"/>
                </a:solidFill>
                <a:latin typeface="Arial"/>
                <a:ea typeface="Arial"/>
                <a:cs typeface="Arial"/>
                <a:sym typeface="Arial"/>
              </a:rPr>
              <a:t>Life expectancy &lt;80 and GDP per capita $25,000.</a:t>
            </a:r>
            <a:endParaRPr sz="700"/>
          </a:p>
          <a:p>
            <a:pPr indent="0" lvl="0" marL="0" marR="0" rtl="0" algn="ctr">
              <a:lnSpc>
                <a:spcPct val="117600"/>
              </a:lnSpc>
              <a:spcBef>
                <a:spcPts val="0"/>
              </a:spcBef>
              <a:spcAft>
                <a:spcPts val="0"/>
              </a:spcAft>
              <a:buNone/>
            </a:pPr>
            <a:r>
              <a:t/>
            </a:r>
            <a:endParaRPr sz="1300">
              <a:solidFill>
                <a:srgbClr val="000000"/>
              </a:solidFill>
              <a:latin typeface="Arial"/>
              <a:ea typeface="Arial"/>
              <a:cs typeface="Arial"/>
              <a:sym typeface="Arial"/>
            </a:endParaRPr>
          </a:p>
        </p:txBody>
      </p:sp>
      <p:sp>
        <p:nvSpPr>
          <p:cNvPr id="450" name="Google Shape;450;p42"/>
          <p:cNvSpPr txBox="1"/>
          <p:nvPr/>
        </p:nvSpPr>
        <p:spPr>
          <a:xfrm>
            <a:off x="0" y="418306"/>
            <a:ext cx="9144000" cy="355386"/>
          </a:xfrm>
          <a:prstGeom prst="rect">
            <a:avLst/>
          </a:prstGeom>
          <a:noFill/>
          <a:ln>
            <a:noFill/>
          </a:ln>
        </p:spPr>
        <p:txBody>
          <a:bodyPr anchorCtr="0" anchor="t" bIns="0" lIns="0" spcFirstLastPara="1" rIns="0" wrap="square" tIns="0">
            <a:spAutoFit/>
          </a:bodyPr>
          <a:lstStyle/>
          <a:p>
            <a:pPr indent="0" lvl="0" marL="0" marR="0" rtl="0" algn="ctr">
              <a:lnSpc>
                <a:spcPct val="73985"/>
              </a:lnSpc>
              <a:spcBef>
                <a:spcPts val="0"/>
              </a:spcBef>
              <a:spcAft>
                <a:spcPts val="0"/>
              </a:spcAft>
              <a:buNone/>
            </a:pPr>
            <a:r>
              <a:rPr b="1" lang="en" sz="3500">
                <a:solidFill>
                  <a:srgbClr val="000000"/>
                </a:solidFill>
                <a:latin typeface="Arial"/>
                <a:ea typeface="Arial"/>
                <a:cs typeface="Arial"/>
                <a:sym typeface="Arial"/>
              </a:rPr>
              <a:t>Scatter Plot</a:t>
            </a:r>
            <a:endParaRPr sz="700"/>
          </a:p>
        </p:txBody>
      </p:sp>
      <p:grpSp>
        <p:nvGrpSpPr>
          <p:cNvPr id="451" name="Google Shape;451;p42"/>
          <p:cNvGrpSpPr/>
          <p:nvPr/>
        </p:nvGrpSpPr>
        <p:grpSpPr>
          <a:xfrm>
            <a:off x="7886700" y="-49020"/>
            <a:ext cx="781306" cy="885633"/>
            <a:chOff x="0" y="-130721"/>
            <a:chExt cx="2083482" cy="2361688"/>
          </a:xfrm>
        </p:grpSpPr>
        <p:grpSp>
          <p:nvGrpSpPr>
            <p:cNvPr id="452" name="Google Shape;452;p42"/>
            <p:cNvGrpSpPr/>
            <p:nvPr/>
          </p:nvGrpSpPr>
          <p:grpSpPr>
            <a:xfrm>
              <a:off x="75599" y="-130721"/>
              <a:ext cx="1932284" cy="2361688"/>
              <a:chOff x="0" y="-47625"/>
              <a:chExt cx="703982" cy="860425"/>
            </a:xfrm>
          </p:grpSpPr>
          <p:sp>
            <p:nvSpPr>
              <p:cNvPr id="453" name="Google Shape;453;p4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54" name="Google Shape;454;p42"/>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455" name="Google Shape;455;p42"/>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18</a:t>
              </a:r>
              <a:endParaRPr sz="700"/>
            </a:p>
          </p:txBody>
        </p:sp>
      </p:grpSp>
      <p:sp>
        <p:nvSpPr>
          <p:cNvPr id="456" name="Google Shape;456;p42"/>
          <p:cNvSpPr txBox="1"/>
          <p:nvPr/>
        </p:nvSpPr>
        <p:spPr>
          <a:xfrm>
            <a:off x="1475057" y="2760017"/>
            <a:ext cx="2677843"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IMR vs GDP per Capita</a:t>
            </a:r>
            <a:endParaRPr b="1" sz="1200">
              <a:solidFill>
                <a:schemeClr val="dk1"/>
              </a:solidFill>
              <a:latin typeface="Calibri"/>
              <a:ea typeface="Calibri"/>
              <a:cs typeface="Calibri"/>
              <a:sym typeface="Calibri"/>
            </a:endParaRPr>
          </a:p>
        </p:txBody>
      </p:sp>
      <p:grpSp>
        <p:nvGrpSpPr>
          <p:cNvPr id="457" name="Google Shape;457;p42"/>
          <p:cNvGrpSpPr/>
          <p:nvPr/>
        </p:nvGrpSpPr>
        <p:grpSpPr>
          <a:xfrm>
            <a:off x="5060936" y="1197918"/>
            <a:ext cx="3397264" cy="2593033"/>
            <a:chOff x="9714753" y="567035"/>
            <a:chExt cx="6794527" cy="5186065"/>
          </a:xfrm>
        </p:grpSpPr>
        <p:grpSp>
          <p:nvGrpSpPr>
            <p:cNvPr id="458" name="Google Shape;458;p42"/>
            <p:cNvGrpSpPr/>
            <p:nvPr/>
          </p:nvGrpSpPr>
          <p:grpSpPr>
            <a:xfrm>
              <a:off x="9714753" y="632912"/>
              <a:ext cx="6794527" cy="5120188"/>
              <a:chOff x="9714753" y="632912"/>
              <a:chExt cx="6794527" cy="5120188"/>
            </a:xfrm>
          </p:grpSpPr>
          <p:sp>
            <p:nvSpPr>
              <p:cNvPr id="459" name="Google Shape;459;p42"/>
              <p:cNvSpPr/>
              <p:nvPr/>
            </p:nvSpPr>
            <p:spPr>
              <a:xfrm>
                <a:off x="9714753" y="632912"/>
                <a:ext cx="6794527" cy="5120188"/>
              </a:xfrm>
              <a:custGeom>
                <a:rect b="b" l="l" r="r" t="t"/>
                <a:pathLst>
                  <a:path extrusionOk="0" h="5120188" w="6794527">
                    <a:moveTo>
                      <a:pt x="0" y="0"/>
                    </a:moveTo>
                    <a:lnTo>
                      <a:pt x="6794527" y="0"/>
                    </a:lnTo>
                    <a:lnTo>
                      <a:pt x="6794527" y="5120189"/>
                    </a:lnTo>
                    <a:lnTo>
                      <a:pt x="0" y="5120189"/>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60" name="Google Shape;460;p42"/>
              <p:cNvSpPr/>
              <p:nvPr/>
            </p:nvSpPr>
            <p:spPr>
              <a:xfrm>
                <a:off x="11887200" y="723900"/>
                <a:ext cx="3429000" cy="2037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grpSp>
        <p:sp>
          <p:nvSpPr>
            <p:cNvPr id="461" name="Google Shape;461;p42"/>
            <p:cNvSpPr txBox="1"/>
            <p:nvPr/>
          </p:nvSpPr>
          <p:spPr>
            <a:xfrm>
              <a:off x="11049000" y="567035"/>
              <a:ext cx="5355685" cy="461665"/>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GDP per Capita vs Life Expectancy</a:t>
              </a:r>
              <a:endParaRPr b="1" sz="1200">
                <a:solidFill>
                  <a:schemeClr val="dk1"/>
                </a:solidFill>
                <a:latin typeface="Calibri"/>
                <a:ea typeface="Calibri"/>
                <a:cs typeface="Calibri"/>
                <a:sym typeface="Calibri"/>
              </a:endParaRPr>
            </a:p>
          </p:txBody>
        </p:sp>
      </p:grpSp>
      <p:grpSp>
        <p:nvGrpSpPr>
          <p:cNvPr id="462" name="Google Shape;462;p42"/>
          <p:cNvGrpSpPr/>
          <p:nvPr/>
        </p:nvGrpSpPr>
        <p:grpSpPr>
          <a:xfrm>
            <a:off x="701329" y="1197917"/>
            <a:ext cx="3822486" cy="2600343"/>
            <a:chOff x="1422828" y="4312503"/>
            <a:chExt cx="7644972" cy="5200686"/>
          </a:xfrm>
        </p:grpSpPr>
        <p:grpSp>
          <p:nvGrpSpPr>
            <p:cNvPr id="463" name="Google Shape;463;p42"/>
            <p:cNvGrpSpPr/>
            <p:nvPr/>
          </p:nvGrpSpPr>
          <p:grpSpPr>
            <a:xfrm>
              <a:off x="1422828" y="4312503"/>
              <a:ext cx="7644972" cy="5200686"/>
              <a:chOff x="1422828" y="4312503"/>
              <a:chExt cx="7644972" cy="5200686"/>
            </a:xfrm>
          </p:grpSpPr>
          <p:grpSp>
            <p:nvGrpSpPr>
              <p:cNvPr id="464" name="Google Shape;464;p42"/>
              <p:cNvGrpSpPr/>
              <p:nvPr/>
            </p:nvGrpSpPr>
            <p:grpSpPr>
              <a:xfrm>
                <a:off x="1422828" y="4393001"/>
                <a:ext cx="6341791" cy="5120188"/>
                <a:chOff x="1422828" y="4393001"/>
                <a:chExt cx="6341791" cy="5120188"/>
              </a:xfrm>
            </p:grpSpPr>
            <p:sp>
              <p:nvSpPr>
                <p:cNvPr id="465" name="Google Shape;465;p42"/>
                <p:cNvSpPr/>
                <p:nvPr/>
              </p:nvSpPr>
              <p:spPr>
                <a:xfrm>
                  <a:off x="1422828" y="4393001"/>
                  <a:ext cx="6341791" cy="5120188"/>
                </a:xfrm>
                <a:custGeom>
                  <a:rect b="b" l="l" r="r" t="t"/>
                  <a:pathLst>
                    <a:path extrusionOk="0" h="4606072" w="6341791">
                      <a:moveTo>
                        <a:pt x="0" y="0"/>
                      </a:moveTo>
                      <a:lnTo>
                        <a:pt x="6341791" y="0"/>
                      </a:lnTo>
                      <a:lnTo>
                        <a:pt x="6341791" y="4606072"/>
                      </a:lnTo>
                      <a:lnTo>
                        <a:pt x="0" y="4606072"/>
                      </a:lnTo>
                      <a:lnTo>
                        <a:pt x="0" y="0"/>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66" name="Google Shape;466;p42"/>
                <p:cNvSpPr/>
                <p:nvPr/>
              </p:nvSpPr>
              <p:spPr>
                <a:xfrm>
                  <a:off x="3124200" y="4457700"/>
                  <a:ext cx="3733800" cy="21709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grpSp>
          <p:sp>
            <p:nvSpPr>
              <p:cNvPr id="467" name="Google Shape;467;p42"/>
              <p:cNvSpPr txBox="1"/>
              <p:nvPr/>
            </p:nvSpPr>
            <p:spPr>
              <a:xfrm>
                <a:off x="2254790" y="4312503"/>
                <a:ext cx="6813010" cy="461665"/>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Infant Mortality vs GDP Per Capita</a:t>
                </a:r>
                <a:endParaRPr b="1" sz="1200">
                  <a:solidFill>
                    <a:schemeClr val="dk1"/>
                  </a:solidFill>
                  <a:latin typeface="Calibri"/>
                  <a:ea typeface="Calibri"/>
                  <a:cs typeface="Calibri"/>
                  <a:sym typeface="Calibri"/>
                </a:endParaRPr>
              </a:p>
            </p:txBody>
          </p:sp>
        </p:grpSp>
        <p:sp>
          <p:nvSpPr>
            <p:cNvPr id="468" name="Google Shape;468;p42"/>
            <p:cNvSpPr/>
            <p:nvPr/>
          </p:nvSpPr>
          <p:spPr>
            <a:xfrm rot="-5400000">
              <a:off x="916578" y="6970122"/>
              <a:ext cx="1672044" cy="1524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Infant mortality </a:t>
              </a:r>
              <a:endParaRPr sz="900">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472" name="Shape 472"/>
        <p:cNvGrpSpPr/>
        <p:nvPr/>
      </p:nvGrpSpPr>
      <p:grpSpPr>
        <a:xfrm>
          <a:off x="0" y="0"/>
          <a:ext cx="0" cy="0"/>
          <a:chOff x="0" y="0"/>
          <a:chExt cx="0" cy="0"/>
        </a:xfrm>
      </p:grpSpPr>
      <p:sp>
        <p:nvSpPr>
          <p:cNvPr id="473" name="Google Shape;473;p43"/>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74" name="Google Shape;474;p43"/>
          <p:cNvSpPr/>
          <p:nvPr/>
        </p:nvSpPr>
        <p:spPr>
          <a:xfrm>
            <a:off x="-1828800" y="-952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475" name="Google Shape;475;p43"/>
          <p:cNvGrpSpPr/>
          <p:nvPr/>
        </p:nvGrpSpPr>
        <p:grpSpPr>
          <a:xfrm>
            <a:off x="7929578" y="-49020"/>
            <a:ext cx="781306" cy="885633"/>
            <a:chOff x="0" y="-130721"/>
            <a:chExt cx="2083482" cy="2361688"/>
          </a:xfrm>
        </p:grpSpPr>
        <p:grpSp>
          <p:nvGrpSpPr>
            <p:cNvPr id="476" name="Google Shape;476;p43"/>
            <p:cNvGrpSpPr/>
            <p:nvPr/>
          </p:nvGrpSpPr>
          <p:grpSpPr>
            <a:xfrm>
              <a:off x="75599" y="-130721"/>
              <a:ext cx="1932284" cy="2361688"/>
              <a:chOff x="0" y="-47625"/>
              <a:chExt cx="703982" cy="860425"/>
            </a:xfrm>
          </p:grpSpPr>
          <p:sp>
            <p:nvSpPr>
              <p:cNvPr id="477" name="Google Shape;477;p43"/>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78" name="Google Shape;478;p43"/>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479" name="Google Shape;479;p43"/>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19</a:t>
              </a:r>
              <a:endParaRPr sz="700"/>
            </a:p>
          </p:txBody>
        </p:sp>
      </p:grpSp>
      <p:sp>
        <p:nvSpPr>
          <p:cNvPr id="480" name="Google Shape;480;p43"/>
          <p:cNvSpPr txBox="1"/>
          <p:nvPr/>
        </p:nvSpPr>
        <p:spPr>
          <a:xfrm>
            <a:off x="4610100" y="3752850"/>
            <a:ext cx="4224549" cy="623247"/>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lang="en" sz="1300">
                <a:solidFill>
                  <a:schemeClr val="dk1"/>
                </a:solidFill>
                <a:latin typeface="Arial"/>
                <a:ea typeface="Arial"/>
                <a:cs typeface="Arial"/>
                <a:sym typeface="Arial"/>
              </a:rPr>
              <a:t>The countries with higher life expectancy have lower infant mortality</a:t>
            </a:r>
            <a:endParaRPr sz="700"/>
          </a:p>
          <a:p>
            <a:pPr indent="0" lvl="0" marL="0" marR="0" rtl="0" algn="ctr">
              <a:spcBef>
                <a:spcPts val="0"/>
              </a:spcBef>
              <a:spcAft>
                <a:spcPts val="0"/>
              </a:spcAft>
              <a:buNone/>
            </a:pPr>
            <a:r>
              <a:rPr lang="en" sz="1300">
                <a:solidFill>
                  <a:schemeClr val="dk1"/>
                </a:solidFill>
                <a:latin typeface="Arial"/>
                <a:ea typeface="Arial"/>
                <a:cs typeface="Arial"/>
                <a:sym typeface="Arial"/>
              </a:rPr>
              <a:t>And higher infant mortality have lower life expectancy.</a:t>
            </a:r>
            <a:endParaRPr sz="700"/>
          </a:p>
        </p:txBody>
      </p:sp>
      <p:sp>
        <p:nvSpPr>
          <p:cNvPr id="481" name="Google Shape;481;p43"/>
          <p:cNvSpPr txBox="1"/>
          <p:nvPr/>
        </p:nvSpPr>
        <p:spPr>
          <a:xfrm>
            <a:off x="271356" y="3774966"/>
            <a:ext cx="4224549" cy="623247"/>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lang="en" sz="1300">
                <a:solidFill>
                  <a:schemeClr val="dk1"/>
                </a:solidFill>
                <a:latin typeface="Arial"/>
                <a:ea typeface="Arial"/>
                <a:cs typeface="Arial"/>
                <a:sym typeface="Arial"/>
              </a:rPr>
              <a:t>The countries with higher education enrolment have lower infant mortality</a:t>
            </a:r>
            <a:endParaRPr sz="700"/>
          </a:p>
          <a:p>
            <a:pPr indent="0" lvl="0" marL="0" marR="0" rtl="0" algn="ctr">
              <a:spcBef>
                <a:spcPts val="0"/>
              </a:spcBef>
              <a:spcAft>
                <a:spcPts val="0"/>
              </a:spcAft>
              <a:buNone/>
            </a:pPr>
            <a:r>
              <a:rPr lang="en" sz="1300">
                <a:solidFill>
                  <a:schemeClr val="dk1"/>
                </a:solidFill>
                <a:latin typeface="Arial"/>
                <a:ea typeface="Arial"/>
                <a:cs typeface="Arial"/>
                <a:sym typeface="Arial"/>
              </a:rPr>
              <a:t>And higher infant mortality have lower education enrolment.</a:t>
            </a:r>
            <a:endParaRPr sz="700"/>
          </a:p>
        </p:txBody>
      </p:sp>
      <p:sp>
        <p:nvSpPr>
          <p:cNvPr id="482" name="Google Shape;482;p43"/>
          <p:cNvSpPr txBox="1"/>
          <p:nvPr/>
        </p:nvSpPr>
        <p:spPr>
          <a:xfrm>
            <a:off x="979758" y="2727752"/>
            <a:ext cx="3406505" cy="415499"/>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Scatter plot of Gross Tertiary Education enrolment vs IMR</a:t>
            </a:r>
            <a:endParaRPr b="1" sz="1200">
              <a:solidFill>
                <a:schemeClr val="dk1"/>
              </a:solidFill>
              <a:latin typeface="Calibri"/>
              <a:ea typeface="Calibri"/>
              <a:cs typeface="Calibri"/>
              <a:sym typeface="Calibri"/>
            </a:endParaRPr>
          </a:p>
        </p:txBody>
      </p:sp>
      <p:grpSp>
        <p:nvGrpSpPr>
          <p:cNvPr id="483" name="Google Shape;483;p43"/>
          <p:cNvGrpSpPr/>
          <p:nvPr/>
        </p:nvGrpSpPr>
        <p:grpSpPr>
          <a:xfrm>
            <a:off x="4690851" y="991761"/>
            <a:ext cx="4020031" cy="2605088"/>
            <a:chOff x="9381704" y="874712"/>
            <a:chExt cx="6534150" cy="5210175"/>
          </a:xfrm>
        </p:grpSpPr>
        <p:pic>
          <p:nvPicPr>
            <p:cNvPr id="484" name="Google Shape;484;p43"/>
            <p:cNvPicPr preferRelativeResize="0"/>
            <p:nvPr/>
          </p:nvPicPr>
          <p:blipFill rotWithShape="1">
            <a:blip r:embed="rId4">
              <a:alphaModFix/>
            </a:blip>
            <a:srcRect b="0" l="0" r="0" t="0"/>
            <a:stretch/>
          </p:blipFill>
          <p:spPr>
            <a:xfrm>
              <a:off x="9381704" y="874712"/>
              <a:ext cx="6534150" cy="5210175"/>
            </a:xfrm>
            <a:prstGeom prst="rect">
              <a:avLst/>
            </a:prstGeom>
            <a:noFill/>
            <a:ln>
              <a:noFill/>
            </a:ln>
          </p:spPr>
        </p:pic>
        <p:sp>
          <p:nvSpPr>
            <p:cNvPr id="485" name="Google Shape;485;p43"/>
            <p:cNvSpPr/>
            <p:nvPr/>
          </p:nvSpPr>
          <p:spPr>
            <a:xfrm>
              <a:off x="11191762" y="910490"/>
              <a:ext cx="3200400" cy="23018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grpSp>
      <p:sp>
        <p:nvSpPr>
          <p:cNvPr id="486" name="Google Shape;486;p43"/>
          <p:cNvSpPr txBox="1"/>
          <p:nvPr/>
        </p:nvSpPr>
        <p:spPr>
          <a:xfrm>
            <a:off x="4866864" y="648725"/>
            <a:ext cx="3735388" cy="230833"/>
          </a:xfrm>
          <a:prstGeom prst="rect">
            <a:avLst/>
          </a:prstGeom>
          <a:noFill/>
          <a:ln>
            <a:noFill/>
          </a:ln>
        </p:spPr>
        <p:txBody>
          <a:bodyPr anchorCtr="0" anchor="ctr" bIns="22850" lIns="45725" spcFirstLastPara="1" rIns="45725" wrap="square" tIns="22850">
            <a:spAutoFit/>
          </a:bodyPr>
          <a:lstStyle/>
          <a:p>
            <a:pPr indent="0" lvl="0" marL="0" marR="0" rtl="0" algn="ctr">
              <a:spcBef>
                <a:spcPts val="0"/>
              </a:spcBef>
              <a:spcAft>
                <a:spcPts val="0"/>
              </a:spcAft>
              <a:buNone/>
            </a:pPr>
            <a:r>
              <a:rPr b="1" lang="en" sz="1200">
                <a:solidFill>
                  <a:schemeClr val="dk1"/>
                </a:solidFill>
                <a:latin typeface="Aharoni"/>
                <a:ea typeface="Aharoni"/>
                <a:cs typeface="Aharoni"/>
                <a:sym typeface="Aharoni"/>
              </a:rPr>
              <a:t>Life Expectancy vs IMR</a:t>
            </a:r>
            <a:endParaRPr b="1" sz="1200">
              <a:solidFill>
                <a:schemeClr val="dk1"/>
              </a:solidFill>
              <a:latin typeface="Aharoni"/>
              <a:ea typeface="Aharoni"/>
              <a:cs typeface="Aharoni"/>
              <a:sym typeface="Aharoni"/>
            </a:endParaRPr>
          </a:p>
        </p:txBody>
      </p:sp>
      <p:grpSp>
        <p:nvGrpSpPr>
          <p:cNvPr id="487" name="Google Shape;487;p43"/>
          <p:cNvGrpSpPr/>
          <p:nvPr/>
        </p:nvGrpSpPr>
        <p:grpSpPr>
          <a:xfrm>
            <a:off x="381000" y="998964"/>
            <a:ext cx="4005262" cy="2677686"/>
            <a:chOff x="762000" y="4312504"/>
            <a:chExt cx="8010525" cy="5355372"/>
          </a:xfrm>
        </p:grpSpPr>
        <p:pic>
          <p:nvPicPr>
            <p:cNvPr id="488" name="Google Shape;488;p43"/>
            <p:cNvPicPr preferRelativeResize="0"/>
            <p:nvPr/>
          </p:nvPicPr>
          <p:blipFill rotWithShape="1">
            <a:blip r:embed="rId5">
              <a:alphaModFix/>
            </a:blip>
            <a:srcRect b="0" l="0" r="0" t="0"/>
            <a:stretch/>
          </p:blipFill>
          <p:spPr>
            <a:xfrm>
              <a:off x="762000" y="4312504"/>
              <a:ext cx="8010525" cy="5355372"/>
            </a:xfrm>
            <a:prstGeom prst="rect">
              <a:avLst/>
            </a:prstGeom>
            <a:noFill/>
            <a:ln>
              <a:noFill/>
            </a:ln>
          </p:spPr>
        </p:pic>
        <p:sp>
          <p:nvSpPr>
            <p:cNvPr id="489" name="Google Shape;489;p43"/>
            <p:cNvSpPr/>
            <p:nvPr/>
          </p:nvSpPr>
          <p:spPr>
            <a:xfrm>
              <a:off x="1959515" y="4381500"/>
              <a:ext cx="6117685" cy="221396"/>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grpSp>
      <p:sp>
        <p:nvSpPr>
          <p:cNvPr id="490" name="Google Shape;490;p43"/>
          <p:cNvSpPr txBox="1"/>
          <p:nvPr/>
        </p:nvSpPr>
        <p:spPr>
          <a:xfrm>
            <a:off x="942565" y="672537"/>
            <a:ext cx="3406505" cy="230832"/>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Aharoni"/>
                <a:ea typeface="Aharoni"/>
                <a:cs typeface="Aharoni"/>
                <a:sym typeface="Aharoni"/>
              </a:rPr>
              <a:t> Gross Tertiary Education enrolment vs IMR</a:t>
            </a:r>
            <a:endParaRPr b="1" sz="1200">
              <a:solidFill>
                <a:schemeClr val="dk1"/>
              </a:solidFill>
              <a:latin typeface="Aharoni"/>
              <a:ea typeface="Aharoni"/>
              <a:cs typeface="Aharoni"/>
              <a:sym typeface="Aharoni"/>
            </a:endParaRPr>
          </a:p>
        </p:txBody>
      </p:sp>
      <p:sp>
        <p:nvSpPr>
          <p:cNvPr id="491" name="Google Shape;491;p43"/>
          <p:cNvSpPr txBox="1"/>
          <p:nvPr/>
        </p:nvSpPr>
        <p:spPr>
          <a:xfrm>
            <a:off x="397329" y="4670837"/>
            <a:ext cx="2649443" cy="200055"/>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i="1" lang="en" sz="1000">
                <a:solidFill>
                  <a:schemeClr val="dk1"/>
                </a:solidFill>
                <a:latin typeface="Calibri"/>
                <a:ea typeface="Calibri"/>
                <a:cs typeface="Calibri"/>
                <a:sym typeface="Calibri"/>
              </a:rPr>
              <a:t>* Please refer to Appendix page 36 for more plots</a:t>
            </a:r>
            <a:endParaRPr i="1" sz="1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56" name="Shape 156"/>
        <p:cNvGrpSpPr/>
        <p:nvPr/>
      </p:nvGrpSpPr>
      <p:grpSpPr>
        <a:xfrm>
          <a:off x="0" y="0"/>
          <a:ext cx="0" cy="0"/>
          <a:chOff x="0" y="0"/>
          <a:chExt cx="0" cy="0"/>
        </a:xfrm>
      </p:grpSpPr>
      <p:cxnSp>
        <p:nvCxnSpPr>
          <p:cNvPr id="157" name="Google Shape;157;p26"/>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158" name="Google Shape;158;p26"/>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159" name="Google Shape;159;p26"/>
          <p:cNvSpPr/>
          <p:nvPr/>
        </p:nvSpPr>
        <p:spPr>
          <a:xfrm>
            <a:off x="6491430" y="2966616"/>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0" name="Google Shape;160;p26"/>
          <p:cNvSpPr txBox="1"/>
          <p:nvPr/>
        </p:nvSpPr>
        <p:spPr>
          <a:xfrm>
            <a:off x="1276990" y="433388"/>
            <a:ext cx="6590020" cy="428483"/>
          </a:xfrm>
          <a:prstGeom prst="rect">
            <a:avLst/>
          </a:prstGeom>
          <a:noFill/>
          <a:ln>
            <a:noFill/>
          </a:ln>
        </p:spPr>
        <p:txBody>
          <a:bodyPr anchorCtr="0" anchor="t" bIns="0" lIns="0" spcFirstLastPara="1" rIns="0" wrap="square" tIns="0">
            <a:spAutoFit/>
          </a:bodyPr>
          <a:lstStyle/>
          <a:p>
            <a:pPr indent="0" lvl="0" marL="0" marR="0" rtl="0" algn="ctr">
              <a:lnSpc>
                <a:spcPct val="94242"/>
              </a:lnSpc>
              <a:spcBef>
                <a:spcPts val="0"/>
              </a:spcBef>
              <a:spcAft>
                <a:spcPts val="0"/>
              </a:spcAft>
              <a:buNone/>
            </a:pPr>
            <a:r>
              <a:rPr b="1" lang="en" sz="3500">
                <a:solidFill>
                  <a:srgbClr val="000000"/>
                </a:solidFill>
                <a:latin typeface="Arial"/>
                <a:ea typeface="Arial"/>
                <a:cs typeface="Arial"/>
                <a:sym typeface="Arial"/>
              </a:rPr>
              <a:t>ABSTRACT</a:t>
            </a:r>
            <a:endParaRPr sz="700"/>
          </a:p>
        </p:txBody>
      </p:sp>
      <p:grpSp>
        <p:nvGrpSpPr>
          <p:cNvPr id="161" name="Google Shape;161;p26"/>
          <p:cNvGrpSpPr/>
          <p:nvPr/>
        </p:nvGrpSpPr>
        <p:grpSpPr>
          <a:xfrm>
            <a:off x="7929578" y="-49020"/>
            <a:ext cx="781306" cy="885633"/>
            <a:chOff x="0" y="-130721"/>
            <a:chExt cx="2083482" cy="2361688"/>
          </a:xfrm>
        </p:grpSpPr>
        <p:grpSp>
          <p:nvGrpSpPr>
            <p:cNvPr id="162" name="Google Shape;162;p26"/>
            <p:cNvGrpSpPr/>
            <p:nvPr/>
          </p:nvGrpSpPr>
          <p:grpSpPr>
            <a:xfrm>
              <a:off x="75599" y="-130721"/>
              <a:ext cx="1932284" cy="2361688"/>
              <a:chOff x="0" y="-47625"/>
              <a:chExt cx="703982" cy="860425"/>
            </a:xfrm>
          </p:grpSpPr>
          <p:sp>
            <p:nvSpPr>
              <p:cNvPr id="163" name="Google Shape;163;p26"/>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4" name="Google Shape;164;p26"/>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165" name="Google Shape;165;p26"/>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a:t>
              </a:r>
              <a:endParaRPr sz="700"/>
            </a:p>
          </p:txBody>
        </p:sp>
      </p:grpSp>
      <p:sp>
        <p:nvSpPr>
          <p:cNvPr id="166" name="Google Shape;166;p26"/>
          <p:cNvSpPr/>
          <p:nvPr/>
        </p:nvSpPr>
        <p:spPr>
          <a:xfrm>
            <a:off x="-1741340" y="-105096"/>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7" name="Google Shape;167;p26"/>
          <p:cNvSpPr txBox="1"/>
          <p:nvPr/>
        </p:nvSpPr>
        <p:spPr>
          <a:xfrm>
            <a:off x="1271730" y="1511317"/>
            <a:ext cx="7048500" cy="1643944"/>
          </a:xfrm>
          <a:prstGeom prst="rect">
            <a:avLst/>
          </a:prstGeom>
          <a:noFill/>
          <a:ln>
            <a:noFill/>
          </a:ln>
        </p:spPr>
        <p:txBody>
          <a:bodyPr anchorCtr="0" anchor="t" bIns="0" lIns="0" spcFirstLastPara="1" rIns="0" wrap="square" tIns="0">
            <a:spAutoFit/>
          </a:bodyPr>
          <a:lstStyle/>
          <a:p>
            <a:pPr indent="0" lvl="1" marL="203200" marR="0" rtl="0" algn="l">
              <a:lnSpc>
                <a:spcPct val="129474"/>
              </a:lnSpc>
              <a:spcBef>
                <a:spcPts val="0"/>
              </a:spcBef>
              <a:spcAft>
                <a:spcPts val="0"/>
              </a:spcAft>
              <a:buNone/>
            </a:pPr>
            <a:r>
              <a:rPr b="0" i="0" lang="en" sz="2000" u="none" cap="none" strike="noStrike">
                <a:solidFill>
                  <a:schemeClr val="dk1"/>
                </a:solidFill>
                <a:latin typeface="Arial"/>
                <a:ea typeface="Arial"/>
                <a:cs typeface="Arial"/>
                <a:sym typeface="Arial"/>
              </a:rPr>
              <a:t>This study explores various machine learning models to predict infant mortality rates across different countries. </a:t>
            </a:r>
            <a:endParaRPr sz="700"/>
          </a:p>
          <a:p>
            <a:pPr indent="0" lvl="1" marL="203200" marR="0" rtl="0" algn="l">
              <a:lnSpc>
                <a:spcPct val="129474"/>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1" marL="203200" marR="0" rtl="0" algn="l">
              <a:lnSpc>
                <a:spcPct val="129474"/>
              </a:lnSpc>
              <a:spcBef>
                <a:spcPts val="0"/>
              </a:spcBef>
              <a:spcAft>
                <a:spcPts val="0"/>
              </a:spcAft>
              <a:buNone/>
            </a:pPr>
            <a:r>
              <a:rPr b="0" i="0" lang="en" sz="2000" u="none" cap="none" strike="noStrike">
                <a:solidFill>
                  <a:schemeClr val="dk1"/>
                </a:solidFill>
                <a:latin typeface="Arial"/>
                <a:ea typeface="Arial"/>
                <a:cs typeface="Arial"/>
                <a:sym typeface="Arial"/>
              </a:rPr>
              <a:t>We evaluate multiple algorithms, including linear regression, random forests, support vector machines and more.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496" name="Shape 496"/>
        <p:cNvGrpSpPr/>
        <p:nvPr/>
      </p:nvGrpSpPr>
      <p:grpSpPr>
        <a:xfrm>
          <a:off x="0" y="0"/>
          <a:ext cx="0" cy="0"/>
          <a:chOff x="0" y="0"/>
          <a:chExt cx="0" cy="0"/>
        </a:xfrm>
      </p:grpSpPr>
      <p:cxnSp>
        <p:nvCxnSpPr>
          <p:cNvPr id="497" name="Google Shape;497;p44"/>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498" name="Google Shape;498;p44"/>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grpSp>
        <p:nvGrpSpPr>
          <p:cNvPr id="499" name="Google Shape;499;p44"/>
          <p:cNvGrpSpPr/>
          <p:nvPr/>
        </p:nvGrpSpPr>
        <p:grpSpPr>
          <a:xfrm>
            <a:off x="7929578" y="-49020"/>
            <a:ext cx="781306" cy="885633"/>
            <a:chOff x="0" y="-130721"/>
            <a:chExt cx="2083482" cy="2361688"/>
          </a:xfrm>
        </p:grpSpPr>
        <p:grpSp>
          <p:nvGrpSpPr>
            <p:cNvPr id="500" name="Google Shape;500;p44"/>
            <p:cNvGrpSpPr/>
            <p:nvPr/>
          </p:nvGrpSpPr>
          <p:grpSpPr>
            <a:xfrm>
              <a:off x="75599" y="-130721"/>
              <a:ext cx="1932284" cy="2361688"/>
              <a:chOff x="0" y="-47625"/>
              <a:chExt cx="703982" cy="860425"/>
            </a:xfrm>
          </p:grpSpPr>
          <p:sp>
            <p:nvSpPr>
              <p:cNvPr id="501" name="Google Shape;501;p44"/>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02" name="Google Shape;502;p44"/>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503" name="Google Shape;503;p44"/>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20</a:t>
              </a:r>
              <a:endParaRPr sz="700"/>
            </a:p>
          </p:txBody>
        </p:sp>
      </p:grpSp>
      <p:sp>
        <p:nvSpPr>
          <p:cNvPr id="504" name="Google Shape;504;p44"/>
          <p:cNvSpPr/>
          <p:nvPr/>
        </p:nvSpPr>
        <p:spPr>
          <a:xfrm>
            <a:off x="-1219200" y="-106390"/>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05" name="Google Shape;505;p44"/>
          <p:cNvSpPr/>
          <p:nvPr/>
        </p:nvSpPr>
        <p:spPr>
          <a:xfrm>
            <a:off x="7491401" y="2571750"/>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06" name="Google Shape;506;p44"/>
          <p:cNvSpPr/>
          <p:nvPr/>
        </p:nvSpPr>
        <p:spPr>
          <a:xfrm>
            <a:off x="158853" y="1317961"/>
            <a:ext cx="2062255" cy="3063696"/>
          </a:xfrm>
          <a:custGeom>
            <a:rect b="b" l="l" r="r" t="t"/>
            <a:pathLst>
              <a:path extrusionOk="0" h="6183743" w="4922469">
                <a:moveTo>
                  <a:pt x="0" y="0"/>
                </a:moveTo>
                <a:lnTo>
                  <a:pt x="4922469" y="0"/>
                </a:lnTo>
                <a:lnTo>
                  <a:pt x="4922469" y="6183743"/>
                </a:lnTo>
                <a:lnTo>
                  <a:pt x="0" y="6183743"/>
                </a:lnTo>
                <a:lnTo>
                  <a:pt x="0" y="0"/>
                </a:lnTo>
                <a:close/>
              </a:path>
            </a:pathLst>
          </a:custGeom>
          <a:blipFill rotWithShape="1">
            <a:blip r:embed="rId4">
              <a:alphaModFix/>
            </a:blip>
            <a:stretch>
              <a:fillRect b="0" l="-19343" r="-1" t="-918"/>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07" name="Google Shape;507;p44"/>
          <p:cNvSpPr/>
          <p:nvPr/>
        </p:nvSpPr>
        <p:spPr>
          <a:xfrm>
            <a:off x="2394027" y="1317961"/>
            <a:ext cx="1997435" cy="3063696"/>
          </a:xfrm>
          <a:custGeom>
            <a:rect b="b" l="l" r="r" t="t"/>
            <a:pathLst>
              <a:path extrusionOk="0" h="6127391" w="4941737">
                <a:moveTo>
                  <a:pt x="0" y="0"/>
                </a:moveTo>
                <a:lnTo>
                  <a:pt x="4941736" y="0"/>
                </a:lnTo>
                <a:lnTo>
                  <a:pt x="4941736" y="6127391"/>
                </a:lnTo>
                <a:lnTo>
                  <a:pt x="0" y="6127391"/>
                </a:lnTo>
                <a:lnTo>
                  <a:pt x="0" y="0"/>
                </a:lnTo>
                <a:close/>
              </a:path>
            </a:pathLst>
          </a:custGeom>
          <a:blipFill rotWithShape="1">
            <a:blip r:embed="rId5">
              <a:alphaModFix/>
            </a:blip>
            <a:stretch>
              <a:fillRect b="0" l="-23701"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08" name="Google Shape;508;p44"/>
          <p:cNvSpPr/>
          <p:nvPr/>
        </p:nvSpPr>
        <p:spPr>
          <a:xfrm>
            <a:off x="4614380" y="1325333"/>
            <a:ext cx="2062255" cy="3063375"/>
          </a:xfrm>
          <a:custGeom>
            <a:rect b="b" l="l" r="r" t="t"/>
            <a:pathLst>
              <a:path extrusionOk="0" h="6069600" w="5058000">
                <a:moveTo>
                  <a:pt x="0" y="0"/>
                </a:moveTo>
                <a:lnTo>
                  <a:pt x="5058000" y="0"/>
                </a:lnTo>
                <a:lnTo>
                  <a:pt x="5058000" y="6069600"/>
                </a:lnTo>
                <a:lnTo>
                  <a:pt x="0" y="6069600"/>
                </a:lnTo>
                <a:lnTo>
                  <a:pt x="0" y="0"/>
                </a:lnTo>
                <a:close/>
              </a:path>
            </a:pathLst>
          </a:custGeom>
          <a:blipFill rotWithShape="1">
            <a:blip r:embed="rId6">
              <a:alphaModFix/>
            </a:blip>
            <a:stretch>
              <a:fillRect b="0" l="-22631"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09" name="Google Shape;509;p44"/>
          <p:cNvSpPr txBox="1"/>
          <p:nvPr/>
        </p:nvSpPr>
        <p:spPr>
          <a:xfrm>
            <a:off x="0" y="95250"/>
            <a:ext cx="9144000" cy="677590"/>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Multicollinearity check</a:t>
            </a:r>
            <a:endParaRPr sz="700"/>
          </a:p>
        </p:txBody>
      </p:sp>
      <p:pic>
        <p:nvPicPr>
          <p:cNvPr id="510" name="Google Shape;510;p44"/>
          <p:cNvPicPr preferRelativeResize="0"/>
          <p:nvPr/>
        </p:nvPicPr>
        <p:blipFill rotWithShape="1">
          <a:blip r:embed="rId7">
            <a:alphaModFix/>
          </a:blip>
          <a:srcRect b="0" l="19366" r="0" t="0"/>
          <a:stretch/>
        </p:blipFill>
        <p:spPr>
          <a:xfrm>
            <a:off x="6922891" y="1317961"/>
            <a:ext cx="2062256" cy="3104109"/>
          </a:xfrm>
          <a:prstGeom prst="rect">
            <a:avLst/>
          </a:prstGeom>
          <a:noFill/>
          <a:ln>
            <a:noFill/>
          </a:ln>
        </p:spPr>
      </p:pic>
      <p:sp>
        <p:nvSpPr>
          <p:cNvPr id="511" name="Google Shape;511;p44"/>
          <p:cNvSpPr txBox="1"/>
          <p:nvPr/>
        </p:nvSpPr>
        <p:spPr>
          <a:xfrm>
            <a:off x="0" y="4591050"/>
            <a:ext cx="9144000" cy="238527"/>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lang="en" sz="1300">
                <a:solidFill>
                  <a:schemeClr val="dk1"/>
                </a:solidFill>
                <a:latin typeface="Arial"/>
                <a:ea typeface="Arial"/>
                <a:cs typeface="Arial"/>
                <a:sym typeface="Arial"/>
              </a:rPr>
              <a:t>The features like  </a:t>
            </a:r>
            <a:r>
              <a:rPr b="1" lang="en" sz="1300">
                <a:solidFill>
                  <a:schemeClr val="dk1"/>
                </a:solidFill>
                <a:latin typeface="Arial"/>
                <a:ea typeface="Arial"/>
                <a:cs typeface="Arial"/>
                <a:sym typeface="Arial"/>
              </a:rPr>
              <a:t>Birth Rate, Urban_ population, Co2-Emission </a:t>
            </a:r>
            <a:r>
              <a:rPr lang="en" sz="1300">
                <a:solidFill>
                  <a:schemeClr val="dk1"/>
                </a:solidFill>
                <a:latin typeface="Arial"/>
                <a:ea typeface="Arial"/>
                <a:cs typeface="Arial"/>
                <a:sym typeface="Arial"/>
              </a:rPr>
              <a:t> were multicollinear in our dataset.</a:t>
            </a:r>
            <a:endParaRPr sz="700"/>
          </a:p>
        </p:txBody>
      </p:sp>
      <p:sp>
        <p:nvSpPr>
          <p:cNvPr id="512" name="Google Shape;512;p44"/>
          <p:cNvSpPr txBox="1"/>
          <p:nvPr/>
        </p:nvSpPr>
        <p:spPr>
          <a:xfrm>
            <a:off x="800100" y="1007418"/>
            <a:ext cx="1015663"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200">
                <a:solidFill>
                  <a:schemeClr val="dk1"/>
                </a:solidFill>
                <a:latin typeface="Aharoni"/>
                <a:ea typeface="Aharoni"/>
                <a:cs typeface="Aharoni"/>
                <a:sym typeface="Aharoni"/>
              </a:rPr>
              <a:t>Table 1	</a:t>
            </a:r>
            <a:endParaRPr sz="1200">
              <a:solidFill>
                <a:schemeClr val="dk1"/>
              </a:solidFill>
              <a:latin typeface="Aharoni"/>
              <a:ea typeface="Aharoni"/>
              <a:cs typeface="Aharoni"/>
              <a:sym typeface="Aharoni"/>
            </a:endParaRPr>
          </a:p>
        </p:txBody>
      </p:sp>
      <p:sp>
        <p:nvSpPr>
          <p:cNvPr id="513" name="Google Shape;513;p44"/>
          <p:cNvSpPr txBox="1"/>
          <p:nvPr/>
        </p:nvSpPr>
        <p:spPr>
          <a:xfrm>
            <a:off x="2847578" y="1009650"/>
            <a:ext cx="591668"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200">
                <a:solidFill>
                  <a:schemeClr val="dk1"/>
                </a:solidFill>
                <a:latin typeface="Aharoni"/>
                <a:ea typeface="Aharoni"/>
                <a:cs typeface="Aharoni"/>
                <a:sym typeface="Aharoni"/>
              </a:rPr>
              <a:t>Table 2</a:t>
            </a:r>
            <a:endParaRPr sz="1200">
              <a:solidFill>
                <a:schemeClr val="dk1"/>
              </a:solidFill>
              <a:latin typeface="Aharoni"/>
              <a:ea typeface="Aharoni"/>
              <a:cs typeface="Aharoni"/>
              <a:sym typeface="Aharoni"/>
            </a:endParaRPr>
          </a:p>
        </p:txBody>
      </p:sp>
      <p:sp>
        <p:nvSpPr>
          <p:cNvPr id="514" name="Google Shape;514;p44"/>
          <p:cNvSpPr txBox="1"/>
          <p:nvPr/>
        </p:nvSpPr>
        <p:spPr>
          <a:xfrm>
            <a:off x="5328127" y="1009650"/>
            <a:ext cx="591668"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200">
                <a:solidFill>
                  <a:schemeClr val="dk1"/>
                </a:solidFill>
                <a:latin typeface="Aharoni"/>
                <a:ea typeface="Aharoni"/>
                <a:cs typeface="Aharoni"/>
                <a:sym typeface="Aharoni"/>
              </a:rPr>
              <a:t>Table 3</a:t>
            </a:r>
            <a:endParaRPr sz="1200">
              <a:solidFill>
                <a:schemeClr val="dk1"/>
              </a:solidFill>
              <a:latin typeface="Aharoni"/>
              <a:ea typeface="Aharoni"/>
              <a:cs typeface="Aharoni"/>
              <a:sym typeface="Aharoni"/>
            </a:endParaRPr>
          </a:p>
        </p:txBody>
      </p:sp>
      <p:sp>
        <p:nvSpPr>
          <p:cNvPr id="515" name="Google Shape;515;p44"/>
          <p:cNvSpPr txBox="1"/>
          <p:nvPr/>
        </p:nvSpPr>
        <p:spPr>
          <a:xfrm>
            <a:off x="7543800" y="1007418"/>
            <a:ext cx="591668"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200">
                <a:solidFill>
                  <a:schemeClr val="dk1"/>
                </a:solidFill>
                <a:latin typeface="Aharoni"/>
                <a:ea typeface="Aharoni"/>
                <a:cs typeface="Aharoni"/>
                <a:sym typeface="Aharoni"/>
              </a:rPr>
              <a:t>Table 4</a:t>
            </a:r>
            <a:endParaRPr sz="1200">
              <a:solidFill>
                <a:schemeClr val="dk1"/>
              </a:solidFill>
              <a:latin typeface="Aharoni"/>
              <a:ea typeface="Aharoni"/>
              <a:cs typeface="Aharoni"/>
              <a:sym typeface="Aharon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519" name="Shape 519"/>
        <p:cNvGrpSpPr/>
        <p:nvPr/>
      </p:nvGrpSpPr>
      <p:grpSpPr>
        <a:xfrm>
          <a:off x="0" y="0"/>
          <a:ext cx="0" cy="0"/>
          <a:chOff x="0" y="0"/>
          <a:chExt cx="0" cy="0"/>
        </a:xfrm>
      </p:grpSpPr>
      <p:cxnSp>
        <p:nvCxnSpPr>
          <p:cNvPr id="520" name="Google Shape;520;p45"/>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521" name="Google Shape;521;p45"/>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522" name="Google Shape;522;p45"/>
          <p:cNvSpPr/>
          <p:nvPr/>
        </p:nvSpPr>
        <p:spPr>
          <a:xfrm>
            <a:off x="-572601" y="-201140"/>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23" name="Google Shape;523;p45"/>
          <p:cNvSpPr/>
          <p:nvPr/>
        </p:nvSpPr>
        <p:spPr>
          <a:xfrm>
            <a:off x="7491401" y="2571750"/>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524" name="Google Shape;524;p45"/>
          <p:cNvPicPr preferRelativeResize="0"/>
          <p:nvPr/>
        </p:nvPicPr>
        <p:blipFill rotWithShape="1">
          <a:blip r:embed="rId4">
            <a:alphaModFix/>
          </a:blip>
          <a:srcRect b="0" l="0" r="0" t="0"/>
          <a:stretch/>
        </p:blipFill>
        <p:spPr>
          <a:xfrm>
            <a:off x="4572000" y="1376927"/>
            <a:ext cx="3937000" cy="2362200"/>
          </a:xfrm>
          <a:prstGeom prst="round2DiagRect">
            <a:avLst>
              <a:gd fmla="val 16667" name="adj1"/>
              <a:gd fmla="val 0" name="adj2"/>
            </a:avLst>
          </a:prstGeom>
          <a:noFill/>
          <a:ln>
            <a:noFill/>
          </a:ln>
        </p:spPr>
      </p:pic>
      <p:sp>
        <p:nvSpPr>
          <p:cNvPr id="525" name="Google Shape;525;p45"/>
          <p:cNvSpPr txBox="1"/>
          <p:nvPr/>
        </p:nvSpPr>
        <p:spPr>
          <a:xfrm>
            <a:off x="419100" y="1455429"/>
            <a:ext cx="4152900" cy="1742785"/>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lang="en" sz="4000">
                <a:solidFill>
                  <a:srgbClr val="000000"/>
                </a:solidFill>
                <a:latin typeface="Arial"/>
                <a:ea typeface="Arial"/>
                <a:cs typeface="Arial"/>
                <a:sym typeface="Arial"/>
              </a:rPr>
              <a:t>DATA </a:t>
            </a:r>
            <a:endParaRPr sz="700"/>
          </a:p>
          <a:p>
            <a:pPr indent="0" lvl="0" marL="0" marR="0" rtl="0" algn="ctr">
              <a:lnSpc>
                <a:spcPct val="150000"/>
              </a:lnSpc>
              <a:spcBef>
                <a:spcPts val="0"/>
              </a:spcBef>
              <a:spcAft>
                <a:spcPts val="0"/>
              </a:spcAft>
              <a:buNone/>
            </a:pPr>
            <a:r>
              <a:rPr b="1" lang="en" sz="4000">
                <a:solidFill>
                  <a:srgbClr val="000000"/>
                </a:solidFill>
                <a:latin typeface="Arial"/>
                <a:ea typeface="Arial"/>
                <a:cs typeface="Arial"/>
                <a:sym typeface="Arial"/>
              </a:rPr>
              <a:t>MODELLING</a:t>
            </a:r>
            <a:endParaRPr sz="700"/>
          </a:p>
        </p:txBody>
      </p:sp>
      <p:grpSp>
        <p:nvGrpSpPr>
          <p:cNvPr id="526" name="Google Shape;526;p45"/>
          <p:cNvGrpSpPr/>
          <p:nvPr/>
        </p:nvGrpSpPr>
        <p:grpSpPr>
          <a:xfrm>
            <a:off x="7929578" y="-49020"/>
            <a:ext cx="781306" cy="885633"/>
            <a:chOff x="0" y="-130721"/>
            <a:chExt cx="2083482" cy="2361688"/>
          </a:xfrm>
        </p:grpSpPr>
        <p:grpSp>
          <p:nvGrpSpPr>
            <p:cNvPr id="527" name="Google Shape;527;p45"/>
            <p:cNvGrpSpPr/>
            <p:nvPr/>
          </p:nvGrpSpPr>
          <p:grpSpPr>
            <a:xfrm>
              <a:off x="75599" y="-130721"/>
              <a:ext cx="1932284" cy="2361688"/>
              <a:chOff x="0" y="-47625"/>
              <a:chExt cx="703982" cy="860425"/>
            </a:xfrm>
          </p:grpSpPr>
          <p:sp>
            <p:nvSpPr>
              <p:cNvPr id="528" name="Google Shape;528;p45"/>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29" name="Google Shape;529;p45"/>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530" name="Google Shape;530;p45"/>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21</a:t>
              </a:r>
              <a:endParaRPr sz="700"/>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535" name="Shape 535"/>
        <p:cNvGrpSpPr/>
        <p:nvPr/>
      </p:nvGrpSpPr>
      <p:grpSpPr>
        <a:xfrm>
          <a:off x="0" y="0"/>
          <a:ext cx="0" cy="0"/>
          <a:chOff x="0" y="0"/>
          <a:chExt cx="0" cy="0"/>
        </a:xfrm>
      </p:grpSpPr>
      <p:cxnSp>
        <p:nvCxnSpPr>
          <p:cNvPr id="536" name="Google Shape;536;p46"/>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537" name="Google Shape;537;p46"/>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grpSp>
        <p:nvGrpSpPr>
          <p:cNvPr id="538" name="Google Shape;538;p46"/>
          <p:cNvGrpSpPr/>
          <p:nvPr/>
        </p:nvGrpSpPr>
        <p:grpSpPr>
          <a:xfrm>
            <a:off x="7929578" y="-49020"/>
            <a:ext cx="781306" cy="885633"/>
            <a:chOff x="0" y="-130721"/>
            <a:chExt cx="2083482" cy="2361688"/>
          </a:xfrm>
        </p:grpSpPr>
        <p:grpSp>
          <p:nvGrpSpPr>
            <p:cNvPr id="539" name="Google Shape;539;p46"/>
            <p:cNvGrpSpPr/>
            <p:nvPr/>
          </p:nvGrpSpPr>
          <p:grpSpPr>
            <a:xfrm>
              <a:off x="75599" y="-130721"/>
              <a:ext cx="1932284" cy="2361688"/>
              <a:chOff x="0" y="-47625"/>
              <a:chExt cx="703982" cy="860425"/>
            </a:xfrm>
          </p:grpSpPr>
          <p:sp>
            <p:nvSpPr>
              <p:cNvPr id="540" name="Google Shape;540;p46"/>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41" name="Google Shape;541;p46"/>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542" name="Google Shape;542;p46"/>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22</a:t>
              </a:r>
              <a:endParaRPr sz="700"/>
            </a:p>
          </p:txBody>
        </p:sp>
      </p:grpSp>
      <p:sp>
        <p:nvSpPr>
          <p:cNvPr id="543" name="Google Shape;543;p46"/>
          <p:cNvSpPr/>
          <p:nvPr/>
        </p:nvSpPr>
        <p:spPr>
          <a:xfrm>
            <a:off x="7491401" y="2571750"/>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544" name="Google Shape;544;p46"/>
          <p:cNvPicPr preferRelativeResize="0"/>
          <p:nvPr/>
        </p:nvPicPr>
        <p:blipFill rotWithShape="1">
          <a:blip r:embed="rId4">
            <a:alphaModFix/>
          </a:blip>
          <a:srcRect b="0" l="0" r="0" t="0"/>
          <a:stretch/>
        </p:blipFill>
        <p:spPr>
          <a:xfrm>
            <a:off x="1697155" y="742950"/>
            <a:ext cx="5637539" cy="3685213"/>
          </a:xfrm>
          <a:prstGeom prst="rect">
            <a:avLst/>
          </a:prstGeom>
          <a:noFill/>
          <a:ln>
            <a:noFill/>
          </a:ln>
        </p:spPr>
      </p:pic>
      <p:sp>
        <p:nvSpPr>
          <p:cNvPr id="545" name="Google Shape;545;p46"/>
          <p:cNvSpPr txBox="1"/>
          <p:nvPr/>
        </p:nvSpPr>
        <p:spPr>
          <a:xfrm>
            <a:off x="114300" y="1885950"/>
            <a:ext cx="1510190" cy="200055"/>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000">
                <a:solidFill>
                  <a:schemeClr val="dk1"/>
                </a:solidFill>
                <a:latin typeface="Aharoni"/>
                <a:ea typeface="Aharoni"/>
                <a:cs typeface="Aharoni"/>
                <a:sym typeface="Aharoni"/>
              </a:rPr>
              <a:t>Ordinary Least squares</a:t>
            </a:r>
            <a:endParaRPr sz="1000">
              <a:solidFill>
                <a:schemeClr val="dk1"/>
              </a:solidFill>
              <a:latin typeface="Aharoni"/>
              <a:ea typeface="Aharoni"/>
              <a:cs typeface="Aharoni"/>
              <a:sym typeface="Aharoni"/>
            </a:endParaRPr>
          </a:p>
        </p:txBody>
      </p:sp>
      <p:pic>
        <p:nvPicPr>
          <p:cNvPr id="546" name="Google Shape;546;p46"/>
          <p:cNvPicPr preferRelativeResize="0"/>
          <p:nvPr/>
        </p:nvPicPr>
        <p:blipFill rotWithShape="1">
          <a:blip r:embed="rId5">
            <a:alphaModFix/>
          </a:blip>
          <a:srcRect b="0" l="0" r="0" t="0"/>
          <a:stretch/>
        </p:blipFill>
        <p:spPr>
          <a:xfrm>
            <a:off x="1697155" y="742949"/>
            <a:ext cx="5621552" cy="3657600"/>
          </a:xfrm>
          <a:prstGeom prst="rect">
            <a:avLst/>
          </a:prstGeom>
          <a:noFill/>
          <a:ln>
            <a:noFill/>
          </a:ln>
        </p:spPr>
      </p:pic>
      <p:sp>
        <p:nvSpPr>
          <p:cNvPr id="547" name="Google Shape;547;p46"/>
          <p:cNvSpPr txBox="1"/>
          <p:nvPr/>
        </p:nvSpPr>
        <p:spPr>
          <a:xfrm>
            <a:off x="-95604" y="15354"/>
            <a:ext cx="8415834" cy="671563"/>
          </a:xfrm>
          <a:prstGeom prst="rect">
            <a:avLst/>
          </a:prstGeom>
          <a:noFill/>
          <a:ln>
            <a:noFill/>
          </a:ln>
        </p:spPr>
        <p:txBody>
          <a:bodyPr anchorCtr="0" anchor="t" bIns="0" lIns="0" spcFirstLastPara="1" rIns="0" wrap="square" tIns="0">
            <a:spAutoFit/>
          </a:bodyPr>
          <a:lstStyle/>
          <a:p>
            <a:pPr indent="0" lvl="0" marL="0" marR="0" rtl="0" algn="ctr">
              <a:lnSpc>
                <a:spcPct val="198316"/>
              </a:lnSpc>
              <a:spcBef>
                <a:spcPts val="0"/>
              </a:spcBef>
              <a:spcAft>
                <a:spcPts val="0"/>
              </a:spcAft>
              <a:buNone/>
            </a:pPr>
            <a:r>
              <a:rPr b="1" lang="en" sz="3000">
                <a:solidFill>
                  <a:srgbClr val="000000"/>
                </a:solidFill>
                <a:latin typeface="Arial"/>
                <a:ea typeface="Arial"/>
                <a:cs typeface="Arial"/>
                <a:sym typeface="Arial"/>
              </a:rPr>
              <a:t>Significance Test for Multiple Linear Regression</a:t>
            </a:r>
            <a:endParaRPr sz="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552" name="Shape 552"/>
        <p:cNvGrpSpPr/>
        <p:nvPr/>
      </p:nvGrpSpPr>
      <p:grpSpPr>
        <a:xfrm>
          <a:off x="0" y="0"/>
          <a:ext cx="0" cy="0"/>
          <a:chOff x="0" y="0"/>
          <a:chExt cx="0" cy="0"/>
        </a:xfrm>
      </p:grpSpPr>
      <p:grpSp>
        <p:nvGrpSpPr>
          <p:cNvPr id="553" name="Google Shape;553;p47"/>
          <p:cNvGrpSpPr/>
          <p:nvPr/>
        </p:nvGrpSpPr>
        <p:grpSpPr>
          <a:xfrm>
            <a:off x="7929578" y="-49020"/>
            <a:ext cx="781306" cy="885633"/>
            <a:chOff x="0" y="-130721"/>
            <a:chExt cx="2083482" cy="2361688"/>
          </a:xfrm>
        </p:grpSpPr>
        <p:grpSp>
          <p:nvGrpSpPr>
            <p:cNvPr id="554" name="Google Shape;554;p47"/>
            <p:cNvGrpSpPr/>
            <p:nvPr/>
          </p:nvGrpSpPr>
          <p:grpSpPr>
            <a:xfrm>
              <a:off x="75599" y="-130721"/>
              <a:ext cx="1932284" cy="2361688"/>
              <a:chOff x="0" y="-47625"/>
              <a:chExt cx="703982" cy="860425"/>
            </a:xfrm>
          </p:grpSpPr>
          <p:sp>
            <p:nvSpPr>
              <p:cNvPr id="555" name="Google Shape;555;p47"/>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56" name="Google Shape;556;p47"/>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557" name="Google Shape;557;p47"/>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23</a:t>
              </a:r>
              <a:endParaRPr sz="700"/>
            </a:p>
          </p:txBody>
        </p:sp>
      </p:grpSp>
      <p:sp>
        <p:nvSpPr>
          <p:cNvPr id="558" name="Google Shape;558;p47"/>
          <p:cNvSpPr txBox="1"/>
          <p:nvPr/>
        </p:nvSpPr>
        <p:spPr>
          <a:xfrm>
            <a:off x="558568" y="217473"/>
            <a:ext cx="7907653" cy="677590"/>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Multiple Linear Regression</a:t>
            </a:r>
            <a:endParaRPr sz="700"/>
          </a:p>
        </p:txBody>
      </p:sp>
      <p:graphicFrame>
        <p:nvGraphicFramePr>
          <p:cNvPr id="559" name="Google Shape;559;p47"/>
          <p:cNvGraphicFramePr/>
          <p:nvPr/>
        </p:nvGraphicFramePr>
        <p:xfrm>
          <a:off x="1485900" y="3067050"/>
          <a:ext cx="3000000" cy="3000000"/>
        </p:xfrm>
        <a:graphic>
          <a:graphicData uri="http://schemas.openxmlformats.org/drawingml/2006/table">
            <a:tbl>
              <a:tblPr bandRow="1" firstRow="1">
                <a:noFill/>
                <a:tableStyleId>{36750B78-C82F-47B5-BE9F-A0CE513FBDF7}</a:tableStyleId>
              </a:tblPr>
              <a:tblGrid>
                <a:gridCol w="1905000"/>
                <a:gridCol w="1905000"/>
                <a:gridCol w="1905000"/>
              </a:tblGrid>
              <a:tr h="237575">
                <a:tc>
                  <a:txBody>
                    <a:bodyPr/>
                    <a:lstStyle/>
                    <a:p>
                      <a:pPr indent="0" lvl="0" marL="0" marR="0" rtl="0" algn="ctr">
                        <a:spcBef>
                          <a:spcPts val="0"/>
                        </a:spcBef>
                        <a:spcAft>
                          <a:spcPts val="0"/>
                        </a:spcAft>
                        <a:buNone/>
                      </a:pPr>
                      <a:r>
                        <a:rPr b="0" i="0" lang="en" sz="1500" u="none" cap="none" strike="noStrike">
                          <a:solidFill>
                            <a:schemeClr val="lt1"/>
                          </a:solidFill>
                          <a:latin typeface="Arial"/>
                          <a:ea typeface="Arial"/>
                          <a:cs typeface="Arial"/>
                          <a:sym typeface="Arial"/>
                        </a:rPr>
                        <a:t>Train-test</a:t>
                      </a:r>
                      <a:endParaRPr sz="700"/>
                    </a:p>
                  </a:txBody>
                  <a:tcPr marT="3825" marB="0" marR="3825" marL="3825" anchor="b"/>
                </a:tc>
                <a:tc>
                  <a:txBody>
                    <a:bodyPr/>
                    <a:lstStyle/>
                    <a:p>
                      <a:pPr indent="0" lvl="0" marL="0" marR="0" rtl="0" algn="l">
                        <a:spcBef>
                          <a:spcPts val="0"/>
                        </a:spcBef>
                        <a:spcAft>
                          <a:spcPts val="0"/>
                        </a:spcAft>
                        <a:buNone/>
                      </a:pPr>
                      <a:r>
                        <a:t/>
                      </a:r>
                      <a:endParaRPr sz="900"/>
                    </a:p>
                  </a:txBody>
                  <a:tcPr marT="3825" marB="0" marR="3825" marL="3825" anchor="b"/>
                </a:tc>
                <a:tc>
                  <a:txBody>
                    <a:bodyPr/>
                    <a:lstStyle/>
                    <a:p>
                      <a:pPr indent="0" lvl="0" marL="0" marR="0" rtl="0" algn="l">
                        <a:spcBef>
                          <a:spcPts val="0"/>
                        </a:spcBef>
                        <a:spcAft>
                          <a:spcPts val="0"/>
                        </a:spcAft>
                        <a:buNone/>
                      </a:pPr>
                      <a:r>
                        <a:t/>
                      </a:r>
                      <a:endParaRPr sz="9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80-20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0.87</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0.84</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highlight>
                            <a:srgbClr val="D9E1F2"/>
                          </a:highlight>
                          <a:latin typeface="Arial"/>
                          <a:ea typeface="Arial"/>
                          <a:cs typeface="Arial"/>
                          <a:sym typeface="Arial"/>
                        </a:rPr>
                        <a:t>75-25</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highlight>
                            <a:srgbClr val="D9E1F2"/>
                          </a:highlight>
                          <a:latin typeface="Arial"/>
                          <a:ea typeface="Arial"/>
                          <a:cs typeface="Arial"/>
                          <a:sym typeface="Arial"/>
                        </a:rPr>
                        <a:t>0.88</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highlight>
                            <a:srgbClr val="D9E1F2"/>
                          </a:highlight>
                          <a:latin typeface="Arial"/>
                          <a:ea typeface="Arial"/>
                          <a:cs typeface="Arial"/>
                          <a:sym typeface="Arial"/>
                        </a:rPr>
                        <a:t>0.84</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70-30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0.87</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0.85</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60-40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0.86</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0.85</a:t>
                      </a:r>
                      <a:endParaRPr sz="700"/>
                    </a:p>
                  </a:txBody>
                  <a:tcPr marT="3825" marB="0" marR="3825" marL="3825" anchor="b"/>
                </a:tc>
              </a:tr>
            </a:tbl>
          </a:graphicData>
        </a:graphic>
      </p:graphicFrame>
      <p:cxnSp>
        <p:nvCxnSpPr>
          <p:cNvPr id="560" name="Google Shape;560;p47"/>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561" name="Google Shape;561;p47"/>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562" name="Google Shape;562;p47"/>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63" name="Google Shape;563;p47"/>
          <p:cNvSpPr txBox="1"/>
          <p:nvPr/>
        </p:nvSpPr>
        <p:spPr>
          <a:xfrm>
            <a:off x="0" y="4624745"/>
            <a:ext cx="9144000" cy="297966"/>
          </a:xfrm>
          <a:prstGeom prst="rect">
            <a:avLst/>
          </a:prstGeom>
          <a:blipFill rotWithShape="1">
            <a:blip r:embed="rId4">
              <a:alphaModFix/>
            </a:blip>
            <a:stretch>
              <a:fillRect b="-31628" l="0" r="0" t="-12243"/>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900">
                <a:latin typeface="Calibri"/>
                <a:ea typeface="Calibri"/>
                <a:cs typeface="Calibri"/>
                <a:sym typeface="Calibri"/>
              </a:rPr>
              <a:t> </a:t>
            </a:r>
            <a:endParaRPr sz="700"/>
          </a:p>
        </p:txBody>
      </p:sp>
      <p:sp>
        <p:nvSpPr>
          <p:cNvPr id="564" name="Google Shape;564;p47"/>
          <p:cNvSpPr/>
          <p:nvPr/>
        </p:nvSpPr>
        <p:spPr>
          <a:xfrm>
            <a:off x="1219200" y="3600450"/>
            <a:ext cx="114300" cy="84582"/>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565" name="Google Shape;565;p47"/>
          <p:cNvSpPr/>
          <p:nvPr/>
        </p:nvSpPr>
        <p:spPr>
          <a:xfrm>
            <a:off x="2286000" y="1466850"/>
            <a:ext cx="114300" cy="84583"/>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566" name="Google Shape;566;p47"/>
          <p:cNvSpPr txBox="1"/>
          <p:nvPr/>
        </p:nvSpPr>
        <p:spPr>
          <a:xfrm>
            <a:off x="2933700" y="971550"/>
            <a:ext cx="6667500" cy="2274918"/>
          </a:xfrm>
          <a:prstGeom prst="rect">
            <a:avLst/>
          </a:pr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900">
                <a:latin typeface="Calibri"/>
                <a:ea typeface="Calibri"/>
                <a:cs typeface="Calibri"/>
                <a:sym typeface="Calibri"/>
              </a:rPr>
              <a:t> </a:t>
            </a:r>
            <a:endParaRPr sz="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570" name="Shape 570"/>
        <p:cNvGrpSpPr/>
        <p:nvPr/>
      </p:nvGrpSpPr>
      <p:grpSpPr>
        <a:xfrm>
          <a:off x="0" y="0"/>
          <a:ext cx="0" cy="0"/>
          <a:chOff x="0" y="0"/>
          <a:chExt cx="0" cy="0"/>
        </a:xfrm>
      </p:grpSpPr>
      <p:grpSp>
        <p:nvGrpSpPr>
          <p:cNvPr id="571" name="Google Shape;571;p48"/>
          <p:cNvGrpSpPr/>
          <p:nvPr/>
        </p:nvGrpSpPr>
        <p:grpSpPr>
          <a:xfrm>
            <a:off x="7929578" y="-49020"/>
            <a:ext cx="781306" cy="885633"/>
            <a:chOff x="0" y="-130721"/>
            <a:chExt cx="2083482" cy="2361688"/>
          </a:xfrm>
        </p:grpSpPr>
        <p:grpSp>
          <p:nvGrpSpPr>
            <p:cNvPr id="572" name="Google Shape;572;p48"/>
            <p:cNvGrpSpPr/>
            <p:nvPr/>
          </p:nvGrpSpPr>
          <p:grpSpPr>
            <a:xfrm>
              <a:off x="75599" y="-130721"/>
              <a:ext cx="1932284" cy="2361688"/>
              <a:chOff x="0" y="-47625"/>
              <a:chExt cx="703982" cy="860425"/>
            </a:xfrm>
          </p:grpSpPr>
          <p:sp>
            <p:nvSpPr>
              <p:cNvPr id="573" name="Google Shape;573;p48"/>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74" name="Google Shape;574;p48"/>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575" name="Google Shape;575;p48"/>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24</a:t>
              </a:r>
              <a:endParaRPr sz="700"/>
            </a:p>
          </p:txBody>
        </p:sp>
      </p:grpSp>
      <p:sp>
        <p:nvSpPr>
          <p:cNvPr id="576" name="Google Shape;576;p48"/>
          <p:cNvSpPr txBox="1"/>
          <p:nvPr/>
        </p:nvSpPr>
        <p:spPr>
          <a:xfrm>
            <a:off x="618174" y="433388"/>
            <a:ext cx="7907653" cy="677590"/>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Decision Tree</a:t>
            </a:r>
            <a:endParaRPr sz="700"/>
          </a:p>
        </p:txBody>
      </p:sp>
      <p:graphicFrame>
        <p:nvGraphicFramePr>
          <p:cNvPr id="577" name="Google Shape;577;p48"/>
          <p:cNvGraphicFramePr/>
          <p:nvPr/>
        </p:nvGraphicFramePr>
        <p:xfrm>
          <a:off x="876300" y="2019300"/>
          <a:ext cx="3000000" cy="3000000"/>
        </p:xfrm>
        <a:graphic>
          <a:graphicData uri="http://schemas.openxmlformats.org/drawingml/2006/table">
            <a:tbl>
              <a:tblPr bandRow="1" firstRow="1">
                <a:noFill/>
                <a:tableStyleId>{36750B78-C82F-47B5-BE9F-A0CE513FBDF7}</a:tableStyleId>
              </a:tblPr>
              <a:tblGrid>
                <a:gridCol w="1137900"/>
                <a:gridCol w="1137900"/>
                <a:gridCol w="1549475"/>
                <a:gridCol w="1137900"/>
                <a:gridCol w="1137900"/>
                <a:gridCol w="1137900"/>
              </a:tblGrid>
              <a:tr h="232400">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Train-test</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max_features</a:t>
                      </a:r>
                      <a:endParaRPr b="0" i="0" sz="1500" u="none" strike="noStrike">
                        <a:solidFill>
                          <a:schemeClr val="lt1"/>
                        </a:solidFill>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min_samples_leaf</a:t>
                      </a:r>
                      <a:endParaRPr b="0" i="0" sz="1500" u="none" strike="noStrike">
                        <a:solidFill>
                          <a:schemeClr val="lt1"/>
                        </a:solidFill>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max_depth</a:t>
                      </a:r>
                      <a:endParaRPr sz="700"/>
                    </a:p>
                  </a:txBody>
                  <a:tcPr marT="3825" marB="0" marR="3825" marL="3825" anchor="b"/>
                </a:tc>
                <a:tc>
                  <a:txBody>
                    <a:bodyPr/>
                    <a:lstStyle/>
                    <a:p>
                      <a:pPr indent="0" lvl="0" marL="0" marR="0" rtl="0" algn="l">
                        <a:spcBef>
                          <a:spcPts val="0"/>
                        </a:spcBef>
                        <a:spcAft>
                          <a:spcPts val="0"/>
                        </a:spcAft>
                        <a:buNone/>
                      </a:pPr>
                      <a:r>
                        <a:t/>
                      </a:r>
                      <a:endParaRPr sz="900"/>
                    </a:p>
                  </a:txBody>
                  <a:tcPr marT="3825" marB="0" marR="3825" marL="3825" anchor="b"/>
                </a:tc>
                <a:tc>
                  <a:txBody>
                    <a:bodyPr/>
                    <a:lstStyle/>
                    <a:p>
                      <a:pPr indent="0" lvl="0" marL="0" marR="0" rtl="0" algn="l">
                        <a:spcBef>
                          <a:spcPts val="0"/>
                        </a:spcBef>
                        <a:spcAft>
                          <a:spcPts val="0"/>
                        </a:spcAft>
                        <a:buNone/>
                      </a:pPr>
                      <a:r>
                        <a:t/>
                      </a:r>
                      <a:endParaRPr sz="9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80-20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3</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0.73</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0.85</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75-25</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3</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0.80</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70-30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3</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0.69</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0.86</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60-40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3</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0.73</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0.87</a:t>
                      </a:r>
                      <a:endParaRPr sz="700"/>
                    </a:p>
                  </a:txBody>
                  <a:tcPr marT="3825" marB="0" marR="3825" marL="3825" anchor="b"/>
                </a:tc>
              </a:tr>
            </a:tbl>
          </a:graphicData>
        </a:graphic>
      </p:graphicFrame>
      <p:sp>
        <p:nvSpPr>
          <p:cNvPr id="578" name="Google Shape;578;p48"/>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79" name="Google Shape;579;p48"/>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580" name="Google Shape;580;p48"/>
          <p:cNvCxnSpPr/>
          <p:nvPr/>
        </p:nvCxnSpPr>
        <p:spPr>
          <a:xfrm>
            <a:off x="-130299" y="4543425"/>
            <a:ext cx="5845384" cy="0"/>
          </a:xfrm>
          <a:prstGeom prst="straightConnector1">
            <a:avLst/>
          </a:prstGeom>
          <a:noFill/>
          <a:ln cap="flat" cmpd="sng" w="114300">
            <a:solidFill>
              <a:srgbClr val="9FC3D0"/>
            </a:solidFill>
            <a:prstDash val="solid"/>
            <a:round/>
            <a:headEnd len="sm" w="sm" type="none"/>
            <a:tailEnd len="sm" w="sm" type="none"/>
          </a:ln>
        </p:spPr>
      </p:cxnSp>
      <p:cxnSp>
        <p:nvCxnSpPr>
          <p:cNvPr id="581" name="Google Shape;581;p48"/>
          <p:cNvCxnSpPr/>
          <p:nvPr/>
        </p:nvCxnSpPr>
        <p:spPr>
          <a:xfrm>
            <a:off x="5715085" y="4543425"/>
            <a:ext cx="3552632" cy="9525"/>
          </a:xfrm>
          <a:prstGeom prst="straightConnector1">
            <a:avLst/>
          </a:prstGeom>
          <a:noFill/>
          <a:ln cap="flat" cmpd="sng" w="114300">
            <a:solidFill>
              <a:srgbClr val="9FC3D0"/>
            </a:solidFill>
            <a:prstDash val="solid"/>
            <a:round/>
            <a:headEnd len="sm" w="sm" type="none"/>
            <a:tailEnd len="sm" w="sm" type="none"/>
          </a:ln>
        </p:spPr>
      </p:cxnSp>
      <p:sp>
        <p:nvSpPr>
          <p:cNvPr id="582" name="Google Shape;582;p48"/>
          <p:cNvSpPr txBox="1"/>
          <p:nvPr/>
        </p:nvSpPr>
        <p:spPr>
          <a:xfrm>
            <a:off x="0" y="3521145"/>
            <a:ext cx="9144000" cy="266483"/>
          </a:xfrm>
          <a:prstGeom prst="rect">
            <a:avLst/>
          </a:prstGeom>
          <a:blipFill rotWithShape="1">
            <a:blip r:embed="rId4">
              <a:alphaModFix/>
            </a:blip>
            <a:stretch>
              <a:fillRect b="-30681" l="0" r="0" t="-909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900">
                <a:latin typeface="Calibri"/>
                <a:ea typeface="Calibri"/>
                <a:cs typeface="Calibri"/>
                <a:sym typeface="Calibri"/>
              </a:rPr>
              <a:t> </a:t>
            </a:r>
            <a:endParaRPr sz="700"/>
          </a:p>
        </p:txBody>
      </p:sp>
      <p:sp>
        <p:nvSpPr>
          <p:cNvPr id="583" name="Google Shape;583;p48"/>
          <p:cNvSpPr txBox="1"/>
          <p:nvPr/>
        </p:nvSpPr>
        <p:spPr>
          <a:xfrm>
            <a:off x="626338" y="4610085"/>
            <a:ext cx="3803381" cy="200055"/>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i="1" lang="en" sz="1000">
                <a:solidFill>
                  <a:schemeClr val="dk1"/>
                </a:solidFill>
                <a:latin typeface="Calibri"/>
                <a:ea typeface="Calibri"/>
                <a:cs typeface="Calibri"/>
                <a:sym typeface="Calibri"/>
              </a:rPr>
              <a:t>* Please refer to Appendix page 43 for a detailed Decision Tree diagram</a:t>
            </a:r>
            <a:endParaRPr i="1" sz="10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588" name="Shape 588"/>
        <p:cNvGrpSpPr/>
        <p:nvPr/>
      </p:nvGrpSpPr>
      <p:grpSpPr>
        <a:xfrm>
          <a:off x="0" y="0"/>
          <a:ext cx="0" cy="0"/>
          <a:chOff x="0" y="0"/>
          <a:chExt cx="0" cy="0"/>
        </a:xfrm>
      </p:grpSpPr>
      <p:grpSp>
        <p:nvGrpSpPr>
          <p:cNvPr id="589" name="Google Shape;589;p49"/>
          <p:cNvGrpSpPr/>
          <p:nvPr/>
        </p:nvGrpSpPr>
        <p:grpSpPr>
          <a:xfrm>
            <a:off x="7929578" y="-49020"/>
            <a:ext cx="781306" cy="885633"/>
            <a:chOff x="0" y="-130721"/>
            <a:chExt cx="2083482" cy="2361688"/>
          </a:xfrm>
        </p:grpSpPr>
        <p:grpSp>
          <p:nvGrpSpPr>
            <p:cNvPr id="590" name="Google Shape;590;p49"/>
            <p:cNvGrpSpPr/>
            <p:nvPr/>
          </p:nvGrpSpPr>
          <p:grpSpPr>
            <a:xfrm>
              <a:off x="75599" y="-130721"/>
              <a:ext cx="1932284" cy="2361688"/>
              <a:chOff x="0" y="-47625"/>
              <a:chExt cx="703982" cy="860425"/>
            </a:xfrm>
          </p:grpSpPr>
          <p:sp>
            <p:nvSpPr>
              <p:cNvPr id="591" name="Google Shape;591;p49"/>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92" name="Google Shape;592;p49"/>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593" name="Google Shape;593;p49"/>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25</a:t>
              </a:r>
              <a:endParaRPr sz="700"/>
            </a:p>
          </p:txBody>
        </p:sp>
      </p:grpSp>
      <p:sp>
        <p:nvSpPr>
          <p:cNvPr id="594" name="Google Shape;594;p49"/>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95" name="Google Shape;595;p49"/>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596" name="Google Shape;596;p49"/>
          <p:cNvCxnSpPr/>
          <p:nvPr/>
        </p:nvCxnSpPr>
        <p:spPr>
          <a:xfrm>
            <a:off x="-130299" y="4543425"/>
            <a:ext cx="5845384" cy="0"/>
          </a:xfrm>
          <a:prstGeom prst="straightConnector1">
            <a:avLst/>
          </a:prstGeom>
          <a:noFill/>
          <a:ln cap="flat" cmpd="sng" w="114300">
            <a:solidFill>
              <a:srgbClr val="9FC3D0"/>
            </a:solidFill>
            <a:prstDash val="solid"/>
            <a:round/>
            <a:headEnd len="sm" w="sm" type="none"/>
            <a:tailEnd len="sm" w="sm" type="none"/>
          </a:ln>
        </p:spPr>
      </p:cxnSp>
      <p:cxnSp>
        <p:nvCxnSpPr>
          <p:cNvPr id="597" name="Google Shape;597;p49"/>
          <p:cNvCxnSpPr/>
          <p:nvPr/>
        </p:nvCxnSpPr>
        <p:spPr>
          <a:xfrm>
            <a:off x="5715085" y="4543425"/>
            <a:ext cx="3552632" cy="9525"/>
          </a:xfrm>
          <a:prstGeom prst="straightConnector1">
            <a:avLst/>
          </a:prstGeom>
          <a:noFill/>
          <a:ln cap="flat" cmpd="sng" w="114300">
            <a:solidFill>
              <a:srgbClr val="9FC3D0"/>
            </a:solidFill>
            <a:prstDash val="solid"/>
            <a:round/>
            <a:headEnd len="sm" w="sm" type="none"/>
            <a:tailEnd len="sm" w="sm" type="none"/>
          </a:ln>
        </p:spPr>
      </p:cxnSp>
      <p:sp>
        <p:nvSpPr>
          <p:cNvPr id="598" name="Google Shape;598;p49"/>
          <p:cNvSpPr txBox="1"/>
          <p:nvPr/>
        </p:nvSpPr>
        <p:spPr>
          <a:xfrm>
            <a:off x="618175" y="400050"/>
            <a:ext cx="7907653" cy="754052"/>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lang="en" sz="3500">
                <a:solidFill>
                  <a:srgbClr val="000000"/>
                </a:solidFill>
                <a:latin typeface="Arial"/>
                <a:ea typeface="Arial"/>
                <a:cs typeface="Arial"/>
                <a:sym typeface="Arial"/>
              </a:rPr>
              <a:t>Random Forest</a:t>
            </a:r>
            <a:endParaRPr b="1" sz="3500">
              <a:solidFill>
                <a:srgbClr val="000000"/>
              </a:solidFill>
              <a:latin typeface="Arial"/>
              <a:ea typeface="Arial"/>
              <a:cs typeface="Arial"/>
              <a:sym typeface="Arial"/>
            </a:endParaRPr>
          </a:p>
        </p:txBody>
      </p:sp>
      <p:graphicFrame>
        <p:nvGraphicFramePr>
          <p:cNvPr id="599" name="Google Shape;599;p49"/>
          <p:cNvGraphicFramePr/>
          <p:nvPr/>
        </p:nvGraphicFramePr>
        <p:xfrm>
          <a:off x="1066800" y="1855710"/>
          <a:ext cx="3000000" cy="3000000"/>
        </p:xfrm>
        <a:graphic>
          <a:graphicData uri="http://schemas.openxmlformats.org/drawingml/2006/table">
            <a:tbl>
              <a:tblPr bandRow="1" firstRow="1">
                <a:noFill/>
                <a:tableStyleId>{36750B78-C82F-47B5-BE9F-A0CE513FBDF7}</a:tableStyleId>
              </a:tblPr>
              <a:tblGrid>
                <a:gridCol w="1083225"/>
                <a:gridCol w="1083225"/>
                <a:gridCol w="1475000"/>
                <a:gridCol w="1083225"/>
                <a:gridCol w="1083225"/>
                <a:gridCol w="1083225"/>
              </a:tblGrid>
              <a:tr h="232425">
                <a:tc>
                  <a:txBody>
                    <a:bodyPr/>
                    <a:lstStyle/>
                    <a:p>
                      <a:pPr indent="0" lvl="0" marL="0" marR="0" rtl="0" algn="ctr">
                        <a:spcBef>
                          <a:spcPts val="0"/>
                        </a:spcBef>
                        <a:spcAft>
                          <a:spcPts val="0"/>
                        </a:spcAft>
                        <a:buClr>
                          <a:schemeClr val="lt1"/>
                        </a:buClr>
                        <a:buSzPts val="1500"/>
                        <a:buFont typeface="Arial"/>
                        <a:buNone/>
                      </a:pPr>
                      <a:r>
                        <a:rPr b="0" i="0" lang="en" sz="1500" u="none" cap="none" strike="noStrike">
                          <a:solidFill>
                            <a:schemeClr val="lt1"/>
                          </a:solidFill>
                          <a:latin typeface="Arial"/>
                          <a:ea typeface="Arial"/>
                          <a:cs typeface="Arial"/>
                          <a:sym typeface="Arial"/>
                        </a:rPr>
                        <a:t>Train-test</a:t>
                      </a:r>
                      <a:endParaRPr sz="1500">
                        <a:solidFill>
                          <a:schemeClr val="lt1"/>
                        </a:solidFill>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chemeClr val="lt1"/>
                        </a:buClr>
                        <a:buSzPts val="1500"/>
                        <a:buFont typeface="Arial"/>
                        <a:buNone/>
                      </a:pPr>
                      <a:r>
                        <a:rPr b="0" i="0" lang="en" sz="1500" u="none" cap="none" strike="noStrike">
                          <a:solidFill>
                            <a:schemeClr val="lt1"/>
                          </a:solidFill>
                          <a:latin typeface="Arial"/>
                          <a:ea typeface="Arial"/>
                          <a:cs typeface="Arial"/>
                          <a:sym typeface="Arial"/>
                        </a:rPr>
                        <a:t>max_features</a:t>
                      </a:r>
                      <a:endParaRPr sz="1500">
                        <a:solidFill>
                          <a:schemeClr val="lt1"/>
                        </a:solidFill>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chemeClr val="lt1"/>
                        </a:buClr>
                        <a:buSzPts val="1500"/>
                        <a:buFont typeface="Arial"/>
                        <a:buNone/>
                      </a:pPr>
                      <a:r>
                        <a:rPr b="0" i="0" lang="en" sz="1500" u="none" cap="none" strike="noStrike">
                          <a:solidFill>
                            <a:schemeClr val="lt1"/>
                          </a:solidFill>
                          <a:latin typeface="Arial"/>
                          <a:ea typeface="Arial"/>
                          <a:cs typeface="Arial"/>
                          <a:sym typeface="Arial"/>
                        </a:rPr>
                        <a:t>min_samples_leaf</a:t>
                      </a:r>
                      <a:endParaRPr sz="1500">
                        <a:solidFill>
                          <a:schemeClr val="lt1"/>
                        </a:solidFill>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chemeClr val="lt1"/>
                        </a:buClr>
                        <a:buSzPts val="1500"/>
                        <a:buFont typeface="Arial"/>
                        <a:buNone/>
                      </a:pPr>
                      <a:r>
                        <a:rPr b="0" i="0" lang="en" sz="1500" u="none" cap="none" strike="noStrike">
                          <a:solidFill>
                            <a:schemeClr val="lt1"/>
                          </a:solidFill>
                          <a:latin typeface="Arial"/>
                          <a:ea typeface="Arial"/>
                          <a:cs typeface="Arial"/>
                          <a:sym typeface="Arial"/>
                        </a:rPr>
                        <a:t>max_depth</a:t>
                      </a:r>
                      <a:endParaRPr sz="1500">
                        <a:solidFill>
                          <a:schemeClr val="lt1"/>
                        </a:solidFill>
                        <a:latin typeface="Arial"/>
                        <a:ea typeface="Arial"/>
                        <a:cs typeface="Arial"/>
                        <a:sym typeface="Arial"/>
                      </a:endParaRPr>
                    </a:p>
                  </a:txBody>
                  <a:tcPr marT="3825" marB="0" marR="3825" marL="3825" anchor="b"/>
                </a:tc>
                <a:tc>
                  <a:txBody>
                    <a:bodyPr/>
                    <a:lstStyle/>
                    <a:p>
                      <a:pPr indent="0" lvl="0" marL="0" marR="0" rtl="0" algn="l">
                        <a:spcBef>
                          <a:spcPts val="0"/>
                        </a:spcBef>
                        <a:spcAft>
                          <a:spcPts val="0"/>
                        </a:spcAft>
                        <a:buNone/>
                      </a:pPr>
                      <a:r>
                        <a:t/>
                      </a:r>
                      <a:endParaRPr sz="900"/>
                    </a:p>
                  </a:txBody>
                  <a:tcPr marT="3825" marB="0" marR="3825" marL="3825" anchor="b"/>
                </a:tc>
                <a:tc>
                  <a:txBody>
                    <a:bodyPr/>
                    <a:lstStyle/>
                    <a:p>
                      <a:pPr indent="0" lvl="0" marL="0" marR="0" rtl="0" algn="l">
                        <a:spcBef>
                          <a:spcPts val="0"/>
                        </a:spcBef>
                        <a:spcAft>
                          <a:spcPts val="0"/>
                        </a:spcAft>
                        <a:buNone/>
                      </a:pPr>
                      <a:r>
                        <a:t/>
                      </a:r>
                      <a:endParaRPr sz="900"/>
                    </a:p>
                  </a:txBody>
                  <a:tcPr marT="3825" marB="0" marR="3825" marL="3825" anchor="b"/>
                </a:tc>
              </a:tr>
              <a:tr h="232425">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80-20</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4</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3</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4</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0.83</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0.94</a:t>
                      </a:r>
                      <a:endParaRPr sz="700"/>
                    </a:p>
                  </a:txBody>
                  <a:tcPr marT="3825" marB="0" marR="3825" marL="3825" anchor="b"/>
                </a:tc>
              </a:tr>
              <a:tr h="232425">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75-25</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4</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3</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4</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0.85</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0.94</a:t>
                      </a:r>
                      <a:endParaRPr sz="700"/>
                    </a:p>
                  </a:txBody>
                  <a:tcPr marT="3825" marB="0" marR="3825" marL="3825" anchor="b"/>
                </a:tc>
              </a:tr>
              <a:tr h="232425">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70-30</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4</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3</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4</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0.86</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0.95</a:t>
                      </a:r>
                      <a:endParaRPr sz="700"/>
                    </a:p>
                  </a:txBody>
                  <a:tcPr marT="3825" marB="0" marR="3825" marL="3825" anchor="b"/>
                </a:tc>
              </a:tr>
              <a:tr h="232425">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60-40</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4</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3</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4</a:t>
                      </a:r>
                      <a:endParaRPr sz="1500">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0.95</a:t>
                      </a:r>
                      <a:endParaRPr sz="700"/>
                    </a:p>
                  </a:txBody>
                  <a:tcPr marT="3825" marB="0" marR="3825" marL="3825" anchor="b"/>
                </a:tc>
              </a:tr>
            </a:tbl>
          </a:graphicData>
        </a:graphic>
      </p:graphicFrame>
      <p:sp>
        <p:nvSpPr>
          <p:cNvPr id="600" name="Google Shape;600;p49"/>
          <p:cNvSpPr txBox="1"/>
          <p:nvPr/>
        </p:nvSpPr>
        <p:spPr>
          <a:xfrm>
            <a:off x="0" y="3521145"/>
            <a:ext cx="9144000" cy="266483"/>
          </a:xfrm>
          <a:prstGeom prst="rect">
            <a:avLst/>
          </a:prstGeom>
          <a:blipFill rotWithShape="1">
            <a:blip r:embed="rId4">
              <a:alphaModFix/>
            </a:blip>
            <a:stretch>
              <a:fillRect b="-30681" l="0" r="0" t="-909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900">
                <a:latin typeface="Calibri"/>
                <a:ea typeface="Calibri"/>
                <a:cs typeface="Calibri"/>
                <a:sym typeface="Calibri"/>
              </a:rPr>
              <a:t> </a:t>
            </a:r>
            <a:endParaRPr sz="700"/>
          </a:p>
        </p:txBody>
      </p:sp>
      <p:sp>
        <p:nvSpPr>
          <p:cNvPr id="601" name="Google Shape;601;p49"/>
          <p:cNvSpPr txBox="1"/>
          <p:nvPr/>
        </p:nvSpPr>
        <p:spPr>
          <a:xfrm>
            <a:off x="618174" y="4643423"/>
            <a:ext cx="2804646" cy="200055"/>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i="1" lang="en" sz="1000">
                <a:solidFill>
                  <a:schemeClr val="dk1"/>
                </a:solidFill>
                <a:latin typeface="Calibri"/>
                <a:ea typeface="Calibri"/>
                <a:cs typeface="Calibri"/>
                <a:sym typeface="Calibri"/>
              </a:rPr>
              <a:t>* Please refer to Appendix page 44 for a details code</a:t>
            </a:r>
            <a:endParaRPr i="1" sz="1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605" name="Shape 605"/>
        <p:cNvGrpSpPr/>
        <p:nvPr/>
      </p:nvGrpSpPr>
      <p:grpSpPr>
        <a:xfrm>
          <a:off x="0" y="0"/>
          <a:ext cx="0" cy="0"/>
          <a:chOff x="0" y="0"/>
          <a:chExt cx="0" cy="0"/>
        </a:xfrm>
      </p:grpSpPr>
      <p:grpSp>
        <p:nvGrpSpPr>
          <p:cNvPr id="606" name="Google Shape;606;p50"/>
          <p:cNvGrpSpPr/>
          <p:nvPr/>
        </p:nvGrpSpPr>
        <p:grpSpPr>
          <a:xfrm>
            <a:off x="7929578" y="-49020"/>
            <a:ext cx="781306" cy="885633"/>
            <a:chOff x="0" y="-130721"/>
            <a:chExt cx="2083482" cy="2361688"/>
          </a:xfrm>
        </p:grpSpPr>
        <p:grpSp>
          <p:nvGrpSpPr>
            <p:cNvPr id="607" name="Google Shape;607;p50"/>
            <p:cNvGrpSpPr/>
            <p:nvPr/>
          </p:nvGrpSpPr>
          <p:grpSpPr>
            <a:xfrm>
              <a:off x="75599" y="-130721"/>
              <a:ext cx="1932284" cy="2361688"/>
              <a:chOff x="0" y="-47625"/>
              <a:chExt cx="703982" cy="860425"/>
            </a:xfrm>
          </p:grpSpPr>
          <p:sp>
            <p:nvSpPr>
              <p:cNvPr id="608" name="Google Shape;608;p50"/>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09" name="Google Shape;609;p50"/>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610" name="Google Shape;610;p50"/>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26</a:t>
              </a:r>
              <a:endParaRPr sz="700"/>
            </a:p>
          </p:txBody>
        </p:sp>
      </p:grpSp>
      <p:sp>
        <p:nvSpPr>
          <p:cNvPr id="611" name="Google Shape;611;p50"/>
          <p:cNvSpPr txBox="1"/>
          <p:nvPr/>
        </p:nvSpPr>
        <p:spPr>
          <a:xfrm>
            <a:off x="618174" y="433388"/>
            <a:ext cx="7907653" cy="677590"/>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KNN</a:t>
            </a:r>
            <a:endParaRPr sz="700"/>
          </a:p>
        </p:txBody>
      </p:sp>
      <p:graphicFrame>
        <p:nvGraphicFramePr>
          <p:cNvPr id="612" name="Google Shape;612;p50"/>
          <p:cNvGraphicFramePr/>
          <p:nvPr/>
        </p:nvGraphicFramePr>
        <p:xfrm>
          <a:off x="2395315" y="1943100"/>
          <a:ext cx="3000000" cy="3000000"/>
        </p:xfrm>
        <a:graphic>
          <a:graphicData uri="http://schemas.openxmlformats.org/drawingml/2006/table">
            <a:tbl>
              <a:tblPr bandRow="1" firstRow="1">
                <a:noFill/>
                <a:tableStyleId>{36750B78-C82F-47B5-BE9F-A0CE513FBDF7}</a:tableStyleId>
              </a:tblPr>
              <a:tblGrid>
                <a:gridCol w="996950"/>
                <a:gridCol w="996950"/>
                <a:gridCol w="1357525"/>
                <a:gridCol w="996950"/>
              </a:tblGrid>
              <a:tr h="232400">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Train-test</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n</a:t>
                      </a:r>
                      <a:endParaRPr sz="700"/>
                    </a:p>
                  </a:txBody>
                  <a:tcPr marT="3825" marB="0" marR="3825" marL="3825" anchor="b"/>
                </a:tc>
                <a:tc>
                  <a:txBody>
                    <a:bodyPr/>
                    <a:lstStyle/>
                    <a:p>
                      <a:pPr indent="0" lvl="0" marL="0" marR="0" rtl="0" algn="l">
                        <a:spcBef>
                          <a:spcPts val="0"/>
                        </a:spcBef>
                        <a:spcAft>
                          <a:spcPts val="0"/>
                        </a:spcAft>
                        <a:buNone/>
                      </a:pPr>
                      <a:r>
                        <a:t/>
                      </a:r>
                      <a:endParaRPr sz="900"/>
                    </a:p>
                  </a:txBody>
                  <a:tcPr marT="3825" marB="0" marR="3825" marL="3825" anchor="b"/>
                </a:tc>
                <a:tc>
                  <a:txBody>
                    <a:bodyPr/>
                    <a:lstStyle/>
                    <a:p>
                      <a:pPr indent="0" lvl="0" marL="0" marR="0" rtl="0" algn="l">
                        <a:spcBef>
                          <a:spcPts val="0"/>
                        </a:spcBef>
                        <a:spcAft>
                          <a:spcPts val="0"/>
                        </a:spcAft>
                        <a:buNone/>
                      </a:pPr>
                      <a:r>
                        <a:t/>
                      </a:r>
                      <a:endParaRPr sz="9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80-20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10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0.85</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75-25</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10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0.82</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0.84</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70-30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10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0.85</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60-40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10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0.86</a:t>
                      </a:r>
                      <a:endParaRPr sz="700"/>
                    </a:p>
                  </a:txBody>
                  <a:tcPr marT="3825" marB="0" marR="3825" marL="3825" anchor="b"/>
                </a:tc>
              </a:tr>
            </a:tbl>
          </a:graphicData>
        </a:graphic>
      </p:graphicFrame>
      <p:sp>
        <p:nvSpPr>
          <p:cNvPr id="613" name="Google Shape;613;p50"/>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14" name="Google Shape;614;p50"/>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615" name="Google Shape;615;p50"/>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616" name="Google Shape;616;p50"/>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617" name="Google Shape;617;p50"/>
          <p:cNvSpPr txBox="1"/>
          <p:nvPr/>
        </p:nvSpPr>
        <p:spPr>
          <a:xfrm>
            <a:off x="0" y="3776779"/>
            <a:ext cx="9144000" cy="297966"/>
          </a:xfrm>
          <a:prstGeom prst="rect">
            <a:avLst/>
          </a:prstGeom>
          <a:blipFill rotWithShape="1">
            <a:blip r:embed="rId4">
              <a:alphaModFix/>
            </a:blip>
            <a:stretch>
              <a:fillRect b="-31628" l="0" r="0" t="-12243"/>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900">
                <a:latin typeface="Calibri"/>
                <a:ea typeface="Calibri"/>
                <a:cs typeface="Calibri"/>
                <a:sym typeface="Calibri"/>
              </a:rPr>
              <a:t> </a:t>
            </a:r>
            <a:endParaRPr sz="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622" name="Shape 622"/>
        <p:cNvGrpSpPr/>
        <p:nvPr/>
      </p:nvGrpSpPr>
      <p:grpSpPr>
        <a:xfrm>
          <a:off x="0" y="0"/>
          <a:ext cx="0" cy="0"/>
          <a:chOff x="0" y="0"/>
          <a:chExt cx="0" cy="0"/>
        </a:xfrm>
      </p:grpSpPr>
      <p:grpSp>
        <p:nvGrpSpPr>
          <p:cNvPr id="623" name="Google Shape;623;p51"/>
          <p:cNvGrpSpPr/>
          <p:nvPr/>
        </p:nvGrpSpPr>
        <p:grpSpPr>
          <a:xfrm>
            <a:off x="7929578" y="-49020"/>
            <a:ext cx="781306" cy="885633"/>
            <a:chOff x="0" y="-130721"/>
            <a:chExt cx="2083482" cy="2361688"/>
          </a:xfrm>
        </p:grpSpPr>
        <p:grpSp>
          <p:nvGrpSpPr>
            <p:cNvPr id="624" name="Google Shape;624;p51"/>
            <p:cNvGrpSpPr/>
            <p:nvPr/>
          </p:nvGrpSpPr>
          <p:grpSpPr>
            <a:xfrm>
              <a:off x="75599" y="-130721"/>
              <a:ext cx="1932284" cy="2361688"/>
              <a:chOff x="0" y="-47625"/>
              <a:chExt cx="703982" cy="860425"/>
            </a:xfrm>
          </p:grpSpPr>
          <p:sp>
            <p:nvSpPr>
              <p:cNvPr id="625" name="Google Shape;625;p51"/>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26" name="Google Shape;626;p51"/>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627" name="Google Shape;627;p51"/>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27</a:t>
              </a:r>
              <a:endParaRPr sz="700"/>
            </a:p>
          </p:txBody>
        </p:sp>
      </p:grpSp>
      <p:sp>
        <p:nvSpPr>
          <p:cNvPr id="628" name="Google Shape;628;p51"/>
          <p:cNvSpPr txBox="1"/>
          <p:nvPr/>
        </p:nvSpPr>
        <p:spPr>
          <a:xfrm>
            <a:off x="618174" y="433388"/>
            <a:ext cx="7907653" cy="677590"/>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XGBoosting</a:t>
            </a:r>
            <a:endParaRPr b="1" sz="3500">
              <a:solidFill>
                <a:srgbClr val="000000"/>
              </a:solidFill>
              <a:latin typeface="Arial"/>
              <a:ea typeface="Arial"/>
              <a:cs typeface="Arial"/>
              <a:sym typeface="Arial"/>
            </a:endParaRPr>
          </a:p>
        </p:txBody>
      </p:sp>
      <p:graphicFrame>
        <p:nvGraphicFramePr>
          <p:cNvPr id="629" name="Google Shape;629;p51"/>
          <p:cNvGraphicFramePr/>
          <p:nvPr/>
        </p:nvGraphicFramePr>
        <p:xfrm>
          <a:off x="1866900" y="1962150"/>
          <a:ext cx="3000000" cy="3000000"/>
        </p:xfrm>
        <a:graphic>
          <a:graphicData uri="http://schemas.openxmlformats.org/drawingml/2006/table">
            <a:tbl>
              <a:tblPr bandRow="1" firstRow="1">
                <a:noFill/>
                <a:tableStyleId>{36750B78-C82F-47B5-BE9F-A0CE513FBDF7}</a:tableStyleId>
              </a:tblPr>
              <a:tblGrid>
                <a:gridCol w="1001400"/>
                <a:gridCol w="991475"/>
                <a:gridCol w="1133850"/>
                <a:gridCol w="1043450"/>
                <a:gridCol w="807750"/>
                <a:gridCol w="805075"/>
              </a:tblGrid>
              <a:tr h="232400">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Train-test</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max_depth</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n_estimators</a:t>
                      </a:r>
                      <a:endParaRPr b="0" i="0" sz="1500" u="none" strike="noStrike">
                        <a:solidFill>
                          <a:schemeClr val="lt1"/>
                        </a:solidFill>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sub_sample</a:t>
                      </a:r>
                      <a:endParaRPr sz="700"/>
                    </a:p>
                  </a:txBody>
                  <a:tcPr marT="3825" marB="0" marR="3825" marL="3825" anchor="b"/>
                </a:tc>
                <a:tc>
                  <a:txBody>
                    <a:bodyPr/>
                    <a:lstStyle/>
                    <a:p>
                      <a:pPr indent="0" lvl="0" marL="0" marR="0" rtl="0" algn="l">
                        <a:spcBef>
                          <a:spcPts val="0"/>
                        </a:spcBef>
                        <a:spcAft>
                          <a:spcPts val="0"/>
                        </a:spcAft>
                        <a:buNone/>
                      </a:pPr>
                      <a:r>
                        <a:t/>
                      </a:r>
                      <a:endParaRPr sz="900"/>
                    </a:p>
                  </a:txBody>
                  <a:tcPr marT="3825" marB="0" marR="3825" marL="3825" anchor="b"/>
                </a:tc>
                <a:tc>
                  <a:txBody>
                    <a:bodyPr/>
                    <a:lstStyle/>
                    <a:p>
                      <a:pPr indent="0" lvl="0" marL="0" marR="0" rtl="0" algn="l">
                        <a:spcBef>
                          <a:spcPts val="0"/>
                        </a:spcBef>
                        <a:spcAft>
                          <a:spcPts val="0"/>
                        </a:spcAft>
                        <a:buNone/>
                      </a:pPr>
                      <a:r>
                        <a:t/>
                      </a:r>
                      <a:endParaRPr sz="9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highlight>
                            <a:srgbClr val="D9E1F2"/>
                          </a:highlight>
                          <a:latin typeface="Arial"/>
                          <a:ea typeface="Arial"/>
                          <a:cs typeface="Arial"/>
                          <a:sym typeface="Arial"/>
                        </a:rPr>
                        <a:t>80-20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highlight>
                            <a:srgbClr val="D9E1F2"/>
                          </a:highlight>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highlight>
                            <a:srgbClr val="D9E1F2"/>
                          </a:highlight>
                          <a:latin typeface="Arial"/>
                          <a:ea typeface="Arial"/>
                          <a:cs typeface="Arial"/>
                          <a:sym typeface="Arial"/>
                        </a:rPr>
                        <a:t>100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highlight>
                            <a:srgbClr val="D9E1F2"/>
                          </a:highlight>
                          <a:latin typeface="Arial"/>
                          <a:ea typeface="Arial"/>
                          <a:cs typeface="Arial"/>
                          <a:sym typeface="Arial"/>
                        </a:rPr>
                        <a:t>0.031</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highlight>
                            <a:srgbClr val="D9E1F2"/>
                          </a:highlight>
                          <a:latin typeface="Arial"/>
                          <a:ea typeface="Arial"/>
                          <a:cs typeface="Arial"/>
                          <a:sym typeface="Arial"/>
                        </a:rPr>
                        <a:t>0.71</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0.78</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75-25</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100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0.031</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0.64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0.65</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70-30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100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0.031</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0.53</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0.70</a:t>
                      </a:r>
                      <a:endParaRPr sz="700"/>
                    </a:p>
                  </a:txBody>
                  <a:tcPr marT="3825" marB="0" marR="3825" marL="3825" anchor="b"/>
                </a:tc>
              </a:tr>
              <a:tr h="232400">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60-40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100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0.031</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0.55</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0.76</a:t>
                      </a:r>
                      <a:endParaRPr sz="700"/>
                    </a:p>
                  </a:txBody>
                  <a:tcPr marT="3825" marB="0" marR="3825" marL="3825" anchor="b"/>
                </a:tc>
              </a:tr>
            </a:tbl>
          </a:graphicData>
        </a:graphic>
      </p:graphicFrame>
      <p:sp>
        <p:nvSpPr>
          <p:cNvPr id="630" name="Google Shape;630;p51"/>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31" name="Google Shape;631;p51"/>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632" name="Google Shape;632;p51"/>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633" name="Google Shape;633;p51"/>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634" name="Google Shape;634;p51"/>
          <p:cNvSpPr txBox="1"/>
          <p:nvPr/>
        </p:nvSpPr>
        <p:spPr>
          <a:xfrm>
            <a:off x="0" y="3471979"/>
            <a:ext cx="9144000" cy="266483"/>
          </a:xfrm>
          <a:prstGeom prst="rect">
            <a:avLst/>
          </a:prstGeom>
          <a:blipFill rotWithShape="1">
            <a:blip r:embed="rId4">
              <a:alphaModFix/>
            </a:blip>
            <a:stretch>
              <a:fillRect b="-30681" l="0" r="0" t="-909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900">
                <a:latin typeface="Calibri"/>
                <a:ea typeface="Calibri"/>
                <a:cs typeface="Calibri"/>
                <a:sym typeface="Calibri"/>
              </a:rPr>
              <a:t> </a:t>
            </a:r>
            <a:endParaRPr sz="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639" name="Shape 639"/>
        <p:cNvGrpSpPr/>
        <p:nvPr/>
      </p:nvGrpSpPr>
      <p:grpSpPr>
        <a:xfrm>
          <a:off x="0" y="0"/>
          <a:ext cx="0" cy="0"/>
          <a:chOff x="0" y="0"/>
          <a:chExt cx="0" cy="0"/>
        </a:xfrm>
      </p:grpSpPr>
      <p:grpSp>
        <p:nvGrpSpPr>
          <p:cNvPr id="640" name="Google Shape;640;p52"/>
          <p:cNvGrpSpPr/>
          <p:nvPr/>
        </p:nvGrpSpPr>
        <p:grpSpPr>
          <a:xfrm>
            <a:off x="7929578" y="-49020"/>
            <a:ext cx="781306" cy="885633"/>
            <a:chOff x="0" y="-130721"/>
            <a:chExt cx="2083482" cy="2361688"/>
          </a:xfrm>
        </p:grpSpPr>
        <p:grpSp>
          <p:nvGrpSpPr>
            <p:cNvPr id="641" name="Google Shape;641;p52"/>
            <p:cNvGrpSpPr/>
            <p:nvPr/>
          </p:nvGrpSpPr>
          <p:grpSpPr>
            <a:xfrm>
              <a:off x="75599" y="-130721"/>
              <a:ext cx="1932284" cy="2361688"/>
              <a:chOff x="0" y="-47625"/>
              <a:chExt cx="703982" cy="860425"/>
            </a:xfrm>
          </p:grpSpPr>
          <p:sp>
            <p:nvSpPr>
              <p:cNvPr id="642" name="Google Shape;642;p5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43" name="Google Shape;643;p52"/>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644" name="Google Shape;644;p52"/>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28</a:t>
              </a:r>
              <a:endParaRPr sz="700"/>
            </a:p>
          </p:txBody>
        </p:sp>
      </p:grpSp>
      <p:sp>
        <p:nvSpPr>
          <p:cNvPr id="645" name="Google Shape;645;p52"/>
          <p:cNvSpPr txBox="1"/>
          <p:nvPr/>
        </p:nvSpPr>
        <p:spPr>
          <a:xfrm>
            <a:off x="618174" y="433388"/>
            <a:ext cx="7907653" cy="677590"/>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Bagging</a:t>
            </a:r>
            <a:endParaRPr sz="700"/>
          </a:p>
        </p:txBody>
      </p:sp>
      <p:graphicFrame>
        <p:nvGraphicFramePr>
          <p:cNvPr id="646" name="Google Shape;646;p52"/>
          <p:cNvGraphicFramePr/>
          <p:nvPr/>
        </p:nvGraphicFramePr>
        <p:xfrm>
          <a:off x="1752600" y="1809750"/>
          <a:ext cx="3000000" cy="3000000"/>
        </p:xfrm>
        <a:graphic>
          <a:graphicData uri="http://schemas.openxmlformats.org/drawingml/2006/table">
            <a:tbl>
              <a:tblPr bandRow="1" firstRow="1">
                <a:noFill/>
                <a:tableStyleId>{36750B78-C82F-47B5-BE9F-A0CE513FBDF7}</a:tableStyleId>
              </a:tblPr>
              <a:tblGrid>
                <a:gridCol w="814150"/>
                <a:gridCol w="1057925"/>
                <a:gridCol w="1175725"/>
                <a:gridCol w="1178850"/>
                <a:gridCol w="964225"/>
                <a:gridCol w="964225"/>
              </a:tblGrid>
              <a:tr h="185425">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train-test</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n_estimator</a:t>
                      </a:r>
                      <a:endParaRPr b="0" i="0" sz="1500" u="none" strike="noStrike">
                        <a:solidFill>
                          <a:schemeClr val="lt1"/>
                        </a:solidFill>
                        <a:latin typeface="Arial"/>
                        <a:ea typeface="Arial"/>
                        <a:cs typeface="Arial"/>
                        <a:sym typeface="Arial"/>
                      </a:endParaRPr>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max_samples</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max_features</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R^2</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chemeClr val="lt1"/>
                          </a:solidFill>
                          <a:latin typeface="Arial"/>
                          <a:ea typeface="Arial"/>
                          <a:cs typeface="Arial"/>
                          <a:sym typeface="Arial"/>
                        </a:rPr>
                        <a:t>MSE</a:t>
                      </a:r>
                      <a:endParaRPr sz="700"/>
                    </a:p>
                  </a:txBody>
                  <a:tcPr marT="3825" marB="0" marR="3825" marL="3825" anchor="b"/>
                </a:tc>
              </a:tr>
              <a:tr h="185425">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80-20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99</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0.87</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33.37</a:t>
                      </a:r>
                      <a:endParaRPr sz="700"/>
                    </a:p>
                  </a:txBody>
                  <a:tcPr marT="3825" marB="0" marR="3825" marL="3825" anchor="b"/>
                </a:tc>
              </a:tr>
              <a:tr h="185425">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75-25</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99</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0.86</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44.92</a:t>
                      </a:r>
                      <a:endParaRPr sz="700"/>
                    </a:p>
                  </a:txBody>
                  <a:tcPr marT="3825" marB="0" marR="3825" marL="3825" anchor="b"/>
                </a:tc>
              </a:tr>
              <a:tr h="185425">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70-30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99</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0.86</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48.88</a:t>
                      </a:r>
                      <a:endParaRPr sz="700"/>
                    </a:p>
                  </a:txBody>
                  <a:tcPr marT="3825" marB="0" marR="3825" marL="3825" anchor="b"/>
                </a:tc>
              </a:tr>
              <a:tr h="185425">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60-40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99</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0.86</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47.49</a:t>
                      </a:r>
                      <a:endParaRPr sz="700"/>
                    </a:p>
                  </a:txBody>
                  <a:tcPr marT="3825" marB="0" marR="3825" marL="3825" anchor="b"/>
                </a:tc>
              </a:tr>
            </a:tbl>
          </a:graphicData>
        </a:graphic>
      </p:graphicFrame>
      <p:sp>
        <p:nvSpPr>
          <p:cNvPr id="647" name="Google Shape;647;p52"/>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48" name="Google Shape;648;p52"/>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649" name="Google Shape;649;p52"/>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650" name="Google Shape;650;p52"/>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651" name="Google Shape;651;p52"/>
          <p:cNvSpPr txBox="1"/>
          <p:nvPr/>
        </p:nvSpPr>
        <p:spPr>
          <a:xfrm>
            <a:off x="0" y="3586279"/>
            <a:ext cx="9144000" cy="266483"/>
          </a:xfrm>
          <a:prstGeom prst="rect">
            <a:avLst/>
          </a:prstGeom>
          <a:blipFill rotWithShape="1">
            <a:blip r:embed="rId4">
              <a:alphaModFix/>
            </a:blip>
            <a:stretch>
              <a:fillRect b="-32180" l="0" r="0" t="-10344"/>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900">
                <a:latin typeface="Calibri"/>
                <a:ea typeface="Calibri"/>
                <a:cs typeface="Calibri"/>
                <a:sym typeface="Calibri"/>
              </a:rPr>
              <a:t> </a:t>
            </a:r>
            <a:endParaRPr sz="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656" name="Shape 656"/>
        <p:cNvGrpSpPr/>
        <p:nvPr/>
      </p:nvGrpSpPr>
      <p:grpSpPr>
        <a:xfrm>
          <a:off x="0" y="0"/>
          <a:ext cx="0" cy="0"/>
          <a:chOff x="0" y="0"/>
          <a:chExt cx="0" cy="0"/>
        </a:xfrm>
      </p:grpSpPr>
      <p:grpSp>
        <p:nvGrpSpPr>
          <p:cNvPr id="657" name="Google Shape;657;p53"/>
          <p:cNvGrpSpPr/>
          <p:nvPr/>
        </p:nvGrpSpPr>
        <p:grpSpPr>
          <a:xfrm>
            <a:off x="7929578" y="-49020"/>
            <a:ext cx="781306" cy="885633"/>
            <a:chOff x="0" y="-130721"/>
            <a:chExt cx="2083482" cy="2361688"/>
          </a:xfrm>
        </p:grpSpPr>
        <p:grpSp>
          <p:nvGrpSpPr>
            <p:cNvPr id="658" name="Google Shape;658;p53"/>
            <p:cNvGrpSpPr/>
            <p:nvPr/>
          </p:nvGrpSpPr>
          <p:grpSpPr>
            <a:xfrm>
              <a:off x="75599" y="-130721"/>
              <a:ext cx="1932284" cy="2361688"/>
              <a:chOff x="0" y="-47625"/>
              <a:chExt cx="703982" cy="860425"/>
            </a:xfrm>
          </p:grpSpPr>
          <p:sp>
            <p:nvSpPr>
              <p:cNvPr id="659" name="Google Shape;659;p53"/>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60" name="Google Shape;660;p53"/>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661" name="Google Shape;661;p53"/>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29</a:t>
              </a:r>
              <a:endParaRPr sz="700"/>
            </a:p>
          </p:txBody>
        </p:sp>
      </p:grpSp>
      <p:sp>
        <p:nvSpPr>
          <p:cNvPr id="662" name="Google Shape;662;p53"/>
          <p:cNvSpPr txBox="1"/>
          <p:nvPr/>
        </p:nvSpPr>
        <p:spPr>
          <a:xfrm>
            <a:off x="618174" y="433388"/>
            <a:ext cx="7907653" cy="677590"/>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Results</a:t>
            </a:r>
            <a:endParaRPr sz="700"/>
          </a:p>
        </p:txBody>
      </p:sp>
      <p:graphicFrame>
        <p:nvGraphicFramePr>
          <p:cNvPr id="663" name="Google Shape;663;p53"/>
          <p:cNvGraphicFramePr/>
          <p:nvPr/>
        </p:nvGraphicFramePr>
        <p:xfrm>
          <a:off x="1371600" y="1428439"/>
          <a:ext cx="3000000" cy="3000000"/>
        </p:xfrm>
        <a:graphic>
          <a:graphicData uri="http://schemas.openxmlformats.org/drawingml/2006/table">
            <a:tbl>
              <a:tblPr bandRow="1" firstRow="1">
                <a:noFill/>
                <a:tableStyleId>{36750B78-C82F-47B5-BE9F-A0CE513FBDF7}</a:tableStyleId>
              </a:tblPr>
              <a:tblGrid>
                <a:gridCol w="2162975"/>
                <a:gridCol w="1023950"/>
                <a:gridCol w="1083725"/>
                <a:gridCol w="1052325"/>
                <a:gridCol w="1010500"/>
              </a:tblGrid>
              <a:tr h="254475">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Models/splits</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80-20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75-25</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70-30</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60-40</a:t>
                      </a:r>
                      <a:endParaRPr sz="700"/>
                    </a:p>
                  </a:txBody>
                  <a:tcPr marT="3825" marB="0" marR="3825" marL="3825" anchor="b"/>
                </a:tc>
              </a:tr>
              <a:tr h="505025">
                <a:tc>
                  <a:txBody>
                    <a:bodyPr/>
                    <a:lstStyle/>
                    <a:p>
                      <a:pPr indent="0" lvl="0" marL="0" marR="0" rtl="0" algn="ctr">
                        <a:spcBef>
                          <a:spcPts val="0"/>
                        </a:spcBef>
                        <a:spcAft>
                          <a:spcPts val="0"/>
                        </a:spcAft>
                        <a:buNone/>
                      </a:pPr>
                      <a:r>
                        <a:rPr b="0" i="0" lang="en" sz="1500" u="none" strike="noStrike">
                          <a:solidFill>
                            <a:schemeClr val="dk1"/>
                          </a:solidFill>
                          <a:latin typeface="Arial"/>
                          <a:ea typeface="Arial"/>
                          <a:cs typeface="Arial"/>
                          <a:sym typeface="Arial"/>
                        </a:rPr>
                        <a:t>Multiple Linear Regression</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chemeClr val="dk1"/>
                          </a:solidFill>
                          <a:latin typeface="Arial"/>
                          <a:ea typeface="Arial"/>
                          <a:cs typeface="Arial"/>
                          <a:sym typeface="Arial"/>
                        </a:rPr>
                        <a:t>0.87</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chemeClr val="dk1"/>
                          </a:solidFill>
                          <a:latin typeface="Arial"/>
                          <a:ea typeface="Arial"/>
                          <a:cs typeface="Arial"/>
                          <a:sym typeface="Arial"/>
                        </a:rPr>
                        <a:t>0.88</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chemeClr val="dk1"/>
                          </a:solidFill>
                          <a:latin typeface="Arial"/>
                          <a:ea typeface="Arial"/>
                          <a:cs typeface="Arial"/>
                          <a:sym typeface="Arial"/>
                        </a:rPr>
                        <a:t>0.87</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chemeClr val="dk1"/>
                          </a:solidFill>
                          <a:latin typeface="Arial"/>
                          <a:ea typeface="Arial"/>
                          <a:cs typeface="Arial"/>
                          <a:sym typeface="Arial"/>
                        </a:rPr>
                        <a:t>0.86</a:t>
                      </a:r>
                      <a:endParaRPr sz="700"/>
                    </a:p>
                  </a:txBody>
                  <a:tcPr marT="3825" marB="0" marR="3825" marL="3825" anchor="b">
                    <a:solidFill>
                      <a:srgbClr val="FFFF00"/>
                    </a:solidFill>
                  </a:tcPr>
                </a:tc>
              </a:tr>
              <a:tr h="254475">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Random Forest</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0.85</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0.87</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0.86</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0.87</a:t>
                      </a:r>
                      <a:endParaRPr sz="700"/>
                    </a:p>
                  </a:txBody>
                  <a:tcPr marT="3825" marB="0" marR="3825" marL="3825" anchor="b">
                    <a:solidFill>
                      <a:srgbClr val="FFFF00"/>
                    </a:solidFill>
                  </a:tcPr>
                </a:tc>
              </a:tr>
              <a:tr h="254475">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Decision Tree</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0.73</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0.69</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0.72</a:t>
                      </a:r>
                      <a:endParaRPr sz="700"/>
                    </a:p>
                  </a:txBody>
                  <a:tcPr marT="3825" marB="0" marR="3825" marL="3825" anchor="b"/>
                </a:tc>
              </a:tr>
              <a:tr h="254475">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KNN</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0.80</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0.82</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0.80</a:t>
                      </a:r>
                      <a:endParaRPr sz="700"/>
                    </a:p>
                  </a:txBody>
                  <a:tcPr marT="3825" marB="0" marR="3825" marL="3825" anchor="b">
                    <a:solidFill>
                      <a:srgbClr val="FFFF00"/>
                    </a:solidFill>
                  </a:tcPr>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0.80</a:t>
                      </a:r>
                      <a:endParaRPr sz="700"/>
                    </a:p>
                  </a:txBody>
                  <a:tcPr marT="3825" marB="0" marR="3825" marL="3825" anchor="b">
                    <a:solidFill>
                      <a:srgbClr val="FFFF00"/>
                    </a:solidFill>
                  </a:tcPr>
                </a:tc>
              </a:tr>
              <a:tr h="254475">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SVR</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0.73</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0.75</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0.73</a:t>
                      </a:r>
                      <a:endParaRPr sz="700"/>
                    </a:p>
                  </a:txBody>
                  <a:tcPr marT="3825" marB="0" marR="3825" marL="3825" anchor="b"/>
                </a:tc>
              </a:tr>
              <a:tr h="254475">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Bagging</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0.87</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0.86</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0.86</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0.86</a:t>
                      </a:r>
                      <a:endParaRPr sz="700"/>
                    </a:p>
                  </a:txBody>
                  <a:tcPr marT="3825" marB="0" marR="3825" marL="3825" anchor="b"/>
                </a:tc>
              </a:tr>
              <a:tr h="254475">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XGBoosting</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0.71</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0.64</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0.53</a:t>
                      </a:r>
                      <a:endParaRPr sz="700"/>
                    </a:p>
                  </a:txBody>
                  <a:tcPr marT="3825" marB="0" marR="3825" marL="3825" anchor="b"/>
                </a:tc>
                <a:tc>
                  <a:txBody>
                    <a:bodyPr/>
                    <a:lstStyle/>
                    <a:p>
                      <a:pPr indent="0" lvl="0" marL="0" marR="0" rtl="0" algn="ctr">
                        <a:spcBef>
                          <a:spcPts val="0"/>
                        </a:spcBef>
                        <a:spcAft>
                          <a:spcPts val="0"/>
                        </a:spcAft>
                        <a:buNone/>
                      </a:pPr>
                      <a:r>
                        <a:rPr b="0" i="0" lang="en" sz="1500" u="none" strike="noStrike">
                          <a:solidFill>
                            <a:srgbClr val="000000"/>
                          </a:solidFill>
                          <a:latin typeface="Arial"/>
                          <a:ea typeface="Arial"/>
                          <a:cs typeface="Arial"/>
                          <a:sym typeface="Arial"/>
                        </a:rPr>
                        <a:t>0.55</a:t>
                      </a:r>
                      <a:endParaRPr sz="700"/>
                    </a:p>
                  </a:txBody>
                  <a:tcPr marT="3825" marB="0" marR="3825" marL="3825" anchor="b"/>
                </a:tc>
              </a:tr>
            </a:tbl>
          </a:graphicData>
        </a:graphic>
      </p:graphicFrame>
      <p:sp>
        <p:nvSpPr>
          <p:cNvPr id="664" name="Google Shape;664;p53"/>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65" name="Google Shape;665;p53"/>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666" name="Google Shape;666;p53"/>
          <p:cNvCxnSpPr/>
          <p:nvPr/>
        </p:nvCxnSpPr>
        <p:spPr>
          <a:xfrm>
            <a:off x="703272" y="1924050"/>
            <a:ext cx="477828" cy="0"/>
          </a:xfrm>
          <a:prstGeom prst="straightConnector1">
            <a:avLst/>
          </a:prstGeom>
          <a:noFill/>
          <a:ln cap="flat" cmpd="sng" w="19050">
            <a:solidFill>
              <a:srgbClr val="FF0000"/>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667" name="Google Shape;667;p53"/>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668" name="Google Shape;668;p53"/>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669" name="Google Shape;669;p53"/>
          <p:cNvSpPr txBox="1"/>
          <p:nvPr/>
        </p:nvSpPr>
        <p:spPr>
          <a:xfrm>
            <a:off x="0" y="4019550"/>
            <a:ext cx="9144000" cy="266483"/>
          </a:xfrm>
          <a:prstGeom prst="rect">
            <a:avLst/>
          </a:prstGeom>
          <a:blipFill rotWithShape="1">
            <a:blip r:embed="rId4">
              <a:alphaModFix/>
            </a:blip>
            <a:stretch>
              <a:fillRect b="-32180" l="0" r="0" t="-10344"/>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900">
                <a:latin typeface="Calibri"/>
                <a:ea typeface="Calibri"/>
                <a:cs typeface="Calibri"/>
                <a:sym typeface="Calibri"/>
              </a:rPr>
              <a:t> </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72" name="Shape 172"/>
        <p:cNvGrpSpPr/>
        <p:nvPr/>
      </p:nvGrpSpPr>
      <p:grpSpPr>
        <a:xfrm>
          <a:off x="0" y="0"/>
          <a:ext cx="0" cy="0"/>
          <a:chOff x="0" y="0"/>
          <a:chExt cx="0" cy="0"/>
        </a:xfrm>
      </p:grpSpPr>
      <p:sp>
        <p:nvSpPr>
          <p:cNvPr id="173" name="Google Shape;173;p27"/>
          <p:cNvSpPr txBox="1"/>
          <p:nvPr/>
        </p:nvSpPr>
        <p:spPr>
          <a:xfrm>
            <a:off x="571500" y="598802"/>
            <a:ext cx="6590020" cy="428483"/>
          </a:xfrm>
          <a:prstGeom prst="rect">
            <a:avLst/>
          </a:prstGeom>
          <a:noFill/>
          <a:ln>
            <a:noFill/>
          </a:ln>
        </p:spPr>
        <p:txBody>
          <a:bodyPr anchorCtr="0" anchor="t" bIns="0" lIns="0" spcFirstLastPara="1" rIns="0" wrap="square" tIns="0">
            <a:spAutoFit/>
          </a:bodyPr>
          <a:lstStyle/>
          <a:p>
            <a:pPr indent="0" lvl="0" marL="0" marR="0" rtl="0" algn="l">
              <a:lnSpc>
                <a:spcPct val="94242"/>
              </a:lnSpc>
              <a:spcBef>
                <a:spcPts val="0"/>
              </a:spcBef>
              <a:spcAft>
                <a:spcPts val="0"/>
              </a:spcAft>
              <a:buNone/>
            </a:pPr>
            <a:r>
              <a:rPr b="1" lang="en" sz="3500">
                <a:solidFill>
                  <a:srgbClr val="000000"/>
                </a:solidFill>
                <a:latin typeface="Arial"/>
                <a:ea typeface="Arial"/>
                <a:cs typeface="Arial"/>
                <a:sym typeface="Arial"/>
              </a:rPr>
              <a:t>CONTENT</a:t>
            </a:r>
            <a:endParaRPr sz="700"/>
          </a:p>
        </p:txBody>
      </p:sp>
      <p:sp>
        <p:nvSpPr>
          <p:cNvPr id="174" name="Google Shape;174;p27"/>
          <p:cNvSpPr txBox="1"/>
          <p:nvPr/>
        </p:nvSpPr>
        <p:spPr>
          <a:xfrm>
            <a:off x="-2133600" y="3498093"/>
            <a:ext cx="2240480" cy="314960"/>
          </a:xfrm>
          <a:prstGeom prst="rect">
            <a:avLst/>
          </a:prstGeom>
          <a:noFill/>
          <a:ln>
            <a:noFill/>
          </a:ln>
        </p:spPr>
        <p:txBody>
          <a:bodyPr anchorCtr="0" anchor="t" bIns="0" lIns="0" spcFirstLastPara="1" rIns="0" wrap="square" tIns="0">
            <a:spAutoFit/>
          </a:bodyPr>
          <a:lstStyle/>
          <a:p>
            <a:pPr indent="-190500" lvl="1" marL="393700" marR="0" rtl="0" algn="l">
              <a:lnSpc>
                <a:spcPct val="140010"/>
              </a:lnSpc>
              <a:spcBef>
                <a:spcPts val="0"/>
              </a:spcBef>
              <a:spcAft>
                <a:spcPts val="0"/>
              </a:spcAft>
              <a:buClr>
                <a:srgbClr val="000000"/>
              </a:buClr>
              <a:buSzPts val="1800"/>
              <a:buFont typeface="Arial"/>
              <a:buChar char="•"/>
            </a:pPr>
            <a:r>
              <a:rPr b="0" i="0" lang="en" sz="1800" u="none" cap="none" strike="noStrike">
                <a:solidFill>
                  <a:srgbClr val="000000"/>
                </a:solidFill>
                <a:latin typeface="Alatsi"/>
                <a:ea typeface="Alatsi"/>
                <a:cs typeface="Alatsi"/>
                <a:sym typeface="Alatsi"/>
              </a:rPr>
              <a:t>Methodology</a:t>
            </a:r>
            <a:endParaRPr sz="700"/>
          </a:p>
        </p:txBody>
      </p:sp>
      <p:cxnSp>
        <p:nvCxnSpPr>
          <p:cNvPr id="175" name="Google Shape;175;p27"/>
          <p:cNvCxnSpPr/>
          <p:nvPr/>
        </p:nvCxnSpPr>
        <p:spPr>
          <a:xfrm>
            <a:off x="-130299" y="4530634"/>
            <a:ext cx="6248418" cy="0"/>
          </a:xfrm>
          <a:prstGeom prst="straightConnector1">
            <a:avLst/>
          </a:prstGeom>
          <a:noFill/>
          <a:ln cap="flat" cmpd="sng" w="114300">
            <a:solidFill>
              <a:srgbClr val="9FC3D0"/>
            </a:solidFill>
            <a:prstDash val="solid"/>
            <a:round/>
            <a:headEnd len="sm" w="sm" type="none"/>
            <a:tailEnd len="sm" w="sm" type="none"/>
          </a:ln>
        </p:spPr>
      </p:cxnSp>
      <p:cxnSp>
        <p:nvCxnSpPr>
          <p:cNvPr id="176" name="Google Shape;176;p27"/>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grpSp>
        <p:nvGrpSpPr>
          <p:cNvPr id="177" name="Google Shape;177;p27"/>
          <p:cNvGrpSpPr/>
          <p:nvPr/>
        </p:nvGrpSpPr>
        <p:grpSpPr>
          <a:xfrm>
            <a:off x="7929578" y="-49020"/>
            <a:ext cx="781306" cy="885633"/>
            <a:chOff x="0" y="-130721"/>
            <a:chExt cx="2083482" cy="2361688"/>
          </a:xfrm>
        </p:grpSpPr>
        <p:grpSp>
          <p:nvGrpSpPr>
            <p:cNvPr id="178" name="Google Shape;178;p27"/>
            <p:cNvGrpSpPr/>
            <p:nvPr/>
          </p:nvGrpSpPr>
          <p:grpSpPr>
            <a:xfrm>
              <a:off x="75599" y="-130721"/>
              <a:ext cx="1932284" cy="2361688"/>
              <a:chOff x="0" y="-47625"/>
              <a:chExt cx="703982" cy="860425"/>
            </a:xfrm>
          </p:grpSpPr>
          <p:sp>
            <p:nvSpPr>
              <p:cNvPr id="179" name="Google Shape;179;p27"/>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80" name="Google Shape;180;p27"/>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181" name="Google Shape;181;p27"/>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3</a:t>
              </a:r>
              <a:endParaRPr sz="700"/>
            </a:p>
          </p:txBody>
        </p:sp>
      </p:grpSp>
      <p:sp>
        <p:nvSpPr>
          <p:cNvPr id="182" name="Google Shape;182;p27"/>
          <p:cNvSpPr/>
          <p:nvPr/>
        </p:nvSpPr>
        <p:spPr>
          <a:xfrm>
            <a:off x="6800850" y="3071030"/>
            <a:ext cx="3657600" cy="1238891"/>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83" name="Google Shape;183;p27"/>
          <p:cNvSpPr txBox="1"/>
          <p:nvPr/>
        </p:nvSpPr>
        <p:spPr>
          <a:xfrm>
            <a:off x="3352800" y="971550"/>
            <a:ext cx="4006200" cy="3740400"/>
          </a:xfrm>
          <a:prstGeom prst="rect">
            <a:avLst/>
          </a:prstGeom>
          <a:noFill/>
          <a:ln>
            <a:noFill/>
          </a:ln>
        </p:spPr>
        <p:txBody>
          <a:bodyPr anchorCtr="0" anchor="t" bIns="22850" lIns="45725" spcFirstLastPara="1" rIns="45725" wrap="square" tIns="22850">
            <a:spAutoFit/>
          </a:bodyPr>
          <a:lstStyle/>
          <a:p>
            <a:pPr indent="-222250" lvl="0" marL="330200" marR="0" rtl="0" algn="l">
              <a:lnSpc>
                <a:spcPct val="150000"/>
              </a:lnSpc>
              <a:spcBef>
                <a:spcPts val="0"/>
              </a:spcBef>
              <a:spcAft>
                <a:spcPts val="0"/>
              </a:spcAft>
              <a:buClr>
                <a:srgbClr val="000000"/>
              </a:buClr>
              <a:buSzPts val="1500"/>
              <a:buFont typeface="Noto Sans Symbols"/>
              <a:buChar char="❑"/>
            </a:pPr>
            <a:r>
              <a:rPr b="1" i="0" lang="en" sz="1500" u="none" strike="noStrike">
                <a:solidFill>
                  <a:srgbClr val="000000"/>
                </a:solidFill>
                <a:latin typeface="Arial"/>
                <a:ea typeface="Arial"/>
                <a:cs typeface="Arial"/>
                <a:sym typeface="Arial"/>
              </a:rPr>
              <a:t>Introduction                   		4</a:t>
            </a:r>
            <a:endParaRPr b="1" sz="1500">
              <a:solidFill>
                <a:schemeClr val="dk1"/>
              </a:solidFill>
              <a:latin typeface="Arial"/>
              <a:ea typeface="Arial"/>
              <a:cs typeface="Arial"/>
              <a:sym typeface="Arial"/>
            </a:endParaRPr>
          </a:p>
          <a:p>
            <a:pPr indent="-222250" lvl="0" marL="330200" marR="0" rtl="0" algn="l">
              <a:lnSpc>
                <a:spcPct val="150000"/>
              </a:lnSpc>
              <a:spcBef>
                <a:spcPts val="0"/>
              </a:spcBef>
              <a:spcAft>
                <a:spcPts val="0"/>
              </a:spcAft>
              <a:buClr>
                <a:srgbClr val="000000"/>
              </a:buClr>
              <a:buSzPts val="1500"/>
              <a:buFont typeface="Noto Sans Symbols"/>
              <a:buChar char="❑"/>
            </a:pPr>
            <a:r>
              <a:rPr b="1" i="0" lang="en" sz="1500" u="none" strike="noStrike">
                <a:solidFill>
                  <a:srgbClr val="000000"/>
                </a:solidFill>
                <a:latin typeface="Arial"/>
                <a:ea typeface="Arial"/>
                <a:cs typeface="Arial"/>
                <a:sym typeface="Arial"/>
              </a:rPr>
              <a:t>Objectives                       		5</a:t>
            </a:r>
            <a:endParaRPr b="1" sz="1500">
              <a:solidFill>
                <a:schemeClr val="dk1"/>
              </a:solidFill>
              <a:latin typeface="Arial"/>
              <a:ea typeface="Arial"/>
              <a:cs typeface="Arial"/>
              <a:sym typeface="Arial"/>
            </a:endParaRPr>
          </a:p>
          <a:p>
            <a:pPr indent="-222250" lvl="0" marL="330200" marR="0" rtl="0" algn="l">
              <a:lnSpc>
                <a:spcPct val="150000"/>
              </a:lnSpc>
              <a:spcBef>
                <a:spcPts val="0"/>
              </a:spcBef>
              <a:spcAft>
                <a:spcPts val="0"/>
              </a:spcAft>
              <a:buClr>
                <a:srgbClr val="000000"/>
              </a:buClr>
              <a:buSzPts val="1500"/>
              <a:buFont typeface="Noto Sans Symbols"/>
              <a:buChar char="❑"/>
            </a:pPr>
            <a:r>
              <a:rPr b="1" i="0" lang="en" sz="1500" u="none" strike="noStrike">
                <a:solidFill>
                  <a:srgbClr val="000000"/>
                </a:solidFill>
                <a:latin typeface="Arial"/>
                <a:ea typeface="Arial"/>
                <a:cs typeface="Arial"/>
                <a:sym typeface="Arial"/>
              </a:rPr>
              <a:t>Literature Review                 	6  </a:t>
            </a:r>
            <a:endParaRPr sz="700"/>
          </a:p>
          <a:p>
            <a:pPr indent="-222250" lvl="0" marL="330200" marR="0" rtl="0" algn="l">
              <a:lnSpc>
                <a:spcPct val="150000"/>
              </a:lnSpc>
              <a:spcBef>
                <a:spcPts val="0"/>
              </a:spcBef>
              <a:spcAft>
                <a:spcPts val="0"/>
              </a:spcAft>
              <a:buClr>
                <a:srgbClr val="000000"/>
              </a:buClr>
              <a:buSzPts val="1500"/>
              <a:buFont typeface="Noto Sans Symbols"/>
              <a:buChar char="❑"/>
            </a:pPr>
            <a:r>
              <a:rPr b="1" lang="en" sz="1500">
                <a:solidFill>
                  <a:srgbClr val="000000"/>
                </a:solidFill>
                <a:latin typeface="Arial"/>
                <a:ea typeface="Arial"/>
                <a:cs typeface="Arial"/>
                <a:sym typeface="Arial"/>
              </a:rPr>
              <a:t>About data                       		8</a:t>
            </a:r>
            <a:r>
              <a:rPr b="1" i="0" lang="en" sz="1500" u="none" strike="noStrike">
                <a:solidFill>
                  <a:srgbClr val="000000"/>
                </a:solidFill>
                <a:latin typeface="Arial"/>
                <a:ea typeface="Arial"/>
                <a:cs typeface="Arial"/>
                <a:sym typeface="Arial"/>
              </a:rPr>
              <a:t>  </a:t>
            </a:r>
            <a:endParaRPr sz="700"/>
          </a:p>
          <a:p>
            <a:pPr indent="-222250" lvl="0" marL="330200" marR="0" rtl="0" algn="l">
              <a:lnSpc>
                <a:spcPct val="150000"/>
              </a:lnSpc>
              <a:spcBef>
                <a:spcPts val="0"/>
              </a:spcBef>
              <a:spcAft>
                <a:spcPts val="0"/>
              </a:spcAft>
              <a:buClr>
                <a:srgbClr val="000000"/>
              </a:buClr>
              <a:buSzPts val="1500"/>
              <a:buFont typeface="Noto Sans Symbols"/>
              <a:buChar char="❑"/>
            </a:pPr>
            <a:r>
              <a:rPr b="1" lang="en" sz="1500">
                <a:solidFill>
                  <a:srgbClr val="000000"/>
                </a:solidFill>
                <a:latin typeface="Arial"/>
                <a:ea typeface="Arial"/>
                <a:cs typeface="Arial"/>
                <a:sym typeface="Arial"/>
              </a:rPr>
              <a:t> Data  Cleaning               		10</a:t>
            </a:r>
            <a:endParaRPr b="1" sz="1500">
              <a:solidFill>
                <a:schemeClr val="dk1"/>
              </a:solidFill>
              <a:latin typeface="Arial"/>
              <a:ea typeface="Arial"/>
              <a:cs typeface="Arial"/>
              <a:sym typeface="Arial"/>
            </a:endParaRPr>
          </a:p>
          <a:p>
            <a:pPr indent="-222250" lvl="0" marL="330200" marR="0" rtl="0" algn="l">
              <a:lnSpc>
                <a:spcPct val="150000"/>
              </a:lnSpc>
              <a:spcBef>
                <a:spcPts val="0"/>
              </a:spcBef>
              <a:spcAft>
                <a:spcPts val="0"/>
              </a:spcAft>
              <a:buClr>
                <a:srgbClr val="000000"/>
              </a:buClr>
              <a:buSzPts val="1500"/>
              <a:buFont typeface="Noto Sans Symbols"/>
              <a:buChar char="❑"/>
            </a:pPr>
            <a:r>
              <a:rPr b="1" i="0" lang="en" sz="1500" u="none" strike="noStrike">
                <a:solidFill>
                  <a:srgbClr val="000000"/>
                </a:solidFill>
                <a:latin typeface="Arial"/>
                <a:ea typeface="Arial"/>
                <a:cs typeface="Arial"/>
                <a:sym typeface="Arial"/>
              </a:rPr>
              <a:t> EDA                           			12</a:t>
            </a:r>
            <a:endParaRPr b="1" sz="1500">
              <a:solidFill>
                <a:schemeClr val="dk1"/>
              </a:solidFill>
              <a:latin typeface="Arial"/>
              <a:ea typeface="Arial"/>
              <a:cs typeface="Arial"/>
              <a:sym typeface="Arial"/>
            </a:endParaRPr>
          </a:p>
          <a:p>
            <a:pPr indent="-222250" lvl="0" marL="330200" marR="0" rtl="0" algn="l">
              <a:lnSpc>
                <a:spcPct val="150000"/>
              </a:lnSpc>
              <a:spcBef>
                <a:spcPts val="0"/>
              </a:spcBef>
              <a:spcAft>
                <a:spcPts val="0"/>
              </a:spcAft>
              <a:buClr>
                <a:srgbClr val="000000"/>
              </a:buClr>
              <a:buSzPts val="1500"/>
              <a:buFont typeface="Noto Sans Symbols"/>
              <a:buChar char="❑"/>
            </a:pPr>
            <a:r>
              <a:rPr b="1" i="0" lang="en" sz="1500" u="none" strike="noStrike">
                <a:solidFill>
                  <a:srgbClr val="000000"/>
                </a:solidFill>
                <a:latin typeface="Arial"/>
                <a:ea typeface="Arial"/>
                <a:cs typeface="Arial"/>
                <a:sym typeface="Arial"/>
              </a:rPr>
              <a:t>Modelling                         		</a:t>
            </a:r>
            <a:r>
              <a:rPr b="1" lang="en" sz="1500">
                <a:solidFill>
                  <a:srgbClr val="000000"/>
                </a:solidFill>
                <a:latin typeface="Arial"/>
                <a:ea typeface="Arial"/>
                <a:cs typeface="Arial"/>
                <a:sym typeface="Arial"/>
              </a:rPr>
              <a:t>23</a:t>
            </a:r>
            <a:r>
              <a:rPr b="1" i="0" lang="en" sz="1500" u="none" strike="noStrike">
                <a:solidFill>
                  <a:srgbClr val="000000"/>
                </a:solidFill>
                <a:latin typeface="Arial"/>
                <a:ea typeface="Arial"/>
                <a:cs typeface="Arial"/>
                <a:sym typeface="Arial"/>
              </a:rPr>
              <a:t>   </a:t>
            </a:r>
            <a:endParaRPr b="1" sz="1500">
              <a:solidFill>
                <a:schemeClr val="dk1"/>
              </a:solidFill>
              <a:latin typeface="Arial"/>
              <a:ea typeface="Arial"/>
              <a:cs typeface="Arial"/>
              <a:sym typeface="Arial"/>
            </a:endParaRPr>
          </a:p>
          <a:p>
            <a:pPr indent="-222250" lvl="0" marL="330200" marR="0" rtl="0" algn="l">
              <a:lnSpc>
                <a:spcPct val="150000"/>
              </a:lnSpc>
              <a:spcBef>
                <a:spcPts val="0"/>
              </a:spcBef>
              <a:spcAft>
                <a:spcPts val="0"/>
              </a:spcAft>
              <a:buClr>
                <a:srgbClr val="000000"/>
              </a:buClr>
              <a:buSzPts val="1500"/>
              <a:buFont typeface="Noto Sans Symbols"/>
              <a:buChar char="❑"/>
            </a:pPr>
            <a:r>
              <a:rPr b="1" i="0" lang="en" sz="1500" u="none" strike="noStrike">
                <a:solidFill>
                  <a:srgbClr val="000000"/>
                </a:solidFill>
                <a:latin typeface="Arial"/>
                <a:ea typeface="Arial"/>
                <a:cs typeface="Arial"/>
                <a:sym typeface="Arial"/>
              </a:rPr>
              <a:t>Result                         			29 </a:t>
            </a:r>
            <a:endParaRPr b="1" sz="1500">
              <a:solidFill>
                <a:schemeClr val="dk1"/>
              </a:solidFill>
              <a:latin typeface="Arial"/>
              <a:ea typeface="Arial"/>
              <a:cs typeface="Arial"/>
              <a:sym typeface="Arial"/>
            </a:endParaRPr>
          </a:p>
          <a:p>
            <a:pPr indent="-222250" lvl="0" marL="330200" marR="0" rtl="0" algn="l">
              <a:lnSpc>
                <a:spcPct val="150000"/>
              </a:lnSpc>
              <a:spcBef>
                <a:spcPts val="0"/>
              </a:spcBef>
              <a:spcAft>
                <a:spcPts val="0"/>
              </a:spcAft>
              <a:buClr>
                <a:srgbClr val="000000"/>
              </a:buClr>
              <a:buSzPts val="1500"/>
              <a:buFont typeface="Noto Sans Symbols"/>
              <a:buChar char="❑"/>
            </a:pPr>
            <a:r>
              <a:rPr b="1" i="0" lang="en" sz="1500" u="none" strike="noStrike">
                <a:solidFill>
                  <a:srgbClr val="000000"/>
                </a:solidFill>
                <a:latin typeface="Arial"/>
                <a:ea typeface="Arial"/>
                <a:cs typeface="Arial"/>
                <a:sym typeface="Arial"/>
              </a:rPr>
              <a:t>Conclusion                       		</a:t>
            </a:r>
            <a:r>
              <a:rPr b="1" lang="en" sz="1500">
                <a:solidFill>
                  <a:srgbClr val="000000"/>
                </a:solidFill>
                <a:latin typeface="Arial"/>
                <a:ea typeface="Arial"/>
                <a:cs typeface="Arial"/>
                <a:sym typeface="Arial"/>
              </a:rPr>
              <a:t>30</a:t>
            </a:r>
            <a:r>
              <a:rPr b="1" i="0" lang="en" sz="1500" u="none" strike="noStrike">
                <a:solidFill>
                  <a:srgbClr val="000000"/>
                </a:solidFill>
                <a:latin typeface="Arial"/>
                <a:ea typeface="Arial"/>
                <a:cs typeface="Arial"/>
                <a:sym typeface="Arial"/>
              </a:rPr>
              <a:t>   </a:t>
            </a:r>
            <a:endParaRPr b="1" sz="1500">
              <a:solidFill>
                <a:schemeClr val="dk1"/>
              </a:solidFill>
              <a:latin typeface="Arial"/>
              <a:ea typeface="Arial"/>
              <a:cs typeface="Arial"/>
              <a:sym typeface="Arial"/>
            </a:endParaRPr>
          </a:p>
          <a:p>
            <a:pPr indent="-222250" lvl="0" marL="330200" marR="0" rtl="0" algn="l">
              <a:lnSpc>
                <a:spcPct val="150000"/>
              </a:lnSpc>
              <a:spcBef>
                <a:spcPts val="0"/>
              </a:spcBef>
              <a:spcAft>
                <a:spcPts val="0"/>
              </a:spcAft>
              <a:buClr>
                <a:srgbClr val="000000"/>
              </a:buClr>
              <a:buSzPts val="1500"/>
              <a:buFont typeface="Noto Sans Symbols"/>
              <a:buChar char="❑"/>
            </a:pPr>
            <a:r>
              <a:rPr b="1" i="0" lang="en" sz="1500" u="none" strike="noStrike">
                <a:solidFill>
                  <a:srgbClr val="000000"/>
                </a:solidFill>
                <a:latin typeface="Arial"/>
                <a:ea typeface="Arial"/>
                <a:cs typeface="Arial"/>
                <a:sym typeface="Arial"/>
              </a:rPr>
              <a:t>Recommendation                	</a:t>
            </a:r>
            <a:r>
              <a:rPr b="1" lang="en" sz="1500">
                <a:solidFill>
                  <a:srgbClr val="000000"/>
                </a:solidFill>
                <a:latin typeface="Arial"/>
                <a:ea typeface="Arial"/>
                <a:cs typeface="Arial"/>
                <a:sym typeface="Arial"/>
              </a:rPr>
              <a:t>32</a:t>
            </a:r>
            <a:br>
              <a:rPr b="1" lang="en" sz="1500">
                <a:solidFill>
                  <a:schemeClr val="dk1"/>
                </a:solidFill>
                <a:latin typeface="Arial"/>
                <a:ea typeface="Arial"/>
                <a:cs typeface="Arial"/>
                <a:sym typeface="Arial"/>
              </a:rPr>
            </a:br>
            <a:endParaRPr b="1" sz="15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673" name="Shape 673"/>
        <p:cNvGrpSpPr/>
        <p:nvPr/>
      </p:nvGrpSpPr>
      <p:grpSpPr>
        <a:xfrm>
          <a:off x="0" y="0"/>
          <a:ext cx="0" cy="0"/>
          <a:chOff x="0" y="0"/>
          <a:chExt cx="0" cy="0"/>
        </a:xfrm>
      </p:grpSpPr>
      <p:grpSp>
        <p:nvGrpSpPr>
          <p:cNvPr id="674" name="Google Shape;674;p54"/>
          <p:cNvGrpSpPr/>
          <p:nvPr/>
        </p:nvGrpSpPr>
        <p:grpSpPr>
          <a:xfrm>
            <a:off x="7929578" y="-49020"/>
            <a:ext cx="781306" cy="885633"/>
            <a:chOff x="0" y="-130721"/>
            <a:chExt cx="2083482" cy="2361688"/>
          </a:xfrm>
        </p:grpSpPr>
        <p:grpSp>
          <p:nvGrpSpPr>
            <p:cNvPr id="675" name="Google Shape;675;p54"/>
            <p:cNvGrpSpPr/>
            <p:nvPr/>
          </p:nvGrpSpPr>
          <p:grpSpPr>
            <a:xfrm>
              <a:off x="75599" y="-130721"/>
              <a:ext cx="1932284" cy="2361688"/>
              <a:chOff x="0" y="-47625"/>
              <a:chExt cx="703982" cy="860425"/>
            </a:xfrm>
          </p:grpSpPr>
          <p:sp>
            <p:nvSpPr>
              <p:cNvPr id="676" name="Google Shape;676;p54"/>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77" name="Google Shape;677;p54"/>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678" name="Google Shape;678;p54"/>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30</a:t>
              </a:r>
              <a:endParaRPr sz="700"/>
            </a:p>
          </p:txBody>
        </p:sp>
      </p:grpSp>
      <p:sp>
        <p:nvSpPr>
          <p:cNvPr id="679" name="Google Shape;679;p54"/>
          <p:cNvSpPr txBox="1"/>
          <p:nvPr/>
        </p:nvSpPr>
        <p:spPr>
          <a:xfrm>
            <a:off x="618174" y="433388"/>
            <a:ext cx="7907653" cy="683361"/>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Conclusion</a:t>
            </a:r>
            <a:endParaRPr sz="700"/>
          </a:p>
        </p:txBody>
      </p:sp>
      <p:sp>
        <p:nvSpPr>
          <p:cNvPr id="680" name="Google Shape;680;p54"/>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81" name="Google Shape;681;p54"/>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82" name="Google Shape;682;p54"/>
          <p:cNvSpPr txBox="1"/>
          <p:nvPr/>
        </p:nvSpPr>
        <p:spPr>
          <a:xfrm>
            <a:off x="618174" y="1437695"/>
            <a:ext cx="8092710" cy="3000822"/>
          </a:xfrm>
          <a:prstGeom prst="rect">
            <a:avLst/>
          </a:prstGeom>
          <a:noFill/>
          <a:ln>
            <a:noFill/>
          </a:ln>
        </p:spPr>
        <p:txBody>
          <a:bodyPr anchorCtr="0" anchor="t" bIns="22850" lIns="45725" spcFirstLastPara="1" rIns="45725" wrap="square" tIns="22850">
            <a:spAutoFit/>
          </a:bodyPr>
          <a:lstStyle/>
          <a:p>
            <a:pPr indent="-38100" lvl="0" marL="13970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38100" lvl="0" marL="13970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139700" lvl="0" marL="139700" marR="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On comparing different machine learning algorithms the Multiple Linear Regression is the best model with best fit of 88%.</a:t>
            </a:r>
            <a:endParaRPr sz="700"/>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139700" lvl="0" marL="139700" marR="0" rtl="0" algn="l">
              <a:spcBef>
                <a:spcPts val="0"/>
              </a:spcBef>
              <a:spcAft>
                <a:spcPts val="0"/>
              </a:spcAft>
              <a:buClr>
                <a:schemeClr val="dk1"/>
              </a:buClr>
              <a:buSzPts val="1600"/>
              <a:buFont typeface="Arial"/>
              <a:buChar char="•"/>
            </a:pPr>
            <a:r>
              <a:rPr b="1" lang="en" sz="1600">
                <a:solidFill>
                  <a:schemeClr val="dk1"/>
                </a:solidFill>
                <a:latin typeface="Arial"/>
                <a:ea typeface="Arial"/>
                <a:cs typeface="Arial"/>
                <a:sym typeface="Arial"/>
              </a:rPr>
              <a:t>From Multiple Linear Regression:</a:t>
            </a:r>
            <a:endParaRPr sz="700"/>
          </a:p>
          <a:p>
            <a:pPr indent="-38100" lvl="0" marL="13970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 sz="1600">
                <a:solidFill>
                  <a:schemeClr val="dk1"/>
                </a:solidFill>
                <a:latin typeface="Arial"/>
                <a:ea typeface="Arial"/>
                <a:cs typeface="Arial"/>
                <a:sym typeface="Arial"/>
              </a:rPr>
              <a:t>   Having more doctors and longer life expectancy for countries helps reduce infant deaths, </a:t>
            </a:r>
            <a:endParaRPr sz="700"/>
          </a:p>
          <a:p>
            <a:pPr indent="0" lvl="0" marL="0" marR="0" rtl="0" algn="l">
              <a:spcBef>
                <a:spcPts val="0"/>
              </a:spcBef>
              <a:spcAft>
                <a:spcPts val="0"/>
              </a:spcAft>
              <a:buNone/>
            </a:pPr>
            <a:r>
              <a:rPr lang="en" sz="1600">
                <a:solidFill>
                  <a:schemeClr val="dk1"/>
                </a:solidFill>
                <a:latin typeface="Arial"/>
                <a:ea typeface="Arial"/>
                <a:cs typeface="Arial"/>
                <a:sym typeface="Arial"/>
              </a:rPr>
              <a:t>   while having more children per family and higher health costs tend to increase it.</a:t>
            </a:r>
            <a:endParaRPr sz="700"/>
          </a:p>
          <a:p>
            <a:pPr indent="0" lvl="4" marL="914400" marR="0" rtl="0" algn="l">
              <a:spcBef>
                <a:spcPts val="0"/>
              </a:spcBef>
              <a:spcAft>
                <a:spcPts val="0"/>
              </a:spcAft>
              <a:buNone/>
            </a:pPr>
            <a:r>
              <a:rPr b="0" i="0" lang="en" sz="1600" u="none" cap="none" strike="noStrike">
                <a:solidFill>
                  <a:schemeClr val="dk1"/>
                </a:solidFill>
                <a:latin typeface="Arial"/>
                <a:ea typeface="Arial"/>
                <a:cs typeface="Arial"/>
                <a:sym typeface="Arial"/>
              </a:rPr>
              <a:t>				</a:t>
            </a:r>
            <a:endParaRPr sz="700"/>
          </a:p>
          <a:p>
            <a:pPr indent="-38100" lvl="0" marL="13970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38100" lvl="0" marL="13970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683" name="Google Shape;683;p54"/>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684" name="Google Shape;684;p54"/>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689" name="Shape 689"/>
        <p:cNvGrpSpPr/>
        <p:nvPr/>
      </p:nvGrpSpPr>
      <p:grpSpPr>
        <a:xfrm>
          <a:off x="0" y="0"/>
          <a:ext cx="0" cy="0"/>
          <a:chOff x="0" y="0"/>
          <a:chExt cx="0" cy="0"/>
        </a:xfrm>
      </p:grpSpPr>
      <p:grpSp>
        <p:nvGrpSpPr>
          <p:cNvPr id="690" name="Google Shape;690;p55"/>
          <p:cNvGrpSpPr/>
          <p:nvPr/>
        </p:nvGrpSpPr>
        <p:grpSpPr>
          <a:xfrm>
            <a:off x="7929578" y="-49020"/>
            <a:ext cx="781306" cy="885633"/>
            <a:chOff x="0" y="-130721"/>
            <a:chExt cx="2083482" cy="2361688"/>
          </a:xfrm>
        </p:grpSpPr>
        <p:grpSp>
          <p:nvGrpSpPr>
            <p:cNvPr id="691" name="Google Shape;691;p55"/>
            <p:cNvGrpSpPr/>
            <p:nvPr/>
          </p:nvGrpSpPr>
          <p:grpSpPr>
            <a:xfrm>
              <a:off x="75599" y="-130721"/>
              <a:ext cx="1932284" cy="2361688"/>
              <a:chOff x="0" y="-47625"/>
              <a:chExt cx="703982" cy="860425"/>
            </a:xfrm>
          </p:grpSpPr>
          <p:sp>
            <p:nvSpPr>
              <p:cNvPr id="692" name="Google Shape;692;p55"/>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93" name="Google Shape;693;p55"/>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694" name="Google Shape;694;p55"/>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31</a:t>
              </a:r>
              <a:endParaRPr sz="700"/>
            </a:p>
          </p:txBody>
        </p:sp>
      </p:grpSp>
      <p:sp>
        <p:nvSpPr>
          <p:cNvPr id="695" name="Google Shape;695;p55"/>
          <p:cNvSpPr txBox="1"/>
          <p:nvPr/>
        </p:nvSpPr>
        <p:spPr>
          <a:xfrm>
            <a:off x="618174" y="433388"/>
            <a:ext cx="7907653" cy="677590"/>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Linear model</a:t>
            </a:r>
            <a:endParaRPr sz="700"/>
          </a:p>
        </p:txBody>
      </p:sp>
      <p:sp>
        <p:nvSpPr>
          <p:cNvPr id="696" name="Google Shape;696;p55"/>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97" name="Google Shape;697;p55"/>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698" name="Google Shape;698;p55"/>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699" name="Google Shape;699;p55"/>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pic>
        <p:nvPicPr>
          <p:cNvPr id="700" name="Google Shape;700;p55"/>
          <p:cNvPicPr preferRelativeResize="0"/>
          <p:nvPr/>
        </p:nvPicPr>
        <p:blipFill>
          <a:blip r:embed="rId4">
            <a:alphaModFix/>
          </a:blip>
          <a:stretch>
            <a:fillRect/>
          </a:stretch>
        </p:blipFill>
        <p:spPr>
          <a:xfrm>
            <a:off x="775753" y="433399"/>
            <a:ext cx="8073651" cy="4048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704" name="Shape 704"/>
        <p:cNvGrpSpPr/>
        <p:nvPr/>
      </p:nvGrpSpPr>
      <p:grpSpPr>
        <a:xfrm>
          <a:off x="0" y="0"/>
          <a:ext cx="0" cy="0"/>
          <a:chOff x="0" y="0"/>
          <a:chExt cx="0" cy="0"/>
        </a:xfrm>
      </p:grpSpPr>
      <p:grpSp>
        <p:nvGrpSpPr>
          <p:cNvPr id="705" name="Google Shape;705;p56"/>
          <p:cNvGrpSpPr/>
          <p:nvPr/>
        </p:nvGrpSpPr>
        <p:grpSpPr>
          <a:xfrm>
            <a:off x="7929578" y="-49020"/>
            <a:ext cx="781306" cy="885633"/>
            <a:chOff x="0" y="-130721"/>
            <a:chExt cx="2083482" cy="2361688"/>
          </a:xfrm>
        </p:grpSpPr>
        <p:grpSp>
          <p:nvGrpSpPr>
            <p:cNvPr id="706" name="Google Shape;706;p56"/>
            <p:cNvGrpSpPr/>
            <p:nvPr/>
          </p:nvGrpSpPr>
          <p:grpSpPr>
            <a:xfrm>
              <a:off x="75599" y="-130721"/>
              <a:ext cx="1932284" cy="2361688"/>
              <a:chOff x="0" y="-47625"/>
              <a:chExt cx="703982" cy="860425"/>
            </a:xfrm>
          </p:grpSpPr>
          <p:sp>
            <p:nvSpPr>
              <p:cNvPr id="707" name="Google Shape;707;p56"/>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08" name="Google Shape;708;p56"/>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709" name="Google Shape;709;p56"/>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32</a:t>
              </a:r>
              <a:endParaRPr sz="700"/>
            </a:p>
          </p:txBody>
        </p:sp>
      </p:grpSp>
      <p:sp>
        <p:nvSpPr>
          <p:cNvPr id="710" name="Google Shape;710;p56"/>
          <p:cNvSpPr txBox="1"/>
          <p:nvPr/>
        </p:nvSpPr>
        <p:spPr>
          <a:xfrm>
            <a:off x="618174" y="433388"/>
            <a:ext cx="7907653" cy="683361"/>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Recommendation</a:t>
            </a:r>
            <a:endParaRPr sz="700"/>
          </a:p>
        </p:txBody>
      </p:sp>
      <p:sp>
        <p:nvSpPr>
          <p:cNvPr id="711" name="Google Shape;711;p56"/>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12" name="Google Shape;712;p56"/>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13" name="Google Shape;713;p56"/>
          <p:cNvSpPr txBox="1"/>
          <p:nvPr/>
        </p:nvSpPr>
        <p:spPr>
          <a:xfrm>
            <a:off x="618174" y="1355795"/>
            <a:ext cx="8266747" cy="3123932"/>
          </a:xfrm>
          <a:prstGeom prst="rect">
            <a:avLst/>
          </a:prstGeom>
          <a:noFill/>
          <a:ln>
            <a:noFill/>
          </a:ln>
        </p:spPr>
        <p:txBody>
          <a:bodyPr anchorCtr="0" anchor="t" bIns="22850" lIns="45725" spcFirstLastPara="1" rIns="45725" wrap="square" tIns="22850">
            <a:spAutoFit/>
          </a:bodyPr>
          <a:lstStyle/>
          <a:p>
            <a:pPr indent="-139700" lvl="0" marL="139700" marR="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 The number of doctors(</a:t>
            </a:r>
            <a:r>
              <a:rPr i="0" lang="en" sz="2000" u="none" strike="noStrike">
                <a:solidFill>
                  <a:schemeClr val="dk1"/>
                </a:solidFill>
                <a:latin typeface="Arial"/>
                <a:ea typeface="Arial"/>
                <a:cs typeface="Arial"/>
                <a:sym typeface="Arial"/>
              </a:rPr>
              <a:t>Physicians)</a:t>
            </a:r>
            <a:r>
              <a:rPr lang="en" sz="2000">
                <a:solidFill>
                  <a:schemeClr val="dk1"/>
                </a:solidFill>
                <a:latin typeface="Arial"/>
                <a:ea typeface="Arial"/>
                <a:cs typeface="Arial"/>
                <a:sym typeface="Arial"/>
              </a:rPr>
              <a:t> in the country can reduce infant mortality.</a:t>
            </a:r>
            <a:endParaRPr sz="700"/>
          </a:p>
          <a:p>
            <a:pPr indent="-12700" lvl="0" marL="1397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39700" lvl="0" marL="139700" marR="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In order to reduce infant mortality in the country, the government must focus on improving the number of doctors and the Healthcare infrastructure.</a:t>
            </a:r>
            <a:endParaRPr sz="700"/>
          </a:p>
          <a:p>
            <a:pPr indent="-12700" lvl="0" marL="1397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39700" lvl="0" marL="139700" marR="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Promote Family Planning and Education, a need for policies that promote family planning, reproductive health education, and women’s empowerment, aiming to reduce high fertility rates</a:t>
            </a:r>
            <a:endParaRPr sz="2000">
              <a:solidFill>
                <a:schemeClr val="dk1"/>
              </a:solidFill>
              <a:latin typeface="Arial"/>
              <a:ea typeface="Arial"/>
              <a:cs typeface="Arial"/>
              <a:sym typeface="Arial"/>
            </a:endParaRPr>
          </a:p>
        </p:txBody>
      </p:sp>
      <p:cxnSp>
        <p:nvCxnSpPr>
          <p:cNvPr id="714" name="Google Shape;714;p56"/>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715" name="Google Shape;715;p56"/>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719" name="Shape 719"/>
        <p:cNvGrpSpPr/>
        <p:nvPr/>
      </p:nvGrpSpPr>
      <p:grpSpPr>
        <a:xfrm>
          <a:off x="0" y="0"/>
          <a:ext cx="0" cy="0"/>
          <a:chOff x="0" y="0"/>
          <a:chExt cx="0" cy="0"/>
        </a:xfrm>
      </p:grpSpPr>
      <p:grpSp>
        <p:nvGrpSpPr>
          <p:cNvPr id="720" name="Google Shape;720;p57"/>
          <p:cNvGrpSpPr/>
          <p:nvPr/>
        </p:nvGrpSpPr>
        <p:grpSpPr>
          <a:xfrm>
            <a:off x="7929578" y="-49020"/>
            <a:ext cx="781306" cy="885633"/>
            <a:chOff x="0" y="-130721"/>
            <a:chExt cx="2083482" cy="2361688"/>
          </a:xfrm>
        </p:grpSpPr>
        <p:grpSp>
          <p:nvGrpSpPr>
            <p:cNvPr id="721" name="Google Shape;721;p57"/>
            <p:cNvGrpSpPr/>
            <p:nvPr/>
          </p:nvGrpSpPr>
          <p:grpSpPr>
            <a:xfrm>
              <a:off x="75599" y="-130721"/>
              <a:ext cx="1932284" cy="2361688"/>
              <a:chOff x="0" y="-47625"/>
              <a:chExt cx="703982" cy="860425"/>
            </a:xfrm>
          </p:grpSpPr>
          <p:sp>
            <p:nvSpPr>
              <p:cNvPr id="722" name="Google Shape;722;p57"/>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23" name="Google Shape;723;p57"/>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724" name="Google Shape;724;p57"/>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33</a:t>
              </a:r>
              <a:endParaRPr sz="700"/>
            </a:p>
          </p:txBody>
        </p:sp>
      </p:grpSp>
      <p:sp>
        <p:nvSpPr>
          <p:cNvPr id="725" name="Google Shape;725;p57"/>
          <p:cNvSpPr txBox="1"/>
          <p:nvPr/>
        </p:nvSpPr>
        <p:spPr>
          <a:xfrm>
            <a:off x="550547" y="1789768"/>
            <a:ext cx="7907653" cy="683361"/>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Thank you</a:t>
            </a:r>
            <a:endParaRPr sz="700"/>
          </a:p>
        </p:txBody>
      </p:sp>
      <p:sp>
        <p:nvSpPr>
          <p:cNvPr id="726" name="Google Shape;726;p57"/>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27" name="Google Shape;727;p57"/>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728" name="Google Shape;728;p57"/>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729" name="Google Shape;729;p57"/>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730" name="Google Shape;730;p57"/>
          <p:cNvSpPr txBox="1"/>
          <p:nvPr/>
        </p:nvSpPr>
        <p:spPr>
          <a:xfrm>
            <a:off x="-10886" y="2725811"/>
            <a:ext cx="8935238" cy="358303"/>
          </a:xfrm>
          <a:prstGeom prst="rect">
            <a:avLst/>
          </a:prstGeom>
          <a:noFill/>
          <a:ln>
            <a:noFill/>
          </a:ln>
        </p:spPr>
        <p:txBody>
          <a:bodyPr anchorCtr="0" anchor="t" bIns="0" lIns="0" spcFirstLastPara="1" rIns="0" wrap="square" tIns="0">
            <a:spAutoFit/>
          </a:bodyPr>
          <a:lstStyle/>
          <a:p>
            <a:pPr indent="0" lvl="0" marL="0" marR="0" rtl="0" algn="ctr">
              <a:lnSpc>
                <a:spcPct val="139990"/>
              </a:lnSpc>
              <a:spcBef>
                <a:spcPts val="0"/>
              </a:spcBef>
              <a:spcAft>
                <a:spcPts val="0"/>
              </a:spcAft>
              <a:buNone/>
            </a:pPr>
            <a:r>
              <a:rPr lang="en" sz="2100">
                <a:solidFill>
                  <a:srgbClr val="000000"/>
                </a:solidFill>
                <a:latin typeface="Aharoni"/>
                <a:ea typeface="Aharoni"/>
                <a:cs typeface="Aharoni"/>
                <a:sym typeface="Aharoni"/>
              </a:rPr>
              <a:t>Ruchitha | Shravanthika | Ramya | Madirai | Deepika</a:t>
            </a:r>
            <a:endParaRPr sz="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734" name="Shape 734"/>
        <p:cNvGrpSpPr/>
        <p:nvPr/>
      </p:nvGrpSpPr>
      <p:grpSpPr>
        <a:xfrm>
          <a:off x="0" y="0"/>
          <a:ext cx="0" cy="0"/>
          <a:chOff x="0" y="0"/>
          <a:chExt cx="0" cy="0"/>
        </a:xfrm>
      </p:grpSpPr>
      <p:grpSp>
        <p:nvGrpSpPr>
          <p:cNvPr id="735" name="Google Shape;735;p58"/>
          <p:cNvGrpSpPr/>
          <p:nvPr/>
        </p:nvGrpSpPr>
        <p:grpSpPr>
          <a:xfrm>
            <a:off x="7929578" y="-49020"/>
            <a:ext cx="781306" cy="885633"/>
            <a:chOff x="0" y="-130721"/>
            <a:chExt cx="2083482" cy="2361688"/>
          </a:xfrm>
        </p:grpSpPr>
        <p:grpSp>
          <p:nvGrpSpPr>
            <p:cNvPr id="736" name="Google Shape;736;p58"/>
            <p:cNvGrpSpPr/>
            <p:nvPr/>
          </p:nvGrpSpPr>
          <p:grpSpPr>
            <a:xfrm>
              <a:off x="75599" y="-130721"/>
              <a:ext cx="1932284" cy="2361688"/>
              <a:chOff x="0" y="-47625"/>
              <a:chExt cx="703982" cy="860425"/>
            </a:xfrm>
          </p:grpSpPr>
          <p:sp>
            <p:nvSpPr>
              <p:cNvPr id="737" name="Google Shape;737;p58"/>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8" name="Google Shape;738;p58"/>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739" name="Google Shape;739;p58"/>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34</a:t>
              </a:r>
              <a:endParaRPr sz="700"/>
            </a:p>
          </p:txBody>
        </p:sp>
      </p:grpSp>
      <p:sp>
        <p:nvSpPr>
          <p:cNvPr id="740" name="Google Shape;740;p58"/>
          <p:cNvSpPr txBox="1"/>
          <p:nvPr/>
        </p:nvSpPr>
        <p:spPr>
          <a:xfrm>
            <a:off x="618174" y="19050"/>
            <a:ext cx="7907653" cy="683361"/>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Contributions</a:t>
            </a:r>
            <a:endParaRPr sz="700"/>
          </a:p>
        </p:txBody>
      </p:sp>
      <p:sp>
        <p:nvSpPr>
          <p:cNvPr id="741" name="Google Shape;741;p58"/>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2" name="Google Shape;742;p58"/>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3" name="Google Shape;743;p58"/>
          <p:cNvSpPr txBox="1"/>
          <p:nvPr/>
        </p:nvSpPr>
        <p:spPr>
          <a:xfrm>
            <a:off x="2709230" y="1075797"/>
            <a:ext cx="3725539" cy="3239348"/>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lang="en" sz="2000" u="sng">
                <a:solidFill>
                  <a:srgbClr val="000000"/>
                </a:solidFill>
                <a:latin typeface="Aharoni"/>
                <a:ea typeface="Aharoni"/>
                <a:cs typeface="Aharoni"/>
                <a:sym typeface="Aharoni"/>
              </a:rPr>
              <a:t>Ruchitha</a:t>
            </a:r>
            <a:endParaRPr sz="2000" u="sng">
              <a:solidFill>
                <a:srgbClr val="000000"/>
              </a:solidFill>
              <a:latin typeface="Aharoni"/>
              <a:ea typeface="Aharoni"/>
              <a:cs typeface="Aharoni"/>
              <a:sym typeface="Aharoni"/>
            </a:endParaRPr>
          </a:p>
          <a:p>
            <a:pPr indent="0" lvl="0" marL="0" marR="0" rtl="0" algn="ctr">
              <a:spcBef>
                <a:spcPts val="600"/>
              </a:spcBef>
              <a:spcAft>
                <a:spcPts val="0"/>
              </a:spcAft>
              <a:buNone/>
            </a:pPr>
            <a:r>
              <a:rPr lang="en" sz="1300">
                <a:solidFill>
                  <a:srgbClr val="000000"/>
                </a:solidFill>
                <a:latin typeface="Arial"/>
                <a:ea typeface="Arial"/>
                <a:cs typeface="Arial"/>
                <a:sym typeface="Arial"/>
              </a:rPr>
              <a:t>Worked on Exploratory Data Analysis</a:t>
            </a:r>
            <a:endParaRPr sz="700"/>
          </a:p>
          <a:p>
            <a:pPr indent="0" lvl="0" marL="0" marR="0" rtl="0" algn="ctr">
              <a:spcBef>
                <a:spcPts val="600"/>
              </a:spcBef>
              <a:spcAft>
                <a:spcPts val="0"/>
              </a:spcAft>
              <a:buNone/>
            </a:pPr>
            <a:r>
              <a:rPr lang="en" sz="2000">
                <a:solidFill>
                  <a:srgbClr val="000000"/>
                </a:solidFill>
                <a:latin typeface="Aharoni"/>
                <a:ea typeface="Aharoni"/>
                <a:cs typeface="Aharoni"/>
                <a:sym typeface="Aharoni"/>
              </a:rPr>
              <a:t> </a:t>
            </a:r>
            <a:r>
              <a:rPr lang="en" sz="2000" u="sng">
                <a:solidFill>
                  <a:srgbClr val="000000"/>
                </a:solidFill>
                <a:latin typeface="Aharoni"/>
                <a:ea typeface="Aharoni"/>
                <a:cs typeface="Aharoni"/>
                <a:sym typeface="Aharoni"/>
              </a:rPr>
              <a:t>Shravanthika</a:t>
            </a:r>
            <a:r>
              <a:rPr lang="en" sz="2000">
                <a:solidFill>
                  <a:srgbClr val="000000"/>
                </a:solidFill>
                <a:latin typeface="Aharoni"/>
                <a:ea typeface="Aharoni"/>
                <a:cs typeface="Aharoni"/>
                <a:sym typeface="Aharoni"/>
              </a:rPr>
              <a:t> </a:t>
            </a:r>
            <a:endParaRPr sz="700"/>
          </a:p>
          <a:p>
            <a:pPr indent="0" lvl="0" marL="0" marR="0" rtl="0" algn="ctr">
              <a:spcBef>
                <a:spcPts val="600"/>
              </a:spcBef>
              <a:spcAft>
                <a:spcPts val="0"/>
              </a:spcAft>
              <a:buNone/>
            </a:pPr>
            <a:r>
              <a:rPr lang="en" sz="1300">
                <a:solidFill>
                  <a:srgbClr val="000000"/>
                </a:solidFill>
                <a:latin typeface="Arial"/>
                <a:ea typeface="Arial"/>
                <a:cs typeface="Arial"/>
                <a:sym typeface="Arial"/>
              </a:rPr>
              <a:t>Worked on Data Cleaning, and implementing methods </a:t>
            </a:r>
            <a:endParaRPr sz="700"/>
          </a:p>
          <a:p>
            <a:pPr indent="0" lvl="0" marL="0" marR="0" rtl="0" algn="ctr">
              <a:spcBef>
                <a:spcPts val="600"/>
              </a:spcBef>
              <a:spcAft>
                <a:spcPts val="0"/>
              </a:spcAft>
              <a:buNone/>
            </a:pPr>
            <a:r>
              <a:rPr lang="en" sz="2000" u="sng">
                <a:solidFill>
                  <a:srgbClr val="000000"/>
                </a:solidFill>
                <a:latin typeface="Aharoni"/>
                <a:ea typeface="Aharoni"/>
                <a:cs typeface="Aharoni"/>
                <a:sym typeface="Aharoni"/>
              </a:rPr>
              <a:t>Ramya</a:t>
            </a:r>
            <a:endParaRPr sz="700"/>
          </a:p>
          <a:p>
            <a:pPr indent="0" lvl="0" marL="0" marR="0" rtl="0" algn="ctr">
              <a:spcBef>
                <a:spcPts val="600"/>
              </a:spcBef>
              <a:spcAft>
                <a:spcPts val="0"/>
              </a:spcAft>
              <a:buNone/>
            </a:pPr>
            <a:r>
              <a:rPr lang="en" sz="1300">
                <a:solidFill>
                  <a:srgbClr val="000000"/>
                </a:solidFill>
                <a:latin typeface="Arial"/>
                <a:ea typeface="Arial"/>
                <a:cs typeface="Arial"/>
                <a:sym typeface="Arial"/>
              </a:rPr>
              <a:t>Worked on Multicollinearity</a:t>
            </a:r>
            <a:endParaRPr sz="700"/>
          </a:p>
          <a:p>
            <a:pPr indent="0" lvl="0" marL="0" marR="0" rtl="0" algn="ctr">
              <a:spcBef>
                <a:spcPts val="600"/>
              </a:spcBef>
              <a:spcAft>
                <a:spcPts val="0"/>
              </a:spcAft>
              <a:buNone/>
            </a:pPr>
            <a:r>
              <a:rPr lang="en" sz="2000" u="sng">
                <a:solidFill>
                  <a:srgbClr val="000000"/>
                </a:solidFill>
                <a:latin typeface="Aharoni"/>
                <a:ea typeface="Aharoni"/>
                <a:cs typeface="Aharoni"/>
                <a:sym typeface="Aharoni"/>
              </a:rPr>
              <a:t>Madirai</a:t>
            </a:r>
            <a:endParaRPr sz="700"/>
          </a:p>
          <a:p>
            <a:pPr indent="0" lvl="0" marL="0" marR="0" rtl="0" algn="ctr">
              <a:spcBef>
                <a:spcPts val="600"/>
              </a:spcBef>
              <a:spcAft>
                <a:spcPts val="0"/>
              </a:spcAft>
              <a:buNone/>
            </a:pPr>
            <a:r>
              <a:rPr lang="en" sz="1300">
                <a:solidFill>
                  <a:srgbClr val="000000"/>
                </a:solidFill>
                <a:latin typeface="Arial"/>
                <a:ea typeface="Arial"/>
                <a:cs typeface="Arial"/>
                <a:sym typeface="Arial"/>
              </a:rPr>
              <a:t>Worked on data modeling</a:t>
            </a:r>
            <a:endParaRPr sz="700"/>
          </a:p>
          <a:p>
            <a:pPr indent="0" lvl="0" marL="0" marR="0" rtl="0" algn="ctr">
              <a:spcBef>
                <a:spcPts val="600"/>
              </a:spcBef>
              <a:spcAft>
                <a:spcPts val="0"/>
              </a:spcAft>
              <a:buNone/>
            </a:pPr>
            <a:r>
              <a:rPr lang="en" sz="2000" u="sng">
                <a:solidFill>
                  <a:srgbClr val="000000"/>
                </a:solidFill>
                <a:latin typeface="Aharoni"/>
                <a:ea typeface="Aharoni"/>
                <a:cs typeface="Aharoni"/>
                <a:sym typeface="Aharoni"/>
              </a:rPr>
              <a:t>Deepika</a:t>
            </a:r>
            <a:endParaRPr sz="700"/>
          </a:p>
          <a:p>
            <a:pPr indent="0" lvl="0" marL="0" marR="0" rtl="0" algn="ctr">
              <a:spcBef>
                <a:spcPts val="600"/>
              </a:spcBef>
              <a:spcAft>
                <a:spcPts val="0"/>
              </a:spcAft>
              <a:buNone/>
            </a:pPr>
            <a:r>
              <a:rPr lang="en" sz="1300">
                <a:solidFill>
                  <a:srgbClr val="000000"/>
                </a:solidFill>
                <a:latin typeface="Arial"/>
                <a:ea typeface="Arial"/>
                <a:cs typeface="Arial"/>
                <a:sym typeface="Arial"/>
              </a:rPr>
              <a:t>Worked on data modeling</a:t>
            </a:r>
            <a:endParaRPr sz="700"/>
          </a:p>
        </p:txBody>
      </p:sp>
      <p:cxnSp>
        <p:nvCxnSpPr>
          <p:cNvPr id="744" name="Google Shape;744;p58"/>
          <p:cNvCxnSpPr/>
          <p:nvPr/>
        </p:nvCxnSpPr>
        <p:spPr>
          <a:xfrm>
            <a:off x="0"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745" name="Google Shape;745;p58"/>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749" name="Shape 749"/>
        <p:cNvGrpSpPr/>
        <p:nvPr/>
      </p:nvGrpSpPr>
      <p:grpSpPr>
        <a:xfrm>
          <a:off x="0" y="0"/>
          <a:ext cx="0" cy="0"/>
          <a:chOff x="0" y="0"/>
          <a:chExt cx="0" cy="0"/>
        </a:xfrm>
      </p:grpSpPr>
      <p:sp>
        <p:nvSpPr>
          <p:cNvPr id="750" name="Google Shape;750;p59"/>
          <p:cNvSpPr/>
          <p:nvPr/>
        </p:nvSpPr>
        <p:spPr>
          <a:xfrm>
            <a:off x="6708744" y="3071087"/>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51" name="Google Shape;751;p59"/>
          <p:cNvSpPr/>
          <p:nvPr/>
        </p:nvSpPr>
        <p:spPr>
          <a:xfrm>
            <a:off x="-1121568" y="-201140"/>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52" name="Google Shape;752;p59"/>
          <p:cNvSpPr txBox="1"/>
          <p:nvPr/>
        </p:nvSpPr>
        <p:spPr>
          <a:xfrm>
            <a:off x="716756" y="2076450"/>
            <a:ext cx="3657600" cy="819455"/>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lang="en" sz="4000">
                <a:solidFill>
                  <a:srgbClr val="000000"/>
                </a:solidFill>
                <a:latin typeface="Arial"/>
                <a:ea typeface="Arial"/>
                <a:cs typeface="Arial"/>
                <a:sym typeface="Arial"/>
              </a:rPr>
              <a:t>Appendix</a:t>
            </a:r>
            <a:r>
              <a:rPr b="1" lang="en" sz="3500">
                <a:solidFill>
                  <a:srgbClr val="000000"/>
                </a:solidFill>
                <a:latin typeface="Arial"/>
                <a:ea typeface="Arial"/>
                <a:cs typeface="Arial"/>
                <a:sym typeface="Arial"/>
              </a:rPr>
              <a:t> </a:t>
            </a:r>
            <a:endParaRPr b="1" sz="3500">
              <a:solidFill>
                <a:srgbClr val="000000"/>
              </a:solidFill>
              <a:latin typeface="Arial"/>
              <a:ea typeface="Arial"/>
              <a:cs typeface="Arial"/>
              <a:sym typeface="Arial"/>
            </a:endParaRPr>
          </a:p>
        </p:txBody>
      </p:sp>
      <p:pic>
        <p:nvPicPr>
          <p:cNvPr descr="Top 5 Data Cleansing Tools In 2024: How to Select The Best" id="753" name="Google Shape;753;p59"/>
          <p:cNvPicPr preferRelativeResize="0"/>
          <p:nvPr/>
        </p:nvPicPr>
        <p:blipFill rotWithShape="1">
          <a:blip r:embed="rId4">
            <a:alphaModFix/>
          </a:blip>
          <a:srcRect b="0" l="0" r="0" t="0"/>
          <a:stretch/>
        </p:blipFill>
        <p:spPr>
          <a:xfrm>
            <a:off x="4572000" y="1181100"/>
            <a:ext cx="4459189" cy="3007360"/>
          </a:xfrm>
          <a:prstGeom prst="roundRect">
            <a:avLst>
              <a:gd fmla="val 26004" name="adj"/>
            </a:avLst>
          </a:prstGeom>
          <a:solidFill>
            <a:srgbClr val="ECECEC"/>
          </a:solidFill>
          <a:ln>
            <a:noFill/>
          </a:ln>
          <a:effectLst>
            <a:reflection blurRad="0" dir="5400000" dist="5000" endA="0" endPos="28000" kx="0" rotWithShape="0" algn="bl" stA="38000" stPos="0" sy="-100000" ky="0"/>
          </a:effectLst>
        </p:spPr>
      </p:pic>
      <p:sp>
        <p:nvSpPr>
          <p:cNvPr id="754" name="Google Shape;754;p59"/>
          <p:cNvSpPr/>
          <p:nvPr/>
        </p:nvSpPr>
        <p:spPr>
          <a:xfrm>
            <a:off x="8191500" y="2152650"/>
            <a:ext cx="685800" cy="1104900"/>
          </a:xfrm>
          <a:prstGeom prst="rect">
            <a:avLst/>
          </a:prstGeom>
          <a:solidFill>
            <a:srgbClr val="1E1764"/>
          </a:solidFill>
          <a:ln cap="flat" cmpd="sng" w="25400">
            <a:solidFill>
              <a:srgbClr val="1C1563"/>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755" name="Google Shape;755;p59"/>
          <p:cNvSpPr/>
          <p:nvPr/>
        </p:nvSpPr>
        <p:spPr>
          <a:xfrm>
            <a:off x="7924800" y="2173103"/>
            <a:ext cx="342900" cy="1008247"/>
          </a:xfrm>
          <a:prstGeom prst="rect">
            <a:avLst/>
          </a:prstGeom>
          <a:solidFill>
            <a:srgbClr val="1E1764"/>
          </a:solidFill>
          <a:ln cap="flat" cmpd="sng" w="25400">
            <a:solidFill>
              <a:srgbClr val="1C1563"/>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756" name="Google Shape;756;p59"/>
          <p:cNvSpPr/>
          <p:nvPr/>
        </p:nvSpPr>
        <p:spPr>
          <a:xfrm>
            <a:off x="7200900" y="1924050"/>
            <a:ext cx="792955" cy="1238892"/>
          </a:xfrm>
          <a:prstGeom prst="rect">
            <a:avLst/>
          </a:prstGeom>
          <a:solidFill>
            <a:srgbClr val="1E1764"/>
          </a:solidFill>
          <a:ln cap="flat" cmpd="sng" w="25400">
            <a:solidFill>
              <a:srgbClr val="1B1462"/>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pic>
        <p:nvPicPr>
          <p:cNvPr descr="Top 5 Data Cleansing Tools In 2024: How to Select The Best" id="757" name="Google Shape;757;p59"/>
          <p:cNvPicPr preferRelativeResize="0"/>
          <p:nvPr/>
        </p:nvPicPr>
        <p:blipFill rotWithShape="1">
          <a:blip r:embed="rId4">
            <a:alphaModFix/>
          </a:blip>
          <a:srcRect b="68961" l="39303" r="47881" t="0"/>
          <a:stretch/>
        </p:blipFill>
        <p:spPr>
          <a:xfrm>
            <a:off x="6629400" y="2056015"/>
            <a:ext cx="571500" cy="933450"/>
          </a:xfrm>
          <a:prstGeom prst="roundRect">
            <a:avLst>
              <a:gd fmla="val 26004" name="adj"/>
            </a:avLst>
          </a:prstGeom>
          <a:solidFill>
            <a:srgbClr val="ECECEC"/>
          </a:solidFill>
          <a:ln>
            <a:noFill/>
          </a:ln>
          <a:effectLst>
            <a:reflection blurRad="0" dir="5400000" dist="5000" endA="0" endPos="28000" kx="0" rotWithShape="0" algn="bl" stA="38000" stPos="0" sy="-100000" ky="0"/>
          </a:effectLst>
        </p:spPr>
      </p:pic>
      <p:grpSp>
        <p:nvGrpSpPr>
          <p:cNvPr id="758" name="Google Shape;758;p59"/>
          <p:cNvGrpSpPr/>
          <p:nvPr/>
        </p:nvGrpSpPr>
        <p:grpSpPr>
          <a:xfrm>
            <a:off x="7929578" y="-49020"/>
            <a:ext cx="781306" cy="885633"/>
            <a:chOff x="0" y="-130721"/>
            <a:chExt cx="2083482" cy="2361688"/>
          </a:xfrm>
        </p:grpSpPr>
        <p:grpSp>
          <p:nvGrpSpPr>
            <p:cNvPr id="759" name="Google Shape;759;p59"/>
            <p:cNvGrpSpPr/>
            <p:nvPr/>
          </p:nvGrpSpPr>
          <p:grpSpPr>
            <a:xfrm>
              <a:off x="75599" y="-130721"/>
              <a:ext cx="1932284" cy="2361688"/>
              <a:chOff x="0" y="-47625"/>
              <a:chExt cx="703982" cy="860425"/>
            </a:xfrm>
          </p:grpSpPr>
          <p:sp>
            <p:nvSpPr>
              <p:cNvPr id="760" name="Google Shape;760;p59"/>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61" name="Google Shape;761;p59"/>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762" name="Google Shape;762;p59"/>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35</a:t>
              </a:r>
              <a:endParaRPr sz="700"/>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767" name="Shape 767"/>
        <p:cNvGrpSpPr/>
        <p:nvPr/>
      </p:nvGrpSpPr>
      <p:grpSpPr>
        <a:xfrm>
          <a:off x="0" y="0"/>
          <a:ext cx="0" cy="0"/>
          <a:chOff x="0" y="0"/>
          <a:chExt cx="0" cy="0"/>
        </a:xfrm>
      </p:grpSpPr>
      <p:sp>
        <p:nvSpPr>
          <p:cNvPr id="768" name="Google Shape;768;p60"/>
          <p:cNvSpPr txBox="1"/>
          <p:nvPr/>
        </p:nvSpPr>
        <p:spPr>
          <a:xfrm>
            <a:off x="529623" y="1733550"/>
            <a:ext cx="1983641" cy="730970"/>
          </a:xfrm>
          <a:prstGeom prst="rect">
            <a:avLst/>
          </a:prstGeom>
          <a:noFill/>
          <a:ln>
            <a:noFill/>
          </a:ln>
        </p:spPr>
        <p:txBody>
          <a:bodyPr anchorCtr="0" anchor="t" bIns="0" lIns="0" spcFirstLastPara="1" rIns="0" wrap="square" tIns="0">
            <a:spAutoFit/>
          </a:bodyPr>
          <a:lstStyle/>
          <a:p>
            <a:pPr indent="0" lvl="0" marL="0" marR="0" rtl="0" algn="ctr">
              <a:lnSpc>
                <a:spcPct val="117750"/>
              </a:lnSpc>
              <a:spcBef>
                <a:spcPts val="0"/>
              </a:spcBef>
              <a:spcAft>
                <a:spcPts val="0"/>
              </a:spcAft>
              <a:buNone/>
            </a:pPr>
            <a:r>
              <a:rPr b="1" lang="en" sz="2400">
                <a:solidFill>
                  <a:srgbClr val="000000"/>
                </a:solidFill>
                <a:latin typeface="Open Sans"/>
                <a:ea typeface="Open Sans"/>
                <a:cs typeface="Open Sans"/>
                <a:sym typeface="Open Sans"/>
              </a:rPr>
              <a:t>Data Description:</a:t>
            </a:r>
            <a:endParaRPr sz="700"/>
          </a:p>
        </p:txBody>
      </p:sp>
      <p:cxnSp>
        <p:nvCxnSpPr>
          <p:cNvPr id="769" name="Google Shape;769;p60"/>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770" name="Google Shape;770;p60"/>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graphicFrame>
        <p:nvGraphicFramePr>
          <p:cNvPr id="771" name="Google Shape;771;p60"/>
          <p:cNvGraphicFramePr/>
          <p:nvPr/>
        </p:nvGraphicFramePr>
        <p:xfrm>
          <a:off x="3162300" y="84324"/>
          <a:ext cx="3000000" cy="3000000"/>
        </p:xfrm>
        <a:graphic>
          <a:graphicData uri="http://schemas.openxmlformats.org/drawingml/2006/table">
            <a:tbl>
              <a:tblPr bandRow="1" firstRow="1">
                <a:noFill/>
                <a:tableStyleId>{36750B78-C82F-47B5-BE9F-A0CE513FBDF7}</a:tableStyleId>
              </a:tblPr>
              <a:tblGrid>
                <a:gridCol w="2533650"/>
                <a:gridCol w="2533650"/>
              </a:tblGrid>
              <a:tr h="149100">
                <a:tc>
                  <a:txBody>
                    <a:bodyPr/>
                    <a:lstStyle/>
                    <a:p>
                      <a:pPr indent="0" lvl="0" marL="0" marR="0" rtl="0" algn="l">
                        <a:spcBef>
                          <a:spcPts val="0"/>
                        </a:spcBef>
                        <a:spcAft>
                          <a:spcPts val="0"/>
                        </a:spcAft>
                        <a:buNone/>
                      </a:pPr>
                      <a:r>
                        <a:rPr b="1" lang="en" sz="700"/>
                        <a:t>Variable Name</a:t>
                      </a:r>
                      <a:endParaRPr sz="700"/>
                    </a:p>
                  </a:txBody>
                  <a:tcPr marT="5425" marB="5425" marR="10825" marL="10825" anchor="ctr"/>
                </a:tc>
                <a:tc>
                  <a:txBody>
                    <a:bodyPr/>
                    <a:lstStyle/>
                    <a:p>
                      <a:pPr indent="0" lvl="0" marL="0" marR="0" rtl="0" algn="l">
                        <a:spcBef>
                          <a:spcPts val="0"/>
                        </a:spcBef>
                        <a:spcAft>
                          <a:spcPts val="0"/>
                        </a:spcAft>
                        <a:buNone/>
                      </a:pPr>
                      <a:r>
                        <a:rPr b="1" lang="en" sz="700"/>
                        <a:t>Description</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Country</a:t>
                      </a:r>
                      <a:endParaRPr sz="700"/>
                    </a:p>
                  </a:txBody>
                  <a:tcPr marT="5425" marB="5425" marR="10825" marL="10825" anchor="ctr"/>
                </a:tc>
                <a:tc>
                  <a:txBody>
                    <a:bodyPr/>
                    <a:lstStyle/>
                    <a:p>
                      <a:pPr indent="0" lvl="0" marL="0" marR="0" rtl="0" algn="l">
                        <a:spcBef>
                          <a:spcPts val="0"/>
                        </a:spcBef>
                        <a:spcAft>
                          <a:spcPts val="0"/>
                        </a:spcAft>
                        <a:buNone/>
                      </a:pPr>
                      <a:r>
                        <a:rPr b="1" lang="en" sz="700"/>
                        <a:t>Name of the country.</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Density (P/Km²)</a:t>
                      </a:r>
                      <a:endParaRPr sz="700"/>
                    </a:p>
                  </a:txBody>
                  <a:tcPr marT="5425" marB="5425" marR="10825" marL="10825" anchor="ctr"/>
                </a:tc>
                <a:tc>
                  <a:txBody>
                    <a:bodyPr/>
                    <a:lstStyle/>
                    <a:p>
                      <a:pPr indent="0" lvl="0" marL="0" marR="0" rtl="0" algn="l">
                        <a:spcBef>
                          <a:spcPts val="0"/>
                        </a:spcBef>
                        <a:spcAft>
                          <a:spcPts val="0"/>
                        </a:spcAft>
                        <a:buNone/>
                      </a:pPr>
                      <a:r>
                        <a:rPr b="1" lang="en" sz="700"/>
                        <a:t>Population density measured in persons per square kilometer.</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Agricultural Land (%)</a:t>
                      </a:r>
                      <a:endParaRPr sz="700"/>
                    </a:p>
                  </a:txBody>
                  <a:tcPr marT="5425" marB="5425" marR="10825" marL="10825" anchor="ctr"/>
                </a:tc>
                <a:tc>
                  <a:txBody>
                    <a:bodyPr/>
                    <a:lstStyle/>
                    <a:p>
                      <a:pPr indent="0" lvl="0" marL="0" marR="0" rtl="0" algn="l">
                        <a:spcBef>
                          <a:spcPts val="0"/>
                        </a:spcBef>
                        <a:spcAft>
                          <a:spcPts val="0"/>
                        </a:spcAft>
                        <a:buNone/>
                      </a:pPr>
                      <a:r>
                        <a:rPr b="1" lang="en" sz="700"/>
                        <a:t>Percentage of total land area that is used for agriculture.</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Land Area (Km²)</a:t>
                      </a:r>
                      <a:endParaRPr sz="700"/>
                    </a:p>
                  </a:txBody>
                  <a:tcPr marT="5425" marB="5425" marR="10825" marL="10825" anchor="ctr"/>
                </a:tc>
                <a:tc>
                  <a:txBody>
                    <a:bodyPr/>
                    <a:lstStyle/>
                    <a:p>
                      <a:pPr indent="0" lvl="0" marL="0" marR="0" rtl="0" algn="l">
                        <a:spcBef>
                          <a:spcPts val="0"/>
                        </a:spcBef>
                        <a:spcAft>
                          <a:spcPts val="0"/>
                        </a:spcAft>
                        <a:buNone/>
                      </a:pPr>
                      <a:r>
                        <a:rPr b="1" lang="en" sz="700"/>
                        <a:t>Total land area of the country in square kilometers.</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Armed Forces Size</a:t>
                      </a:r>
                      <a:endParaRPr sz="700"/>
                    </a:p>
                  </a:txBody>
                  <a:tcPr marT="5425" marB="5425" marR="10825" marL="10825" anchor="ctr"/>
                </a:tc>
                <a:tc>
                  <a:txBody>
                    <a:bodyPr/>
                    <a:lstStyle/>
                    <a:p>
                      <a:pPr indent="0" lvl="0" marL="0" marR="0" rtl="0" algn="l">
                        <a:spcBef>
                          <a:spcPts val="0"/>
                        </a:spcBef>
                        <a:spcAft>
                          <a:spcPts val="0"/>
                        </a:spcAft>
                        <a:buNone/>
                      </a:pPr>
                      <a:r>
                        <a:rPr b="1" lang="en" sz="700"/>
                        <a:t>Number of personnel in the country's armed forces.</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Birth Rate</a:t>
                      </a:r>
                      <a:endParaRPr sz="700"/>
                    </a:p>
                  </a:txBody>
                  <a:tcPr marT="5425" marB="5425" marR="10825" marL="10825" anchor="ctr"/>
                </a:tc>
                <a:tc>
                  <a:txBody>
                    <a:bodyPr/>
                    <a:lstStyle/>
                    <a:p>
                      <a:pPr indent="0" lvl="0" marL="0" marR="0" rtl="0" algn="l">
                        <a:spcBef>
                          <a:spcPts val="0"/>
                        </a:spcBef>
                        <a:spcAft>
                          <a:spcPts val="0"/>
                        </a:spcAft>
                        <a:buNone/>
                      </a:pPr>
                      <a:r>
                        <a:rPr b="1" lang="en" sz="700"/>
                        <a:t>Number of live births per 1,000 people in a year.</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CO2 Emissions</a:t>
                      </a:r>
                      <a:endParaRPr sz="700"/>
                    </a:p>
                  </a:txBody>
                  <a:tcPr marT="5425" marB="5425" marR="10825" marL="10825" anchor="ctr"/>
                </a:tc>
                <a:tc>
                  <a:txBody>
                    <a:bodyPr/>
                    <a:lstStyle/>
                    <a:p>
                      <a:pPr indent="0" lvl="0" marL="0" marR="0" rtl="0" algn="l">
                        <a:spcBef>
                          <a:spcPts val="0"/>
                        </a:spcBef>
                        <a:spcAft>
                          <a:spcPts val="0"/>
                        </a:spcAft>
                        <a:buNone/>
                      </a:pPr>
                      <a:r>
                        <a:rPr b="1" lang="en" sz="700"/>
                        <a:t>Amount of carbon dioxide emissions in metric tons.</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CPI</a:t>
                      </a:r>
                      <a:endParaRPr sz="700"/>
                    </a:p>
                  </a:txBody>
                  <a:tcPr marT="5425" marB="5425" marR="10825" marL="10825" anchor="ctr"/>
                </a:tc>
                <a:tc>
                  <a:txBody>
                    <a:bodyPr/>
                    <a:lstStyle/>
                    <a:p>
                      <a:pPr indent="0" lvl="0" marL="0" marR="0" rtl="0" algn="l">
                        <a:spcBef>
                          <a:spcPts val="0"/>
                        </a:spcBef>
                        <a:spcAft>
                          <a:spcPts val="0"/>
                        </a:spcAft>
                        <a:buNone/>
                      </a:pPr>
                      <a:r>
                        <a:rPr b="1" lang="en" sz="700"/>
                        <a:t>Consumer Price Index, a measure of the average change in prices over time.</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CPI Change (%)</a:t>
                      </a:r>
                      <a:endParaRPr sz="700"/>
                    </a:p>
                  </a:txBody>
                  <a:tcPr marT="5425" marB="5425" marR="10825" marL="10825" anchor="ctr"/>
                </a:tc>
                <a:tc>
                  <a:txBody>
                    <a:bodyPr/>
                    <a:lstStyle/>
                    <a:p>
                      <a:pPr indent="0" lvl="0" marL="0" marR="0" rtl="0" algn="l">
                        <a:spcBef>
                          <a:spcPts val="0"/>
                        </a:spcBef>
                        <a:spcAft>
                          <a:spcPts val="0"/>
                        </a:spcAft>
                        <a:buNone/>
                      </a:pPr>
                      <a:r>
                        <a:rPr b="1" lang="en" sz="700"/>
                        <a:t>Percentage change in the Consumer Price Index over a specified period.</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Fertility Rate</a:t>
                      </a:r>
                      <a:endParaRPr sz="700"/>
                    </a:p>
                  </a:txBody>
                  <a:tcPr marT="5425" marB="5425" marR="10825" marL="10825" anchor="ctr"/>
                </a:tc>
                <a:tc>
                  <a:txBody>
                    <a:bodyPr/>
                    <a:lstStyle/>
                    <a:p>
                      <a:pPr indent="0" lvl="0" marL="0" marR="0" rtl="0" algn="l">
                        <a:spcBef>
                          <a:spcPts val="0"/>
                        </a:spcBef>
                        <a:spcAft>
                          <a:spcPts val="0"/>
                        </a:spcAft>
                        <a:buNone/>
                      </a:pPr>
                      <a:r>
                        <a:rPr b="1" lang="en" sz="700"/>
                        <a:t>Average number of children born to a woman during her lifetime.</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Forested Area (%)</a:t>
                      </a:r>
                      <a:endParaRPr sz="700"/>
                    </a:p>
                  </a:txBody>
                  <a:tcPr marT="5425" marB="5425" marR="10825" marL="10825" anchor="ctr"/>
                </a:tc>
                <a:tc>
                  <a:txBody>
                    <a:bodyPr/>
                    <a:lstStyle/>
                    <a:p>
                      <a:pPr indent="0" lvl="0" marL="0" marR="0" rtl="0" algn="l">
                        <a:spcBef>
                          <a:spcPts val="0"/>
                        </a:spcBef>
                        <a:spcAft>
                          <a:spcPts val="0"/>
                        </a:spcAft>
                        <a:buNone/>
                      </a:pPr>
                      <a:r>
                        <a:rPr b="1" lang="en" sz="700"/>
                        <a:t>Percentage of the total land area covered by forests.</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Gasoline Price</a:t>
                      </a:r>
                      <a:endParaRPr sz="700"/>
                    </a:p>
                  </a:txBody>
                  <a:tcPr marT="5425" marB="5425" marR="10825" marL="10825" anchor="ctr"/>
                </a:tc>
                <a:tc>
                  <a:txBody>
                    <a:bodyPr/>
                    <a:lstStyle/>
                    <a:p>
                      <a:pPr indent="0" lvl="0" marL="0" marR="0" rtl="0" algn="l">
                        <a:spcBef>
                          <a:spcPts val="0"/>
                        </a:spcBef>
                        <a:spcAft>
                          <a:spcPts val="0"/>
                        </a:spcAft>
                        <a:buNone/>
                      </a:pPr>
                      <a:r>
                        <a:rPr b="1" lang="en" sz="700"/>
                        <a:t>Price of gasoline per liter.</a:t>
                      </a:r>
                      <a:endParaRPr sz="700"/>
                    </a:p>
                  </a:txBody>
                  <a:tcPr marT="5425" marB="5425" marR="10825" marL="10825" anchor="ctr"/>
                </a:tc>
              </a:tr>
              <a:tr h="195300">
                <a:tc>
                  <a:txBody>
                    <a:bodyPr/>
                    <a:lstStyle/>
                    <a:p>
                      <a:pPr indent="0" lvl="0" marL="0" marR="0" rtl="0" algn="l">
                        <a:spcBef>
                          <a:spcPts val="0"/>
                        </a:spcBef>
                        <a:spcAft>
                          <a:spcPts val="0"/>
                        </a:spcAft>
                        <a:buNone/>
                      </a:pPr>
                      <a:r>
                        <a:rPr b="1" lang="en" sz="700"/>
                        <a:t>GDP</a:t>
                      </a:r>
                      <a:endParaRPr sz="700"/>
                    </a:p>
                  </a:txBody>
                  <a:tcPr marT="5425" marB="5425" marR="10825" marL="10825" anchor="ctr"/>
                </a:tc>
                <a:tc>
                  <a:txBody>
                    <a:bodyPr/>
                    <a:lstStyle/>
                    <a:p>
                      <a:pPr indent="0" lvl="0" marL="0" marR="0" rtl="0" algn="l">
                        <a:spcBef>
                          <a:spcPts val="0"/>
                        </a:spcBef>
                        <a:spcAft>
                          <a:spcPts val="0"/>
                        </a:spcAft>
                        <a:buNone/>
                      </a:pPr>
                      <a:r>
                        <a:rPr b="1" lang="en" sz="700"/>
                        <a:t>Gross Domestic Product, total monetary value of all goods and services produced in a country.</a:t>
                      </a:r>
                      <a:endParaRPr sz="700"/>
                    </a:p>
                  </a:txBody>
                  <a:tcPr marT="5425" marB="5425" marR="10825" marL="10825" anchor="ctr"/>
                </a:tc>
              </a:tr>
              <a:tr h="195300">
                <a:tc>
                  <a:txBody>
                    <a:bodyPr/>
                    <a:lstStyle/>
                    <a:p>
                      <a:pPr indent="0" lvl="0" marL="0" marR="0" rtl="0" algn="l">
                        <a:spcBef>
                          <a:spcPts val="0"/>
                        </a:spcBef>
                        <a:spcAft>
                          <a:spcPts val="0"/>
                        </a:spcAft>
                        <a:buNone/>
                      </a:pPr>
                      <a:r>
                        <a:rPr b="1" lang="en" sz="700"/>
                        <a:t>Gross Primary Education Enrollment (%)</a:t>
                      </a:r>
                      <a:endParaRPr sz="700"/>
                    </a:p>
                  </a:txBody>
                  <a:tcPr marT="5425" marB="5425" marR="10825" marL="10825" anchor="ctr"/>
                </a:tc>
                <a:tc>
                  <a:txBody>
                    <a:bodyPr/>
                    <a:lstStyle/>
                    <a:p>
                      <a:pPr indent="0" lvl="0" marL="0" marR="0" rtl="0" algn="l">
                        <a:spcBef>
                          <a:spcPts val="0"/>
                        </a:spcBef>
                        <a:spcAft>
                          <a:spcPts val="0"/>
                        </a:spcAft>
                        <a:buNone/>
                      </a:pPr>
                      <a:r>
                        <a:rPr b="1" lang="en" sz="700"/>
                        <a:t>Percentage of children of official primary school age enrolled in primary school.</a:t>
                      </a:r>
                      <a:endParaRPr sz="700"/>
                    </a:p>
                  </a:txBody>
                  <a:tcPr marT="5425" marB="5425" marR="10825" marL="10825" anchor="ctr"/>
                </a:tc>
              </a:tr>
              <a:tr h="195300">
                <a:tc>
                  <a:txBody>
                    <a:bodyPr/>
                    <a:lstStyle/>
                    <a:p>
                      <a:pPr indent="0" lvl="0" marL="0" marR="0" rtl="0" algn="l">
                        <a:spcBef>
                          <a:spcPts val="0"/>
                        </a:spcBef>
                        <a:spcAft>
                          <a:spcPts val="0"/>
                        </a:spcAft>
                        <a:buNone/>
                      </a:pPr>
                      <a:r>
                        <a:rPr b="1" lang="en" sz="700"/>
                        <a:t>Gross Tertiary Education Enrollment (%)</a:t>
                      </a:r>
                      <a:endParaRPr sz="700"/>
                    </a:p>
                  </a:txBody>
                  <a:tcPr marT="5425" marB="5425" marR="10825" marL="10825" anchor="ctr"/>
                </a:tc>
                <a:tc>
                  <a:txBody>
                    <a:bodyPr/>
                    <a:lstStyle/>
                    <a:p>
                      <a:pPr indent="0" lvl="0" marL="0" marR="0" rtl="0" algn="l">
                        <a:spcBef>
                          <a:spcPts val="0"/>
                        </a:spcBef>
                        <a:spcAft>
                          <a:spcPts val="0"/>
                        </a:spcAft>
                        <a:buNone/>
                      </a:pPr>
                      <a:r>
                        <a:rPr b="1" lang="en" sz="700"/>
                        <a:t>Percentage of individuals of official tertiary education age enrolled in tertiary education.</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Infant Mortality</a:t>
                      </a:r>
                      <a:endParaRPr sz="700"/>
                    </a:p>
                  </a:txBody>
                  <a:tcPr marT="5425" marB="5425" marR="10825" marL="10825" anchor="ctr"/>
                </a:tc>
                <a:tc>
                  <a:txBody>
                    <a:bodyPr/>
                    <a:lstStyle/>
                    <a:p>
                      <a:pPr indent="0" lvl="0" marL="0" marR="0" rtl="0" algn="l">
                        <a:spcBef>
                          <a:spcPts val="0"/>
                        </a:spcBef>
                        <a:spcAft>
                          <a:spcPts val="0"/>
                        </a:spcAft>
                        <a:buNone/>
                      </a:pPr>
                      <a:r>
                        <a:rPr b="1" lang="en" sz="700"/>
                        <a:t>Number of deaths of infants under one year old per 1,000 live births.</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Life Expectancy</a:t>
                      </a:r>
                      <a:endParaRPr sz="700"/>
                    </a:p>
                  </a:txBody>
                  <a:tcPr marT="5425" marB="5425" marR="10825" marL="10825" anchor="ctr"/>
                </a:tc>
                <a:tc>
                  <a:txBody>
                    <a:bodyPr/>
                    <a:lstStyle/>
                    <a:p>
                      <a:pPr indent="0" lvl="0" marL="0" marR="0" rtl="0" algn="l">
                        <a:spcBef>
                          <a:spcPts val="0"/>
                        </a:spcBef>
                        <a:spcAft>
                          <a:spcPts val="0"/>
                        </a:spcAft>
                        <a:buNone/>
                      </a:pPr>
                      <a:r>
                        <a:rPr b="1" lang="en" sz="700"/>
                        <a:t>Average number of years a person is expected to live.</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Maternal Mortality Ratio</a:t>
                      </a:r>
                      <a:endParaRPr sz="700"/>
                    </a:p>
                  </a:txBody>
                  <a:tcPr marT="5425" marB="5425" marR="10825" marL="10825" anchor="ctr"/>
                </a:tc>
                <a:tc>
                  <a:txBody>
                    <a:bodyPr/>
                    <a:lstStyle/>
                    <a:p>
                      <a:pPr indent="0" lvl="0" marL="0" marR="0" rtl="0" algn="l">
                        <a:spcBef>
                          <a:spcPts val="0"/>
                        </a:spcBef>
                        <a:spcAft>
                          <a:spcPts val="0"/>
                        </a:spcAft>
                        <a:buNone/>
                      </a:pPr>
                      <a:r>
                        <a:rPr b="1" lang="en" sz="700"/>
                        <a:t>Number of maternal deaths per 100,000 live births.</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Minimum Wage</a:t>
                      </a:r>
                      <a:endParaRPr sz="700"/>
                    </a:p>
                  </a:txBody>
                  <a:tcPr marT="5425" marB="5425" marR="10825" marL="10825" anchor="ctr"/>
                </a:tc>
                <a:tc>
                  <a:txBody>
                    <a:bodyPr/>
                    <a:lstStyle/>
                    <a:p>
                      <a:pPr indent="0" lvl="0" marL="0" marR="0" rtl="0" algn="l">
                        <a:spcBef>
                          <a:spcPts val="0"/>
                        </a:spcBef>
                        <a:spcAft>
                          <a:spcPts val="0"/>
                        </a:spcAft>
                        <a:buNone/>
                      </a:pPr>
                      <a:r>
                        <a:rPr b="1" lang="en" sz="700"/>
                        <a:t>Lowest legal wage that can be paid to workers.</a:t>
                      </a:r>
                      <a:endParaRPr sz="700"/>
                    </a:p>
                  </a:txBody>
                  <a:tcPr marT="5425" marB="5425" marR="10825" marL="10825" anchor="ctr"/>
                </a:tc>
              </a:tr>
              <a:tr h="195300">
                <a:tc>
                  <a:txBody>
                    <a:bodyPr/>
                    <a:lstStyle/>
                    <a:p>
                      <a:pPr indent="0" lvl="0" marL="0" marR="0" rtl="0" algn="l">
                        <a:spcBef>
                          <a:spcPts val="0"/>
                        </a:spcBef>
                        <a:spcAft>
                          <a:spcPts val="0"/>
                        </a:spcAft>
                        <a:buNone/>
                      </a:pPr>
                      <a:r>
                        <a:rPr b="1" lang="en" sz="700"/>
                        <a:t>Out of Pocket Health Expenditure</a:t>
                      </a:r>
                      <a:endParaRPr sz="700"/>
                    </a:p>
                  </a:txBody>
                  <a:tcPr marT="5425" marB="5425" marR="10825" marL="10825" anchor="ctr"/>
                </a:tc>
                <a:tc>
                  <a:txBody>
                    <a:bodyPr/>
                    <a:lstStyle/>
                    <a:p>
                      <a:pPr indent="0" lvl="0" marL="0" marR="0" rtl="0" algn="l">
                        <a:spcBef>
                          <a:spcPts val="0"/>
                        </a:spcBef>
                        <a:spcAft>
                          <a:spcPts val="0"/>
                        </a:spcAft>
                        <a:buNone/>
                      </a:pPr>
                      <a:r>
                        <a:rPr b="1" lang="en" sz="700"/>
                        <a:t>Percentage of health expenses paid directly by individuals rather than covered by insurance.</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Physicians per Thousand</a:t>
                      </a:r>
                      <a:endParaRPr sz="700"/>
                    </a:p>
                  </a:txBody>
                  <a:tcPr marT="5425" marB="5425" marR="10825" marL="10825" anchor="ctr"/>
                </a:tc>
                <a:tc>
                  <a:txBody>
                    <a:bodyPr/>
                    <a:lstStyle/>
                    <a:p>
                      <a:pPr indent="0" lvl="0" marL="0" marR="0" rtl="0" algn="l">
                        <a:spcBef>
                          <a:spcPts val="0"/>
                        </a:spcBef>
                        <a:spcAft>
                          <a:spcPts val="0"/>
                        </a:spcAft>
                        <a:buNone/>
                      </a:pPr>
                      <a:r>
                        <a:rPr b="1" lang="en" sz="700"/>
                        <a:t>Number of physicians per 1,000 people in the population.</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Population</a:t>
                      </a:r>
                      <a:endParaRPr sz="700"/>
                    </a:p>
                  </a:txBody>
                  <a:tcPr marT="5425" marB="5425" marR="10825" marL="10825" anchor="ctr"/>
                </a:tc>
                <a:tc>
                  <a:txBody>
                    <a:bodyPr/>
                    <a:lstStyle/>
                    <a:p>
                      <a:pPr indent="0" lvl="0" marL="0" marR="0" rtl="0" algn="l">
                        <a:spcBef>
                          <a:spcPts val="0"/>
                        </a:spcBef>
                        <a:spcAft>
                          <a:spcPts val="0"/>
                        </a:spcAft>
                        <a:buNone/>
                      </a:pPr>
                      <a:r>
                        <a:rPr b="1" lang="en" sz="700"/>
                        <a:t>Total number of people living in the country.</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Population: Labor Force Participation (%)</a:t>
                      </a:r>
                      <a:endParaRPr sz="700"/>
                    </a:p>
                  </a:txBody>
                  <a:tcPr marT="5425" marB="5425" marR="10825" marL="10825" anchor="ctr"/>
                </a:tc>
                <a:tc>
                  <a:txBody>
                    <a:bodyPr/>
                    <a:lstStyle/>
                    <a:p>
                      <a:pPr indent="0" lvl="0" marL="0" marR="0" rtl="0" algn="l">
                        <a:spcBef>
                          <a:spcPts val="0"/>
                        </a:spcBef>
                        <a:spcAft>
                          <a:spcPts val="0"/>
                        </a:spcAft>
                        <a:buNone/>
                      </a:pPr>
                      <a:r>
                        <a:rPr b="1" lang="en" sz="700"/>
                        <a:t>Percentage of the working-age population that is part of the labor force.</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Tax Revenue (%)</a:t>
                      </a:r>
                      <a:endParaRPr sz="700"/>
                    </a:p>
                  </a:txBody>
                  <a:tcPr marT="5425" marB="5425" marR="10825" marL="10825" anchor="ctr"/>
                </a:tc>
                <a:tc>
                  <a:txBody>
                    <a:bodyPr/>
                    <a:lstStyle/>
                    <a:p>
                      <a:pPr indent="0" lvl="0" marL="0" marR="0" rtl="0" algn="l">
                        <a:spcBef>
                          <a:spcPts val="0"/>
                        </a:spcBef>
                        <a:spcAft>
                          <a:spcPts val="0"/>
                        </a:spcAft>
                        <a:buNone/>
                      </a:pPr>
                      <a:r>
                        <a:rPr b="1" lang="en" sz="700"/>
                        <a:t>Government tax revenue as a percentage of GDP.</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Total Tax Rate</a:t>
                      </a:r>
                      <a:endParaRPr sz="700"/>
                    </a:p>
                  </a:txBody>
                  <a:tcPr marT="5425" marB="5425" marR="10825" marL="10825" anchor="ctr"/>
                </a:tc>
                <a:tc>
                  <a:txBody>
                    <a:bodyPr/>
                    <a:lstStyle/>
                    <a:p>
                      <a:pPr indent="0" lvl="0" marL="0" marR="0" rtl="0" algn="l">
                        <a:spcBef>
                          <a:spcPts val="0"/>
                        </a:spcBef>
                        <a:spcAft>
                          <a:spcPts val="0"/>
                        </a:spcAft>
                        <a:buNone/>
                      </a:pPr>
                      <a:r>
                        <a:rPr b="1" lang="en" sz="700"/>
                        <a:t>Total tax burden on businesses as a percentage of commercial profits.</a:t>
                      </a:r>
                      <a:endParaRPr sz="700"/>
                    </a:p>
                  </a:txBody>
                  <a:tcPr marT="5425" marB="5425" marR="10825" marL="10825" anchor="ctr"/>
                </a:tc>
              </a:tr>
              <a:tr h="195300">
                <a:tc>
                  <a:txBody>
                    <a:bodyPr/>
                    <a:lstStyle/>
                    <a:p>
                      <a:pPr indent="0" lvl="0" marL="0" marR="0" rtl="0" algn="l">
                        <a:spcBef>
                          <a:spcPts val="0"/>
                        </a:spcBef>
                        <a:spcAft>
                          <a:spcPts val="0"/>
                        </a:spcAft>
                        <a:buNone/>
                      </a:pPr>
                      <a:r>
                        <a:rPr b="1" lang="en" sz="700"/>
                        <a:t>Unemployment Rate</a:t>
                      </a:r>
                      <a:endParaRPr sz="700"/>
                    </a:p>
                  </a:txBody>
                  <a:tcPr marT="5425" marB="5425" marR="10825" marL="10825" anchor="ctr"/>
                </a:tc>
                <a:tc>
                  <a:txBody>
                    <a:bodyPr/>
                    <a:lstStyle/>
                    <a:p>
                      <a:pPr indent="0" lvl="0" marL="0" marR="0" rtl="0" algn="l">
                        <a:spcBef>
                          <a:spcPts val="0"/>
                        </a:spcBef>
                        <a:spcAft>
                          <a:spcPts val="0"/>
                        </a:spcAft>
                        <a:buNone/>
                      </a:pPr>
                      <a:r>
                        <a:rPr b="1" lang="en" sz="700"/>
                        <a:t>Percentage of the labor force that is unemployed and actively seeking employment.</a:t>
                      </a:r>
                      <a:endParaRPr sz="700"/>
                    </a:p>
                  </a:txBody>
                  <a:tcPr marT="5425" marB="5425" marR="10825" marL="10825" anchor="ctr"/>
                </a:tc>
              </a:tr>
              <a:tr h="149100">
                <a:tc>
                  <a:txBody>
                    <a:bodyPr/>
                    <a:lstStyle/>
                    <a:p>
                      <a:pPr indent="0" lvl="0" marL="0" marR="0" rtl="0" algn="l">
                        <a:spcBef>
                          <a:spcPts val="0"/>
                        </a:spcBef>
                        <a:spcAft>
                          <a:spcPts val="0"/>
                        </a:spcAft>
                        <a:buNone/>
                      </a:pPr>
                      <a:r>
                        <a:rPr b="1" lang="en" sz="700"/>
                        <a:t>Urban Population</a:t>
                      </a:r>
                      <a:endParaRPr sz="700"/>
                    </a:p>
                  </a:txBody>
                  <a:tcPr marT="5425" marB="5425" marR="10825" marL="10825" anchor="ctr"/>
                </a:tc>
                <a:tc>
                  <a:txBody>
                    <a:bodyPr/>
                    <a:lstStyle/>
                    <a:p>
                      <a:pPr indent="0" lvl="0" marL="0" marR="0" rtl="0" algn="l">
                        <a:spcBef>
                          <a:spcPts val="0"/>
                        </a:spcBef>
                        <a:spcAft>
                          <a:spcPts val="0"/>
                        </a:spcAft>
                        <a:buNone/>
                      </a:pPr>
                      <a:r>
                        <a:rPr b="1" lang="en" sz="700"/>
                        <a:t>Percentage of the total population living in urban areas.</a:t>
                      </a:r>
                      <a:endParaRPr sz="700"/>
                    </a:p>
                  </a:txBody>
                  <a:tcPr marT="5425" marB="5425" marR="10825" marL="10825" anchor="ctr"/>
                </a:tc>
              </a:tr>
              <a:tr h="195300">
                <a:tc>
                  <a:txBody>
                    <a:bodyPr/>
                    <a:lstStyle/>
                    <a:p>
                      <a:pPr indent="0" lvl="0" marL="0" marR="0" rtl="0" algn="l">
                        <a:spcBef>
                          <a:spcPts val="0"/>
                        </a:spcBef>
                        <a:spcAft>
                          <a:spcPts val="0"/>
                        </a:spcAft>
                        <a:buNone/>
                      </a:pPr>
                      <a:r>
                        <a:rPr b="1" lang="en" sz="700"/>
                        <a:t>GDP per Capita</a:t>
                      </a:r>
                      <a:endParaRPr sz="700"/>
                    </a:p>
                  </a:txBody>
                  <a:tcPr marT="5425" marB="5425" marR="10825" marL="10825" anchor="ctr"/>
                </a:tc>
                <a:tc>
                  <a:txBody>
                    <a:bodyPr/>
                    <a:lstStyle/>
                    <a:p>
                      <a:pPr indent="0" lvl="0" marL="0" marR="0" rtl="0" algn="l">
                        <a:spcBef>
                          <a:spcPts val="0"/>
                        </a:spcBef>
                        <a:spcAft>
                          <a:spcPts val="0"/>
                        </a:spcAft>
                        <a:buNone/>
                      </a:pPr>
                      <a:r>
                        <a:rPr b="1" lang="en" sz="700"/>
                        <a:t>GDP divided by the total population, representing average economic output per person.</a:t>
                      </a:r>
                      <a:endParaRPr sz="700"/>
                    </a:p>
                  </a:txBody>
                  <a:tcPr marT="5425" marB="5425" marR="10825" marL="10825" anchor="ctr"/>
                </a:tc>
              </a:tr>
              <a:tr h="170925">
                <a:tc>
                  <a:txBody>
                    <a:bodyPr/>
                    <a:lstStyle/>
                    <a:p>
                      <a:pPr indent="0" lvl="0" marL="0" marR="0" rtl="0" algn="l">
                        <a:spcBef>
                          <a:spcPts val="0"/>
                        </a:spcBef>
                        <a:spcAft>
                          <a:spcPts val="0"/>
                        </a:spcAft>
                        <a:buNone/>
                      </a:pPr>
                      <a:r>
                        <a:t/>
                      </a:r>
                      <a:endParaRPr sz="900"/>
                    </a:p>
                  </a:txBody>
                  <a:tcPr marT="22875" marB="22875" marR="45725" marL="45725"/>
                </a:tc>
                <a:tc>
                  <a:txBody>
                    <a:bodyPr/>
                    <a:lstStyle/>
                    <a:p>
                      <a:pPr indent="0" lvl="0" marL="0" marR="0" rtl="0" algn="l">
                        <a:spcBef>
                          <a:spcPts val="0"/>
                        </a:spcBef>
                        <a:spcAft>
                          <a:spcPts val="0"/>
                        </a:spcAft>
                        <a:buNone/>
                      </a:pPr>
                      <a:r>
                        <a:t/>
                      </a:r>
                      <a:endParaRPr sz="900"/>
                    </a:p>
                  </a:txBody>
                  <a:tcPr marT="22875" marB="22875" marR="45725" marL="45725"/>
                </a:tc>
              </a:tr>
            </a:tbl>
          </a:graphicData>
        </a:graphic>
      </p:graphicFrame>
      <p:grpSp>
        <p:nvGrpSpPr>
          <p:cNvPr id="772" name="Google Shape;772;p60"/>
          <p:cNvGrpSpPr/>
          <p:nvPr/>
        </p:nvGrpSpPr>
        <p:grpSpPr>
          <a:xfrm>
            <a:off x="7929578" y="-49020"/>
            <a:ext cx="781306" cy="885633"/>
            <a:chOff x="0" y="-130721"/>
            <a:chExt cx="2083482" cy="2361688"/>
          </a:xfrm>
        </p:grpSpPr>
        <p:grpSp>
          <p:nvGrpSpPr>
            <p:cNvPr id="773" name="Google Shape;773;p60"/>
            <p:cNvGrpSpPr/>
            <p:nvPr/>
          </p:nvGrpSpPr>
          <p:grpSpPr>
            <a:xfrm>
              <a:off x="75599" y="-130721"/>
              <a:ext cx="1932284" cy="2361688"/>
              <a:chOff x="0" y="-47625"/>
              <a:chExt cx="703982" cy="860425"/>
            </a:xfrm>
          </p:grpSpPr>
          <p:sp>
            <p:nvSpPr>
              <p:cNvPr id="774" name="Google Shape;774;p60"/>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75" name="Google Shape;775;p60"/>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776" name="Google Shape;776;p60"/>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36</a:t>
              </a:r>
              <a:endParaRPr sz="700"/>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780" name="Shape 780"/>
        <p:cNvGrpSpPr/>
        <p:nvPr/>
      </p:nvGrpSpPr>
      <p:grpSpPr>
        <a:xfrm>
          <a:off x="0" y="0"/>
          <a:ext cx="0" cy="0"/>
          <a:chOff x="0" y="0"/>
          <a:chExt cx="0" cy="0"/>
        </a:xfrm>
      </p:grpSpPr>
      <p:grpSp>
        <p:nvGrpSpPr>
          <p:cNvPr id="781" name="Google Shape;781;p61"/>
          <p:cNvGrpSpPr/>
          <p:nvPr/>
        </p:nvGrpSpPr>
        <p:grpSpPr>
          <a:xfrm>
            <a:off x="7929578" y="-49020"/>
            <a:ext cx="781306" cy="885633"/>
            <a:chOff x="0" y="-130721"/>
            <a:chExt cx="2083482" cy="2361688"/>
          </a:xfrm>
        </p:grpSpPr>
        <p:grpSp>
          <p:nvGrpSpPr>
            <p:cNvPr id="782" name="Google Shape;782;p61"/>
            <p:cNvGrpSpPr/>
            <p:nvPr/>
          </p:nvGrpSpPr>
          <p:grpSpPr>
            <a:xfrm>
              <a:off x="75599" y="-130721"/>
              <a:ext cx="1932284" cy="2361688"/>
              <a:chOff x="0" y="-47625"/>
              <a:chExt cx="703982" cy="860425"/>
            </a:xfrm>
          </p:grpSpPr>
          <p:sp>
            <p:nvSpPr>
              <p:cNvPr id="783" name="Google Shape;783;p61"/>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84" name="Google Shape;784;p61"/>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785" name="Google Shape;785;p61"/>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37</a:t>
              </a:r>
              <a:endParaRPr sz="700"/>
            </a:p>
          </p:txBody>
        </p:sp>
      </p:grpSp>
      <p:sp>
        <p:nvSpPr>
          <p:cNvPr id="786" name="Google Shape;786;p61"/>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87" name="Google Shape;787;p61"/>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788" name="Google Shape;788;p61"/>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789" name="Google Shape;789;p61"/>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pic>
        <p:nvPicPr>
          <p:cNvPr id="790" name="Google Shape;790;p61"/>
          <p:cNvPicPr preferRelativeResize="0"/>
          <p:nvPr/>
        </p:nvPicPr>
        <p:blipFill rotWithShape="1">
          <a:blip r:embed="rId4">
            <a:alphaModFix/>
          </a:blip>
          <a:srcRect b="0" l="0" r="0" t="0"/>
          <a:stretch/>
        </p:blipFill>
        <p:spPr>
          <a:xfrm>
            <a:off x="1714500" y="743805"/>
            <a:ext cx="4255294" cy="3411446"/>
          </a:xfrm>
          <a:prstGeom prst="rect">
            <a:avLst/>
          </a:prstGeom>
          <a:noFill/>
          <a:ln cap="flat" cmpd="sng" w="9525">
            <a:solidFill>
              <a:schemeClr val="dk1"/>
            </a:solidFill>
            <a:prstDash val="solid"/>
            <a:round/>
            <a:headEnd len="sm" w="sm" type="none"/>
            <a:tailEnd len="sm" w="sm" type="none"/>
          </a:ln>
        </p:spPr>
      </p:pic>
      <p:sp>
        <p:nvSpPr>
          <p:cNvPr id="791" name="Google Shape;791;p61"/>
          <p:cNvSpPr txBox="1"/>
          <p:nvPr/>
        </p:nvSpPr>
        <p:spPr>
          <a:xfrm>
            <a:off x="6248400" y="1657350"/>
            <a:ext cx="2590800" cy="477054"/>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400">
                <a:solidFill>
                  <a:schemeClr val="dk1"/>
                </a:solidFill>
                <a:latin typeface="Calibri"/>
                <a:ea typeface="Calibri"/>
                <a:cs typeface="Calibri"/>
                <a:sym typeface="Calibri"/>
              </a:rPr>
              <a:t>Pair of Features which are highly Correlated with each other</a:t>
            </a:r>
            <a:endParaRPr b="1" sz="14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795" name="Shape 795"/>
        <p:cNvGrpSpPr/>
        <p:nvPr/>
      </p:nvGrpSpPr>
      <p:grpSpPr>
        <a:xfrm>
          <a:off x="0" y="0"/>
          <a:ext cx="0" cy="0"/>
          <a:chOff x="0" y="0"/>
          <a:chExt cx="0" cy="0"/>
        </a:xfrm>
      </p:grpSpPr>
      <p:sp>
        <p:nvSpPr>
          <p:cNvPr id="796" name="Google Shape;796;p62"/>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97" name="Google Shape;797;p62"/>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798" name="Google Shape;798;p62"/>
          <p:cNvPicPr preferRelativeResize="0"/>
          <p:nvPr/>
        </p:nvPicPr>
        <p:blipFill rotWithShape="1">
          <a:blip r:embed="rId4">
            <a:alphaModFix/>
          </a:blip>
          <a:srcRect b="0" l="0" r="0" t="0"/>
          <a:stretch/>
        </p:blipFill>
        <p:spPr>
          <a:xfrm>
            <a:off x="685800" y="1071563"/>
            <a:ext cx="3343275" cy="2605088"/>
          </a:xfrm>
          <a:prstGeom prst="rect">
            <a:avLst/>
          </a:prstGeom>
          <a:noFill/>
          <a:ln>
            <a:noFill/>
          </a:ln>
        </p:spPr>
      </p:pic>
      <p:pic>
        <p:nvPicPr>
          <p:cNvPr id="799" name="Google Shape;799;p62"/>
          <p:cNvPicPr preferRelativeResize="0"/>
          <p:nvPr/>
        </p:nvPicPr>
        <p:blipFill rotWithShape="1">
          <a:blip r:embed="rId5">
            <a:alphaModFix/>
          </a:blip>
          <a:srcRect b="0" l="0" r="0" t="0"/>
          <a:stretch/>
        </p:blipFill>
        <p:spPr>
          <a:xfrm>
            <a:off x="966788" y="3708354"/>
            <a:ext cx="1319213" cy="1111621"/>
          </a:xfrm>
          <a:prstGeom prst="rect">
            <a:avLst/>
          </a:prstGeom>
          <a:noFill/>
          <a:ln>
            <a:noFill/>
          </a:ln>
        </p:spPr>
      </p:pic>
      <p:pic>
        <p:nvPicPr>
          <p:cNvPr id="800" name="Google Shape;800;p62"/>
          <p:cNvPicPr preferRelativeResize="0"/>
          <p:nvPr/>
        </p:nvPicPr>
        <p:blipFill rotWithShape="1">
          <a:blip r:embed="rId6">
            <a:alphaModFix/>
          </a:blip>
          <a:srcRect b="0" l="0" r="0" t="0"/>
          <a:stretch/>
        </p:blipFill>
        <p:spPr>
          <a:xfrm>
            <a:off x="4368210" y="717321"/>
            <a:ext cx="4300538" cy="3609975"/>
          </a:xfrm>
          <a:prstGeom prst="rect">
            <a:avLst/>
          </a:prstGeom>
          <a:noFill/>
          <a:ln>
            <a:noFill/>
          </a:ln>
        </p:spPr>
      </p:pic>
      <p:grpSp>
        <p:nvGrpSpPr>
          <p:cNvPr id="801" name="Google Shape;801;p62"/>
          <p:cNvGrpSpPr/>
          <p:nvPr/>
        </p:nvGrpSpPr>
        <p:grpSpPr>
          <a:xfrm>
            <a:off x="7929578" y="-49020"/>
            <a:ext cx="781306" cy="885633"/>
            <a:chOff x="0" y="-130721"/>
            <a:chExt cx="2083482" cy="2361688"/>
          </a:xfrm>
        </p:grpSpPr>
        <p:grpSp>
          <p:nvGrpSpPr>
            <p:cNvPr id="802" name="Google Shape;802;p62"/>
            <p:cNvGrpSpPr/>
            <p:nvPr/>
          </p:nvGrpSpPr>
          <p:grpSpPr>
            <a:xfrm>
              <a:off x="75599" y="-130721"/>
              <a:ext cx="1932284" cy="2361688"/>
              <a:chOff x="0" y="-47625"/>
              <a:chExt cx="703982" cy="860425"/>
            </a:xfrm>
          </p:grpSpPr>
          <p:sp>
            <p:nvSpPr>
              <p:cNvPr id="803" name="Google Shape;803;p6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04" name="Google Shape;804;p62"/>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805" name="Google Shape;805;p62"/>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38</a:t>
              </a:r>
              <a:endParaRPr sz="700"/>
            </a:p>
          </p:txBody>
        </p:sp>
      </p:grpSp>
      <p:sp>
        <p:nvSpPr>
          <p:cNvPr id="806" name="Google Shape;806;p62"/>
          <p:cNvSpPr txBox="1"/>
          <p:nvPr/>
        </p:nvSpPr>
        <p:spPr>
          <a:xfrm>
            <a:off x="5150605" y="476250"/>
            <a:ext cx="3010087" cy="200055"/>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000">
                <a:solidFill>
                  <a:schemeClr val="dk1"/>
                </a:solidFill>
                <a:latin typeface="Calibri"/>
                <a:ea typeface="Calibri"/>
                <a:cs typeface="Calibri"/>
                <a:sym typeface="Calibri"/>
              </a:rPr>
              <a:t>Scatter Plot between Urban Population and Population</a:t>
            </a:r>
            <a:endParaRPr b="1" sz="1000">
              <a:solidFill>
                <a:schemeClr val="dk1"/>
              </a:solidFill>
              <a:latin typeface="Calibri"/>
              <a:ea typeface="Calibri"/>
              <a:cs typeface="Calibri"/>
              <a:sym typeface="Calibri"/>
            </a:endParaRPr>
          </a:p>
        </p:txBody>
      </p:sp>
      <p:sp>
        <p:nvSpPr>
          <p:cNvPr id="807" name="Google Shape;807;p62"/>
          <p:cNvSpPr txBox="1"/>
          <p:nvPr/>
        </p:nvSpPr>
        <p:spPr>
          <a:xfrm>
            <a:off x="1826486" y="819150"/>
            <a:ext cx="1504771" cy="200055"/>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000">
                <a:solidFill>
                  <a:schemeClr val="dk1"/>
                </a:solidFill>
                <a:latin typeface="Calibri"/>
                <a:ea typeface="Calibri"/>
                <a:cs typeface="Calibri"/>
                <a:sym typeface="Calibri"/>
              </a:rPr>
              <a:t>Box Plot of GDP per Capita</a:t>
            </a:r>
            <a:endParaRPr b="1" sz="1000">
              <a:solidFill>
                <a:schemeClr val="dk1"/>
              </a:solidFill>
              <a:latin typeface="Calibri"/>
              <a:ea typeface="Calibri"/>
              <a:cs typeface="Calibri"/>
              <a:sym typeface="Calibri"/>
            </a:endParaRPr>
          </a:p>
        </p:txBody>
      </p:sp>
      <p:sp>
        <p:nvSpPr>
          <p:cNvPr id="808" name="Google Shape;808;p62"/>
          <p:cNvSpPr txBox="1"/>
          <p:nvPr/>
        </p:nvSpPr>
        <p:spPr>
          <a:xfrm>
            <a:off x="2286000" y="3981450"/>
            <a:ext cx="1766445" cy="230832"/>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Statistics of GDP per capita</a:t>
            </a:r>
            <a:endParaRPr sz="12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812" name="Shape 812"/>
        <p:cNvGrpSpPr/>
        <p:nvPr/>
      </p:nvGrpSpPr>
      <p:grpSpPr>
        <a:xfrm>
          <a:off x="0" y="0"/>
          <a:ext cx="0" cy="0"/>
          <a:chOff x="0" y="0"/>
          <a:chExt cx="0" cy="0"/>
        </a:xfrm>
      </p:grpSpPr>
      <p:grpSp>
        <p:nvGrpSpPr>
          <p:cNvPr id="813" name="Google Shape;813;p63"/>
          <p:cNvGrpSpPr/>
          <p:nvPr/>
        </p:nvGrpSpPr>
        <p:grpSpPr>
          <a:xfrm>
            <a:off x="7929578" y="-49020"/>
            <a:ext cx="781306" cy="885633"/>
            <a:chOff x="0" y="-130721"/>
            <a:chExt cx="2083482" cy="2361688"/>
          </a:xfrm>
        </p:grpSpPr>
        <p:grpSp>
          <p:nvGrpSpPr>
            <p:cNvPr id="814" name="Google Shape;814;p63"/>
            <p:cNvGrpSpPr/>
            <p:nvPr/>
          </p:nvGrpSpPr>
          <p:grpSpPr>
            <a:xfrm>
              <a:off x="75599" y="-130721"/>
              <a:ext cx="1932284" cy="2361688"/>
              <a:chOff x="0" y="-47625"/>
              <a:chExt cx="703982" cy="860425"/>
            </a:xfrm>
          </p:grpSpPr>
          <p:sp>
            <p:nvSpPr>
              <p:cNvPr id="815" name="Google Shape;815;p63"/>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16" name="Google Shape;816;p63"/>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817" name="Google Shape;817;p63"/>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39</a:t>
              </a:r>
              <a:endParaRPr sz="700"/>
            </a:p>
          </p:txBody>
        </p:sp>
      </p:grpSp>
      <p:sp>
        <p:nvSpPr>
          <p:cNvPr id="818" name="Google Shape;818;p63"/>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19" name="Google Shape;819;p63"/>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820" name="Google Shape;820;p63"/>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821" name="Google Shape;821;p63"/>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pic>
        <p:nvPicPr>
          <p:cNvPr id="822" name="Google Shape;822;p63"/>
          <p:cNvPicPr preferRelativeResize="0"/>
          <p:nvPr/>
        </p:nvPicPr>
        <p:blipFill rotWithShape="1">
          <a:blip r:embed="rId4">
            <a:alphaModFix/>
          </a:blip>
          <a:srcRect b="0" l="0" r="0" t="0"/>
          <a:stretch/>
        </p:blipFill>
        <p:spPr>
          <a:xfrm>
            <a:off x="419100" y="1226343"/>
            <a:ext cx="4057650" cy="2690813"/>
          </a:xfrm>
          <a:prstGeom prst="rect">
            <a:avLst/>
          </a:prstGeom>
          <a:noFill/>
          <a:ln>
            <a:noFill/>
          </a:ln>
        </p:spPr>
      </p:pic>
      <p:pic>
        <p:nvPicPr>
          <p:cNvPr id="823" name="Google Shape;823;p63"/>
          <p:cNvPicPr preferRelativeResize="0"/>
          <p:nvPr/>
        </p:nvPicPr>
        <p:blipFill rotWithShape="1">
          <a:blip r:embed="rId5">
            <a:alphaModFix/>
          </a:blip>
          <a:srcRect b="0" l="0" r="0" t="0"/>
          <a:stretch/>
        </p:blipFill>
        <p:spPr>
          <a:xfrm>
            <a:off x="4914900" y="1186847"/>
            <a:ext cx="3429000" cy="2643188"/>
          </a:xfrm>
          <a:prstGeom prst="rect">
            <a:avLst/>
          </a:prstGeom>
          <a:noFill/>
          <a:ln>
            <a:noFill/>
          </a:ln>
        </p:spPr>
      </p:pic>
      <p:sp>
        <p:nvSpPr>
          <p:cNvPr id="824" name="Google Shape;824;p63"/>
          <p:cNvSpPr txBox="1"/>
          <p:nvPr/>
        </p:nvSpPr>
        <p:spPr>
          <a:xfrm>
            <a:off x="5638800" y="857250"/>
            <a:ext cx="2419380"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Grouped Life Expectancy into Group </a:t>
            </a:r>
            <a:endParaRPr b="1" sz="1200">
              <a:solidFill>
                <a:schemeClr val="dk1"/>
              </a:solidFill>
              <a:latin typeface="Calibri"/>
              <a:ea typeface="Calibri"/>
              <a:cs typeface="Calibri"/>
              <a:sym typeface="Calibri"/>
            </a:endParaRPr>
          </a:p>
        </p:txBody>
      </p:sp>
      <p:sp>
        <p:nvSpPr>
          <p:cNvPr id="825" name="Google Shape;825;p63"/>
          <p:cNvSpPr txBox="1"/>
          <p:nvPr/>
        </p:nvSpPr>
        <p:spPr>
          <a:xfrm>
            <a:off x="1181100" y="857250"/>
            <a:ext cx="3282854"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Scatter Plot of IMR and Pocket health Expenditure</a:t>
            </a:r>
            <a:endParaRPr b="1"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88" name="Shape 188"/>
        <p:cNvGrpSpPr/>
        <p:nvPr/>
      </p:nvGrpSpPr>
      <p:grpSpPr>
        <a:xfrm>
          <a:off x="0" y="0"/>
          <a:ext cx="0" cy="0"/>
          <a:chOff x="0" y="0"/>
          <a:chExt cx="0" cy="0"/>
        </a:xfrm>
      </p:grpSpPr>
      <p:cxnSp>
        <p:nvCxnSpPr>
          <p:cNvPr id="189" name="Google Shape;189;p28"/>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190" name="Google Shape;190;p28"/>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191" name="Google Shape;191;p28"/>
          <p:cNvSpPr/>
          <p:nvPr/>
        </p:nvSpPr>
        <p:spPr>
          <a:xfrm>
            <a:off x="6491430" y="2966616"/>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92" name="Google Shape;192;p28"/>
          <p:cNvSpPr/>
          <p:nvPr/>
        </p:nvSpPr>
        <p:spPr>
          <a:xfrm>
            <a:off x="6006455" y="1398610"/>
            <a:ext cx="2623196" cy="2623185"/>
          </a:xfrm>
          <a:custGeom>
            <a:rect b="b" l="l" r="r" t="t"/>
            <a:pathLst>
              <a:path extrusionOk="0" h="6350000" w="6350026">
                <a:moveTo>
                  <a:pt x="0" y="0"/>
                </a:moveTo>
                <a:lnTo>
                  <a:pt x="6350026" y="0"/>
                </a:lnTo>
                <a:lnTo>
                  <a:pt x="6350026" y="6350000"/>
                </a:lnTo>
                <a:lnTo>
                  <a:pt x="0" y="6350000"/>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93" name="Google Shape;193;p28"/>
          <p:cNvSpPr txBox="1"/>
          <p:nvPr/>
        </p:nvSpPr>
        <p:spPr>
          <a:xfrm>
            <a:off x="1276990" y="433388"/>
            <a:ext cx="6590020" cy="428483"/>
          </a:xfrm>
          <a:prstGeom prst="rect">
            <a:avLst/>
          </a:prstGeom>
          <a:noFill/>
          <a:ln>
            <a:noFill/>
          </a:ln>
        </p:spPr>
        <p:txBody>
          <a:bodyPr anchorCtr="0" anchor="t" bIns="0" lIns="0" spcFirstLastPara="1" rIns="0" wrap="square" tIns="0">
            <a:spAutoFit/>
          </a:bodyPr>
          <a:lstStyle/>
          <a:p>
            <a:pPr indent="0" lvl="0" marL="0" marR="0" rtl="0" algn="ctr">
              <a:lnSpc>
                <a:spcPct val="94242"/>
              </a:lnSpc>
              <a:spcBef>
                <a:spcPts val="0"/>
              </a:spcBef>
              <a:spcAft>
                <a:spcPts val="0"/>
              </a:spcAft>
              <a:buNone/>
            </a:pPr>
            <a:r>
              <a:rPr b="1" lang="en" sz="3500">
                <a:solidFill>
                  <a:srgbClr val="000000"/>
                </a:solidFill>
                <a:latin typeface="Arial"/>
                <a:ea typeface="Arial"/>
                <a:cs typeface="Arial"/>
                <a:sym typeface="Arial"/>
              </a:rPr>
              <a:t>INTRODUCTION</a:t>
            </a:r>
            <a:endParaRPr sz="700"/>
          </a:p>
        </p:txBody>
      </p:sp>
      <p:grpSp>
        <p:nvGrpSpPr>
          <p:cNvPr id="194" name="Google Shape;194;p28"/>
          <p:cNvGrpSpPr/>
          <p:nvPr/>
        </p:nvGrpSpPr>
        <p:grpSpPr>
          <a:xfrm>
            <a:off x="7929578" y="-49020"/>
            <a:ext cx="781306" cy="885633"/>
            <a:chOff x="0" y="-130721"/>
            <a:chExt cx="2083482" cy="2361688"/>
          </a:xfrm>
        </p:grpSpPr>
        <p:grpSp>
          <p:nvGrpSpPr>
            <p:cNvPr id="195" name="Google Shape;195;p28"/>
            <p:cNvGrpSpPr/>
            <p:nvPr/>
          </p:nvGrpSpPr>
          <p:grpSpPr>
            <a:xfrm>
              <a:off x="75599" y="-130721"/>
              <a:ext cx="1932284" cy="2361688"/>
              <a:chOff x="0" y="-47625"/>
              <a:chExt cx="703982" cy="860425"/>
            </a:xfrm>
          </p:grpSpPr>
          <p:sp>
            <p:nvSpPr>
              <p:cNvPr id="196" name="Google Shape;196;p28"/>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97" name="Google Shape;197;p28"/>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198" name="Google Shape;198;p28"/>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4</a:t>
              </a:r>
              <a:endParaRPr sz="700"/>
            </a:p>
          </p:txBody>
        </p:sp>
      </p:grpSp>
      <p:sp>
        <p:nvSpPr>
          <p:cNvPr id="199" name="Google Shape;199;p28"/>
          <p:cNvSpPr/>
          <p:nvPr/>
        </p:nvSpPr>
        <p:spPr>
          <a:xfrm>
            <a:off x="-1741340" y="-105096"/>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00" name="Google Shape;200;p28"/>
          <p:cNvSpPr txBox="1"/>
          <p:nvPr/>
        </p:nvSpPr>
        <p:spPr>
          <a:xfrm>
            <a:off x="514350" y="1695793"/>
            <a:ext cx="5492105" cy="2303259"/>
          </a:xfrm>
          <a:prstGeom prst="rect">
            <a:avLst/>
          </a:prstGeom>
          <a:noFill/>
          <a:ln>
            <a:noFill/>
          </a:ln>
        </p:spPr>
        <p:txBody>
          <a:bodyPr anchorCtr="0" anchor="t" bIns="0" lIns="0" spcFirstLastPara="1" rIns="0" wrap="square" tIns="0">
            <a:spAutoFit/>
          </a:bodyPr>
          <a:lstStyle/>
          <a:p>
            <a:pPr indent="0" lvl="1" marL="203200" marR="0" rtl="0" algn="l">
              <a:lnSpc>
                <a:spcPct val="147971"/>
              </a:lnSpc>
              <a:spcBef>
                <a:spcPts val="0"/>
              </a:spcBef>
              <a:spcAft>
                <a:spcPts val="0"/>
              </a:spcAft>
              <a:buNone/>
            </a:pPr>
            <a:r>
              <a:rPr b="0" i="0" lang="en" sz="1800" u="none" cap="none" strike="noStrike">
                <a:solidFill>
                  <a:srgbClr val="000000"/>
                </a:solidFill>
                <a:latin typeface="Arial"/>
                <a:ea typeface="Arial"/>
                <a:cs typeface="Arial"/>
                <a:sym typeface="Arial"/>
              </a:rPr>
              <a:t>The infant mortality rate (IMR) is often regarded as a barometer for the overall welfare of a community or country.</a:t>
            </a:r>
            <a:endParaRPr sz="700"/>
          </a:p>
          <a:p>
            <a:pPr indent="0" lvl="1" marL="203200" marR="0" rtl="0" algn="l">
              <a:lnSpc>
                <a:spcPct val="147971"/>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1" marL="203200" marR="0" rtl="0" algn="l">
              <a:lnSpc>
                <a:spcPct val="147971"/>
              </a:lnSpc>
              <a:spcBef>
                <a:spcPts val="0"/>
              </a:spcBef>
              <a:spcAft>
                <a:spcPts val="0"/>
              </a:spcAft>
              <a:buNone/>
            </a:pPr>
            <a:r>
              <a:rPr b="0" i="0" lang="en" sz="1800" u="none" cap="none" strike="noStrike">
                <a:solidFill>
                  <a:srgbClr val="000000"/>
                </a:solidFill>
                <a:latin typeface="Arial"/>
                <a:ea typeface="Arial"/>
                <a:cs typeface="Arial"/>
                <a:sym typeface="Arial"/>
              </a:rPr>
              <a:t> It refers to the number of deaths per 1000 live births within the year</a:t>
            </a:r>
            <a:endParaRPr sz="700"/>
          </a:p>
          <a:p>
            <a:pPr indent="-88900" lvl="1" marL="393700" marR="0" rtl="0" algn="l">
              <a:lnSpc>
                <a:spcPct val="147971"/>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829" name="Shape 829"/>
        <p:cNvGrpSpPr/>
        <p:nvPr/>
      </p:nvGrpSpPr>
      <p:grpSpPr>
        <a:xfrm>
          <a:off x="0" y="0"/>
          <a:ext cx="0" cy="0"/>
          <a:chOff x="0" y="0"/>
          <a:chExt cx="0" cy="0"/>
        </a:xfrm>
      </p:grpSpPr>
      <p:grpSp>
        <p:nvGrpSpPr>
          <p:cNvPr id="830" name="Google Shape;830;p64"/>
          <p:cNvGrpSpPr/>
          <p:nvPr/>
        </p:nvGrpSpPr>
        <p:grpSpPr>
          <a:xfrm>
            <a:off x="7929578" y="-49020"/>
            <a:ext cx="781306" cy="885633"/>
            <a:chOff x="0" y="-130721"/>
            <a:chExt cx="2083482" cy="2361688"/>
          </a:xfrm>
        </p:grpSpPr>
        <p:grpSp>
          <p:nvGrpSpPr>
            <p:cNvPr id="831" name="Google Shape;831;p64"/>
            <p:cNvGrpSpPr/>
            <p:nvPr/>
          </p:nvGrpSpPr>
          <p:grpSpPr>
            <a:xfrm>
              <a:off x="75599" y="-130721"/>
              <a:ext cx="1932284" cy="2361688"/>
              <a:chOff x="0" y="-47625"/>
              <a:chExt cx="703982" cy="860425"/>
            </a:xfrm>
          </p:grpSpPr>
          <p:sp>
            <p:nvSpPr>
              <p:cNvPr id="832" name="Google Shape;832;p64"/>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33" name="Google Shape;833;p64"/>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834" name="Google Shape;834;p64"/>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40</a:t>
              </a:r>
              <a:endParaRPr sz="700"/>
            </a:p>
          </p:txBody>
        </p:sp>
      </p:grpSp>
      <p:sp>
        <p:nvSpPr>
          <p:cNvPr id="835" name="Google Shape;835;p64"/>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36" name="Google Shape;836;p64"/>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837" name="Google Shape;837;p64"/>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838" name="Google Shape;838;p64"/>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pic>
        <p:nvPicPr>
          <p:cNvPr id="839" name="Google Shape;839;p64"/>
          <p:cNvPicPr preferRelativeResize="0"/>
          <p:nvPr/>
        </p:nvPicPr>
        <p:blipFill rotWithShape="1">
          <a:blip r:embed="rId4">
            <a:alphaModFix/>
          </a:blip>
          <a:srcRect b="0" l="0" r="0" t="0"/>
          <a:stretch/>
        </p:blipFill>
        <p:spPr>
          <a:xfrm>
            <a:off x="392092" y="1622268"/>
            <a:ext cx="4800600" cy="1916811"/>
          </a:xfrm>
          <a:prstGeom prst="rect">
            <a:avLst/>
          </a:prstGeom>
          <a:noFill/>
          <a:ln>
            <a:noFill/>
          </a:ln>
        </p:spPr>
      </p:pic>
      <p:pic>
        <p:nvPicPr>
          <p:cNvPr id="840" name="Google Shape;840;p64"/>
          <p:cNvPicPr preferRelativeResize="0"/>
          <p:nvPr/>
        </p:nvPicPr>
        <p:blipFill rotWithShape="1">
          <a:blip r:embed="rId5">
            <a:alphaModFix/>
          </a:blip>
          <a:srcRect b="0" l="0" r="0" t="0"/>
          <a:stretch/>
        </p:blipFill>
        <p:spPr>
          <a:xfrm>
            <a:off x="5867400" y="950749"/>
            <a:ext cx="1870710" cy="3345346"/>
          </a:xfrm>
          <a:prstGeom prst="rect">
            <a:avLst/>
          </a:prstGeom>
          <a:noFill/>
          <a:ln>
            <a:noFill/>
          </a:ln>
        </p:spPr>
      </p:pic>
      <p:sp>
        <p:nvSpPr>
          <p:cNvPr id="841" name="Google Shape;841;p64"/>
          <p:cNvSpPr txBox="1"/>
          <p:nvPr/>
        </p:nvSpPr>
        <p:spPr>
          <a:xfrm>
            <a:off x="1562100" y="1274118"/>
            <a:ext cx="2537169" cy="23083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Code for Variance Inflation Factor (VIF) </a:t>
            </a:r>
            <a:endParaRPr sz="12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845" name="Shape 845"/>
        <p:cNvGrpSpPr/>
        <p:nvPr/>
      </p:nvGrpSpPr>
      <p:grpSpPr>
        <a:xfrm>
          <a:off x="0" y="0"/>
          <a:ext cx="0" cy="0"/>
          <a:chOff x="0" y="0"/>
          <a:chExt cx="0" cy="0"/>
        </a:xfrm>
      </p:grpSpPr>
      <p:grpSp>
        <p:nvGrpSpPr>
          <p:cNvPr id="846" name="Google Shape;846;p65"/>
          <p:cNvGrpSpPr/>
          <p:nvPr/>
        </p:nvGrpSpPr>
        <p:grpSpPr>
          <a:xfrm>
            <a:off x="7929578" y="-49020"/>
            <a:ext cx="781306" cy="885633"/>
            <a:chOff x="0" y="-130721"/>
            <a:chExt cx="2083482" cy="2361688"/>
          </a:xfrm>
        </p:grpSpPr>
        <p:grpSp>
          <p:nvGrpSpPr>
            <p:cNvPr id="847" name="Google Shape;847;p65"/>
            <p:cNvGrpSpPr/>
            <p:nvPr/>
          </p:nvGrpSpPr>
          <p:grpSpPr>
            <a:xfrm>
              <a:off x="75599" y="-130721"/>
              <a:ext cx="1932284" cy="2361688"/>
              <a:chOff x="0" y="-47625"/>
              <a:chExt cx="703982" cy="860425"/>
            </a:xfrm>
          </p:grpSpPr>
          <p:sp>
            <p:nvSpPr>
              <p:cNvPr id="848" name="Google Shape;848;p65"/>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49" name="Google Shape;849;p65"/>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850" name="Google Shape;850;p65"/>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41</a:t>
              </a:r>
              <a:endParaRPr sz="700"/>
            </a:p>
          </p:txBody>
        </p:sp>
      </p:grpSp>
      <p:sp>
        <p:nvSpPr>
          <p:cNvPr id="851" name="Google Shape;851;p65"/>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52" name="Google Shape;852;p65"/>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853" name="Google Shape;853;p65"/>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854" name="Google Shape;854;p65"/>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pic>
        <p:nvPicPr>
          <p:cNvPr id="855" name="Google Shape;855;p65"/>
          <p:cNvPicPr preferRelativeResize="0"/>
          <p:nvPr/>
        </p:nvPicPr>
        <p:blipFill rotWithShape="1">
          <a:blip r:embed="rId4">
            <a:alphaModFix/>
          </a:blip>
          <a:srcRect b="0" l="0" r="0" t="0"/>
          <a:stretch/>
        </p:blipFill>
        <p:spPr>
          <a:xfrm>
            <a:off x="1409700" y="1410300"/>
            <a:ext cx="6040852" cy="2019298"/>
          </a:xfrm>
          <a:prstGeom prst="rect">
            <a:avLst/>
          </a:prstGeom>
          <a:noFill/>
          <a:ln>
            <a:noFill/>
          </a:ln>
        </p:spPr>
      </p:pic>
      <p:sp>
        <p:nvSpPr>
          <p:cNvPr id="856" name="Google Shape;856;p65"/>
          <p:cNvSpPr txBox="1"/>
          <p:nvPr/>
        </p:nvSpPr>
        <p:spPr>
          <a:xfrm>
            <a:off x="2893800" y="1085850"/>
            <a:ext cx="2402100" cy="261610"/>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Code for Ordinary Least Square </a:t>
            </a:r>
            <a:endParaRPr sz="14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860" name="Shape 860"/>
        <p:cNvGrpSpPr/>
        <p:nvPr/>
      </p:nvGrpSpPr>
      <p:grpSpPr>
        <a:xfrm>
          <a:off x="0" y="0"/>
          <a:ext cx="0" cy="0"/>
          <a:chOff x="0" y="0"/>
          <a:chExt cx="0" cy="0"/>
        </a:xfrm>
      </p:grpSpPr>
      <p:grpSp>
        <p:nvGrpSpPr>
          <p:cNvPr id="861" name="Google Shape;861;p66"/>
          <p:cNvGrpSpPr/>
          <p:nvPr/>
        </p:nvGrpSpPr>
        <p:grpSpPr>
          <a:xfrm>
            <a:off x="7929578" y="-49020"/>
            <a:ext cx="781306" cy="885633"/>
            <a:chOff x="0" y="-130721"/>
            <a:chExt cx="2083482" cy="2361688"/>
          </a:xfrm>
        </p:grpSpPr>
        <p:grpSp>
          <p:nvGrpSpPr>
            <p:cNvPr id="862" name="Google Shape;862;p66"/>
            <p:cNvGrpSpPr/>
            <p:nvPr/>
          </p:nvGrpSpPr>
          <p:grpSpPr>
            <a:xfrm>
              <a:off x="75599" y="-130721"/>
              <a:ext cx="1932284" cy="2361688"/>
              <a:chOff x="0" y="-47625"/>
              <a:chExt cx="703982" cy="860425"/>
            </a:xfrm>
          </p:grpSpPr>
          <p:sp>
            <p:nvSpPr>
              <p:cNvPr id="863" name="Google Shape;863;p66"/>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64" name="Google Shape;864;p66"/>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865" name="Google Shape;865;p66"/>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42</a:t>
              </a:r>
              <a:endParaRPr sz="700"/>
            </a:p>
          </p:txBody>
        </p:sp>
      </p:grpSp>
      <p:sp>
        <p:nvSpPr>
          <p:cNvPr id="866" name="Google Shape;866;p66"/>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67" name="Google Shape;867;p66"/>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868" name="Google Shape;868;p66"/>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869" name="Google Shape;869;p66"/>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pic>
        <p:nvPicPr>
          <p:cNvPr id="870" name="Google Shape;870;p66"/>
          <p:cNvPicPr preferRelativeResize="0"/>
          <p:nvPr/>
        </p:nvPicPr>
        <p:blipFill rotWithShape="1">
          <a:blip r:embed="rId4">
            <a:alphaModFix/>
          </a:blip>
          <a:srcRect b="0" l="0" r="0" t="0"/>
          <a:stretch/>
        </p:blipFill>
        <p:spPr>
          <a:xfrm>
            <a:off x="571500" y="1843159"/>
            <a:ext cx="8111034" cy="2023990"/>
          </a:xfrm>
          <a:prstGeom prst="rect">
            <a:avLst/>
          </a:prstGeom>
          <a:noFill/>
          <a:ln>
            <a:noFill/>
          </a:ln>
        </p:spPr>
      </p:pic>
      <p:sp>
        <p:nvSpPr>
          <p:cNvPr id="871" name="Google Shape;871;p66"/>
          <p:cNvSpPr txBox="1"/>
          <p:nvPr/>
        </p:nvSpPr>
        <p:spPr>
          <a:xfrm>
            <a:off x="0" y="1390650"/>
            <a:ext cx="9144000" cy="230833"/>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1200">
                <a:solidFill>
                  <a:schemeClr val="dk1"/>
                </a:solidFill>
                <a:latin typeface="Calibri"/>
                <a:ea typeface="Calibri"/>
                <a:cs typeface="Calibri"/>
                <a:sym typeface="Calibri"/>
              </a:rPr>
              <a:t>Pair plot for Significant Features</a:t>
            </a:r>
            <a:endParaRPr b="1" sz="9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875" name="Shape 875"/>
        <p:cNvGrpSpPr/>
        <p:nvPr/>
      </p:nvGrpSpPr>
      <p:grpSpPr>
        <a:xfrm>
          <a:off x="0" y="0"/>
          <a:ext cx="0" cy="0"/>
          <a:chOff x="0" y="0"/>
          <a:chExt cx="0" cy="0"/>
        </a:xfrm>
      </p:grpSpPr>
      <p:grpSp>
        <p:nvGrpSpPr>
          <p:cNvPr id="876" name="Google Shape;876;p67"/>
          <p:cNvGrpSpPr/>
          <p:nvPr/>
        </p:nvGrpSpPr>
        <p:grpSpPr>
          <a:xfrm>
            <a:off x="7929578" y="-49020"/>
            <a:ext cx="781306" cy="885633"/>
            <a:chOff x="0" y="-130721"/>
            <a:chExt cx="2083482" cy="2361688"/>
          </a:xfrm>
        </p:grpSpPr>
        <p:grpSp>
          <p:nvGrpSpPr>
            <p:cNvPr id="877" name="Google Shape;877;p67"/>
            <p:cNvGrpSpPr/>
            <p:nvPr/>
          </p:nvGrpSpPr>
          <p:grpSpPr>
            <a:xfrm>
              <a:off x="75599" y="-130721"/>
              <a:ext cx="1932284" cy="2361688"/>
              <a:chOff x="0" y="-47625"/>
              <a:chExt cx="703982" cy="860425"/>
            </a:xfrm>
          </p:grpSpPr>
          <p:sp>
            <p:nvSpPr>
              <p:cNvPr id="878" name="Google Shape;878;p67"/>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79" name="Google Shape;879;p67"/>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880" name="Google Shape;880;p67"/>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43</a:t>
              </a:r>
              <a:endParaRPr sz="700"/>
            </a:p>
          </p:txBody>
        </p:sp>
      </p:grpSp>
      <p:sp>
        <p:nvSpPr>
          <p:cNvPr id="881" name="Google Shape;881;p67"/>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82" name="Google Shape;882;p67"/>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883" name="Google Shape;883;p67"/>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884" name="Google Shape;884;p67"/>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pic>
        <p:nvPicPr>
          <p:cNvPr id="885" name="Google Shape;885;p67"/>
          <p:cNvPicPr preferRelativeResize="0"/>
          <p:nvPr/>
        </p:nvPicPr>
        <p:blipFill rotWithShape="1">
          <a:blip r:embed="rId4">
            <a:alphaModFix/>
          </a:blip>
          <a:srcRect b="0" l="0" r="0" t="0"/>
          <a:stretch/>
        </p:blipFill>
        <p:spPr>
          <a:xfrm>
            <a:off x="1916852" y="895350"/>
            <a:ext cx="5310296" cy="3544886"/>
          </a:xfrm>
          <a:prstGeom prst="rect">
            <a:avLst/>
          </a:prstGeom>
          <a:noFill/>
          <a:ln>
            <a:noFill/>
          </a:ln>
        </p:spPr>
      </p:pic>
      <p:sp>
        <p:nvSpPr>
          <p:cNvPr id="886" name="Google Shape;886;p67"/>
          <p:cNvSpPr txBox="1"/>
          <p:nvPr/>
        </p:nvSpPr>
        <p:spPr>
          <a:xfrm>
            <a:off x="3054678" y="328435"/>
            <a:ext cx="3034645" cy="35394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2000">
                <a:solidFill>
                  <a:schemeClr val="dk1"/>
                </a:solidFill>
                <a:latin typeface="Alatsi"/>
                <a:ea typeface="Alatsi"/>
                <a:cs typeface="Alatsi"/>
                <a:sym typeface="Alatsi"/>
              </a:rPr>
              <a:t>Multiple Linear Regression</a:t>
            </a:r>
            <a:endParaRPr sz="2000">
              <a:solidFill>
                <a:schemeClr val="dk1"/>
              </a:solidFill>
              <a:latin typeface="Alatsi"/>
              <a:ea typeface="Alatsi"/>
              <a:cs typeface="Alatsi"/>
              <a:sym typeface="Alats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890" name="Shape 890"/>
        <p:cNvGrpSpPr/>
        <p:nvPr/>
      </p:nvGrpSpPr>
      <p:grpSpPr>
        <a:xfrm>
          <a:off x="0" y="0"/>
          <a:ext cx="0" cy="0"/>
          <a:chOff x="0" y="0"/>
          <a:chExt cx="0" cy="0"/>
        </a:xfrm>
      </p:grpSpPr>
      <p:grpSp>
        <p:nvGrpSpPr>
          <p:cNvPr id="891" name="Google Shape;891;p68"/>
          <p:cNvGrpSpPr/>
          <p:nvPr/>
        </p:nvGrpSpPr>
        <p:grpSpPr>
          <a:xfrm>
            <a:off x="7929578" y="-49020"/>
            <a:ext cx="781306" cy="885633"/>
            <a:chOff x="0" y="-130721"/>
            <a:chExt cx="2083482" cy="2361688"/>
          </a:xfrm>
        </p:grpSpPr>
        <p:grpSp>
          <p:nvGrpSpPr>
            <p:cNvPr id="892" name="Google Shape;892;p68"/>
            <p:cNvGrpSpPr/>
            <p:nvPr/>
          </p:nvGrpSpPr>
          <p:grpSpPr>
            <a:xfrm>
              <a:off x="75599" y="-130721"/>
              <a:ext cx="1932284" cy="2361688"/>
              <a:chOff x="0" y="-47625"/>
              <a:chExt cx="703982" cy="860425"/>
            </a:xfrm>
          </p:grpSpPr>
          <p:sp>
            <p:nvSpPr>
              <p:cNvPr id="893" name="Google Shape;893;p68"/>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94" name="Google Shape;894;p68"/>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895" name="Google Shape;895;p68"/>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44</a:t>
              </a:r>
              <a:endParaRPr sz="700"/>
            </a:p>
          </p:txBody>
        </p:sp>
      </p:grpSp>
      <p:sp>
        <p:nvSpPr>
          <p:cNvPr id="896" name="Google Shape;896;p68"/>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97" name="Google Shape;897;p68"/>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898" name="Google Shape;898;p68"/>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899" name="Google Shape;899;p68"/>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900" name="Google Shape;900;p68"/>
          <p:cNvSpPr txBox="1"/>
          <p:nvPr/>
        </p:nvSpPr>
        <p:spPr>
          <a:xfrm>
            <a:off x="3729141" y="355759"/>
            <a:ext cx="1573507" cy="35394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2000">
                <a:solidFill>
                  <a:schemeClr val="dk1"/>
                </a:solidFill>
                <a:latin typeface="Alatsi"/>
                <a:ea typeface="Alatsi"/>
                <a:cs typeface="Alatsi"/>
                <a:sym typeface="Alatsi"/>
              </a:rPr>
              <a:t>Decision Tree</a:t>
            </a:r>
            <a:endParaRPr sz="2000">
              <a:solidFill>
                <a:schemeClr val="dk1"/>
              </a:solidFill>
              <a:latin typeface="Alatsi"/>
              <a:ea typeface="Alatsi"/>
              <a:cs typeface="Alatsi"/>
              <a:sym typeface="Alatsi"/>
            </a:endParaRPr>
          </a:p>
        </p:txBody>
      </p:sp>
      <p:pic>
        <p:nvPicPr>
          <p:cNvPr id="901" name="Google Shape;901;p68"/>
          <p:cNvPicPr preferRelativeResize="0"/>
          <p:nvPr/>
        </p:nvPicPr>
        <p:blipFill rotWithShape="1">
          <a:blip r:embed="rId4">
            <a:alphaModFix/>
          </a:blip>
          <a:srcRect b="0" l="0" r="0" t="0"/>
          <a:stretch/>
        </p:blipFill>
        <p:spPr>
          <a:xfrm>
            <a:off x="447975" y="1079322"/>
            <a:ext cx="8240049" cy="258602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905" name="Shape 905"/>
        <p:cNvGrpSpPr/>
        <p:nvPr/>
      </p:nvGrpSpPr>
      <p:grpSpPr>
        <a:xfrm>
          <a:off x="0" y="0"/>
          <a:ext cx="0" cy="0"/>
          <a:chOff x="0" y="0"/>
          <a:chExt cx="0" cy="0"/>
        </a:xfrm>
      </p:grpSpPr>
      <p:cxnSp>
        <p:nvCxnSpPr>
          <p:cNvPr id="906" name="Google Shape;906;p69"/>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907" name="Google Shape;907;p69"/>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pic>
        <p:nvPicPr>
          <p:cNvPr id="908" name="Google Shape;908;p69"/>
          <p:cNvPicPr preferRelativeResize="0"/>
          <p:nvPr/>
        </p:nvPicPr>
        <p:blipFill rotWithShape="1">
          <a:blip r:embed="rId3">
            <a:alphaModFix/>
          </a:blip>
          <a:srcRect b="0" l="0" r="0" t="0"/>
          <a:stretch/>
        </p:blipFill>
        <p:spPr>
          <a:xfrm>
            <a:off x="833438" y="690563"/>
            <a:ext cx="7477125" cy="3762375"/>
          </a:xfrm>
          <a:prstGeom prst="rect">
            <a:avLst/>
          </a:prstGeom>
          <a:noFill/>
          <a:ln>
            <a:noFill/>
          </a:ln>
        </p:spPr>
      </p:pic>
      <p:sp>
        <p:nvSpPr>
          <p:cNvPr id="909" name="Google Shape;909;p69"/>
          <p:cNvSpPr txBox="1"/>
          <p:nvPr/>
        </p:nvSpPr>
        <p:spPr>
          <a:xfrm>
            <a:off x="0" y="355759"/>
            <a:ext cx="9144000" cy="353943"/>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lang="en" sz="2000">
                <a:solidFill>
                  <a:schemeClr val="dk1"/>
                </a:solidFill>
                <a:latin typeface="Alatsi"/>
                <a:ea typeface="Alatsi"/>
                <a:cs typeface="Alatsi"/>
                <a:sym typeface="Alatsi"/>
              </a:rPr>
              <a:t>Decision Tree Diagram</a:t>
            </a:r>
            <a:endParaRPr sz="2000">
              <a:solidFill>
                <a:schemeClr val="dk1"/>
              </a:solidFill>
              <a:latin typeface="Alatsi"/>
              <a:ea typeface="Alatsi"/>
              <a:cs typeface="Alatsi"/>
              <a:sym typeface="Alatsi"/>
            </a:endParaRPr>
          </a:p>
        </p:txBody>
      </p:sp>
      <p:grpSp>
        <p:nvGrpSpPr>
          <p:cNvPr id="910" name="Google Shape;910;p69"/>
          <p:cNvGrpSpPr/>
          <p:nvPr/>
        </p:nvGrpSpPr>
        <p:grpSpPr>
          <a:xfrm>
            <a:off x="7929578" y="-49020"/>
            <a:ext cx="781306" cy="885633"/>
            <a:chOff x="0" y="-130721"/>
            <a:chExt cx="2083482" cy="2361688"/>
          </a:xfrm>
        </p:grpSpPr>
        <p:grpSp>
          <p:nvGrpSpPr>
            <p:cNvPr id="911" name="Google Shape;911;p69"/>
            <p:cNvGrpSpPr/>
            <p:nvPr/>
          </p:nvGrpSpPr>
          <p:grpSpPr>
            <a:xfrm>
              <a:off x="75599" y="-130721"/>
              <a:ext cx="1932284" cy="2361688"/>
              <a:chOff x="0" y="-47625"/>
              <a:chExt cx="703982" cy="860425"/>
            </a:xfrm>
          </p:grpSpPr>
          <p:sp>
            <p:nvSpPr>
              <p:cNvPr id="912" name="Google Shape;912;p69"/>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13" name="Google Shape;913;p69"/>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914" name="Google Shape;914;p69"/>
            <p:cNvSpPr txBox="1"/>
            <p:nvPr/>
          </p:nvSpPr>
          <p:spPr>
            <a:xfrm>
              <a:off x="0" y="437581"/>
              <a:ext cx="2083482" cy="124641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45</a:t>
              </a:r>
              <a:endParaRPr sz="700"/>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918" name="Shape 918"/>
        <p:cNvGrpSpPr/>
        <p:nvPr/>
      </p:nvGrpSpPr>
      <p:grpSpPr>
        <a:xfrm>
          <a:off x="0" y="0"/>
          <a:ext cx="0" cy="0"/>
          <a:chOff x="0" y="0"/>
          <a:chExt cx="0" cy="0"/>
        </a:xfrm>
      </p:grpSpPr>
      <p:grpSp>
        <p:nvGrpSpPr>
          <p:cNvPr id="919" name="Google Shape;919;p70"/>
          <p:cNvGrpSpPr/>
          <p:nvPr/>
        </p:nvGrpSpPr>
        <p:grpSpPr>
          <a:xfrm>
            <a:off x="7929578" y="-49020"/>
            <a:ext cx="781306" cy="885633"/>
            <a:chOff x="0" y="-130721"/>
            <a:chExt cx="2083482" cy="2361688"/>
          </a:xfrm>
        </p:grpSpPr>
        <p:grpSp>
          <p:nvGrpSpPr>
            <p:cNvPr id="920" name="Google Shape;920;p70"/>
            <p:cNvGrpSpPr/>
            <p:nvPr/>
          </p:nvGrpSpPr>
          <p:grpSpPr>
            <a:xfrm>
              <a:off x="75599" y="-130721"/>
              <a:ext cx="1932284" cy="2361688"/>
              <a:chOff x="0" y="-47625"/>
              <a:chExt cx="703982" cy="860425"/>
            </a:xfrm>
          </p:grpSpPr>
          <p:sp>
            <p:nvSpPr>
              <p:cNvPr id="921" name="Google Shape;921;p70"/>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22" name="Google Shape;922;p70"/>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923" name="Google Shape;923;p70"/>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46</a:t>
              </a:r>
              <a:endParaRPr sz="700"/>
            </a:p>
          </p:txBody>
        </p:sp>
      </p:grpSp>
      <p:sp>
        <p:nvSpPr>
          <p:cNvPr id="924" name="Google Shape;924;p70"/>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25" name="Google Shape;925;p70"/>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926" name="Google Shape;926;p70"/>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927" name="Google Shape;927;p70"/>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928" name="Google Shape;928;p70"/>
          <p:cNvSpPr txBox="1"/>
          <p:nvPr/>
        </p:nvSpPr>
        <p:spPr>
          <a:xfrm>
            <a:off x="3691070" y="216972"/>
            <a:ext cx="1761861" cy="35394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2000">
                <a:solidFill>
                  <a:schemeClr val="dk1"/>
                </a:solidFill>
                <a:latin typeface="Alatsi"/>
                <a:ea typeface="Alatsi"/>
                <a:cs typeface="Alatsi"/>
                <a:sym typeface="Alatsi"/>
              </a:rPr>
              <a:t>Random Forest</a:t>
            </a:r>
            <a:endParaRPr sz="2000">
              <a:solidFill>
                <a:schemeClr val="dk1"/>
              </a:solidFill>
              <a:latin typeface="Alatsi"/>
              <a:ea typeface="Alatsi"/>
              <a:cs typeface="Alatsi"/>
              <a:sym typeface="Alatsi"/>
            </a:endParaRPr>
          </a:p>
        </p:txBody>
      </p:sp>
      <p:pic>
        <p:nvPicPr>
          <p:cNvPr id="929" name="Google Shape;929;p70"/>
          <p:cNvPicPr preferRelativeResize="0"/>
          <p:nvPr/>
        </p:nvPicPr>
        <p:blipFill rotWithShape="1">
          <a:blip r:embed="rId4">
            <a:alphaModFix/>
          </a:blip>
          <a:srcRect b="0" l="0" r="0" t="0"/>
          <a:stretch/>
        </p:blipFill>
        <p:spPr>
          <a:xfrm>
            <a:off x="1219200" y="1009650"/>
            <a:ext cx="6373723" cy="297179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933" name="Shape 933"/>
        <p:cNvGrpSpPr/>
        <p:nvPr/>
      </p:nvGrpSpPr>
      <p:grpSpPr>
        <a:xfrm>
          <a:off x="0" y="0"/>
          <a:ext cx="0" cy="0"/>
          <a:chOff x="0" y="0"/>
          <a:chExt cx="0" cy="0"/>
        </a:xfrm>
      </p:grpSpPr>
      <p:grpSp>
        <p:nvGrpSpPr>
          <p:cNvPr id="934" name="Google Shape;934;p71"/>
          <p:cNvGrpSpPr/>
          <p:nvPr/>
        </p:nvGrpSpPr>
        <p:grpSpPr>
          <a:xfrm>
            <a:off x="7929578" y="-49020"/>
            <a:ext cx="781306" cy="885633"/>
            <a:chOff x="0" y="-130721"/>
            <a:chExt cx="2083482" cy="2361688"/>
          </a:xfrm>
        </p:grpSpPr>
        <p:grpSp>
          <p:nvGrpSpPr>
            <p:cNvPr id="935" name="Google Shape;935;p71"/>
            <p:cNvGrpSpPr/>
            <p:nvPr/>
          </p:nvGrpSpPr>
          <p:grpSpPr>
            <a:xfrm>
              <a:off x="75599" y="-130721"/>
              <a:ext cx="1932284" cy="2361688"/>
              <a:chOff x="0" y="-47625"/>
              <a:chExt cx="703982" cy="860425"/>
            </a:xfrm>
          </p:grpSpPr>
          <p:sp>
            <p:nvSpPr>
              <p:cNvPr id="936" name="Google Shape;936;p71"/>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37" name="Google Shape;937;p71"/>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938" name="Google Shape;938;p71"/>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47</a:t>
              </a:r>
              <a:endParaRPr sz="700"/>
            </a:p>
          </p:txBody>
        </p:sp>
      </p:grpSp>
      <p:sp>
        <p:nvSpPr>
          <p:cNvPr id="939" name="Google Shape;939;p71"/>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40" name="Google Shape;940;p71"/>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941" name="Google Shape;941;p71"/>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942" name="Google Shape;942;p71"/>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943" name="Google Shape;943;p71"/>
          <p:cNvSpPr txBox="1"/>
          <p:nvPr/>
        </p:nvSpPr>
        <p:spPr>
          <a:xfrm>
            <a:off x="4279372" y="219903"/>
            <a:ext cx="585257" cy="35394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2000">
                <a:solidFill>
                  <a:schemeClr val="dk1"/>
                </a:solidFill>
                <a:latin typeface="Alatsi"/>
                <a:ea typeface="Alatsi"/>
                <a:cs typeface="Alatsi"/>
                <a:sym typeface="Alatsi"/>
              </a:rPr>
              <a:t>KNN</a:t>
            </a:r>
            <a:endParaRPr sz="2000">
              <a:solidFill>
                <a:schemeClr val="dk1"/>
              </a:solidFill>
              <a:latin typeface="Alatsi"/>
              <a:ea typeface="Alatsi"/>
              <a:cs typeface="Alatsi"/>
              <a:sym typeface="Alatsi"/>
            </a:endParaRPr>
          </a:p>
        </p:txBody>
      </p:sp>
      <p:pic>
        <p:nvPicPr>
          <p:cNvPr id="944" name="Google Shape;944;p71"/>
          <p:cNvPicPr preferRelativeResize="0"/>
          <p:nvPr/>
        </p:nvPicPr>
        <p:blipFill rotWithShape="1">
          <a:blip r:embed="rId4">
            <a:alphaModFix/>
          </a:blip>
          <a:srcRect b="0" l="0" r="0" t="0"/>
          <a:stretch/>
        </p:blipFill>
        <p:spPr>
          <a:xfrm>
            <a:off x="1333501" y="690631"/>
            <a:ext cx="6494574" cy="343604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948" name="Shape 948"/>
        <p:cNvGrpSpPr/>
        <p:nvPr/>
      </p:nvGrpSpPr>
      <p:grpSpPr>
        <a:xfrm>
          <a:off x="0" y="0"/>
          <a:ext cx="0" cy="0"/>
          <a:chOff x="0" y="0"/>
          <a:chExt cx="0" cy="0"/>
        </a:xfrm>
      </p:grpSpPr>
      <p:grpSp>
        <p:nvGrpSpPr>
          <p:cNvPr id="949" name="Google Shape;949;p72"/>
          <p:cNvGrpSpPr/>
          <p:nvPr/>
        </p:nvGrpSpPr>
        <p:grpSpPr>
          <a:xfrm>
            <a:off x="7929578" y="-49020"/>
            <a:ext cx="781306" cy="885633"/>
            <a:chOff x="0" y="-130721"/>
            <a:chExt cx="2083482" cy="2361688"/>
          </a:xfrm>
        </p:grpSpPr>
        <p:grpSp>
          <p:nvGrpSpPr>
            <p:cNvPr id="950" name="Google Shape;950;p72"/>
            <p:cNvGrpSpPr/>
            <p:nvPr/>
          </p:nvGrpSpPr>
          <p:grpSpPr>
            <a:xfrm>
              <a:off x="75599" y="-130721"/>
              <a:ext cx="1932284" cy="2361688"/>
              <a:chOff x="0" y="-47625"/>
              <a:chExt cx="703982" cy="860425"/>
            </a:xfrm>
          </p:grpSpPr>
          <p:sp>
            <p:nvSpPr>
              <p:cNvPr id="951" name="Google Shape;951;p7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52" name="Google Shape;952;p72"/>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953" name="Google Shape;953;p72"/>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48</a:t>
              </a:r>
              <a:endParaRPr sz="700"/>
            </a:p>
          </p:txBody>
        </p:sp>
      </p:grpSp>
      <p:sp>
        <p:nvSpPr>
          <p:cNvPr id="954" name="Google Shape;954;p72"/>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55" name="Google Shape;955;p72"/>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956" name="Google Shape;956;p72"/>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957" name="Google Shape;957;p72"/>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958" name="Google Shape;958;p72"/>
          <p:cNvSpPr txBox="1"/>
          <p:nvPr/>
        </p:nvSpPr>
        <p:spPr>
          <a:xfrm>
            <a:off x="-38100" y="219903"/>
            <a:ext cx="9182100" cy="353943"/>
          </a:xfrm>
          <a:prstGeom prst="rect">
            <a:avLst/>
          </a:prstGeom>
          <a:noFill/>
          <a:ln>
            <a:noFill/>
          </a:ln>
        </p:spPr>
        <p:txBody>
          <a:bodyPr anchorCtr="0" anchor="ctr" bIns="22850" lIns="45725" spcFirstLastPara="1" rIns="45725" wrap="square" tIns="22850">
            <a:spAutoFit/>
          </a:bodyPr>
          <a:lstStyle/>
          <a:p>
            <a:pPr indent="0" lvl="0" marL="0" marR="0" rtl="0" algn="ctr">
              <a:spcBef>
                <a:spcPts val="0"/>
              </a:spcBef>
              <a:spcAft>
                <a:spcPts val="0"/>
              </a:spcAft>
              <a:buNone/>
            </a:pPr>
            <a:r>
              <a:rPr lang="en" sz="2000">
                <a:solidFill>
                  <a:schemeClr val="dk1"/>
                </a:solidFill>
                <a:latin typeface="Alatsi"/>
                <a:ea typeface="Alatsi"/>
                <a:cs typeface="Alatsi"/>
                <a:sym typeface="Alatsi"/>
              </a:rPr>
              <a:t>Support Vector Machine</a:t>
            </a:r>
            <a:endParaRPr sz="2000">
              <a:solidFill>
                <a:schemeClr val="dk1"/>
              </a:solidFill>
              <a:latin typeface="Alatsi"/>
              <a:ea typeface="Alatsi"/>
              <a:cs typeface="Alatsi"/>
              <a:sym typeface="Alatsi"/>
            </a:endParaRPr>
          </a:p>
        </p:txBody>
      </p:sp>
      <p:pic>
        <p:nvPicPr>
          <p:cNvPr id="959" name="Google Shape;959;p72"/>
          <p:cNvPicPr preferRelativeResize="0"/>
          <p:nvPr/>
        </p:nvPicPr>
        <p:blipFill rotWithShape="1">
          <a:blip r:embed="rId4">
            <a:alphaModFix/>
          </a:blip>
          <a:srcRect b="0" l="0" r="0" t="0"/>
          <a:stretch/>
        </p:blipFill>
        <p:spPr>
          <a:xfrm>
            <a:off x="1028700" y="1128139"/>
            <a:ext cx="7321138" cy="298901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963" name="Shape 963"/>
        <p:cNvGrpSpPr/>
        <p:nvPr/>
      </p:nvGrpSpPr>
      <p:grpSpPr>
        <a:xfrm>
          <a:off x="0" y="0"/>
          <a:ext cx="0" cy="0"/>
          <a:chOff x="0" y="0"/>
          <a:chExt cx="0" cy="0"/>
        </a:xfrm>
      </p:grpSpPr>
      <p:grpSp>
        <p:nvGrpSpPr>
          <p:cNvPr id="964" name="Google Shape;964;p73"/>
          <p:cNvGrpSpPr/>
          <p:nvPr/>
        </p:nvGrpSpPr>
        <p:grpSpPr>
          <a:xfrm>
            <a:off x="7929578" y="-49020"/>
            <a:ext cx="781306" cy="885633"/>
            <a:chOff x="0" y="-130721"/>
            <a:chExt cx="2083482" cy="2361688"/>
          </a:xfrm>
        </p:grpSpPr>
        <p:grpSp>
          <p:nvGrpSpPr>
            <p:cNvPr id="965" name="Google Shape;965;p73"/>
            <p:cNvGrpSpPr/>
            <p:nvPr/>
          </p:nvGrpSpPr>
          <p:grpSpPr>
            <a:xfrm>
              <a:off x="75599" y="-130721"/>
              <a:ext cx="1932284" cy="2361688"/>
              <a:chOff x="0" y="-47625"/>
              <a:chExt cx="703982" cy="860425"/>
            </a:xfrm>
          </p:grpSpPr>
          <p:sp>
            <p:nvSpPr>
              <p:cNvPr id="966" name="Google Shape;966;p73"/>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67" name="Google Shape;967;p73"/>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968" name="Google Shape;968;p73"/>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49</a:t>
              </a:r>
              <a:endParaRPr sz="700"/>
            </a:p>
          </p:txBody>
        </p:sp>
      </p:grpSp>
      <p:sp>
        <p:nvSpPr>
          <p:cNvPr id="969" name="Google Shape;969;p73"/>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70" name="Google Shape;970;p73"/>
          <p:cNvSpPr txBox="1"/>
          <p:nvPr/>
        </p:nvSpPr>
        <p:spPr>
          <a:xfrm>
            <a:off x="-38100" y="219903"/>
            <a:ext cx="9182100" cy="353943"/>
          </a:xfrm>
          <a:prstGeom prst="rect">
            <a:avLst/>
          </a:prstGeom>
          <a:noFill/>
          <a:ln>
            <a:noFill/>
          </a:ln>
        </p:spPr>
        <p:txBody>
          <a:bodyPr anchorCtr="0" anchor="ctr" bIns="22850" lIns="45725" spcFirstLastPara="1" rIns="45725" wrap="square" tIns="22850">
            <a:spAutoFit/>
          </a:bodyPr>
          <a:lstStyle/>
          <a:p>
            <a:pPr indent="0" lvl="0" marL="0" marR="0" rtl="0" algn="ctr">
              <a:spcBef>
                <a:spcPts val="0"/>
              </a:spcBef>
              <a:spcAft>
                <a:spcPts val="0"/>
              </a:spcAft>
              <a:buNone/>
            </a:pPr>
            <a:r>
              <a:rPr lang="en" sz="2000">
                <a:solidFill>
                  <a:schemeClr val="dk1"/>
                </a:solidFill>
                <a:latin typeface="Alatsi"/>
                <a:ea typeface="Alatsi"/>
                <a:cs typeface="Alatsi"/>
                <a:sym typeface="Alatsi"/>
              </a:rPr>
              <a:t>XGBossting</a:t>
            </a:r>
            <a:endParaRPr sz="2000">
              <a:solidFill>
                <a:schemeClr val="dk1"/>
              </a:solidFill>
              <a:latin typeface="Alatsi"/>
              <a:ea typeface="Alatsi"/>
              <a:cs typeface="Alatsi"/>
              <a:sym typeface="Alatsi"/>
            </a:endParaRPr>
          </a:p>
        </p:txBody>
      </p:sp>
      <p:pic>
        <p:nvPicPr>
          <p:cNvPr id="971" name="Google Shape;971;p73"/>
          <p:cNvPicPr preferRelativeResize="0"/>
          <p:nvPr/>
        </p:nvPicPr>
        <p:blipFill rotWithShape="1">
          <a:blip r:embed="rId4">
            <a:alphaModFix/>
          </a:blip>
          <a:srcRect b="0" l="0" r="0" t="0"/>
          <a:stretch/>
        </p:blipFill>
        <p:spPr>
          <a:xfrm>
            <a:off x="1638300" y="790854"/>
            <a:ext cx="5486400" cy="3784133"/>
          </a:xfrm>
          <a:prstGeom prst="rect">
            <a:avLst/>
          </a:prstGeom>
          <a:noFill/>
          <a:ln>
            <a:noFill/>
          </a:ln>
        </p:spPr>
      </p:pic>
      <p:cxnSp>
        <p:nvCxnSpPr>
          <p:cNvPr id="972" name="Google Shape;972;p73"/>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cxnSp>
        <p:nvCxnSpPr>
          <p:cNvPr id="973" name="Google Shape;973;p73"/>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sp>
        <p:nvSpPr>
          <p:cNvPr id="974" name="Google Shape;974;p73"/>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204" name="Shape 204"/>
        <p:cNvGrpSpPr/>
        <p:nvPr/>
      </p:nvGrpSpPr>
      <p:grpSpPr>
        <a:xfrm>
          <a:off x="0" y="0"/>
          <a:ext cx="0" cy="0"/>
          <a:chOff x="0" y="0"/>
          <a:chExt cx="0" cy="0"/>
        </a:xfrm>
      </p:grpSpPr>
      <p:sp>
        <p:nvSpPr>
          <p:cNvPr id="205" name="Google Shape;205;p29"/>
          <p:cNvSpPr txBox="1"/>
          <p:nvPr/>
        </p:nvSpPr>
        <p:spPr>
          <a:xfrm>
            <a:off x="514350" y="433388"/>
            <a:ext cx="8115300" cy="428483"/>
          </a:xfrm>
          <a:prstGeom prst="rect">
            <a:avLst/>
          </a:prstGeom>
          <a:noFill/>
          <a:ln>
            <a:noFill/>
          </a:ln>
        </p:spPr>
        <p:txBody>
          <a:bodyPr anchorCtr="0" anchor="t" bIns="0" lIns="0" spcFirstLastPara="1" rIns="0" wrap="square" tIns="0">
            <a:spAutoFit/>
          </a:bodyPr>
          <a:lstStyle/>
          <a:p>
            <a:pPr indent="0" lvl="0" marL="0" marR="0" rtl="0" algn="ctr">
              <a:lnSpc>
                <a:spcPct val="94242"/>
              </a:lnSpc>
              <a:spcBef>
                <a:spcPts val="0"/>
              </a:spcBef>
              <a:spcAft>
                <a:spcPts val="0"/>
              </a:spcAft>
              <a:buNone/>
            </a:pPr>
            <a:r>
              <a:rPr b="1" lang="en" sz="3500">
                <a:solidFill>
                  <a:srgbClr val="000000"/>
                </a:solidFill>
                <a:latin typeface="Arial"/>
                <a:ea typeface="Arial"/>
                <a:cs typeface="Arial"/>
                <a:sym typeface="Arial"/>
              </a:rPr>
              <a:t>OBJECTIVES</a:t>
            </a:r>
            <a:endParaRPr sz="700"/>
          </a:p>
        </p:txBody>
      </p:sp>
      <p:grpSp>
        <p:nvGrpSpPr>
          <p:cNvPr id="206" name="Google Shape;206;p29"/>
          <p:cNvGrpSpPr/>
          <p:nvPr/>
        </p:nvGrpSpPr>
        <p:grpSpPr>
          <a:xfrm>
            <a:off x="695361" y="1479075"/>
            <a:ext cx="3681341" cy="2282896"/>
            <a:chOff x="0" y="-38100"/>
            <a:chExt cx="1939142" cy="1202513"/>
          </a:xfrm>
        </p:grpSpPr>
        <p:sp>
          <p:nvSpPr>
            <p:cNvPr id="207" name="Google Shape;207;p29"/>
            <p:cNvSpPr/>
            <p:nvPr/>
          </p:nvSpPr>
          <p:spPr>
            <a:xfrm>
              <a:off x="0" y="0"/>
              <a:ext cx="1939142" cy="1164413"/>
            </a:xfrm>
            <a:custGeom>
              <a:rect b="b" l="l" r="r" t="t"/>
              <a:pathLst>
                <a:path extrusionOk="0"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08" name="Google Shape;208;p29"/>
            <p:cNvSpPr txBox="1"/>
            <p:nvPr/>
          </p:nvSpPr>
          <p:spPr>
            <a:xfrm>
              <a:off x="0" y="-38100"/>
              <a:ext cx="1939142" cy="120251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Arial"/>
                <a:ea typeface="Arial"/>
                <a:cs typeface="Arial"/>
                <a:sym typeface="Arial"/>
              </a:endParaRPr>
            </a:p>
          </p:txBody>
        </p:sp>
      </p:grpSp>
      <p:sp>
        <p:nvSpPr>
          <p:cNvPr id="209" name="Google Shape;209;p29"/>
          <p:cNvSpPr txBox="1"/>
          <p:nvPr/>
        </p:nvSpPr>
        <p:spPr>
          <a:xfrm>
            <a:off x="1161249" y="2247415"/>
            <a:ext cx="2749564" cy="808355"/>
          </a:xfrm>
          <a:prstGeom prst="rect">
            <a:avLst/>
          </a:prstGeom>
          <a:noFill/>
          <a:ln>
            <a:noFill/>
          </a:ln>
        </p:spPr>
        <p:txBody>
          <a:bodyPr anchorCtr="0" anchor="t" bIns="0" lIns="0" spcFirstLastPara="1" rIns="0" wrap="square" tIns="0">
            <a:spAutoFit/>
          </a:bodyPr>
          <a:lstStyle/>
          <a:p>
            <a:pPr indent="0" lvl="0" marL="0" marR="0" rtl="0" algn="l">
              <a:lnSpc>
                <a:spcPct val="144633"/>
              </a:lnSpc>
              <a:spcBef>
                <a:spcPts val="0"/>
              </a:spcBef>
              <a:spcAft>
                <a:spcPts val="0"/>
              </a:spcAft>
              <a:buNone/>
            </a:pPr>
            <a:r>
              <a:rPr lang="en" sz="1500">
                <a:solidFill>
                  <a:srgbClr val="000000"/>
                </a:solidFill>
                <a:latin typeface="Arial"/>
                <a:ea typeface="Arial"/>
                <a:cs typeface="Arial"/>
                <a:sym typeface="Arial"/>
              </a:rPr>
              <a:t>To identify the significant factors that influence the infant mortality globally.</a:t>
            </a:r>
            <a:endParaRPr sz="700"/>
          </a:p>
        </p:txBody>
      </p:sp>
      <p:sp>
        <p:nvSpPr>
          <p:cNvPr id="210" name="Google Shape;210;p29"/>
          <p:cNvSpPr txBox="1"/>
          <p:nvPr/>
        </p:nvSpPr>
        <p:spPr>
          <a:xfrm>
            <a:off x="1239951" y="1748006"/>
            <a:ext cx="1939116" cy="346249"/>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lang="en" sz="2000">
                <a:solidFill>
                  <a:srgbClr val="000000"/>
                </a:solidFill>
                <a:latin typeface="Aharoni"/>
                <a:ea typeface="Aharoni"/>
                <a:cs typeface="Aharoni"/>
                <a:sym typeface="Aharoni"/>
              </a:rPr>
              <a:t>Objective 1</a:t>
            </a:r>
            <a:endParaRPr sz="700"/>
          </a:p>
        </p:txBody>
      </p:sp>
      <p:sp>
        <p:nvSpPr>
          <p:cNvPr id="211" name="Google Shape;211;p29"/>
          <p:cNvSpPr/>
          <p:nvPr/>
        </p:nvSpPr>
        <p:spPr>
          <a:xfrm>
            <a:off x="6708744" y="3071087"/>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212" name="Google Shape;212;p29"/>
          <p:cNvGrpSpPr/>
          <p:nvPr/>
        </p:nvGrpSpPr>
        <p:grpSpPr>
          <a:xfrm>
            <a:off x="4767299" y="1479075"/>
            <a:ext cx="3681341" cy="2282896"/>
            <a:chOff x="0" y="-38100"/>
            <a:chExt cx="1939142" cy="1202513"/>
          </a:xfrm>
        </p:grpSpPr>
        <p:sp>
          <p:nvSpPr>
            <p:cNvPr id="213" name="Google Shape;213;p29"/>
            <p:cNvSpPr/>
            <p:nvPr/>
          </p:nvSpPr>
          <p:spPr>
            <a:xfrm>
              <a:off x="0" y="0"/>
              <a:ext cx="1939142" cy="1164413"/>
            </a:xfrm>
            <a:custGeom>
              <a:rect b="b" l="l" r="r" t="t"/>
              <a:pathLst>
                <a:path extrusionOk="0"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14" name="Google Shape;214;p29"/>
            <p:cNvSpPr txBox="1"/>
            <p:nvPr/>
          </p:nvSpPr>
          <p:spPr>
            <a:xfrm>
              <a:off x="0" y="-38100"/>
              <a:ext cx="1939142" cy="120251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215" name="Google Shape;215;p29"/>
          <p:cNvSpPr txBox="1"/>
          <p:nvPr/>
        </p:nvSpPr>
        <p:spPr>
          <a:xfrm>
            <a:off x="5309648" y="2247414"/>
            <a:ext cx="2749564" cy="1086099"/>
          </a:xfrm>
          <a:prstGeom prst="rect">
            <a:avLst/>
          </a:prstGeom>
          <a:noFill/>
          <a:ln>
            <a:noFill/>
          </a:ln>
        </p:spPr>
        <p:txBody>
          <a:bodyPr anchorCtr="0" anchor="t" bIns="0" lIns="0" spcFirstLastPara="1" rIns="0" wrap="square" tIns="0">
            <a:spAutoFit/>
          </a:bodyPr>
          <a:lstStyle/>
          <a:p>
            <a:pPr indent="0" lvl="0" marL="0" marR="0" rtl="0" algn="l">
              <a:lnSpc>
                <a:spcPct val="144633"/>
              </a:lnSpc>
              <a:spcBef>
                <a:spcPts val="0"/>
              </a:spcBef>
              <a:spcAft>
                <a:spcPts val="0"/>
              </a:spcAft>
              <a:buNone/>
            </a:pPr>
            <a:r>
              <a:rPr lang="en" sz="1500">
                <a:solidFill>
                  <a:schemeClr val="dk1"/>
                </a:solidFill>
                <a:latin typeface="Arial"/>
                <a:ea typeface="Arial"/>
                <a:cs typeface="Arial"/>
                <a:sym typeface="Arial"/>
              </a:rPr>
              <a:t>To develop the most accurate machine learning model for predicting infant mortality on a global scale</a:t>
            </a:r>
            <a:endParaRPr sz="1500">
              <a:solidFill>
                <a:srgbClr val="000000"/>
              </a:solidFill>
              <a:latin typeface="Arial"/>
              <a:ea typeface="Arial"/>
              <a:cs typeface="Arial"/>
              <a:sym typeface="Arial"/>
            </a:endParaRPr>
          </a:p>
        </p:txBody>
      </p:sp>
      <p:sp>
        <p:nvSpPr>
          <p:cNvPr id="216" name="Google Shape;216;p29"/>
          <p:cNvSpPr txBox="1"/>
          <p:nvPr/>
        </p:nvSpPr>
        <p:spPr>
          <a:xfrm>
            <a:off x="5319675" y="1748006"/>
            <a:ext cx="1939116" cy="346249"/>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lang="en" sz="2000">
                <a:solidFill>
                  <a:srgbClr val="000000"/>
                </a:solidFill>
                <a:latin typeface="Aharoni"/>
                <a:ea typeface="Aharoni"/>
                <a:cs typeface="Aharoni"/>
                <a:sym typeface="Aharoni"/>
              </a:rPr>
              <a:t>Objective 2</a:t>
            </a:r>
            <a:endParaRPr sz="700"/>
          </a:p>
        </p:txBody>
      </p:sp>
      <p:grpSp>
        <p:nvGrpSpPr>
          <p:cNvPr id="217" name="Google Shape;217;p29"/>
          <p:cNvGrpSpPr/>
          <p:nvPr/>
        </p:nvGrpSpPr>
        <p:grpSpPr>
          <a:xfrm>
            <a:off x="869833" y="1807679"/>
            <a:ext cx="258480" cy="258480"/>
            <a:chOff x="0" y="0"/>
            <a:chExt cx="812800" cy="812800"/>
          </a:xfrm>
        </p:grpSpPr>
        <p:sp>
          <p:nvSpPr>
            <p:cNvPr id="218" name="Google Shape;218;p2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19" name="Google Shape;219;p29"/>
            <p:cNvSpPr txBox="1"/>
            <p:nvPr/>
          </p:nvSpPr>
          <p:spPr>
            <a:xfrm>
              <a:off x="76200" y="38100"/>
              <a:ext cx="660400" cy="698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grpSp>
        <p:nvGrpSpPr>
          <p:cNvPr id="220" name="Google Shape;220;p29"/>
          <p:cNvGrpSpPr/>
          <p:nvPr/>
        </p:nvGrpSpPr>
        <p:grpSpPr>
          <a:xfrm>
            <a:off x="4972368" y="1807679"/>
            <a:ext cx="258480" cy="258480"/>
            <a:chOff x="0" y="0"/>
            <a:chExt cx="812800" cy="812800"/>
          </a:xfrm>
        </p:grpSpPr>
        <p:sp>
          <p:nvSpPr>
            <p:cNvPr id="221" name="Google Shape;221;p2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22" name="Google Shape;222;p29"/>
            <p:cNvSpPr txBox="1"/>
            <p:nvPr/>
          </p:nvSpPr>
          <p:spPr>
            <a:xfrm>
              <a:off x="76200" y="38100"/>
              <a:ext cx="660400" cy="698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cxnSp>
        <p:nvCxnSpPr>
          <p:cNvPr id="223" name="Google Shape;223;p29"/>
          <p:cNvCxnSpPr/>
          <p:nvPr/>
        </p:nvCxnSpPr>
        <p:spPr>
          <a:xfrm>
            <a:off x="-130299" y="4530634"/>
            <a:ext cx="6738269" cy="0"/>
          </a:xfrm>
          <a:prstGeom prst="straightConnector1">
            <a:avLst/>
          </a:prstGeom>
          <a:noFill/>
          <a:ln cap="flat" cmpd="sng" w="114300">
            <a:solidFill>
              <a:srgbClr val="9FC3D0"/>
            </a:solidFill>
            <a:prstDash val="solid"/>
            <a:round/>
            <a:headEnd len="sm" w="sm" type="none"/>
            <a:tailEnd len="sm" w="sm" type="none"/>
          </a:ln>
        </p:spPr>
      </p:cxnSp>
      <p:cxnSp>
        <p:nvCxnSpPr>
          <p:cNvPr id="224" name="Google Shape;224;p29"/>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grpSp>
        <p:nvGrpSpPr>
          <p:cNvPr id="225" name="Google Shape;225;p29"/>
          <p:cNvGrpSpPr/>
          <p:nvPr/>
        </p:nvGrpSpPr>
        <p:grpSpPr>
          <a:xfrm>
            <a:off x="7929578" y="-49020"/>
            <a:ext cx="781306" cy="885633"/>
            <a:chOff x="0" y="-130721"/>
            <a:chExt cx="2083482" cy="2361688"/>
          </a:xfrm>
        </p:grpSpPr>
        <p:grpSp>
          <p:nvGrpSpPr>
            <p:cNvPr id="226" name="Google Shape;226;p29"/>
            <p:cNvGrpSpPr/>
            <p:nvPr/>
          </p:nvGrpSpPr>
          <p:grpSpPr>
            <a:xfrm>
              <a:off x="75599" y="-130721"/>
              <a:ext cx="1932284" cy="2361688"/>
              <a:chOff x="0" y="-47625"/>
              <a:chExt cx="703982" cy="860425"/>
            </a:xfrm>
          </p:grpSpPr>
          <p:sp>
            <p:nvSpPr>
              <p:cNvPr id="227" name="Google Shape;227;p29"/>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28" name="Google Shape;228;p29"/>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229" name="Google Shape;229;p29"/>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5</a:t>
              </a:r>
              <a:endParaRPr sz="700"/>
            </a:p>
          </p:txBody>
        </p:sp>
      </p:grpSp>
      <p:sp>
        <p:nvSpPr>
          <p:cNvPr id="230" name="Google Shape;230;p29"/>
          <p:cNvSpPr/>
          <p:nvPr/>
        </p:nvSpPr>
        <p:spPr>
          <a:xfrm>
            <a:off x="-1121568" y="-201140"/>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978" name="Shape 978"/>
        <p:cNvGrpSpPr/>
        <p:nvPr/>
      </p:nvGrpSpPr>
      <p:grpSpPr>
        <a:xfrm>
          <a:off x="0" y="0"/>
          <a:ext cx="0" cy="0"/>
          <a:chOff x="0" y="0"/>
          <a:chExt cx="0" cy="0"/>
        </a:xfrm>
      </p:grpSpPr>
      <p:grpSp>
        <p:nvGrpSpPr>
          <p:cNvPr id="979" name="Google Shape;979;p74"/>
          <p:cNvGrpSpPr/>
          <p:nvPr/>
        </p:nvGrpSpPr>
        <p:grpSpPr>
          <a:xfrm>
            <a:off x="7929578" y="-49020"/>
            <a:ext cx="781306" cy="885633"/>
            <a:chOff x="0" y="-130721"/>
            <a:chExt cx="2083482" cy="2361688"/>
          </a:xfrm>
        </p:grpSpPr>
        <p:grpSp>
          <p:nvGrpSpPr>
            <p:cNvPr id="980" name="Google Shape;980;p74"/>
            <p:cNvGrpSpPr/>
            <p:nvPr/>
          </p:nvGrpSpPr>
          <p:grpSpPr>
            <a:xfrm>
              <a:off x="75599" y="-130721"/>
              <a:ext cx="1932284" cy="2361688"/>
              <a:chOff x="0" y="-47625"/>
              <a:chExt cx="703982" cy="860425"/>
            </a:xfrm>
          </p:grpSpPr>
          <p:sp>
            <p:nvSpPr>
              <p:cNvPr id="981" name="Google Shape;981;p74"/>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82" name="Google Shape;982;p74"/>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983" name="Google Shape;983;p74"/>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50</a:t>
              </a:r>
              <a:endParaRPr sz="700"/>
            </a:p>
          </p:txBody>
        </p:sp>
      </p:grpSp>
      <p:sp>
        <p:nvSpPr>
          <p:cNvPr id="984" name="Google Shape;984;p74"/>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85" name="Google Shape;985;p74"/>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986" name="Google Shape;986;p74"/>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987" name="Google Shape;987;p74"/>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988" name="Google Shape;988;p74"/>
          <p:cNvSpPr txBox="1"/>
          <p:nvPr/>
        </p:nvSpPr>
        <p:spPr>
          <a:xfrm>
            <a:off x="-38100" y="219903"/>
            <a:ext cx="9182100" cy="353943"/>
          </a:xfrm>
          <a:prstGeom prst="rect">
            <a:avLst/>
          </a:prstGeom>
          <a:noFill/>
          <a:ln>
            <a:noFill/>
          </a:ln>
        </p:spPr>
        <p:txBody>
          <a:bodyPr anchorCtr="0" anchor="ctr" bIns="22850" lIns="45725" spcFirstLastPara="1" rIns="45725" wrap="square" tIns="22850">
            <a:spAutoFit/>
          </a:bodyPr>
          <a:lstStyle/>
          <a:p>
            <a:pPr indent="0" lvl="0" marL="0" marR="0" rtl="0" algn="ctr">
              <a:spcBef>
                <a:spcPts val="0"/>
              </a:spcBef>
              <a:spcAft>
                <a:spcPts val="0"/>
              </a:spcAft>
              <a:buNone/>
            </a:pPr>
            <a:r>
              <a:rPr lang="en" sz="2000">
                <a:solidFill>
                  <a:schemeClr val="dk1"/>
                </a:solidFill>
                <a:latin typeface="Alatsi"/>
                <a:ea typeface="Alatsi"/>
                <a:cs typeface="Alatsi"/>
                <a:sym typeface="Alatsi"/>
              </a:rPr>
              <a:t>Bagging</a:t>
            </a:r>
            <a:endParaRPr sz="2000">
              <a:solidFill>
                <a:schemeClr val="dk1"/>
              </a:solidFill>
              <a:latin typeface="Alatsi"/>
              <a:ea typeface="Alatsi"/>
              <a:cs typeface="Alatsi"/>
              <a:sym typeface="Alatsi"/>
            </a:endParaRPr>
          </a:p>
        </p:txBody>
      </p:sp>
      <p:pic>
        <p:nvPicPr>
          <p:cNvPr id="989" name="Google Shape;989;p74"/>
          <p:cNvPicPr preferRelativeResize="0"/>
          <p:nvPr/>
        </p:nvPicPr>
        <p:blipFill rotWithShape="1">
          <a:blip r:embed="rId4">
            <a:alphaModFix/>
          </a:blip>
          <a:srcRect b="0" l="0" r="0" t="2043"/>
          <a:stretch/>
        </p:blipFill>
        <p:spPr>
          <a:xfrm>
            <a:off x="1461716" y="742949"/>
            <a:ext cx="5243883" cy="369895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993" name="Shape 993"/>
        <p:cNvGrpSpPr/>
        <p:nvPr/>
      </p:nvGrpSpPr>
      <p:grpSpPr>
        <a:xfrm>
          <a:off x="0" y="0"/>
          <a:ext cx="0" cy="0"/>
          <a:chOff x="0" y="0"/>
          <a:chExt cx="0" cy="0"/>
        </a:xfrm>
      </p:grpSpPr>
      <p:cxnSp>
        <p:nvCxnSpPr>
          <p:cNvPr id="994" name="Google Shape;994;p75"/>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995" name="Google Shape;995;p75"/>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grpSp>
        <p:nvGrpSpPr>
          <p:cNvPr id="996" name="Google Shape;996;p75"/>
          <p:cNvGrpSpPr/>
          <p:nvPr/>
        </p:nvGrpSpPr>
        <p:grpSpPr>
          <a:xfrm>
            <a:off x="7929578" y="-49020"/>
            <a:ext cx="781306" cy="885633"/>
            <a:chOff x="0" y="-130721"/>
            <a:chExt cx="2083482" cy="2361688"/>
          </a:xfrm>
        </p:grpSpPr>
        <p:grpSp>
          <p:nvGrpSpPr>
            <p:cNvPr id="997" name="Google Shape;997;p75"/>
            <p:cNvGrpSpPr/>
            <p:nvPr/>
          </p:nvGrpSpPr>
          <p:grpSpPr>
            <a:xfrm>
              <a:off x="75599" y="-130721"/>
              <a:ext cx="1932284" cy="2361688"/>
              <a:chOff x="0" y="-47625"/>
              <a:chExt cx="703982" cy="860425"/>
            </a:xfrm>
          </p:grpSpPr>
          <p:sp>
            <p:nvSpPr>
              <p:cNvPr id="998" name="Google Shape;998;p75"/>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99" name="Google Shape;999;p75"/>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1000" name="Google Shape;1000;p75"/>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51</a:t>
              </a:r>
              <a:endParaRPr sz="700"/>
            </a:p>
          </p:txBody>
        </p:sp>
      </p:grpSp>
      <p:sp>
        <p:nvSpPr>
          <p:cNvPr id="1001" name="Google Shape;1001;p75"/>
          <p:cNvSpPr txBox="1"/>
          <p:nvPr/>
        </p:nvSpPr>
        <p:spPr>
          <a:xfrm>
            <a:off x="550547" y="1789768"/>
            <a:ext cx="7907653" cy="725488"/>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lang="en" sz="4200">
                <a:solidFill>
                  <a:srgbClr val="000000"/>
                </a:solidFill>
                <a:latin typeface="Alatsi"/>
                <a:ea typeface="Alatsi"/>
                <a:cs typeface="Alatsi"/>
                <a:sym typeface="Alatsi"/>
              </a:rPr>
              <a:t>Thank you</a:t>
            </a:r>
            <a:endParaRPr sz="700"/>
          </a:p>
        </p:txBody>
      </p:sp>
      <p:sp>
        <p:nvSpPr>
          <p:cNvPr id="1002" name="Google Shape;1002;p75"/>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03" name="Google Shape;1003;p75"/>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1004" name="Google Shape;1004;p75"/>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1005" name="Google Shape;1005;p75"/>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
        <p:nvSpPr>
          <p:cNvPr id="1006" name="Google Shape;1006;p75"/>
          <p:cNvSpPr txBox="1"/>
          <p:nvPr/>
        </p:nvSpPr>
        <p:spPr>
          <a:xfrm>
            <a:off x="-38100" y="3567128"/>
            <a:ext cx="8935238" cy="348364"/>
          </a:xfrm>
          <a:prstGeom prst="rect">
            <a:avLst/>
          </a:prstGeom>
          <a:noFill/>
          <a:ln>
            <a:noFill/>
          </a:ln>
        </p:spPr>
        <p:txBody>
          <a:bodyPr anchorCtr="0" anchor="t" bIns="0" lIns="0" spcFirstLastPara="1" rIns="0" wrap="square" tIns="0">
            <a:spAutoFit/>
          </a:bodyPr>
          <a:lstStyle/>
          <a:p>
            <a:pPr indent="0" lvl="0" marL="0" marR="0" rtl="0" algn="ctr">
              <a:lnSpc>
                <a:spcPct val="139990"/>
              </a:lnSpc>
              <a:spcBef>
                <a:spcPts val="0"/>
              </a:spcBef>
              <a:spcAft>
                <a:spcPts val="0"/>
              </a:spcAft>
              <a:buNone/>
            </a:pPr>
            <a:r>
              <a:rPr lang="en" sz="2100">
                <a:solidFill>
                  <a:srgbClr val="000000"/>
                </a:solidFill>
                <a:latin typeface="Alatsi"/>
                <a:ea typeface="Alatsi"/>
                <a:cs typeface="Alatsi"/>
                <a:sym typeface="Alatsi"/>
              </a:rPr>
              <a:t>Ruchitha | Shravanthika | Ramya | Madirai | Deepika</a:t>
            </a:r>
            <a:endParaRPr sz="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010" name="Shape 1010"/>
        <p:cNvGrpSpPr/>
        <p:nvPr/>
      </p:nvGrpSpPr>
      <p:grpSpPr>
        <a:xfrm>
          <a:off x="0" y="0"/>
          <a:ext cx="0" cy="0"/>
          <a:chOff x="0" y="0"/>
          <a:chExt cx="0" cy="0"/>
        </a:xfrm>
      </p:grpSpPr>
      <p:cxnSp>
        <p:nvCxnSpPr>
          <p:cNvPr id="1011" name="Google Shape;1011;p76"/>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1012" name="Google Shape;1012;p76"/>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016" name="Shape 1016"/>
        <p:cNvGrpSpPr/>
        <p:nvPr/>
      </p:nvGrpSpPr>
      <p:grpSpPr>
        <a:xfrm>
          <a:off x="0" y="0"/>
          <a:ext cx="0" cy="0"/>
          <a:chOff x="0" y="0"/>
          <a:chExt cx="0" cy="0"/>
        </a:xfrm>
      </p:grpSpPr>
      <p:grpSp>
        <p:nvGrpSpPr>
          <p:cNvPr id="1017" name="Google Shape;1017;p77"/>
          <p:cNvGrpSpPr/>
          <p:nvPr/>
        </p:nvGrpSpPr>
        <p:grpSpPr>
          <a:xfrm>
            <a:off x="7929578" y="-49020"/>
            <a:ext cx="781306" cy="885633"/>
            <a:chOff x="0" y="-130721"/>
            <a:chExt cx="2083482" cy="2361688"/>
          </a:xfrm>
        </p:grpSpPr>
        <p:grpSp>
          <p:nvGrpSpPr>
            <p:cNvPr id="1018" name="Google Shape;1018;p77"/>
            <p:cNvGrpSpPr/>
            <p:nvPr/>
          </p:nvGrpSpPr>
          <p:grpSpPr>
            <a:xfrm>
              <a:off x="75599" y="-130721"/>
              <a:ext cx="1932284" cy="2361688"/>
              <a:chOff x="0" y="-47625"/>
              <a:chExt cx="703982" cy="860425"/>
            </a:xfrm>
          </p:grpSpPr>
          <p:sp>
            <p:nvSpPr>
              <p:cNvPr id="1019" name="Google Shape;1019;p77"/>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20" name="Google Shape;1020;p77"/>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1021" name="Google Shape;1021;p77"/>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20</a:t>
              </a:r>
              <a:endParaRPr sz="700"/>
            </a:p>
          </p:txBody>
        </p:sp>
      </p:grpSp>
      <p:sp>
        <p:nvSpPr>
          <p:cNvPr id="1022" name="Google Shape;1022;p77"/>
          <p:cNvSpPr txBox="1"/>
          <p:nvPr/>
        </p:nvSpPr>
        <p:spPr>
          <a:xfrm>
            <a:off x="618174" y="433388"/>
            <a:ext cx="7907653" cy="725488"/>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lang="en" sz="4200">
                <a:solidFill>
                  <a:srgbClr val="000000"/>
                </a:solidFill>
                <a:latin typeface="Alatsi"/>
                <a:ea typeface="Alatsi"/>
                <a:cs typeface="Alatsi"/>
                <a:sym typeface="Alatsi"/>
              </a:rPr>
              <a:t>80-20 split</a:t>
            </a:r>
            <a:endParaRPr sz="700"/>
          </a:p>
        </p:txBody>
      </p:sp>
      <p:sp>
        <p:nvSpPr>
          <p:cNvPr id="1023" name="Google Shape;1023;p77"/>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24" name="Google Shape;1024;p77"/>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1025" name="Google Shape;1025;p77"/>
          <p:cNvCxnSpPr/>
          <p:nvPr/>
        </p:nvCxnSpPr>
        <p:spPr>
          <a:xfrm>
            <a:off x="-130299" y="4543425"/>
            <a:ext cx="5845384" cy="0"/>
          </a:xfrm>
          <a:prstGeom prst="straightConnector1">
            <a:avLst/>
          </a:prstGeom>
          <a:noFill/>
          <a:ln cap="flat" cmpd="sng" w="114300">
            <a:solidFill>
              <a:srgbClr val="9FC3D0"/>
            </a:solidFill>
            <a:prstDash val="solid"/>
            <a:round/>
            <a:headEnd len="sm" w="sm" type="none"/>
            <a:tailEnd len="sm" w="sm" type="none"/>
          </a:ln>
        </p:spPr>
      </p:cxnSp>
      <p:cxnSp>
        <p:nvCxnSpPr>
          <p:cNvPr id="1026" name="Google Shape;1026;p77"/>
          <p:cNvCxnSpPr/>
          <p:nvPr/>
        </p:nvCxnSpPr>
        <p:spPr>
          <a:xfrm>
            <a:off x="5715085" y="4543425"/>
            <a:ext cx="3552632" cy="9525"/>
          </a:xfrm>
          <a:prstGeom prst="straightConnector1">
            <a:avLst/>
          </a:prstGeom>
          <a:noFill/>
          <a:ln cap="flat" cmpd="sng" w="114300">
            <a:solidFill>
              <a:srgbClr val="9FC3D0"/>
            </a:solidFill>
            <a:prstDash val="solid"/>
            <a:round/>
            <a:headEnd len="sm" w="sm" type="none"/>
            <a:tailEnd len="sm" w="sm" type="none"/>
          </a:ln>
        </p:spPr>
      </p:cxnSp>
      <p:graphicFrame>
        <p:nvGraphicFramePr>
          <p:cNvPr id="1027" name="Google Shape;1027;p77"/>
          <p:cNvGraphicFramePr/>
          <p:nvPr/>
        </p:nvGraphicFramePr>
        <p:xfrm>
          <a:off x="2171700" y="1581150"/>
          <a:ext cx="3000000" cy="3000000"/>
        </p:xfrm>
        <a:graphic>
          <a:graphicData uri="http://schemas.openxmlformats.org/drawingml/2006/table">
            <a:tbl>
              <a:tblPr bandRow="1" firstRow="1">
                <a:noFill/>
                <a:tableStyleId>{36750B78-C82F-47B5-BE9F-A0CE513FBDF7}</a:tableStyleId>
              </a:tblPr>
              <a:tblGrid>
                <a:gridCol w="2032000"/>
                <a:gridCol w="2032000"/>
              </a:tblGrid>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Models/splits</a:t>
                      </a:r>
                      <a:endParaRPr sz="700"/>
                    </a:p>
                  </a:txBody>
                  <a:tcPr marT="3825" marB="0" marR="3825" marL="3825" anchor="b"/>
                </a:tc>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R^2</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Multiple Regression</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0.927</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Random Forest</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0.853</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Dession Tree</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0.731</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KNN</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0.803</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SVR</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0.735</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Bagging</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0.870</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XGBoosting</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0.712</a:t>
                      </a:r>
                      <a:endParaRPr sz="700"/>
                    </a:p>
                  </a:txBody>
                  <a:tcPr marT="3825" marB="0" marR="3825" marL="3825" anchor="b"/>
                </a:tc>
              </a:tr>
            </a:tbl>
          </a:graphicData>
        </a:graphic>
      </p:graphicFrame>
      <p:sp>
        <p:nvSpPr>
          <p:cNvPr id="1028" name="Google Shape;1028;p77"/>
          <p:cNvSpPr txBox="1"/>
          <p:nvPr/>
        </p:nvSpPr>
        <p:spPr>
          <a:xfrm>
            <a:off x="1257300" y="3733201"/>
            <a:ext cx="6057900" cy="47705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400">
                <a:solidFill>
                  <a:schemeClr val="dk1"/>
                </a:solidFill>
                <a:latin typeface="Alatsi"/>
                <a:ea typeface="Alatsi"/>
                <a:cs typeface="Alatsi"/>
                <a:sym typeface="Alatsi"/>
              </a:rPr>
              <a:t>Here for  80-20 train-test split Multiple Regression is the best model as compared to the other models.</a:t>
            </a:r>
            <a:endParaRPr sz="700"/>
          </a:p>
        </p:txBody>
      </p:sp>
      <p:cxnSp>
        <p:nvCxnSpPr>
          <p:cNvPr id="1029" name="Google Shape;1029;p77"/>
          <p:cNvCxnSpPr/>
          <p:nvPr/>
        </p:nvCxnSpPr>
        <p:spPr>
          <a:xfrm>
            <a:off x="1600200" y="1882040"/>
            <a:ext cx="571500" cy="0"/>
          </a:xfrm>
          <a:prstGeom prst="straightConnector1">
            <a:avLst/>
          </a:prstGeom>
          <a:noFill/>
          <a:ln cap="flat" cmpd="sng" w="57150">
            <a:solidFill>
              <a:schemeClr val="accent2"/>
            </a:solidFill>
            <a:prstDash val="solid"/>
            <a:round/>
            <a:headEnd len="sm" w="sm"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033" name="Shape 1033"/>
        <p:cNvGrpSpPr/>
        <p:nvPr/>
      </p:nvGrpSpPr>
      <p:grpSpPr>
        <a:xfrm>
          <a:off x="0" y="0"/>
          <a:ext cx="0" cy="0"/>
          <a:chOff x="0" y="0"/>
          <a:chExt cx="0" cy="0"/>
        </a:xfrm>
      </p:grpSpPr>
      <p:grpSp>
        <p:nvGrpSpPr>
          <p:cNvPr id="1034" name="Google Shape;1034;p78"/>
          <p:cNvGrpSpPr/>
          <p:nvPr/>
        </p:nvGrpSpPr>
        <p:grpSpPr>
          <a:xfrm>
            <a:off x="7929578" y="-49020"/>
            <a:ext cx="781306" cy="885633"/>
            <a:chOff x="0" y="-130721"/>
            <a:chExt cx="2083482" cy="2361688"/>
          </a:xfrm>
        </p:grpSpPr>
        <p:grpSp>
          <p:nvGrpSpPr>
            <p:cNvPr id="1035" name="Google Shape;1035;p78"/>
            <p:cNvGrpSpPr/>
            <p:nvPr/>
          </p:nvGrpSpPr>
          <p:grpSpPr>
            <a:xfrm>
              <a:off x="75599" y="-130721"/>
              <a:ext cx="1932284" cy="2361688"/>
              <a:chOff x="0" y="-47625"/>
              <a:chExt cx="703982" cy="860425"/>
            </a:xfrm>
          </p:grpSpPr>
          <p:sp>
            <p:nvSpPr>
              <p:cNvPr id="1036" name="Google Shape;1036;p78"/>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37" name="Google Shape;1037;p78"/>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1038" name="Google Shape;1038;p78"/>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21</a:t>
              </a:r>
              <a:endParaRPr sz="700"/>
            </a:p>
          </p:txBody>
        </p:sp>
      </p:grpSp>
      <p:sp>
        <p:nvSpPr>
          <p:cNvPr id="1039" name="Google Shape;1039;p78"/>
          <p:cNvSpPr txBox="1"/>
          <p:nvPr/>
        </p:nvSpPr>
        <p:spPr>
          <a:xfrm>
            <a:off x="618174" y="433388"/>
            <a:ext cx="7907653" cy="725488"/>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lang="en" sz="4200">
                <a:solidFill>
                  <a:srgbClr val="000000"/>
                </a:solidFill>
                <a:latin typeface="Alatsi"/>
                <a:ea typeface="Alatsi"/>
                <a:cs typeface="Alatsi"/>
                <a:sym typeface="Alatsi"/>
              </a:rPr>
              <a:t>75-25 split</a:t>
            </a:r>
            <a:endParaRPr sz="700"/>
          </a:p>
        </p:txBody>
      </p:sp>
      <p:sp>
        <p:nvSpPr>
          <p:cNvPr id="1040" name="Google Shape;1040;p78"/>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41" name="Google Shape;1041;p78"/>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1042" name="Google Shape;1042;p78"/>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1043" name="Google Shape;1043;p78"/>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graphicFrame>
        <p:nvGraphicFramePr>
          <p:cNvPr id="1044" name="Google Shape;1044;p78"/>
          <p:cNvGraphicFramePr/>
          <p:nvPr/>
        </p:nvGraphicFramePr>
        <p:xfrm>
          <a:off x="2152650" y="1471330"/>
          <a:ext cx="3000000" cy="3000000"/>
        </p:xfrm>
        <a:graphic>
          <a:graphicData uri="http://schemas.openxmlformats.org/drawingml/2006/table">
            <a:tbl>
              <a:tblPr bandRow="1" firstRow="1">
                <a:noFill/>
                <a:tableStyleId>{36750B78-C82F-47B5-BE9F-A0CE513FBDF7}</a:tableStyleId>
              </a:tblPr>
              <a:tblGrid>
                <a:gridCol w="2419350"/>
                <a:gridCol w="2419350"/>
              </a:tblGrid>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Models/splits</a:t>
                      </a:r>
                      <a:endParaRPr sz="700"/>
                    </a:p>
                  </a:txBody>
                  <a:tcPr marT="3825" marB="0" marR="3825" marL="3825" anchor="b"/>
                </a:tc>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R^2</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Multiple Regression</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0.933</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Random Forest</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0.873</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Dession Tree</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0.744</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KNN</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0.820</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SVR</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0.749</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Bagging</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0.862</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XGBoosting</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0.647</a:t>
                      </a:r>
                      <a:endParaRPr sz="700"/>
                    </a:p>
                  </a:txBody>
                  <a:tcPr marT="3825" marB="0" marR="3825" marL="3825" anchor="b"/>
                </a:tc>
              </a:tr>
            </a:tbl>
          </a:graphicData>
        </a:graphic>
      </p:graphicFrame>
      <p:sp>
        <p:nvSpPr>
          <p:cNvPr id="1045" name="Google Shape;1045;p78"/>
          <p:cNvSpPr txBox="1"/>
          <p:nvPr/>
        </p:nvSpPr>
        <p:spPr>
          <a:xfrm>
            <a:off x="1257300" y="3733201"/>
            <a:ext cx="6057900" cy="47705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400">
                <a:solidFill>
                  <a:schemeClr val="dk1"/>
                </a:solidFill>
                <a:latin typeface="Alatsi"/>
                <a:ea typeface="Alatsi"/>
                <a:cs typeface="Alatsi"/>
                <a:sym typeface="Alatsi"/>
              </a:rPr>
              <a:t>Here for  75-25 train-test split Multiple Regression is the best model as compared to the other models.</a:t>
            </a:r>
            <a:endParaRPr sz="700"/>
          </a:p>
        </p:txBody>
      </p:sp>
      <p:cxnSp>
        <p:nvCxnSpPr>
          <p:cNvPr id="1046" name="Google Shape;1046;p78"/>
          <p:cNvCxnSpPr/>
          <p:nvPr/>
        </p:nvCxnSpPr>
        <p:spPr>
          <a:xfrm>
            <a:off x="1562100" y="1771650"/>
            <a:ext cx="571500" cy="0"/>
          </a:xfrm>
          <a:prstGeom prst="straightConnector1">
            <a:avLst/>
          </a:prstGeom>
          <a:noFill/>
          <a:ln cap="flat" cmpd="sng" w="57150">
            <a:solidFill>
              <a:schemeClr val="accent2"/>
            </a:solidFill>
            <a:prstDash val="solid"/>
            <a:round/>
            <a:headEnd len="sm" w="sm"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050" name="Shape 1050"/>
        <p:cNvGrpSpPr/>
        <p:nvPr/>
      </p:nvGrpSpPr>
      <p:grpSpPr>
        <a:xfrm>
          <a:off x="0" y="0"/>
          <a:ext cx="0" cy="0"/>
          <a:chOff x="0" y="0"/>
          <a:chExt cx="0" cy="0"/>
        </a:xfrm>
      </p:grpSpPr>
      <p:grpSp>
        <p:nvGrpSpPr>
          <p:cNvPr id="1051" name="Google Shape;1051;p79"/>
          <p:cNvGrpSpPr/>
          <p:nvPr/>
        </p:nvGrpSpPr>
        <p:grpSpPr>
          <a:xfrm>
            <a:off x="7929578" y="-49020"/>
            <a:ext cx="781306" cy="885633"/>
            <a:chOff x="0" y="-130721"/>
            <a:chExt cx="2083482" cy="2361688"/>
          </a:xfrm>
        </p:grpSpPr>
        <p:grpSp>
          <p:nvGrpSpPr>
            <p:cNvPr id="1052" name="Google Shape;1052;p79"/>
            <p:cNvGrpSpPr/>
            <p:nvPr/>
          </p:nvGrpSpPr>
          <p:grpSpPr>
            <a:xfrm>
              <a:off x="75599" y="-130721"/>
              <a:ext cx="1932284" cy="2361688"/>
              <a:chOff x="0" y="-47625"/>
              <a:chExt cx="703982" cy="860425"/>
            </a:xfrm>
          </p:grpSpPr>
          <p:sp>
            <p:nvSpPr>
              <p:cNvPr id="1053" name="Google Shape;1053;p79"/>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54" name="Google Shape;1054;p79"/>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1055" name="Google Shape;1055;p79"/>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22</a:t>
              </a:r>
              <a:endParaRPr sz="700"/>
            </a:p>
          </p:txBody>
        </p:sp>
      </p:grpSp>
      <p:sp>
        <p:nvSpPr>
          <p:cNvPr id="1056" name="Google Shape;1056;p79"/>
          <p:cNvSpPr txBox="1"/>
          <p:nvPr/>
        </p:nvSpPr>
        <p:spPr>
          <a:xfrm>
            <a:off x="618174" y="433388"/>
            <a:ext cx="7907653" cy="725488"/>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lang="en" sz="4200">
                <a:solidFill>
                  <a:srgbClr val="000000"/>
                </a:solidFill>
                <a:latin typeface="Alatsi"/>
                <a:ea typeface="Alatsi"/>
                <a:cs typeface="Alatsi"/>
                <a:sym typeface="Alatsi"/>
              </a:rPr>
              <a:t>70-30 split</a:t>
            </a:r>
            <a:endParaRPr sz="700"/>
          </a:p>
        </p:txBody>
      </p:sp>
      <p:sp>
        <p:nvSpPr>
          <p:cNvPr id="1057" name="Google Shape;1057;p79"/>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58" name="Google Shape;1058;p79"/>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1059" name="Google Shape;1059;p79"/>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1060" name="Google Shape;1060;p79"/>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graphicFrame>
        <p:nvGraphicFramePr>
          <p:cNvPr id="1061" name="Google Shape;1061;p79"/>
          <p:cNvGraphicFramePr/>
          <p:nvPr/>
        </p:nvGraphicFramePr>
        <p:xfrm>
          <a:off x="1943100" y="1420854"/>
          <a:ext cx="3000000" cy="3000000"/>
        </p:xfrm>
        <a:graphic>
          <a:graphicData uri="http://schemas.openxmlformats.org/drawingml/2006/table">
            <a:tbl>
              <a:tblPr bandRow="1" firstRow="1">
                <a:noFill/>
                <a:tableStyleId>{36750B78-C82F-47B5-BE9F-A0CE513FBDF7}</a:tableStyleId>
              </a:tblPr>
              <a:tblGrid>
                <a:gridCol w="2476500"/>
                <a:gridCol w="1866900"/>
              </a:tblGrid>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Models/splits</a:t>
                      </a:r>
                      <a:endParaRPr sz="700"/>
                    </a:p>
                  </a:txBody>
                  <a:tcPr marT="3825" marB="0" marR="3825" marL="3825" anchor="b"/>
                </a:tc>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R^2</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Multiple Regression</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0.926</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Random Forest</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0.864</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Dession Tree</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0.693</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KNN</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0.807</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SVR</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0.758</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Bagging</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0.866</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XGBoosting</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0.539</a:t>
                      </a:r>
                      <a:endParaRPr sz="700"/>
                    </a:p>
                  </a:txBody>
                  <a:tcPr marT="3825" marB="0" marR="3825" marL="3825" anchor="b"/>
                </a:tc>
              </a:tr>
            </a:tbl>
          </a:graphicData>
        </a:graphic>
      </p:graphicFrame>
      <p:sp>
        <p:nvSpPr>
          <p:cNvPr id="1062" name="Google Shape;1062;p79"/>
          <p:cNvSpPr txBox="1"/>
          <p:nvPr/>
        </p:nvSpPr>
        <p:spPr>
          <a:xfrm>
            <a:off x="1257300" y="3733200"/>
            <a:ext cx="6057900" cy="415499"/>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200">
                <a:solidFill>
                  <a:schemeClr val="dk1"/>
                </a:solidFill>
                <a:latin typeface="Alatsi"/>
                <a:ea typeface="Alatsi"/>
                <a:cs typeface="Alatsi"/>
                <a:sym typeface="Alatsi"/>
              </a:rPr>
              <a:t>Here for  70-30 train-test split Multiple Regression is the best model as compared to the other models.</a:t>
            </a:r>
            <a:endParaRPr sz="700"/>
          </a:p>
        </p:txBody>
      </p:sp>
      <p:cxnSp>
        <p:nvCxnSpPr>
          <p:cNvPr id="1063" name="Google Shape;1063;p79"/>
          <p:cNvCxnSpPr/>
          <p:nvPr/>
        </p:nvCxnSpPr>
        <p:spPr>
          <a:xfrm>
            <a:off x="1333500" y="1733550"/>
            <a:ext cx="571500" cy="0"/>
          </a:xfrm>
          <a:prstGeom prst="straightConnector1">
            <a:avLst/>
          </a:prstGeom>
          <a:noFill/>
          <a:ln cap="flat" cmpd="sng" w="57150">
            <a:solidFill>
              <a:schemeClr val="accent2"/>
            </a:solidFill>
            <a:prstDash val="solid"/>
            <a:round/>
            <a:headEnd len="sm" w="sm"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067" name="Shape 1067"/>
        <p:cNvGrpSpPr/>
        <p:nvPr/>
      </p:nvGrpSpPr>
      <p:grpSpPr>
        <a:xfrm>
          <a:off x="0" y="0"/>
          <a:ext cx="0" cy="0"/>
          <a:chOff x="0" y="0"/>
          <a:chExt cx="0" cy="0"/>
        </a:xfrm>
      </p:grpSpPr>
      <p:grpSp>
        <p:nvGrpSpPr>
          <p:cNvPr id="1068" name="Google Shape;1068;p80"/>
          <p:cNvGrpSpPr/>
          <p:nvPr/>
        </p:nvGrpSpPr>
        <p:grpSpPr>
          <a:xfrm>
            <a:off x="7929578" y="-49020"/>
            <a:ext cx="781306" cy="885633"/>
            <a:chOff x="0" y="-130721"/>
            <a:chExt cx="2083482" cy="2361688"/>
          </a:xfrm>
        </p:grpSpPr>
        <p:grpSp>
          <p:nvGrpSpPr>
            <p:cNvPr id="1069" name="Google Shape;1069;p80"/>
            <p:cNvGrpSpPr/>
            <p:nvPr/>
          </p:nvGrpSpPr>
          <p:grpSpPr>
            <a:xfrm>
              <a:off x="75599" y="-130721"/>
              <a:ext cx="1932284" cy="2361688"/>
              <a:chOff x="0" y="-47625"/>
              <a:chExt cx="703982" cy="860425"/>
            </a:xfrm>
          </p:grpSpPr>
          <p:sp>
            <p:nvSpPr>
              <p:cNvPr id="1070" name="Google Shape;1070;p80"/>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71" name="Google Shape;1071;p80"/>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1072" name="Google Shape;1072;p80"/>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23</a:t>
              </a:r>
              <a:endParaRPr sz="700"/>
            </a:p>
          </p:txBody>
        </p:sp>
      </p:grpSp>
      <p:sp>
        <p:nvSpPr>
          <p:cNvPr id="1073" name="Google Shape;1073;p80"/>
          <p:cNvSpPr txBox="1"/>
          <p:nvPr/>
        </p:nvSpPr>
        <p:spPr>
          <a:xfrm>
            <a:off x="618174" y="433388"/>
            <a:ext cx="7907653" cy="725488"/>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lang="en" sz="4200">
                <a:solidFill>
                  <a:srgbClr val="000000"/>
                </a:solidFill>
                <a:latin typeface="Alatsi"/>
                <a:ea typeface="Alatsi"/>
                <a:cs typeface="Alatsi"/>
                <a:sym typeface="Alatsi"/>
              </a:rPr>
              <a:t>60-40 split</a:t>
            </a:r>
            <a:endParaRPr sz="700"/>
          </a:p>
        </p:txBody>
      </p:sp>
      <p:sp>
        <p:nvSpPr>
          <p:cNvPr id="1074" name="Google Shape;1074;p80"/>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75" name="Google Shape;1075;p80"/>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1076" name="Google Shape;1076;p80"/>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1077" name="Google Shape;1077;p80"/>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graphicFrame>
        <p:nvGraphicFramePr>
          <p:cNvPr id="1078" name="Google Shape;1078;p80"/>
          <p:cNvGraphicFramePr/>
          <p:nvPr/>
        </p:nvGraphicFramePr>
        <p:xfrm>
          <a:off x="1943100" y="1420854"/>
          <a:ext cx="3000000" cy="3000000"/>
        </p:xfrm>
        <a:graphic>
          <a:graphicData uri="http://schemas.openxmlformats.org/drawingml/2006/table">
            <a:tbl>
              <a:tblPr bandRow="1" firstRow="1">
                <a:noFill/>
                <a:tableStyleId>{36750B78-C82F-47B5-BE9F-A0CE513FBDF7}</a:tableStyleId>
              </a:tblPr>
              <a:tblGrid>
                <a:gridCol w="2476500"/>
                <a:gridCol w="1866900"/>
              </a:tblGrid>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Models/splits</a:t>
                      </a:r>
                      <a:endParaRPr sz="700"/>
                    </a:p>
                  </a:txBody>
                  <a:tcPr marT="3825" marB="0" marR="3825" marL="3825" anchor="b"/>
                </a:tc>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R^2</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Multiple Regression</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0.913</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Random Forest</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0.878</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Dession Tree</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0.729</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KNN</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0.802</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SVR</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0.736</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Bagging</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0.869</a:t>
                      </a:r>
                      <a:endParaRPr sz="700"/>
                    </a:p>
                  </a:txBody>
                  <a:tcPr marT="3825" marB="0" marR="3825" marL="3825" anchor="b"/>
                </a:tc>
              </a:tr>
              <a:tr h="185425">
                <a:tc>
                  <a:txBody>
                    <a:bodyPr/>
                    <a:lstStyle/>
                    <a:p>
                      <a:pPr indent="0" lvl="0" marL="0" marR="0" rtl="0" algn="l">
                        <a:spcBef>
                          <a:spcPts val="0"/>
                        </a:spcBef>
                        <a:spcAft>
                          <a:spcPts val="0"/>
                        </a:spcAft>
                        <a:buNone/>
                      </a:pPr>
                      <a:r>
                        <a:rPr b="0" i="0" lang="en" sz="1400" u="none" strike="noStrike">
                          <a:solidFill>
                            <a:srgbClr val="000000"/>
                          </a:solidFill>
                          <a:latin typeface="Calibri"/>
                          <a:ea typeface="Calibri"/>
                          <a:cs typeface="Calibri"/>
                          <a:sym typeface="Calibri"/>
                        </a:rPr>
                        <a:t>XGBoosting</a:t>
                      </a:r>
                      <a:endParaRPr sz="700"/>
                    </a:p>
                  </a:txBody>
                  <a:tcPr marT="3825" marB="0" marR="3825" marL="3825" anchor="b"/>
                </a:tc>
                <a:tc>
                  <a:txBody>
                    <a:bodyPr/>
                    <a:lstStyle/>
                    <a:p>
                      <a:pPr indent="0" lvl="0" marL="0" marR="0" rtl="0" algn="r">
                        <a:spcBef>
                          <a:spcPts val="0"/>
                        </a:spcBef>
                        <a:spcAft>
                          <a:spcPts val="0"/>
                        </a:spcAft>
                        <a:buNone/>
                      </a:pPr>
                      <a:r>
                        <a:rPr b="0" i="0" lang="en" sz="1400" u="none" strike="noStrike">
                          <a:solidFill>
                            <a:srgbClr val="000000"/>
                          </a:solidFill>
                          <a:latin typeface="Calibri"/>
                          <a:ea typeface="Calibri"/>
                          <a:cs typeface="Calibri"/>
                          <a:sym typeface="Calibri"/>
                        </a:rPr>
                        <a:t>0.558</a:t>
                      </a:r>
                      <a:endParaRPr sz="700"/>
                    </a:p>
                  </a:txBody>
                  <a:tcPr marT="3825" marB="0" marR="3825" marL="3825" anchor="b"/>
                </a:tc>
              </a:tr>
            </a:tbl>
          </a:graphicData>
        </a:graphic>
      </p:graphicFrame>
      <p:sp>
        <p:nvSpPr>
          <p:cNvPr id="1079" name="Google Shape;1079;p80"/>
          <p:cNvSpPr txBox="1"/>
          <p:nvPr/>
        </p:nvSpPr>
        <p:spPr>
          <a:xfrm>
            <a:off x="1257300" y="3733201"/>
            <a:ext cx="6057900" cy="47705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lang="en" sz="1400">
                <a:solidFill>
                  <a:schemeClr val="dk1"/>
                </a:solidFill>
                <a:latin typeface="Alatsi"/>
                <a:ea typeface="Alatsi"/>
                <a:cs typeface="Alatsi"/>
                <a:sym typeface="Alatsi"/>
              </a:rPr>
              <a:t>Here for  60-40 train-test split Multiple Regression is the best model as compared to the other models.</a:t>
            </a:r>
            <a:endParaRPr sz="700"/>
          </a:p>
        </p:txBody>
      </p:sp>
      <p:cxnSp>
        <p:nvCxnSpPr>
          <p:cNvPr id="1080" name="Google Shape;1080;p80"/>
          <p:cNvCxnSpPr/>
          <p:nvPr/>
        </p:nvCxnSpPr>
        <p:spPr>
          <a:xfrm>
            <a:off x="1333500" y="1733550"/>
            <a:ext cx="571500" cy="0"/>
          </a:xfrm>
          <a:prstGeom prst="straightConnector1">
            <a:avLst/>
          </a:prstGeom>
          <a:noFill/>
          <a:ln cap="flat" cmpd="sng" w="57150">
            <a:solidFill>
              <a:schemeClr val="accent2"/>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234" name="Shape 234"/>
        <p:cNvGrpSpPr/>
        <p:nvPr/>
      </p:nvGrpSpPr>
      <p:grpSpPr>
        <a:xfrm>
          <a:off x="0" y="0"/>
          <a:ext cx="0" cy="0"/>
          <a:chOff x="0" y="0"/>
          <a:chExt cx="0" cy="0"/>
        </a:xfrm>
      </p:grpSpPr>
      <p:sp>
        <p:nvSpPr>
          <p:cNvPr id="235" name="Google Shape;235;p30"/>
          <p:cNvSpPr txBox="1"/>
          <p:nvPr/>
        </p:nvSpPr>
        <p:spPr>
          <a:xfrm>
            <a:off x="542924" y="433388"/>
            <a:ext cx="8115300" cy="428483"/>
          </a:xfrm>
          <a:prstGeom prst="rect">
            <a:avLst/>
          </a:prstGeom>
          <a:noFill/>
          <a:ln>
            <a:noFill/>
          </a:ln>
        </p:spPr>
        <p:txBody>
          <a:bodyPr anchorCtr="0" anchor="t" bIns="0" lIns="0" spcFirstLastPara="1" rIns="0" wrap="square" tIns="0">
            <a:spAutoFit/>
          </a:bodyPr>
          <a:lstStyle/>
          <a:p>
            <a:pPr indent="0" lvl="0" marL="0" marR="0" rtl="0" algn="ctr">
              <a:lnSpc>
                <a:spcPct val="94242"/>
              </a:lnSpc>
              <a:spcBef>
                <a:spcPts val="0"/>
              </a:spcBef>
              <a:spcAft>
                <a:spcPts val="0"/>
              </a:spcAft>
              <a:buNone/>
            </a:pPr>
            <a:r>
              <a:rPr b="1" lang="en" sz="3500">
                <a:solidFill>
                  <a:srgbClr val="000000"/>
                </a:solidFill>
                <a:latin typeface="Arial"/>
                <a:ea typeface="Arial"/>
                <a:cs typeface="Arial"/>
                <a:sym typeface="Arial"/>
              </a:rPr>
              <a:t>LITERATURE REVIEW</a:t>
            </a:r>
            <a:endParaRPr sz="700"/>
          </a:p>
        </p:txBody>
      </p:sp>
      <p:grpSp>
        <p:nvGrpSpPr>
          <p:cNvPr id="236" name="Google Shape;236;p30"/>
          <p:cNvGrpSpPr/>
          <p:nvPr/>
        </p:nvGrpSpPr>
        <p:grpSpPr>
          <a:xfrm>
            <a:off x="934579" y="1713155"/>
            <a:ext cx="557678" cy="557678"/>
            <a:chOff x="0" y="0"/>
            <a:chExt cx="812800" cy="812800"/>
          </a:xfrm>
        </p:grpSpPr>
        <p:sp>
          <p:nvSpPr>
            <p:cNvPr id="237" name="Google Shape;237;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8" name="Google Shape;238;p30"/>
            <p:cNvSpPr txBox="1"/>
            <p:nvPr/>
          </p:nvSpPr>
          <p:spPr>
            <a:xfrm>
              <a:off x="76200" y="38100"/>
              <a:ext cx="660400" cy="698500"/>
            </a:xfrm>
            <a:prstGeom prst="rect">
              <a:avLst/>
            </a:prstGeom>
            <a:noFill/>
            <a:ln>
              <a:noFill/>
            </a:ln>
          </p:spPr>
          <p:txBody>
            <a:bodyPr anchorCtr="0" anchor="ctr" bIns="25625" lIns="25625" spcFirstLastPara="1" rIns="25625" wrap="square" tIns="25625">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239" name="Google Shape;239;p30"/>
          <p:cNvSpPr txBox="1"/>
          <p:nvPr/>
        </p:nvSpPr>
        <p:spPr>
          <a:xfrm>
            <a:off x="934579" y="1746220"/>
            <a:ext cx="557678" cy="439162"/>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lang="en" sz="2500">
                <a:solidFill>
                  <a:srgbClr val="000000"/>
                </a:solidFill>
                <a:latin typeface="Alatsi"/>
                <a:ea typeface="Alatsi"/>
                <a:cs typeface="Alatsi"/>
                <a:sym typeface="Alatsi"/>
              </a:rPr>
              <a:t>1</a:t>
            </a:r>
            <a:endParaRPr sz="700"/>
          </a:p>
        </p:txBody>
      </p:sp>
      <p:grpSp>
        <p:nvGrpSpPr>
          <p:cNvPr id="240" name="Google Shape;240;p30"/>
          <p:cNvGrpSpPr/>
          <p:nvPr/>
        </p:nvGrpSpPr>
        <p:grpSpPr>
          <a:xfrm>
            <a:off x="934579" y="3097796"/>
            <a:ext cx="557678" cy="557678"/>
            <a:chOff x="0" y="0"/>
            <a:chExt cx="812800" cy="812800"/>
          </a:xfrm>
        </p:grpSpPr>
        <p:sp>
          <p:nvSpPr>
            <p:cNvPr id="241" name="Google Shape;241;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2" name="Google Shape;242;p30"/>
            <p:cNvSpPr txBox="1"/>
            <p:nvPr/>
          </p:nvSpPr>
          <p:spPr>
            <a:xfrm>
              <a:off x="76200" y="38100"/>
              <a:ext cx="660400" cy="698500"/>
            </a:xfrm>
            <a:prstGeom prst="rect">
              <a:avLst/>
            </a:prstGeom>
            <a:noFill/>
            <a:ln>
              <a:noFill/>
            </a:ln>
          </p:spPr>
          <p:txBody>
            <a:bodyPr anchorCtr="0" anchor="ctr" bIns="25625" lIns="25625" spcFirstLastPara="1" rIns="25625" wrap="square" tIns="25625">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243" name="Google Shape;243;p30"/>
          <p:cNvSpPr txBox="1"/>
          <p:nvPr/>
        </p:nvSpPr>
        <p:spPr>
          <a:xfrm>
            <a:off x="934579" y="3147418"/>
            <a:ext cx="557678" cy="422231"/>
          </a:xfrm>
          <a:prstGeom prst="rect">
            <a:avLst/>
          </a:prstGeom>
          <a:noFill/>
          <a:ln>
            <a:noFill/>
          </a:ln>
        </p:spPr>
        <p:txBody>
          <a:bodyPr anchorCtr="0" anchor="t" bIns="0" lIns="0" spcFirstLastPara="1" rIns="0" wrap="square" tIns="0">
            <a:spAutoFit/>
          </a:bodyPr>
          <a:lstStyle/>
          <a:p>
            <a:pPr indent="0" lvl="0" marL="0" marR="0" rtl="0" algn="ctr">
              <a:lnSpc>
                <a:spcPct val="148145"/>
              </a:lnSpc>
              <a:spcBef>
                <a:spcPts val="0"/>
              </a:spcBef>
              <a:spcAft>
                <a:spcPts val="0"/>
              </a:spcAft>
              <a:buNone/>
            </a:pPr>
            <a:r>
              <a:rPr lang="en" sz="2400">
                <a:solidFill>
                  <a:srgbClr val="000000"/>
                </a:solidFill>
                <a:latin typeface="Alatsi"/>
                <a:ea typeface="Alatsi"/>
                <a:cs typeface="Alatsi"/>
                <a:sym typeface="Alatsi"/>
              </a:rPr>
              <a:t>2</a:t>
            </a:r>
            <a:endParaRPr sz="700"/>
          </a:p>
        </p:txBody>
      </p:sp>
      <p:grpSp>
        <p:nvGrpSpPr>
          <p:cNvPr id="244" name="Google Shape;244;p30"/>
          <p:cNvGrpSpPr/>
          <p:nvPr/>
        </p:nvGrpSpPr>
        <p:grpSpPr>
          <a:xfrm>
            <a:off x="-1828800" y="3445664"/>
            <a:ext cx="557678" cy="557678"/>
            <a:chOff x="0" y="0"/>
            <a:chExt cx="812800" cy="812800"/>
          </a:xfrm>
        </p:grpSpPr>
        <p:sp>
          <p:nvSpPr>
            <p:cNvPr id="245" name="Google Shape;245;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6" name="Google Shape;246;p30"/>
            <p:cNvSpPr txBox="1"/>
            <p:nvPr/>
          </p:nvSpPr>
          <p:spPr>
            <a:xfrm>
              <a:off x="76200" y="38100"/>
              <a:ext cx="660400" cy="698500"/>
            </a:xfrm>
            <a:prstGeom prst="rect">
              <a:avLst/>
            </a:prstGeom>
            <a:noFill/>
            <a:ln>
              <a:noFill/>
            </a:ln>
          </p:spPr>
          <p:txBody>
            <a:bodyPr anchorCtr="0" anchor="ctr" bIns="25625" lIns="25625" spcFirstLastPara="1" rIns="25625" wrap="square" tIns="25625">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247" name="Google Shape;247;p30"/>
          <p:cNvSpPr txBox="1"/>
          <p:nvPr/>
        </p:nvSpPr>
        <p:spPr>
          <a:xfrm>
            <a:off x="-1828800" y="3471805"/>
            <a:ext cx="557678" cy="439162"/>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lang="en" sz="2500">
                <a:solidFill>
                  <a:srgbClr val="000000"/>
                </a:solidFill>
                <a:latin typeface="Alatsi"/>
                <a:ea typeface="Alatsi"/>
                <a:cs typeface="Alatsi"/>
                <a:sym typeface="Alatsi"/>
              </a:rPr>
              <a:t>3</a:t>
            </a:r>
            <a:endParaRPr sz="700"/>
          </a:p>
        </p:txBody>
      </p:sp>
      <p:sp>
        <p:nvSpPr>
          <p:cNvPr id="248" name="Google Shape;248;p30"/>
          <p:cNvSpPr txBox="1"/>
          <p:nvPr/>
        </p:nvSpPr>
        <p:spPr>
          <a:xfrm>
            <a:off x="1582270" y="1695450"/>
            <a:ext cx="7180698" cy="1010725"/>
          </a:xfrm>
          <a:prstGeom prst="rect">
            <a:avLst/>
          </a:prstGeom>
          <a:noFill/>
          <a:ln>
            <a:noFill/>
          </a:ln>
        </p:spPr>
        <p:txBody>
          <a:bodyPr anchorCtr="0" anchor="t" bIns="0" lIns="0" spcFirstLastPara="1" rIns="0" wrap="square" tIns="0">
            <a:spAutoFit/>
          </a:bodyPr>
          <a:lstStyle/>
          <a:p>
            <a:pPr indent="0" lvl="0" marL="0" marR="0" rtl="0" algn="l">
              <a:lnSpc>
                <a:spcPct val="129240"/>
              </a:lnSpc>
              <a:spcBef>
                <a:spcPts val="0"/>
              </a:spcBef>
              <a:spcAft>
                <a:spcPts val="0"/>
              </a:spcAft>
              <a:buNone/>
            </a:pPr>
            <a:r>
              <a:rPr lang="en" sz="1300">
                <a:solidFill>
                  <a:srgbClr val="000000"/>
                </a:solidFill>
                <a:latin typeface="Arial"/>
                <a:ea typeface="Arial"/>
                <a:cs typeface="Arial"/>
                <a:sym typeface="Arial"/>
              </a:rPr>
              <a:t>In a study by </a:t>
            </a:r>
            <a:r>
              <a:rPr b="1" lang="en" sz="1300" u="sng">
                <a:solidFill>
                  <a:schemeClr val="hlink"/>
                </a:solidFill>
                <a:latin typeface="Arial"/>
                <a:ea typeface="Arial"/>
                <a:cs typeface="Arial"/>
                <a:sym typeface="Arial"/>
                <a:hlinkClick r:id="rId3"/>
              </a:rPr>
              <a:t>Zakir Hossain, Enamul Kabir, and Rumana Rois </a:t>
            </a:r>
            <a:r>
              <a:rPr lang="en" sz="1300">
                <a:solidFill>
                  <a:srgbClr val="000000"/>
                </a:solidFill>
                <a:latin typeface="Arial"/>
                <a:ea typeface="Arial"/>
                <a:cs typeface="Arial"/>
                <a:sym typeface="Arial"/>
              </a:rPr>
              <a:t>(November 2021), machine learning algorithms were used to identify predictors of infant mortality in Bangladesh using data from the 2017–18 Demographic and Health Survey. Key features like age at first marriage, birth interval, and education were found significant. Among various ML models, random forest performed best with an accuracy of 89.3% and an AUC of 0.6613. The findings can guide policy-makers and public health interventions aimed at reducing infant mortality</a:t>
            </a:r>
            <a:endParaRPr sz="700"/>
          </a:p>
        </p:txBody>
      </p:sp>
      <p:sp>
        <p:nvSpPr>
          <p:cNvPr id="249" name="Google Shape;249;p30"/>
          <p:cNvSpPr txBox="1"/>
          <p:nvPr/>
        </p:nvSpPr>
        <p:spPr>
          <a:xfrm>
            <a:off x="1582270" y="3172659"/>
            <a:ext cx="7180698" cy="1012233"/>
          </a:xfrm>
          <a:prstGeom prst="rect">
            <a:avLst/>
          </a:prstGeom>
          <a:noFill/>
          <a:ln>
            <a:noFill/>
          </a:ln>
        </p:spPr>
        <p:txBody>
          <a:bodyPr anchorCtr="0" anchor="t" bIns="0" lIns="0" spcFirstLastPara="1" rIns="0" wrap="square" tIns="0">
            <a:spAutoFit/>
          </a:bodyPr>
          <a:lstStyle/>
          <a:p>
            <a:pPr indent="0" lvl="0" marL="0" marR="0" rtl="0" algn="l">
              <a:lnSpc>
                <a:spcPct val="129640"/>
              </a:lnSpc>
              <a:spcBef>
                <a:spcPts val="0"/>
              </a:spcBef>
              <a:spcAft>
                <a:spcPts val="0"/>
              </a:spcAft>
              <a:buNone/>
            </a:pPr>
            <a:r>
              <a:rPr b="1" lang="en" sz="1300" u="sng">
                <a:solidFill>
                  <a:schemeClr val="hlink"/>
                </a:solidFill>
                <a:latin typeface="Arial"/>
                <a:ea typeface="Arial"/>
                <a:cs typeface="Arial"/>
                <a:sym typeface="Arial"/>
                <a:hlinkClick r:id="rId4"/>
              </a:rPr>
              <a:t>Leonardo Matsuno da Frota et al. </a:t>
            </a:r>
            <a:r>
              <a:rPr lang="en" sz="1300" u="sng">
                <a:solidFill>
                  <a:schemeClr val="hlink"/>
                </a:solidFill>
                <a:latin typeface="Arial"/>
                <a:ea typeface="Arial"/>
                <a:cs typeface="Arial"/>
                <a:sym typeface="Arial"/>
                <a:hlinkClick r:id="rId5"/>
              </a:rPr>
              <a:t>(March 2024) </a:t>
            </a:r>
            <a:r>
              <a:rPr lang="en" sz="1300">
                <a:solidFill>
                  <a:srgbClr val="000000"/>
                </a:solidFill>
                <a:latin typeface="Arial"/>
                <a:ea typeface="Arial"/>
                <a:cs typeface="Arial"/>
                <a:sym typeface="Arial"/>
              </a:rPr>
              <a:t>used machine learning to predict infant mortality in Brazil from 2.9 million Brazil’s Unique Health System(SUS) data points. Survival Support Vector Machines and Extreme Gradient Boosting achieved high accuracy (c-index: 0.84 and 0.83). The Cox model also performed well (c-index: 0.83), highlighting machine learning's role in enhancing mortality predictions and informing health policy.</a:t>
            </a:r>
            <a:endParaRPr sz="700"/>
          </a:p>
        </p:txBody>
      </p:sp>
      <p:grpSp>
        <p:nvGrpSpPr>
          <p:cNvPr id="250" name="Google Shape;250;p30"/>
          <p:cNvGrpSpPr/>
          <p:nvPr/>
        </p:nvGrpSpPr>
        <p:grpSpPr>
          <a:xfrm>
            <a:off x="7929578" y="-49020"/>
            <a:ext cx="781306" cy="885633"/>
            <a:chOff x="0" y="-130721"/>
            <a:chExt cx="2083482" cy="2361688"/>
          </a:xfrm>
        </p:grpSpPr>
        <p:grpSp>
          <p:nvGrpSpPr>
            <p:cNvPr id="251" name="Google Shape;251;p30"/>
            <p:cNvGrpSpPr/>
            <p:nvPr/>
          </p:nvGrpSpPr>
          <p:grpSpPr>
            <a:xfrm>
              <a:off x="75599" y="-130721"/>
              <a:ext cx="1932284" cy="2361688"/>
              <a:chOff x="0" y="-47625"/>
              <a:chExt cx="703982" cy="860425"/>
            </a:xfrm>
          </p:grpSpPr>
          <p:sp>
            <p:nvSpPr>
              <p:cNvPr id="252" name="Google Shape;252;p30"/>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53" name="Google Shape;253;p30"/>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254" name="Google Shape;254;p30"/>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6</a:t>
              </a:r>
              <a:endParaRPr sz="700"/>
            </a:p>
          </p:txBody>
        </p:sp>
      </p:grpSp>
      <p:sp>
        <p:nvSpPr>
          <p:cNvPr id="255" name="Google Shape;255;p30"/>
          <p:cNvSpPr/>
          <p:nvPr/>
        </p:nvSpPr>
        <p:spPr>
          <a:xfrm>
            <a:off x="6629400" y="3676650"/>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6">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56" name="Google Shape;256;p30"/>
          <p:cNvSpPr/>
          <p:nvPr/>
        </p:nvSpPr>
        <p:spPr>
          <a:xfrm>
            <a:off x="-1828800" y="171409"/>
            <a:ext cx="3657600" cy="1238892"/>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6">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cxnSp>
        <p:nvCxnSpPr>
          <p:cNvPr id="257" name="Google Shape;257;p30"/>
          <p:cNvCxnSpPr/>
          <p:nvPr/>
        </p:nvCxnSpPr>
        <p:spPr>
          <a:xfrm>
            <a:off x="-130299" y="4530634"/>
            <a:ext cx="6738269" cy="0"/>
          </a:xfrm>
          <a:prstGeom prst="straightConnector1">
            <a:avLst/>
          </a:prstGeom>
          <a:noFill/>
          <a:ln cap="flat" cmpd="sng" w="114300">
            <a:solidFill>
              <a:srgbClr val="9FC3D0"/>
            </a:solidFill>
            <a:prstDash val="solid"/>
            <a:round/>
            <a:headEnd len="sm" w="sm" type="none"/>
            <a:tailEnd len="sm" w="sm" type="none"/>
          </a:ln>
        </p:spPr>
      </p:cxnSp>
      <p:cxnSp>
        <p:nvCxnSpPr>
          <p:cNvPr id="258" name="Google Shape;258;p30"/>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262" name="Shape 262"/>
        <p:cNvGrpSpPr/>
        <p:nvPr/>
      </p:nvGrpSpPr>
      <p:grpSpPr>
        <a:xfrm>
          <a:off x="0" y="0"/>
          <a:ext cx="0" cy="0"/>
          <a:chOff x="0" y="0"/>
          <a:chExt cx="0" cy="0"/>
        </a:xfrm>
      </p:grpSpPr>
      <p:sp>
        <p:nvSpPr>
          <p:cNvPr id="263" name="Google Shape;263;p31"/>
          <p:cNvSpPr/>
          <p:nvPr/>
        </p:nvSpPr>
        <p:spPr>
          <a:xfrm>
            <a:off x="6708744" y="3071087"/>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64" name="Google Shape;264;p31"/>
          <p:cNvSpPr/>
          <p:nvPr/>
        </p:nvSpPr>
        <p:spPr>
          <a:xfrm>
            <a:off x="-1121568" y="-201140"/>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65" name="Google Shape;265;p31"/>
          <p:cNvSpPr txBox="1"/>
          <p:nvPr/>
        </p:nvSpPr>
        <p:spPr>
          <a:xfrm>
            <a:off x="0" y="460388"/>
            <a:ext cx="9144000" cy="428483"/>
          </a:xfrm>
          <a:prstGeom prst="rect">
            <a:avLst/>
          </a:prstGeom>
          <a:noFill/>
          <a:ln>
            <a:noFill/>
          </a:ln>
        </p:spPr>
        <p:txBody>
          <a:bodyPr anchorCtr="0" anchor="t" bIns="0" lIns="0" spcFirstLastPara="1" rIns="0" wrap="square" tIns="0">
            <a:spAutoFit/>
          </a:bodyPr>
          <a:lstStyle/>
          <a:p>
            <a:pPr indent="0" lvl="0" marL="0" marR="0" rtl="0" algn="ctr">
              <a:lnSpc>
                <a:spcPct val="94242"/>
              </a:lnSpc>
              <a:spcBef>
                <a:spcPts val="0"/>
              </a:spcBef>
              <a:spcAft>
                <a:spcPts val="0"/>
              </a:spcAft>
              <a:buNone/>
            </a:pPr>
            <a:r>
              <a:rPr b="1" lang="en" sz="3500">
                <a:solidFill>
                  <a:srgbClr val="000000"/>
                </a:solidFill>
                <a:latin typeface="Arial"/>
                <a:ea typeface="Arial"/>
                <a:cs typeface="Arial"/>
                <a:sym typeface="Arial"/>
              </a:rPr>
              <a:t>Dataset</a:t>
            </a:r>
            <a:endParaRPr sz="700"/>
          </a:p>
        </p:txBody>
      </p:sp>
      <p:sp>
        <p:nvSpPr>
          <p:cNvPr id="266" name="Google Shape;266;p31"/>
          <p:cNvSpPr txBox="1"/>
          <p:nvPr/>
        </p:nvSpPr>
        <p:spPr>
          <a:xfrm>
            <a:off x="1219200" y="1250865"/>
            <a:ext cx="7180200" cy="4182000"/>
          </a:xfrm>
          <a:prstGeom prst="rect">
            <a:avLst/>
          </a:prstGeom>
          <a:noFill/>
          <a:ln>
            <a:noFill/>
          </a:ln>
        </p:spPr>
        <p:txBody>
          <a:bodyPr anchorCtr="0" anchor="t" bIns="0" lIns="0" spcFirstLastPara="1" rIns="0" wrap="square" tIns="0">
            <a:spAutoFit/>
          </a:bodyPr>
          <a:lstStyle/>
          <a:p>
            <a:pPr indent="-292100" lvl="0" marL="292100" marR="0" rtl="0" algn="l">
              <a:lnSpc>
                <a:spcPct val="140010"/>
              </a:lnSpc>
              <a:spcBef>
                <a:spcPts val="0"/>
              </a:spcBef>
              <a:spcAft>
                <a:spcPts val="0"/>
              </a:spcAft>
              <a:buClr>
                <a:srgbClr val="000000"/>
              </a:buClr>
              <a:buSzPts val="2000"/>
              <a:buFont typeface="Arial"/>
              <a:buChar char="•"/>
            </a:pPr>
            <a:r>
              <a:rPr b="1" lang="en" sz="2000">
                <a:solidFill>
                  <a:srgbClr val="000000"/>
                </a:solidFill>
                <a:latin typeface="Aharoni"/>
                <a:ea typeface="Aharoni"/>
                <a:cs typeface="Aharoni"/>
                <a:sym typeface="Aharoni"/>
              </a:rPr>
              <a:t>Data Source:</a:t>
            </a:r>
            <a:endParaRPr sz="700"/>
          </a:p>
          <a:p>
            <a:pPr indent="0" lvl="0" marL="0" marR="0" rtl="0" algn="l">
              <a:lnSpc>
                <a:spcPct val="140010"/>
              </a:lnSpc>
              <a:spcBef>
                <a:spcPts val="0"/>
              </a:spcBef>
              <a:spcAft>
                <a:spcPts val="0"/>
              </a:spcAft>
              <a:buNone/>
            </a:pPr>
            <a:r>
              <a:rPr lang="en" sz="2000">
                <a:solidFill>
                  <a:srgbClr val="000000"/>
                </a:solidFill>
                <a:latin typeface="Arial"/>
                <a:ea typeface="Arial"/>
                <a:cs typeface="Arial"/>
                <a:sym typeface="Arial"/>
              </a:rPr>
              <a:t>	</a:t>
            </a:r>
            <a:r>
              <a:rPr lang="en" sz="1300">
                <a:solidFill>
                  <a:srgbClr val="000000"/>
                </a:solidFill>
                <a:latin typeface="Arial"/>
                <a:ea typeface="Arial"/>
                <a:cs typeface="Arial"/>
                <a:sym typeface="Arial"/>
              </a:rPr>
              <a:t>The Dataset for this project is secondary data taken from Kaggle repository. </a:t>
            </a:r>
            <a:endParaRPr sz="700"/>
          </a:p>
          <a:p>
            <a:pPr indent="0" lvl="0" marL="0" marR="0" rtl="0" algn="l">
              <a:lnSpc>
                <a:spcPct val="223959"/>
              </a:lnSpc>
              <a:spcBef>
                <a:spcPts val="0"/>
              </a:spcBef>
              <a:spcAft>
                <a:spcPts val="0"/>
              </a:spcAft>
              <a:buNone/>
            </a:pPr>
            <a:r>
              <a:rPr lang="en" sz="1300">
                <a:solidFill>
                  <a:srgbClr val="000000"/>
                </a:solidFill>
                <a:latin typeface="Arial"/>
                <a:ea typeface="Arial"/>
                <a:cs typeface="Arial"/>
                <a:sym typeface="Arial"/>
              </a:rPr>
              <a:t> 	</a:t>
            </a:r>
            <a:r>
              <a:rPr lang="en" sz="1300" u="sng">
                <a:solidFill>
                  <a:schemeClr val="hlink"/>
                </a:solidFill>
                <a:latin typeface="Arial"/>
                <a:ea typeface="Arial"/>
                <a:cs typeface="Arial"/>
                <a:sym typeface="Arial"/>
                <a:hlinkClick r:id="rId4"/>
              </a:rPr>
              <a:t>https://www.kaggle.com/datasets/nelgiriyewithana/countries-of-the-world-2023/data</a:t>
            </a:r>
            <a:endParaRPr sz="1300">
              <a:solidFill>
                <a:srgbClr val="000000"/>
              </a:solidFill>
              <a:latin typeface="Arial"/>
              <a:ea typeface="Arial"/>
              <a:cs typeface="Arial"/>
              <a:sym typeface="Arial"/>
            </a:endParaRPr>
          </a:p>
          <a:p>
            <a:pPr indent="-215900" lvl="0" marL="292100" marR="0" rtl="0" algn="l">
              <a:lnSpc>
                <a:spcPct val="223959"/>
              </a:lnSpc>
              <a:spcBef>
                <a:spcPts val="0"/>
              </a:spcBef>
              <a:spcAft>
                <a:spcPts val="0"/>
              </a:spcAft>
              <a:buClr>
                <a:schemeClr val="dk1"/>
              </a:buClr>
              <a:buSzPts val="1300"/>
              <a:buFont typeface="Arial"/>
              <a:buNone/>
            </a:pPr>
            <a:r>
              <a:t/>
            </a:r>
            <a:endParaRPr sz="1300">
              <a:solidFill>
                <a:srgbClr val="000000"/>
              </a:solidFill>
              <a:latin typeface="Arial"/>
              <a:ea typeface="Arial"/>
              <a:cs typeface="Arial"/>
              <a:sym typeface="Arial"/>
            </a:endParaRPr>
          </a:p>
          <a:p>
            <a:pPr indent="-292100" lvl="0" marL="292100" marR="0" rtl="0" algn="l">
              <a:lnSpc>
                <a:spcPct val="140010"/>
              </a:lnSpc>
              <a:spcBef>
                <a:spcPts val="0"/>
              </a:spcBef>
              <a:spcAft>
                <a:spcPts val="0"/>
              </a:spcAft>
              <a:buClr>
                <a:srgbClr val="000000"/>
              </a:buClr>
              <a:buSzPts val="2000"/>
              <a:buFont typeface="Arial"/>
              <a:buChar char="•"/>
            </a:pPr>
            <a:r>
              <a:rPr b="1" lang="en" sz="2000">
                <a:solidFill>
                  <a:srgbClr val="000000"/>
                </a:solidFill>
                <a:latin typeface="Aharoni"/>
                <a:ea typeface="Aharoni"/>
                <a:cs typeface="Aharoni"/>
                <a:sym typeface="Aharoni"/>
              </a:rPr>
              <a:t>Description:</a:t>
            </a:r>
            <a:endParaRPr sz="700"/>
          </a:p>
          <a:p>
            <a:pPr indent="0" lvl="1" marL="228600" marR="0" rtl="0" algn="l">
              <a:lnSpc>
                <a:spcPct val="223959"/>
              </a:lnSpc>
              <a:spcBef>
                <a:spcPts val="0"/>
              </a:spcBef>
              <a:spcAft>
                <a:spcPts val="0"/>
              </a:spcAft>
              <a:buNone/>
            </a:pPr>
            <a:r>
              <a:rPr b="0" i="0" lang="en" sz="1200" u="none" cap="none" strike="noStrike">
                <a:solidFill>
                  <a:srgbClr val="000000"/>
                </a:solidFill>
                <a:latin typeface="Arial"/>
                <a:ea typeface="Arial"/>
                <a:cs typeface="Arial"/>
                <a:sym typeface="Arial"/>
              </a:rPr>
              <a:t>	</a:t>
            </a:r>
            <a:r>
              <a:rPr b="0" i="0" lang="en" sz="1300" u="none" cap="none" strike="noStrike">
                <a:solidFill>
                  <a:srgbClr val="000000"/>
                </a:solidFill>
                <a:latin typeface="Arial"/>
                <a:ea typeface="Arial"/>
                <a:cs typeface="Arial"/>
                <a:sym typeface="Arial"/>
              </a:rPr>
              <a:t>The Dataset contains 195 countries as rows and 27 features.</a:t>
            </a:r>
            <a:endParaRPr sz="700"/>
          </a:p>
          <a:p>
            <a:pPr indent="0" lvl="1" marL="228600" marR="0" rtl="0" algn="l">
              <a:lnSpc>
                <a:spcPct val="223959"/>
              </a:lnSpc>
              <a:spcBef>
                <a:spcPts val="0"/>
              </a:spcBef>
              <a:spcAft>
                <a:spcPts val="0"/>
              </a:spcAft>
              <a:buNone/>
            </a:pPr>
            <a:r>
              <a:rPr b="0" i="0" lang="en" sz="1300" u="none" cap="none" strike="noStrike">
                <a:solidFill>
                  <a:srgbClr val="000000"/>
                </a:solidFill>
                <a:latin typeface="Arial"/>
                <a:ea typeface="Arial"/>
                <a:cs typeface="Arial"/>
                <a:sym typeface="Arial"/>
              </a:rPr>
              <a:t>	some of the features include Country, Population, Land Area,</a:t>
            </a:r>
            <a:r>
              <a:rPr b="0" i="0" lang="en" sz="1300" u="none" cap="none" strike="noStrike">
                <a:solidFill>
                  <a:schemeClr val="dk1"/>
                </a:solidFill>
                <a:latin typeface="Arial"/>
                <a:ea typeface="Arial"/>
                <a:cs typeface="Arial"/>
                <a:sym typeface="Arial"/>
              </a:rPr>
              <a:t> Agriculture Land, Co2- Emissions , CPI, 	Fertility Rate, Forested Area, Gasoline Price, GDP, Life expectancy, maternal mortality ratio, minimum   wage, Density, Longitude,  Latitude.</a:t>
            </a:r>
            <a:endParaRPr sz="700"/>
          </a:p>
          <a:p>
            <a:pPr indent="0" lvl="1" marL="228600" marR="0" rtl="0" algn="l">
              <a:lnSpc>
                <a:spcPct val="223959"/>
              </a:lnSpc>
              <a:spcBef>
                <a:spcPts val="0"/>
              </a:spcBef>
              <a:spcAft>
                <a:spcPts val="0"/>
              </a:spcAft>
              <a:buNone/>
            </a:pPr>
            <a:r>
              <a:rPr b="0" i="0" lang="en" sz="1300" u="none" cap="none" strike="noStrike">
                <a:solidFill>
                  <a:srgbClr val="000000"/>
                </a:solidFill>
                <a:latin typeface="Arial"/>
                <a:ea typeface="Arial"/>
                <a:cs typeface="Arial"/>
                <a:sym typeface="Arial"/>
              </a:rPr>
              <a:t> </a:t>
            </a:r>
            <a:endParaRPr sz="700"/>
          </a:p>
        </p:txBody>
      </p:sp>
      <p:sp>
        <p:nvSpPr>
          <p:cNvPr id="267" name="Google Shape;267;p31"/>
          <p:cNvSpPr txBox="1"/>
          <p:nvPr/>
        </p:nvSpPr>
        <p:spPr>
          <a:xfrm>
            <a:off x="7929578" y="164093"/>
            <a:ext cx="781306" cy="46556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6</a:t>
            </a:r>
            <a:endParaRPr sz="700"/>
          </a:p>
        </p:txBody>
      </p:sp>
      <p:grpSp>
        <p:nvGrpSpPr>
          <p:cNvPr id="268" name="Google Shape;268;p31"/>
          <p:cNvGrpSpPr/>
          <p:nvPr/>
        </p:nvGrpSpPr>
        <p:grpSpPr>
          <a:xfrm>
            <a:off x="7929578" y="-49020"/>
            <a:ext cx="781306" cy="885633"/>
            <a:chOff x="0" y="-130721"/>
            <a:chExt cx="2083482" cy="2361688"/>
          </a:xfrm>
        </p:grpSpPr>
        <p:grpSp>
          <p:nvGrpSpPr>
            <p:cNvPr id="269" name="Google Shape;269;p31"/>
            <p:cNvGrpSpPr/>
            <p:nvPr/>
          </p:nvGrpSpPr>
          <p:grpSpPr>
            <a:xfrm>
              <a:off x="75599" y="-130721"/>
              <a:ext cx="1932284" cy="2361688"/>
              <a:chOff x="0" y="-47625"/>
              <a:chExt cx="703982" cy="860425"/>
            </a:xfrm>
          </p:grpSpPr>
          <p:sp>
            <p:nvSpPr>
              <p:cNvPr id="270" name="Google Shape;270;p31"/>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1" name="Google Shape;271;p31"/>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272" name="Google Shape;272;p31"/>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7</a:t>
              </a:r>
              <a:endParaRPr sz="7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277" name="Shape 277"/>
        <p:cNvGrpSpPr/>
        <p:nvPr/>
      </p:nvGrpSpPr>
      <p:grpSpPr>
        <a:xfrm>
          <a:off x="0" y="0"/>
          <a:ext cx="0" cy="0"/>
          <a:chOff x="0" y="0"/>
          <a:chExt cx="0" cy="0"/>
        </a:xfrm>
      </p:grpSpPr>
      <p:cxnSp>
        <p:nvCxnSpPr>
          <p:cNvPr id="278" name="Google Shape;278;p32"/>
          <p:cNvCxnSpPr/>
          <p:nvPr/>
        </p:nvCxnSpPr>
        <p:spPr>
          <a:xfrm>
            <a:off x="-130299" y="4530634"/>
            <a:ext cx="5845384" cy="0"/>
          </a:xfrm>
          <a:prstGeom prst="straightConnector1">
            <a:avLst/>
          </a:prstGeom>
          <a:noFill/>
          <a:ln cap="flat" cmpd="sng" w="114300">
            <a:solidFill>
              <a:srgbClr val="9FC3D0"/>
            </a:solidFill>
            <a:prstDash val="solid"/>
            <a:round/>
            <a:headEnd len="sm" w="sm" type="none"/>
            <a:tailEnd len="sm" w="sm" type="none"/>
          </a:ln>
        </p:spPr>
      </p:cxnSp>
      <p:cxnSp>
        <p:nvCxnSpPr>
          <p:cNvPr id="279" name="Google Shape;279;p32"/>
          <p:cNvCxnSpPr/>
          <p:nvPr/>
        </p:nvCxnSpPr>
        <p:spPr>
          <a:xfrm>
            <a:off x="5715085" y="4530634"/>
            <a:ext cx="3552632" cy="9525"/>
          </a:xfrm>
          <a:prstGeom prst="straightConnector1">
            <a:avLst/>
          </a:prstGeom>
          <a:noFill/>
          <a:ln cap="flat" cmpd="sng" w="114300">
            <a:solidFill>
              <a:srgbClr val="9FC3D0"/>
            </a:solidFill>
            <a:prstDash val="solid"/>
            <a:round/>
            <a:headEnd len="sm" w="sm" type="none"/>
            <a:tailEnd len="sm" w="sm" type="none"/>
          </a:ln>
        </p:spPr>
      </p:cxnSp>
      <p:grpSp>
        <p:nvGrpSpPr>
          <p:cNvPr id="280" name="Google Shape;280;p32"/>
          <p:cNvGrpSpPr/>
          <p:nvPr/>
        </p:nvGrpSpPr>
        <p:grpSpPr>
          <a:xfrm>
            <a:off x="7929578" y="-49020"/>
            <a:ext cx="781306" cy="885633"/>
            <a:chOff x="0" y="-130721"/>
            <a:chExt cx="2083482" cy="2361688"/>
          </a:xfrm>
        </p:grpSpPr>
        <p:grpSp>
          <p:nvGrpSpPr>
            <p:cNvPr id="281" name="Google Shape;281;p32"/>
            <p:cNvGrpSpPr/>
            <p:nvPr/>
          </p:nvGrpSpPr>
          <p:grpSpPr>
            <a:xfrm>
              <a:off x="75599" y="-130721"/>
              <a:ext cx="1932284" cy="2361688"/>
              <a:chOff x="0" y="-47625"/>
              <a:chExt cx="703982" cy="860425"/>
            </a:xfrm>
          </p:grpSpPr>
          <p:sp>
            <p:nvSpPr>
              <p:cNvPr id="282" name="Google Shape;282;p3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83" name="Google Shape;283;p32"/>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284" name="Google Shape;284;p32"/>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8</a:t>
              </a:r>
              <a:endParaRPr sz="700"/>
            </a:p>
          </p:txBody>
        </p:sp>
      </p:grpSp>
      <p:sp>
        <p:nvSpPr>
          <p:cNvPr id="285" name="Google Shape;285;p32"/>
          <p:cNvSpPr/>
          <p:nvPr/>
        </p:nvSpPr>
        <p:spPr>
          <a:xfrm>
            <a:off x="-1295400" y="-39495"/>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86" name="Google Shape;286;p32"/>
          <p:cNvSpPr/>
          <p:nvPr/>
        </p:nvSpPr>
        <p:spPr>
          <a:xfrm>
            <a:off x="6491430" y="3740516"/>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87" name="Google Shape;287;p32"/>
          <p:cNvSpPr txBox="1"/>
          <p:nvPr/>
        </p:nvSpPr>
        <p:spPr>
          <a:xfrm>
            <a:off x="0" y="277510"/>
            <a:ext cx="9144000" cy="1446390"/>
          </a:xfrm>
          <a:prstGeom prst="rect">
            <a:avLst/>
          </a:prstGeom>
          <a:noFill/>
          <a:ln>
            <a:noFill/>
          </a:ln>
        </p:spPr>
        <p:txBody>
          <a:bodyPr anchorCtr="0" anchor="t" bIns="0" lIns="0" spcFirstLastPara="1" rIns="0" wrap="square" tIns="0">
            <a:spAutoFit/>
          </a:bodyPr>
          <a:lstStyle/>
          <a:p>
            <a:pPr indent="0" lvl="0" marL="0" marR="0" rtl="0" algn="ctr">
              <a:lnSpc>
                <a:spcPct val="169985"/>
              </a:lnSpc>
              <a:spcBef>
                <a:spcPts val="0"/>
              </a:spcBef>
              <a:spcAft>
                <a:spcPts val="0"/>
              </a:spcAft>
              <a:buNone/>
            </a:pPr>
            <a:r>
              <a:rPr b="1" lang="en" sz="3500">
                <a:solidFill>
                  <a:srgbClr val="000000"/>
                </a:solidFill>
                <a:latin typeface="Arial"/>
                <a:ea typeface="Arial"/>
                <a:cs typeface="Arial"/>
                <a:sym typeface="Arial"/>
              </a:rPr>
              <a:t>Data overview</a:t>
            </a:r>
            <a:endParaRPr sz="700"/>
          </a:p>
          <a:p>
            <a:pPr indent="0" lvl="0" marL="0" marR="0" rtl="0" algn="ctr">
              <a:lnSpc>
                <a:spcPct val="180287"/>
              </a:lnSpc>
              <a:spcBef>
                <a:spcPts val="0"/>
              </a:spcBef>
              <a:spcAft>
                <a:spcPts val="0"/>
              </a:spcAft>
              <a:buNone/>
            </a:pPr>
            <a:r>
              <a:t/>
            </a:r>
            <a:endParaRPr sz="3300">
              <a:solidFill>
                <a:srgbClr val="000000"/>
              </a:solidFill>
              <a:latin typeface="Alatsi"/>
              <a:ea typeface="Alatsi"/>
              <a:cs typeface="Alatsi"/>
              <a:sym typeface="Alatsi"/>
            </a:endParaRPr>
          </a:p>
        </p:txBody>
      </p:sp>
      <p:pic>
        <p:nvPicPr>
          <p:cNvPr id="288" name="Google Shape;288;p32"/>
          <p:cNvPicPr preferRelativeResize="0"/>
          <p:nvPr/>
        </p:nvPicPr>
        <p:blipFill rotWithShape="1">
          <a:blip r:embed="rId4">
            <a:alphaModFix/>
          </a:blip>
          <a:srcRect b="0" l="2490" r="0" t="15927"/>
          <a:stretch/>
        </p:blipFill>
        <p:spPr>
          <a:xfrm>
            <a:off x="114300" y="1349649"/>
            <a:ext cx="8801100" cy="22822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292" name="Shape 292"/>
        <p:cNvGrpSpPr/>
        <p:nvPr/>
      </p:nvGrpSpPr>
      <p:grpSpPr>
        <a:xfrm>
          <a:off x="0" y="0"/>
          <a:ext cx="0" cy="0"/>
          <a:chOff x="0" y="0"/>
          <a:chExt cx="0" cy="0"/>
        </a:xfrm>
      </p:grpSpPr>
      <p:sp>
        <p:nvSpPr>
          <p:cNvPr id="293" name="Google Shape;293;p33"/>
          <p:cNvSpPr/>
          <p:nvPr/>
        </p:nvSpPr>
        <p:spPr>
          <a:xfrm>
            <a:off x="6708744" y="3071087"/>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4" name="Google Shape;294;p33"/>
          <p:cNvSpPr/>
          <p:nvPr/>
        </p:nvSpPr>
        <p:spPr>
          <a:xfrm>
            <a:off x="-1121568" y="-201140"/>
            <a:ext cx="3657600" cy="1238892"/>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95" name="Google Shape;295;p33"/>
          <p:cNvSpPr txBox="1"/>
          <p:nvPr/>
        </p:nvSpPr>
        <p:spPr>
          <a:xfrm>
            <a:off x="707231" y="1581150"/>
            <a:ext cx="3657600" cy="283657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lang="en" sz="4000">
                <a:solidFill>
                  <a:srgbClr val="000000"/>
                </a:solidFill>
                <a:latin typeface="Arial"/>
                <a:ea typeface="Arial"/>
                <a:cs typeface="Arial"/>
                <a:sym typeface="Arial"/>
              </a:rPr>
              <a:t>Data Cleaning</a:t>
            </a:r>
            <a:endParaRPr sz="700"/>
          </a:p>
          <a:p>
            <a:pPr indent="0" lvl="0" marL="0" marR="0" rtl="0" algn="ctr">
              <a:lnSpc>
                <a:spcPct val="150000"/>
              </a:lnSpc>
              <a:spcBef>
                <a:spcPts val="0"/>
              </a:spcBef>
              <a:spcAft>
                <a:spcPts val="0"/>
              </a:spcAft>
              <a:buNone/>
            </a:pPr>
            <a:r>
              <a:t/>
            </a:r>
            <a:endParaRPr b="1" sz="4800">
              <a:solidFill>
                <a:srgbClr val="000000"/>
              </a:solidFill>
              <a:latin typeface="Open Sans"/>
              <a:ea typeface="Open Sans"/>
              <a:cs typeface="Open Sans"/>
              <a:sym typeface="Open Sans"/>
            </a:endParaRPr>
          </a:p>
        </p:txBody>
      </p:sp>
      <p:pic>
        <p:nvPicPr>
          <p:cNvPr descr="Top 5 Data Cleansing Tools In 2024: How to Select The Best" id="296" name="Google Shape;296;p33"/>
          <p:cNvPicPr preferRelativeResize="0"/>
          <p:nvPr/>
        </p:nvPicPr>
        <p:blipFill rotWithShape="1">
          <a:blip r:embed="rId4">
            <a:alphaModFix/>
          </a:blip>
          <a:srcRect b="0" l="0" r="0" t="0"/>
          <a:stretch/>
        </p:blipFill>
        <p:spPr>
          <a:xfrm>
            <a:off x="4209307" y="1032739"/>
            <a:ext cx="4459190" cy="3007360"/>
          </a:xfrm>
          <a:prstGeom prst="roundRect">
            <a:avLst>
              <a:gd fmla="val 26004" name="adj"/>
            </a:avLst>
          </a:prstGeom>
          <a:solidFill>
            <a:srgbClr val="ECECEC"/>
          </a:solidFill>
          <a:ln>
            <a:noFill/>
          </a:ln>
          <a:effectLst>
            <a:reflection blurRad="0" dir="5400000" dist="5000" endA="0" endPos="28000" kx="0" rotWithShape="0" algn="bl" stA="38000" stPos="0" sy="-100000" ky="0"/>
          </a:effectLst>
        </p:spPr>
      </p:pic>
      <p:grpSp>
        <p:nvGrpSpPr>
          <p:cNvPr id="297" name="Google Shape;297;p33"/>
          <p:cNvGrpSpPr/>
          <p:nvPr/>
        </p:nvGrpSpPr>
        <p:grpSpPr>
          <a:xfrm>
            <a:off x="7929578" y="-49020"/>
            <a:ext cx="781306" cy="885633"/>
            <a:chOff x="0" y="-130721"/>
            <a:chExt cx="2083482" cy="2361688"/>
          </a:xfrm>
        </p:grpSpPr>
        <p:grpSp>
          <p:nvGrpSpPr>
            <p:cNvPr id="298" name="Google Shape;298;p33"/>
            <p:cNvGrpSpPr/>
            <p:nvPr/>
          </p:nvGrpSpPr>
          <p:grpSpPr>
            <a:xfrm>
              <a:off x="75599" y="-130721"/>
              <a:ext cx="1932284" cy="2361688"/>
              <a:chOff x="0" y="-47625"/>
              <a:chExt cx="703982" cy="860425"/>
            </a:xfrm>
          </p:grpSpPr>
          <p:sp>
            <p:nvSpPr>
              <p:cNvPr id="299" name="Google Shape;299;p33"/>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00" name="Google Shape;300;p33"/>
              <p:cNvSpPr txBox="1"/>
              <p:nvPr/>
            </p:nvSpPr>
            <p:spPr>
              <a:xfrm>
                <a:off x="0" y="-47625"/>
                <a:ext cx="703982" cy="733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301" name="Google Shape;301;p33"/>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2800">
                  <a:solidFill>
                    <a:srgbClr val="000000"/>
                  </a:solidFill>
                  <a:latin typeface="Open Sans"/>
                  <a:ea typeface="Open Sans"/>
                  <a:cs typeface="Open Sans"/>
                  <a:sym typeface="Open Sans"/>
                </a:rPr>
                <a:t>9</a:t>
              </a:r>
              <a:endParaRPr sz="700"/>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