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14.0</c:v>
                </c:pt>
                <c:pt idx="1">
                  <c:v>6.0</c:v>
                </c:pt>
                <c:pt idx="2">
                  <c:v>76.0</c:v>
                </c:pt>
                <c:pt idx="3">
                  <c:v>336.0</c:v>
                </c:pt>
                <c:pt idx="4">
                  <c:v>56.0</c:v>
                </c:pt>
                <c:pt idx="5">
                  <c:v>16.0</c:v>
                </c:pt>
              </c:numCache>
            </c:numRef>
          </c:val>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19.0</c:v>
                </c:pt>
                <c:pt idx="1">
                  <c:v>7.0</c:v>
                </c:pt>
                <c:pt idx="2">
                  <c:v>60.0</c:v>
                </c:pt>
                <c:pt idx="3">
                  <c:v>318.0</c:v>
                </c:pt>
                <c:pt idx="4">
                  <c:v>43.0</c:v>
                </c:pt>
                <c:pt idx="5">
                  <c:v>30.0</c:v>
                </c:pt>
              </c:numCache>
            </c:numRef>
          </c:val>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15.0</c:v>
                </c:pt>
                <c:pt idx="1">
                  <c:v>6.0</c:v>
                </c:pt>
                <c:pt idx="2">
                  <c:v>88.0</c:v>
                </c:pt>
                <c:pt idx="3">
                  <c:v>360.0</c:v>
                </c:pt>
                <c:pt idx="4">
                  <c:v>65.0</c:v>
                </c:pt>
                <c:pt idx="5">
                  <c:v>18.0</c:v>
                </c:pt>
              </c:numCache>
            </c:numRef>
          </c:val>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type="body" idx="1"/>
          </p:nvPr>
        </p:nvSpPr>
        <p:spPr/>
        <p:txBody>
          <a:bodyPr bIns="0" lIns="0" rIns="0" tIns="0"/>
          <a:p/>
        </p:txBody>
      </p:sp>
      <p:sp>
        <p:nvSpPr>
          <p:cNvPr id="104868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8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2998738"/>
            <a:ext cx="8610600" cy="2580640"/>
          </a:xfrm>
          <a:prstGeom prst="rect"/>
          <a:noFill/>
        </p:spPr>
        <p:txBody>
          <a:bodyPr rtlCol="0" wrap="square">
            <a:spAutoFit/>
          </a:bodyPr>
          <a:p>
            <a:r>
              <a:rPr dirty="0" sz="2400" lang="en-US"/>
              <a:t>STUDENT NAME:</a:t>
            </a:r>
            <a:r>
              <a:rPr dirty="0" sz="2400" lang="en-IN"/>
              <a:t> </a:t>
            </a:r>
            <a:r>
              <a:rPr dirty="0" sz="2400" lang="en-US"/>
              <a:t>R</a:t>
            </a:r>
            <a:r>
              <a:rPr dirty="0" sz="2400" lang="en-US"/>
              <a:t>a</a:t>
            </a:r>
            <a:r>
              <a:rPr dirty="0" sz="2400" lang="en-US"/>
              <a:t>m</a:t>
            </a:r>
            <a:r>
              <a:rPr dirty="0" sz="2400" lang="en-US"/>
              <a:t>y</a:t>
            </a:r>
            <a:r>
              <a:rPr dirty="0" sz="2400" lang="en-US"/>
              <a:t>a</a:t>
            </a:r>
            <a:r>
              <a:rPr dirty="0" sz="2400" lang="en-US"/>
              <a:t> </a:t>
            </a:r>
            <a:r>
              <a:rPr dirty="0" sz="2400" lang="en-US"/>
              <a:t> </a:t>
            </a:r>
            <a:r>
              <a:rPr dirty="0" sz="2400" lang="en-US"/>
              <a:t>P</a:t>
            </a:r>
            <a:endParaRPr dirty="0" sz="2400" lang="en-US"/>
          </a:p>
          <a:p>
            <a:r>
              <a:rPr dirty="0" sz="2400" lang="en-US"/>
              <a:t>REGISTER NO:</a:t>
            </a:r>
            <a:r>
              <a:rPr dirty="0" sz="2400" lang="en-IN"/>
              <a:t> </a:t>
            </a:r>
            <a:r>
              <a:rPr dirty="0" sz="2400" lang="en-US"/>
              <a:t>312209702</a:t>
            </a:r>
            <a:endParaRPr altLang="en-US" lang="zh-CN"/>
          </a:p>
          <a:p>
            <a:r>
              <a:rPr dirty="0" sz="2400" lang="en-IN"/>
              <a:t>Nan </a:t>
            </a:r>
            <a:r>
              <a:rPr dirty="0" sz="2400" lang="en-IN" err="1"/>
              <a:t>mudhalvan</a:t>
            </a:r>
            <a:r>
              <a:rPr dirty="0" sz="2400" lang="en-IN"/>
              <a:t> Register Number:</a:t>
            </a:r>
            <a:r>
              <a:rPr dirty="0" sz="2400" lang="en-US"/>
              <a:t>asunm1353312209702</a:t>
            </a:r>
            <a:endParaRPr dirty="0" sz="2400" lang="en-US"/>
          </a:p>
          <a:p>
            <a:r>
              <a:rPr dirty="0" sz="2400" lang="en-US"/>
              <a:t>DEPARTMENT:</a:t>
            </a:r>
            <a:r>
              <a:rPr dirty="0" sz="2400" lang="en-IN"/>
              <a:t> </a:t>
            </a:r>
            <a:r>
              <a:rPr dirty="0" sz="2400" lang="en-IN" err="1"/>
              <a:t>B.com</a:t>
            </a:r>
            <a:r>
              <a:rPr dirty="0" sz="2400" lang="en-IN"/>
              <a:t> Marketing Management </a:t>
            </a:r>
            <a:endParaRPr dirty="0" sz="2400" lang="en-US"/>
          </a:p>
          <a:p>
            <a:r>
              <a:rPr dirty="0" sz="2400" lang="en-US"/>
              <a:t>COLLEGE</a:t>
            </a:r>
            <a:r>
              <a:rPr dirty="0" sz="2400" lang="en-IN"/>
              <a:t>: Anna </a:t>
            </a:r>
            <a:r>
              <a:rPr dirty="0" sz="2400" lang="en-IN" err="1"/>
              <a:t>Adarsh</a:t>
            </a:r>
            <a:r>
              <a:rPr dirty="0" sz="2400" lang="en-IN"/>
              <a:t> College For Women’s </a:t>
            </a:r>
            <a:endParaRPr dirty="0" sz="2400" lang="en-US"/>
          </a:p>
          <a:p>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6"/>
          <p:cNvSpPr txBox="1"/>
          <p:nvPr/>
        </p:nvSpPr>
        <p:spPr>
          <a:xfrm>
            <a:off x="475402" y="1028343"/>
            <a:ext cx="8548594" cy="4358640"/>
          </a:xfrm>
          <a:prstGeom prst="rect"/>
          <a:noFill/>
        </p:spPr>
        <p:txBody>
          <a:bodyPr wrap="square">
            <a:spAutoFit/>
          </a:bodyPr>
          <a:p>
            <a:pPr indent="-342900" marL="342900">
              <a:buFont typeface="Arial" panose="020B0604020202020204" pitchFamily="34" charset="0"/>
              <a:buChar char="•"/>
            </a:pPr>
            <a:r>
              <a:rPr b="1" dirty="0" lang="en-IN"/>
              <a:t>Data Collection :</a:t>
            </a:r>
          </a:p>
          <a:p>
            <a:pPr indent="-342900" marL="342900">
              <a:buFont typeface="+mj-lt"/>
              <a:buAutoNum type="arabicPeriod"/>
            </a:pPr>
            <a:r>
              <a:rPr dirty="0" lang="en-IN"/>
              <a:t>This employee analysis performance  Taken from </a:t>
            </a:r>
            <a:r>
              <a:rPr dirty="0" lang="en-IN" err="1"/>
              <a:t>edunet</a:t>
            </a:r>
            <a:r>
              <a:rPr dirty="0" lang="en-IN"/>
              <a:t> website </a:t>
            </a:r>
          </a:p>
          <a:p>
            <a:pPr indent="-342900" marL="342900">
              <a:buFont typeface="+mj-lt"/>
              <a:buAutoNum type="arabicPeriod"/>
            </a:pPr>
            <a:r>
              <a:rPr dirty="0" lang="en-IN"/>
              <a:t>From the data we had some missing figures to identify Missing term we use conditional technique to identify Missing terms like Exit Data.</a:t>
            </a:r>
          </a:p>
          <a:p>
            <a:pPr indent="-342900" marL="342900">
              <a:buFont typeface="+mj-lt"/>
              <a:buAutoNum type="arabicPeriod"/>
            </a:pPr>
            <a:r>
              <a:rPr dirty="0" lang="en-IN"/>
              <a:t>Then we use filtering, sorting to fill the missing figures.</a:t>
            </a:r>
          </a:p>
          <a:p>
            <a:pPr indent="-342900" marL="342900">
              <a:buFont typeface="Arial" panose="020B0604020202020204" pitchFamily="34" charset="0"/>
              <a:buChar char="•"/>
            </a:pPr>
            <a:r>
              <a:rPr b="1" dirty="0" lang="en-IN"/>
              <a:t>Features Collection:</a:t>
            </a:r>
          </a:p>
          <a:p>
            <a:pPr indent="-342900" marL="342900">
              <a:buFont typeface="+mj-lt"/>
              <a:buAutoNum type="arabicPeriod"/>
            </a:pPr>
            <a:r>
              <a:rPr dirty="0" lang="en-IN"/>
              <a:t>Pivot Table </a:t>
            </a:r>
          </a:p>
          <a:p>
            <a:pPr indent="-342900" marL="342900">
              <a:buFont typeface="+mj-lt"/>
              <a:buAutoNum type="arabicPeriod"/>
            </a:pPr>
            <a:r>
              <a:rPr dirty="0" lang="en-IN"/>
              <a:t>Charts </a:t>
            </a:r>
          </a:p>
          <a:p>
            <a:pPr indent="-342900" marL="342900">
              <a:buFont typeface="+mj-lt"/>
              <a:buAutoNum type="arabicPeriod"/>
            </a:pPr>
            <a:r>
              <a:rPr dirty="0" lang="en-IN"/>
              <a:t>Conditional </a:t>
            </a:r>
            <a:r>
              <a:rPr dirty="0" lang="en-IN" err="1"/>
              <a:t>formating</a:t>
            </a:r>
            <a:r>
              <a:rPr dirty="0" lang="en-IN"/>
              <a:t> </a:t>
            </a:r>
          </a:p>
          <a:p>
            <a:pPr indent="-285750" marL="285750">
              <a:buFont typeface="Arial" panose="020B0604020202020204" pitchFamily="34" charset="0"/>
              <a:buChar char="•"/>
            </a:pPr>
            <a:r>
              <a:rPr dirty="0" lang="en-IN"/>
              <a:t> </a:t>
            </a:r>
            <a:r>
              <a:rPr b="1" dirty="0" lang="en-IN"/>
              <a:t>pivot</a:t>
            </a:r>
            <a:r>
              <a:rPr dirty="0" lang="en-IN"/>
              <a:t> </a:t>
            </a:r>
            <a:r>
              <a:rPr b="1" dirty="0" lang="en-IN"/>
              <a:t>Table : </a:t>
            </a:r>
          </a:p>
          <a:p>
            <a:pPr indent="-342900" marL="342900">
              <a:buFont typeface="+mj-lt"/>
              <a:buAutoNum type="arabicPeriod"/>
            </a:pPr>
            <a:r>
              <a:rPr dirty="0" lang="en-IN"/>
              <a:t> Select Data: Highlight the range of data you want to </a:t>
            </a:r>
            <a:r>
              <a:rPr dirty="0" lang="en-IN" err="1"/>
              <a:t>analyze</a:t>
            </a:r>
            <a:r>
              <a:rPr dirty="0" lang="en-IN"/>
              <a:t>.
Insert Pivot Table: Go to the “Insert” tab and click on “PivotTable.”
Choose Options: In the dialog box, select where you want the Pivot Table to be placed (new worksheet or existing worksheet).
Design Pivot Table: Drag and drop fields into the “Rows,” “Columns,” “Values,” and “Filters” areas to organize and </a:t>
            </a:r>
            <a:r>
              <a:rPr dirty="0" lang="en-IN" err="1"/>
              <a:t>analyze</a:t>
            </a:r>
            <a:r>
              <a:rPr dirty="0" lang="en-IN"/>
              <a:t> your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0" name="Text Placeholder 2"/>
          <p:cNvSpPr>
            <a:spLocks noGrp="1"/>
          </p:cNvSpPr>
          <p:nvPr>
            <p:ph type="body" idx="1"/>
          </p:nvPr>
        </p:nvSpPr>
        <p:spPr>
          <a:xfrm>
            <a:off x="609600" y="674228"/>
            <a:ext cx="8944365" cy="2400300"/>
          </a:xfrm>
        </p:spPr>
        <p:txBody>
          <a:bodyPr/>
          <a:p>
            <a:pPr indent="-285750" marL="285750">
              <a:buFont typeface="Arial" panose="020B0604020202020204" pitchFamily="34" charset="0"/>
              <a:buChar char="•"/>
            </a:pPr>
            <a:r>
              <a:rPr b="1" dirty="0" lang="en-IN"/>
              <a:t>Performance Level :</a:t>
            </a:r>
          </a:p>
          <a:p>
            <a:pPr indent="-342900" marL="342900">
              <a:buFont typeface="+mj-lt"/>
              <a:buAutoNum type="arabicPeriod"/>
            </a:pPr>
            <a:r>
              <a:rPr dirty="0" lang="en-IN"/>
              <a:t>Define Performance Metrics:
Identify KPIs: Determine the key performance indicators relevant to the role or project. Examples include sales targets, project deadlines, quality standards, and customer satisfaction scores.</a:t>
            </a:r>
          </a:p>
          <a:p>
            <a:pPr indent="-342900" marL="342900">
              <a:buFont typeface="+mj-lt"/>
              <a:buAutoNum type="arabicPeriod"/>
            </a:pPr>
            <a:r>
              <a:rPr dirty="0" lang="en-IN"/>
              <a:t> Collect Data
Gather Performance Data: Collect quantitative and qualitative data related to the KPIs. This can include performance reviews, productivity metrics, attendance records, and feedback from colleagues or customers.</a:t>
            </a:r>
            <a:endParaRPr dirty="0" lang="en-US"/>
          </a:p>
        </p:txBody>
      </p:sp>
      <p:sp>
        <p:nvSpPr>
          <p:cNvPr id="1048691" name="TextBox 4"/>
          <p:cNvSpPr txBox="1"/>
          <p:nvPr/>
        </p:nvSpPr>
        <p:spPr>
          <a:xfrm>
            <a:off x="609600" y="3143806"/>
            <a:ext cx="9122611" cy="2225041"/>
          </a:xfrm>
          <a:prstGeom prst="rect"/>
          <a:noFill/>
        </p:spPr>
        <p:txBody>
          <a:bodyPr wrap="square">
            <a:spAutoFit/>
          </a:bodyPr>
          <a:p>
            <a:r>
              <a:rPr b="1" dirty="0" lang="en-IN"/>
              <a:t>5. </a:t>
            </a:r>
            <a:r>
              <a:rPr b="1" dirty="0" lang="en-IN" err="1"/>
              <a:t>Analyze</a:t>
            </a:r>
            <a:r>
              <a:rPr b="1" dirty="0" lang="en-IN"/>
              <a:t> Data:</a:t>
            </a:r>
          </a:p>
          <a:p>
            <a:r>
              <a:rPr b="1" dirty="0" lang="en-IN"/>
              <a:t>Create Metrics:</a:t>
            </a:r>
            <a:r>
              <a:rPr dirty="0" lang="en-IN"/>
              <a:t> Use the data to calculate performance metrics such as average scores, achievement percentages, and trend analyses.</a:t>
            </a:r>
          </a:p>
          <a:p>
            <a:r>
              <a:rPr b="1" dirty="0" lang="en-IN"/>
              <a:t>Compare Benchmarks:</a:t>
            </a:r>
            <a:r>
              <a:rPr dirty="0" lang="en-IN"/>
              <a:t> Compare individual or team performance against established benchmarks or industry standards.</a:t>
            </a:r>
          </a:p>
          <a:p>
            <a:r>
              <a:rPr b="1" dirty="0" lang="en-IN"/>
              <a:t>6. Use Analytical Tools:</a:t>
            </a:r>
          </a:p>
          <a:p>
            <a:r>
              <a:rPr b="1" dirty="0" lang="en-IN"/>
              <a:t>Pivot Tables:</a:t>
            </a:r>
            <a:r>
              <a:rPr dirty="0" lang="en-IN"/>
              <a:t> Use pivot tables to summarize and </a:t>
            </a:r>
            <a:r>
              <a:rPr dirty="0" lang="en-IN" err="1"/>
              <a:t>analyze</a:t>
            </a:r>
            <a:r>
              <a:rPr dirty="0" lang="en-IN"/>
              <a:t> performance data in tools like Excel or Google Sheets.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541867" y="1060453"/>
          <a:ext cx="8134349" cy="51047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3"/>
          <p:cNvSpPr txBox="1"/>
          <p:nvPr/>
        </p:nvSpPr>
        <p:spPr>
          <a:xfrm>
            <a:off x="594151" y="1500125"/>
            <a:ext cx="8136912" cy="2225040"/>
          </a:xfrm>
          <a:prstGeom prst="rect"/>
          <a:noFill/>
        </p:spPr>
        <p:txBody>
          <a:bodyPr wrap="square">
            <a:spAutoFit/>
          </a:bodyPr>
          <a:p>
            <a:r>
              <a:rPr dirty="0" lang="en-IN"/>
              <a:t>The conclusion for the Employee Performance Analysis project is that implementing a data-driven performance evaluation system significantly enhances the fairness and accuracy of employee assessments. By leveraging comprehensive data and advanced analytics, the project delivers actionable insights that improve talent management, foster employee development, and align individual performance with organizational goals. This results in a more effective and engaged workforce, driving overall organizational success and growth.</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397423" y="633770"/>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397423" y="2222129"/>
            <a:ext cx="7606205" cy="1691641"/>
          </a:xfrm>
          <a:prstGeom prst="rect"/>
          <a:noFill/>
        </p:spPr>
        <p:txBody>
          <a:bodyPr wrap="square">
            <a:spAutoFit/>
          </a:bodyPr>
          <a:p>
            <a:r>
              <a:rPr dirty="0" lang="en-IN"/>
              <a:t>Organizations struggle with inconsistent and subjective employee performance evaluations, leading to unclear performance metrics, poor identification of training needs, and reduced employee morale. This affects decision-making, resource allocation, and overall productivity. A systematic, data-driven approach is needed to accurately assess performance, improve fairness, and enhance employee development.</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1"/>
          <p:cNvSpPr txBox="1"/>
          <p:nvPr/>
        </p:nvSpPr>
        <p:spPr>
          <a:xfrm>
            <a:off x="582269" y="2187147"/>
            <a:ext cx="7281333" cy="1424939"/>
          </a:xfrm>
          <a:prstGeom prst="rect"/>
          <a:noFill/>
        </p:spPr>
        <p:txBody>
          <a:bodyPr wrap="square">
            <a:spAutoFit/>
          </a:bodyPr>
          <a:p>
            <a:r>
              <a:rPr dirty="0" lang="en-IN"/>
              <a:t>The project aims to improve employee evaluations by using data analytics to create objective performance metrics. This helps identify high performers, support employee development, and ensure alignment with organizational goals, leading to better productivity and engagement.</a:t>
            </a:r>
            <a:endParaRPr dirty="0" lang="en-US"/>
          </a:p>
        </p:txBody>
      </p:sp>
      <p:sp>
        <p:nvSpPr>
          <p:cNvPr id="1048656" name="TextBox 13"/>
          <p:cNvSpPr txBox="1"/>
          <p:nvPr/>
        </p:nvSpPr>
        <p:spPr>
          <a:xfrm>
            <a:off x="676275" y="3352504"/>
            <a:ext cx="7676444" cy="646331"/>
          </a:xfrm>
          <a:prstGeom prst="rect"/>
          <a:noFill/>
        </p:spPr>
        <p:txBody>
          <a:bodyPr wrap="square">
            <a:spAutoFit/>
          </a:bodyPr>
          <a:p>
            <a:r>
              <a:rPr dirty="0" lang="en-IN"/>
              <a:t>It aims to enhance decision-making on talent development and align workforce contributions with company goals.</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12"/>
          <p:cNvSpPr txBox="1"/>
          <p:nvPr/>
        </p:nvSpPr>
        <p:spPr>
          <a:xfrm>
            <a:off x="581303" y="2133606"/>
            <a:ext cx="8331659" cy="1158241"/>
          </a:xfrm>
          <a:prstGeom prst="rect"/>
          <a:noFill/>
        </p:spPr>
        <p:txBody>
          <a:bodyPr wrap="square">
            <a:spAutoFit/>
          </a:bodyPr>
          <a:p>
            <a:r>
              <a:rPr dirty="0" lang="en-IN"/>
              <a:t>The end users of an "Employee Performance Analysis" project are HR teams, managers, executives, and employees, who use the insights to make informed decisions on talent management, improve performance, and align employee growth with organizational goals.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10"/>
          <p:cNvSpPr txBox="1"/>
          <p:nvPr/>
        </p:nvSpPr>
        <p:spPr>
          <a:xfrm>
            <a:off x="3045030" y="2563719"/>
            <a:ext cx="6101940" cy="1424940"/>
          </a:xfrm>
          <a:prstGeom prst="rect"/>
          <a:noFill/>
        </p:spPr>
        <p:txBody>
          <a:bodyPr wrap="square">
            <a:spAutoFit/>
          </a:bodyPr>
          <a:p>
            <a:pPr indent="-285750" marL="285750">
              <a:buFont typeface="Arial" panose="020B0604020202020204" pitchFamily="34" charset="0"/>
              <a:buChar char="•"/>
            </a:pPr>
            <a:r>
              <a:rPr dirty="0" lang="en-IN"/>
              <a:t>Filtering – Remove missing </a:t>
            </a:r>
          </a:p>
          <a:p>
            <a:pPr indent="-285750" marL="285750">
              <a:buFont typeface="Arial" panose="020B0604020202020204" pitchFamily="34" charset="0"/>
              <a:buChar char="•"/>
            </a:pPr>
            <a:r>
              <a:rPr dirty="0" lang="en-IN"/>
              <a:t>Charts – Visualization reports</a:t>
            </a:r>
          </a:p>
          <a:p>
            <a:pPr indent="-285750" marL="285750">
              <a:buFont typeface="Arial" panose="020B0604020202020204" pitchFamily="34" charset="0"/>
              <a:buChar char="•"/>
            </a:pPr>
            <a:r>
              <a:rPr dirty="0" lang="en-IN"/>
              <a:t>Pivot Table – Summary </a:t>
            </a:r>
          </a:p>
          <a:p>
            <a:pPr indent="-285750" marL="285750">
              <a:buFont typeface="Arial" panose="020B0604020202020204" pitchFamily="34" charset="0"/>
              <a:buChar char="•"/>
            </a:pPr>
            <a:r>
              <a:rPr dirty="0" lang="en-IN"/>
              <a:t>Conditional formatting- identify missing</a:t>
            </a:r>
          </a:p>
          <a:p>
            <a:pPr indent="-285750" marL="285750">
              <a:buFont typeface="Arial" panose="020B0604020202020204" pitchFamily="34" charset="0"/>
              <a:buChar char="•"/>
            </a:pPr>
            <a:r>
              <a:rPr dirty="0" lang="en-IN"/>
              <a:t>Formula – performance level </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641684" y="1330900"/>
            <a:ext cx="9387603" cy="1158239"/>
          </a:xfrm>
          <a:prstGeom prst="rect"/>
          <a:noFill/>
        </p:spPr>
        <p:txBody>
          <a:bodyPr wrap="square">
            <a:spAutoFit/>
          </a:bodyPr>
          <a:p>
            <a:r>
              <a:rPr dirty="0" lang="en-IN"/>
              <a:t>The data set for the Employee Performance Analysis includes performance reviews, productivity metrics, attendance records, employee surveys, training and development records, and goals and objectives, offering a comprehensive view for thorough analysis and actionable insights.</a:t>
            </a:r>
            <a:endParaRPr dirty="0" lang="en-US"/>
          </a:p>
        </p:txBody>
      </p:sp>
      <p:sp>
        <p:nvSpPr>
          <p:cNvPr id="1048671" name="TextBox 5"/>
          <p:cNvSpPr txBox="1"/>
          <p:nvPr/>
        </p:nvSpPr>
        <p:spPr>
          <a:xfrm>
            <a:off x="641684" y="2441496"/>
            <a:ext cx="8513440" cy="1691640"/>
          </a:xfrm>
          <a:prstGeom prst="rect"/>
          <a:noFill/>
        </p:spPr>
        <p:txBody>
          <a:bodyPr wrap="square">
            <a:spAutoFit/>
          </a:bodyPr>
          <a:p>
            <a:r>
              <a:rPr b="1" dirty="0" lang="en-IN"/>
              <a:t>Performance Reviews:</a:t>
            </a:r>
            <a:r>
              <a:rPr dirty="0" lang="en-IN"/>
              <a:t> Detailed evaluations from periodic reviews, including ratings and qualitative feedback from managers and peers.</a:t>
            </a:r>
          </a:p>
          <a:p>
            <a:r>
              <a:rPr b="1" dirty="0" lang="en-IN"/>
              <a:t>Productivity Metrics:</a:t>
            </a:r>
            <a:r>
              <a:rPr dirty="0" lang="en-IN"/>
              <a:t> Quantitative data on employee output, such as sales figures, project completion rates, or task efficiency.</a:t>
            </a:r>
          </a:p>
          <a:p>
            <a:r>
              <a:rPr b="1" dirty="0" lang="en-IN"/>
              <a:t>Attendance Records:</a:t>
            </a:r>
            <a:r>
              <a:rPr dirty="0" lang="en-IN"/>
              <a:t> Data on employee attendance, including absences, tardiness, and overall reliability.</a:t>
            </a:r>
          </a:p>
        </p:txBody>
      </p:sp>
      <p:sp>
        <p:nvSpPr>
          <p:cNvPr id="1048672" name="TextBox 7"/>
          <p:cNvSpPr txBox="1"/>
          <p:nvPr/>
        </p:nvSpPr>
        <p:spPr>
          <a:xfrm>
            <a:off x="641684" y="4091295"/>
            <a:ext cx="7827952" cy="1691640"/>
          </a:xfrm>
          <a:prstGeom prst="rect"/>
          <a:noFill/>
        </p:spPr>
        <p:txBody>
          <a:bodyPr wrap="square">
            <a:spAutoFit/>
          </a:bodyPr>
          <a:p>
            <a:r>
              <a:rPr b="1" dirty="0" lang="en-IN"/>
              <a:t>Employee Surveys:</a:t>
            </a:r>
            <a:r>
              <a:rPr dirty="0" lang="en-IN"/>
              <a:t> Feedback from surveys capturing employee self-assessments, job satisfaction, and engagement levels.</a:t>
            </a:r>
          </a:p>
          <a:p>
            <a:r>
              <a:rPr b="1" dirty="0" lang="en-IN"/>
              <a:t>Training and Development Records:</a:t>
            </a:r>
            <a:r>
              <a:rPr dirty="0" lang="en-IN"/>
              <a:t> Information on completed training programs, certifications, and professional development activities.</a:t>
            </a:r>
          </a:p>
          <a:p>
            <a:r>
              <a:rPr b="1" dirty="0" lang="en-IN"/>
              <a:t>Goals and Objectives:</a:t>
            </a:r>
            <a:r>
              <a:rPr dirty="0" lang="en-IN"/>
              <a:t> Records of individual and team goals, including performance against set targets and milestones.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4305170" y="3768435"/>
            <a:ext cx="2705230" cy="3044336"/>
          </a:xfrm>
          <a:prstGeom prst="rect"/>
        </p:spPr>
      </p:pic>
      <p:sp>
        <p:nvSpPr>
          <p:cNvPr id="1048677" name="object 7"/>
          <p:cNvSpPr txBox="1">
            <a:spLocks noGrp="1"/>
          </p:cNvSpPr>
          <p:nvPr>
            <p:ph type="title"/>
          </p:nvPr>
        </p:nvSpPr>
        <p:spPr>
          <a:xfrm>
            <a:off x="502115" y="452515"/>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752475" y="1322438"/>
            <a:ext cx="5782463" cy="2186940"/>
          </a:xfrm>
          <a:prstGeom prst="rect"/>
          <a:noFill/>
        </p:spPr>
        <p:txBody>
          <a:bodyPr rtlCol="0" wrap="square">
            <a:spAutoFit/>
          </a:bodyPr>
          <a:p>
            <a:pPr algn="l">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 = IFS = z8 &gt;=5,very high’, z8&gt;=4, “high”, z8&gt;=3, “ Med” , “True”, “low”.</a:t>
            </a:r>
          </a:p>
          <a:p>
            <a:pPr algn="l">
              <a:buFont typeface="Arial" panose="020B0604020202020204" pitchFamily="34" charset="0"/>
              <a:buChar char="•"/>
            </a:pPr>
            <a:endParaRPr dirty="0" sz="2800" lang="en-IN">
              <a:latin typeface="Times New Roman" panose="02020603050405020304" pitchFamily="18" charset="0"/>
              <a:cs typeface="Times New Roman" panose="02020603050405020304" pitchFamily="18" charset="0"/>
            </a:endParaRPr>
          </a:p>
          <a:p>
            <a:pPr algn="l"/>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Gayathri Sai</cp:lastModifiedBy>
  <dcterms:created xsi:type="dcterms:W3CDTF">2024-03-29T04:07:22Z</dcterms:created>
  <dcterms:modified xsi:type="dcterms:W3CDTF">2024-09-01T14:56:54Z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17c0623414bc4a84895535318843971a</vt:lpwstr>
  </property>
</Properties>
</file>